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charts/chart4.xml" ContentType="application/vnd.openxmlformats-officedocument.drawingml.chart+xml"/>
  <Override PartName="/ppt/notesSlides/notesSlide11.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notesSlides/notesSlide12.xml" ContentType="application/vnd.openxmlformats-officedocument.presentationml.notesSlide+xml"/>
  <Override PartName="/ppt/charts/chart6.xml" ContentType="application/vnd.openxmlformats-officedocument.drawingml.chart+xml"/>
  <Override PartName="/ppt/notesSlides/notesSlide13.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theme/themeOverride2.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9.xml" ContentType="application/vnd.openxmlformats-officedocument.drawingml.chart+xml"/>
  <Override PartName="/ppt/notesSlides/notesSlide16.xml" ContentType="application/vnd.openxmlformats-officedocument.presentationml.notesSlide+xml"/>
  <Override PartName="/ppt/charts/chart10.xml" ContentType="application/vnd.openxmlformats-officedocument.drawingml.chart+xml"/>
  <Override PartName="/ppt/notesSlides/notesSlide17.xml" ContentType="application/vnd.openxmlformats-officedocument.presentationml.notesSlide+xml"/>
  <Override PartName="/ppt/charts/chart11.xml" ContentType="application/vnd.openxmlformats-officedocument.drawingml.chart+xml"/>
  <Override PartName="/ppt/notesSlides/notesSlide18.xml" ContentType="application/vnd.openxmlformats-officedocument.presentationml.notesSlide+xml"/>
  <Override PartName="/ppt/charts/chart12.xml" ContentType="application/vnd.openxmlformats-officedocument.drawingml.chart+xml"/>
  <Override PartName="/ppt/drawings/drawing1.xml" ContentType="application/vnd.openxmlformats-officedocument.drawingml.chartshapes+xml"/>
  <Override PartName="/ppt/notesSlides/notesSlide19.xml" ContentType="application/vnd.openxmlformats-officedocument.presentationml.notesSlide+xml"/>
  <Override PartName="/ppt/charts/chart13.xml" ContentType="application/vnd.openxmlformats-officedocument.drawingml.chart+xml"/>
  <Override PartName="/ppt/notesSlides/notesSlide20.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theme/themeOverride3.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6.xml" ContentType="application/vnd.openxmlformats-officedocument.drawingml.chart+xml"/>
  <Override PartName="/ppt/notesSlides/notesSlide23.xml" ContentType="application/vnd.openxmlformats-officedocument.presentationml.notesSlide+xml"/>
  <Override PartName="/ppt/charts/chart17.xml" ContentType="application/vnd.openxmlformats-officedocument.drawingml.chart+xml"/>
  <Override PartName="/ppt/notesSlides/notesSlide24.xml" ContentType="application/vnd.openxmlformats-officedocument.presentationml.notesSlide+xml"/>
  <Override PartName="/ppt/charts/chart18.xml" ContentType="application/vnd.openxmlformats-officedocument.drawingml.chart+xml"/>
  <Override PartName="/ppt/theme/themeOverride4.xml" ContentType="application/vnd.openxmlformats-officedocument.themeOverride+xml"/>
  <Override PartName="/ppt/notesSlides/notesSlide25.xml" ContentType="application/vnd.openxmlformats-officedocument.presentationml.notesSlide+xml"/>
  <Override PartName="/ppt/charts/chart19.xml" ContentType="application/vnd.openxmlformats-officedocument.drawingml.chart+xml"/>
  <Override PartName="/ppt/theme/themeOverride5.xml" ContentType="application/vnd.openxmlformats-officedocument.themeOverride+xml"/>
  <Override PartName="/ppt/charts/chart20.xml" ContentType="application/vnd.openxmlformats-officedocument.drawingml.chart+xml"/>
  <Override PartName="/ppt/notesSlides/notesSlide26.xml" ContentType="application/vnd.openxmlformats-officedocument.presentationml.notesSlide+xml"/>
  <Override PartName="/ppt/charts/chart21.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22.xml" ContentType="application/vnd.openxmlformats-officedocument.drawingml.chart+xml"/>
  <Override PartName="/ppt/notesSlides/notesSlide29.xml" ContentType="application/vnd.openxmlformats-officedocument.presentationml.notesSlide+xml"/>
  <Override PartName="/ppt/charts/chart23.xml" ContentType="application/vnd.openxmlformats-officedocument.drawingml.chart+xml"/>
  <Override PartName="/ppt/notesSlides/notesSlide30.xml" ContentType="application/vnd.openxmlformats-officedocument.presentationml.notesSlide+xml"/>
  <Override PartName="/ppt/charts/chart24.xml" ContentType="application/vnd.openxmlformats-officedocument.drawingml.chart+xml"/>
  <Override PartName="/ppt/notesSlides/notesSlide31.xml" ContentType="application/vnd.openxmlformats-officedocument.presentationml.notesSlide+xml"/>
  <Override PartName="/ppt/charts/chart25.xml" ContentType="application/vnd.openxmlformats-officedocument.drawingml.chart+xml"/>
  <Override PartName="/ppt/notesSlides/notesSlide32.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theme/themeOverride6.xml" ContentType="application/vnd.openxmlformats-officedocument.themeOverr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8.xml" ContentType="application/vnd.openxmlformats-officedocument.drawingml.chart+xml"/>
  <Override PartName="/ppt/notesSlides/notesSlide35.xml" ContentType="application/vnd.openxmlformats-officedocument.presentationml.notesSlide+xml"/>
  <Override PartName="/ppt/charts/chart29.xml" ContentType="application/vnd.openxmlformats-officedocument.drawingml.chart+xml"/>
  <Override PartName="/ppt/theme/themeOverride7.xml" ContentType="application/vnd.openxmlformats-officedocument.themeOverride+xml"/>
  <Override PartName="/ppt/charts/chart30.xml" ContentType="application/vnd.openxmlformats-officedocument.drawingml.chart+xml"/>
  <Override PartName="/ppt/notesSlides/notesSlide36.xml" ContentType="application/vnd.openxmlformats-officedocument.presentationml.notesSlide+xml"/>
  <Override PartName="/ppt/charts/chart31.xml" ContentType="application/vnd.openxmlformats-officedocument.drawingml.chart+xml"/>
  <Override PartName="/ppt/notesSlides/notesSlide37.xml" ContentType="application/vnd.openxmlformats-officedocument.presentationml.notesSlide+xml"/>
  <Override PartName="/ppt/charts/chart32.xml" ContentType="application/vnd.openxmlformats-officedocument.drawingml.chart+xml"/>
  <Override PartName="/ppt/notesSlides/notesSlide38.xml" ContentType="application/vnd.openxmlformats-officedocument.presentationml.notesSlide+xml"/>
  <Override PartName="/ppt/charts/chart33.xml" ContentType="application/vnd.openxmlformats-officedocument.drawingml.chart+xml"/>
  <Override PartName="/ppt/notesSlides/notesSlide39.xml" ContentType="application/vnd.openxmlformats-officedocument.presentationml.notesSlide+xml"/>
  <Override PartName="/ppt/charts/chart34.xml" ContentType="application/vnd.openxmlformats-officedocument.drawingml.chart+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35.xml" ContentType="application/vnd.openxmlformats-officedocument.drawingml.chart+xml"/>
  <Override PartName="/ppt/notesSlides/notesSlide42.xml" ContentType="application/vnd.openxmlformats-officedocument.presentationml.notesSlide+xml"/>
  <Override PartName="/ppt/charts/chart36.xml" ContentType="application/vnd.openxmlformats-officedocument.drawingml.chart+xml"/>
  <Override PartName="/ppt/theme/themeOverride8.xml" ContentType="application/vnd.openxmlformats-officedocument.themeOverride+xml"/>
  <Override PartName="/ppt/charts/chart37.xml" ContentType="application/vnd.openxmlformats-officedocument.drawingml.chart+xml"/>
  <Override PartName="/ppt/notesSlides/notesSlide43.xml" ContentType="application/vnd.openxmlformats-officedocument.presentationml.notesSlide+xml"/>
  <Override PartName="/ppt/charts/chart38.xml" ContentType="application/vnd.openxmlformats-officedocument.drawingml.chart+xml"/>
  <Override PartName="/ppt/theme/themeOverride9.xml" ContentType="application/vnd.openxmlformats-officedocument.themeOverride+xml"/>
  <Override PartName="/ppt/charts/chart39.xml" ContentType="application/vnd.openxmlformats-officedocument.drawingml.chart+xml"/>
  <Override PartName="/ppt/theme/themeOverride10.xml" ContentType="application/vnd.openxmlformats-officedocument.themeOverride+xml"/>
  <Override PartName="/ppt/notesSlides/notesSlide44.xml" ContentType="application/vnd.openxmlformats-officedocument.presentationml.notesSlide+xml"/>
  <Override PartName="/ppt/charts/chart40.xml" ContentType="application/vnd.openxmlformats-officedocument.drawingml.chart+xml"/>
  <Override PartName="/ppt/theme/themeOverride11.xml" ContentType="application/vnd.openxmlformats-officedocument.themeOverride+xml"/>
  <Override PartName="/ppt/charts/chart41.xml" ContentType="application/vnd.openxmlformats-officedocument.drawingml.chart+xml"/>
  <Override PartName="/ppt/theme/themeOverride12.xml" ContentType="application/vnd.openxmlformats-officedocument.themeOverride+xml"/>
  <Override PartName="/ppt/notesSlides/notesSlide45.xml" ContentType="application/vnd.openxmlformats-officedocument.presentationml.notesSlide+xml"/>
  <Override PartName="/ppt/charts/chart42.xml" ContentType="application/vnd.openxmlformats-officedocument.drawingml.chart+xml"/>
  <Override PartName="/ppt/theme/themeOverride13.xml" ContentType="application/vnd.openxmlformats-officedocument.themeOverride+xml"/>
  <Override PartName="/ppt/charts/chart43.xml" ContentType="application/vnd.openxmlformats-officedocument.drawingml.chart+xml"/>
  <Override PartName="/ppt/theme/themeOverride14.xml" ContentType="application/vnd.openxmlformats-officedocument.themeOverride+xml"/>
  <Override PartName="/ppt/charts/chart44.xml" ContentType="application/vnd.openxmlformats-officedocument.drawingml.chart+xml"/>
  <Override PartName="/ppt/theme/themeOverride15.xml" ContentType="application/vnd.openxmlformats-officedocument.themeOverride+xml"/>
  <Override PartName="/ppt/notesSlides/notesSlide46.xml" ContentType="application/vnd.openxmlformats-officedocument.presentationml.notesSlide+xml"/>
  <Override PartName="/ppt/charts/chart45.xml" ContentType="application/vnd.openxmlformats-officedocument.drawingml.chart+xml"/>
  <Override PartName="/ppt/theme/themeOverride16.xml" ContentType="application/vnd.openxmlformats-officedocument.themeOverr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46.xml" ContentType="application/vnd.openxmlformats-officedocument.drawingml.chart+xml"/>
  <Override PartName="/ppt/notesSlides/notesSlide49.xml" ContentType="application/vnd.openxmlformats-officedocument.presentationml.notesSlide+xml"/>
  <Override PartName="/ppt/charts/chart47.xml" ContentType="application/vnd.openxmlformats-officedocument.drawingml.chart+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tags/tag6.xml" ContentType="application/vnd.openxmlformats-officedocument.presentationml.tags+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rts/chart48.xml" ContentType="application/vnd.openxmlformats-officedocument.drawingml.chart+xml"/>
  <Override PartName="/ppt/notesSlides/notesSlide54.xml" ContentType="application/vnd.openxmlformats-officedocument.presentationml.notesSlide+xml"/>
  <Override PartName="/ppt/charts/chart49.xml" ContentType="application/vnd.openxmlformats-officedocument.drawingml.chart+xml"/>
  <Override PartName="/ppt/theme/themeOverride17.xml" ContentType="application/vnd.openxmlformats-officedocument.themeOverride+xml"/>
  <Override PartName="/ppt/notesSlides/notesSlide55.xml" ContentType="application/vnd.openxmlformats-officedocument.presentationml.notesSlide+xml"/>
  <Override PartName="/ppt/charts/chart5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729" r:id="rId6"/>
  </p:sldMasterIdLst>
  <p:notesMasterIdLst>
    <p:notesMasterId r:id="rId62"/>
  </p:notesMasterIdLst>
  <p:handoutMasterIdLst>
    <p:handoutMasterId r:id="rId63"/>
  </p:handoutMasterIdLst>
  <p:sldIdLst>
    <p:sldId id="334" r:id="rId7"/>
    <p:sldId id="355" r:id="rId8"/>
    <p:sldId id="356" r:id="rId9"/>
    <p:sldId id="506" r:id="rId10"/>
    <p:sldId id="514" r:id="rId11"/>
    <p:sldId id="515" r:id="rId12"/>
    <p:sldId id="516" r:id="rId13"/>
    <p:sldId id="517" r:id="rId14"/>
    <p:sldId id="518" r:id="rId15"/>
    <p:sldId id="519" r:id="rId16"/>
    <p:sldId id="522" r:id="rId17"/>
    <p:sldId id="521" r:id="rId18"/>
    <p:sldId id="603" r:id="rId19"/>
    <p:sldId id="367" r:id="rId20"/>
    <p:sldId id="524" r:id="rId21"/>
    <p:sldId id="526" r:id="rId22"/>
    <p:sldId id="527" r:id="rId23"/>
    <p:sldId id="628" r:id="rId24"/>
    <p:sldId id="528" r:id="rId25"/>
    <p:sldId id="604" r:id="rId26"/>
    <p:sldId id="529" r:id="rId27"/>
    <p:sldId id="530" r:id="rId28"/>
    <p:sldId id="531" r:id="rId29"/>
    <p:sldId id="532" r:id="rId30"/>
    <p:sldId id="605" r:id="rId31"/>
    <p:sldId id="646" r:id="rId32"/>
    <p:sldId id="533" r:id="rId33"/>
    <p:sldId id="534" r:id="rId34"/>
    <p:sldId id="536" r:id="rId35"/>
    <p:sldId id="537" r:id="rId36"/>
    <p:sldId id="538" r:id="rId37"/>
    <p:sldId id="606" r:id="rId38"/>
    <p:sldId id="539" r:id="rId39"/>
    <p:sldId id="599" r:id="rId40"/>
    <p:sldId id="540" r:id="rId41"/>
    <p:sldId id="543" r:id="rId42"/>
    <p:sldId id="643" r:id="rId43"/>
    <p:sldId id="655" r:id="rId44"/>
    <p:sldId id="645" r:id="rId45"/>
    <p:sldId id="545" r:id="rId46"/>
    <p:sldId id="547" r:id="rId47"/>
    <p:sldId id="607" r:id="rId48"/>
    <p:sldId id="632" r:id="rId49"/>
    <p:sldId id="550" r:id="rId50"/>
    <p:sldId id="549" r:id="rId51"/>
    <p:sldId id="551" r:id="rId52"/>
    <p:sldId id="638" r:id="rId53"/>
    <p:sldId id="639" r:id="rId54"/>
    <p:sldId id="640" r:id="rId55"/>
    <p:sldId id="468" r:id="rId56"/>
    <p:sldId id="562" r:id="rId57"/>
    <p:sldId id="637" r:id="rId58"/>
    <p:sldId id="636" r:id="rId59"/>
    <p:sldId id="641" r:id="rId60"/>
    <p:sldId id="654" r:id="rId61"/>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074">
          <p15:clr>
            <a:srgbClr val="A4A3A4"/>
          </p15:clr>
        </p15:guide>
        <p15:guide id="2" orient="horz" pos="4152">
          <p15:clr>
            <a:srgbClr val="A4A3A4"/>
          </p15:clr>
        </p15:guide>
        <p15:guide id="3" orient="horz" pos="269">
          <p15:clr>
            <a:srgbClr val="A4A3A4"/>
          </p15:clr>
        </p15:guide>
        <p15:guide id="4" orient="horz" pos="715">
          <p15:clr>
            <a:srgbClr val="A4A3A4"/>
          </p15:clr>
        </p15:guide>
        <p15:guide id="5" orient="horz" pos="2160">
          <p15:clr>
            <a:srgbClr val="A4A3A4"/>
          </p15:clr>
        </p15:guide>
        <p15:guide id="6" orient="horz" pos="3598">
          <p15:clr>
            <a:srgbClr val="A4A3A4"/>
          </p15:clr>
        </p15:guide>
        <p15:guide id="7" orient="horz" pos="4026">
          <p15:clr>
            <a:srgbClr val="A4A3A4"/>
          </p15:clr>
        </p15:guide>
        <p15:guide id="8" pos="7449">
          <p15:clr>
            <a:srgbClr val="A4A3A4"/>
          </p15:clr>
        </p15:guide>
        <p15:guide id="9" pos="3840">
          <p15:clr>
            <a:srgbClr val="A4A3A4"/>
          </p15:clr>
        </p15:guide>
        <p15:guide id="10" pos="224">
          <p15:clr>
            <a:srgbClr val="A4A3A4"/>
          </p15:clr>
        </p15:guide>
      </p15:sldGuideLst>
    </p:ext>
    <p:ext uri="{2D200454-40CA-4A62-9FC3-DE9A4176ACB9}">
      <p15:notesGuideLst xmlns:p15="http://schemas.microsoft.com/office/powerpoint/2012/main" xmlns="">
        <p15:guide id="1" orient="horz" pos="3127">
          <p15:clr>
            <a:srgbClr val="A4A3A4"/>
          </p15:clr>
        </p15:guide>
        <p15:guide id="2" pos="214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est, Catriona (TSEDB)" initials="WC" lastIdx="14" clrIdx="0"/>
  <p:cmAuthor id="1" name="Howie, Fiona (TSEDB)" initials="HF("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5007E"/>
    <a:srgbClr val="5C1960"/>
    <a:srgbClr val="7A2280"/>
    <a:srgbClr val="989898"/>
    <a:srgbClr val="E6304B"/>
    <a:srgbClr val="000000"/>
    <a:srgbClr val="717171"/>
    <a:srgbClr val="E7E7E7"/>
    <a:srgbClr val="C0C0C0"/>
    <a:srgbClr val="C8D4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52" autoAdjust="0"/>
    <p:restoredTop sz="91686" autoAdjust="0"/>
  </p:normalViewPr>
  <p:slideViewPr>
    <p:cSldViewPr snapToGrid="0" showGuides="1">
      <p:cViewPr varScale="1">
        <p:scale>
          <a:sx n="107" d="100"/>
          <a:sy n="107" d="100"/>
        </p:scale>
        <p:origin x="-702" y="-90"/>
      </p:cViewPr>
      <p:guideLst>
        <p:guide orient="horz" pos="1074"/>
        <p:guide orient="horz" pos="4152"/>
        <p:guide orient="horz" pos="269"/>
        <p:guide orient="horz" pos="715"/>
        <p:guide orient="horz" pos="2160"/>
        <p:guide orient="horz" pos="3598"/>
        <p:guide orient="horz" pos="4026"/>
        <p:guide pos="7449"/>
        <p:guide pos="3840"/>
        <p:guide pos="224"/>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5240"/>
    </p:cViewPr>
  </p:sorterViewPr>
  <p:notesViewPr>
    <p:cSldViewPr snapToGrid="0">
      <p:cViewPr varScale="1">
        <p:scale>
          <a:sx n="46" d="100"/>
          <a:sy n="46" d="100"/>
        </p:scale>
        <p:origin x="-2568" y="-76"/>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commentAuthors" Target="commentAuthors.xml"/><Relationship Id="rId69" Type="http://schemas.microsoft.com/office/2015/10/relationships/revisionInfo" Target="revisionInfo.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3.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4.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5.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6.xml"/></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7.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8.xml"/></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9.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themeOverride" Target="../theme/themeOverride10.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themeOverride" Target="../theme/themeOverride11.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themeOverride" Target="../theme/themeOverride12.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13.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14.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themeOverride" Target="../theme/themeOverride15.xml"/></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16.xml"/></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themeOverride" Target="../theme/themeOverride17.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1.xml"/></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2.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025589770636713E-2"/>
          <c:y val="6.6215912143550812E-2"/>
          <c:w val="0.67757194430006107"/>
          <c:h val="0.81946283152046595"/>
        </c:manualLayout>
      </c:layout>
      <c:lineChart>
        <c:grouping val="standard"/>
        <c:varyColors val="0"/>
        <c:ser>
          <c:idx val="0"/>
          <c:order val="0"/>
          <c:tx>
            <c:strRef>
              <c:f>Sheet1!$B$1</c:f>
              <c:strCache>
                <c:ptCount val="1"/>
                <c:pt idx="0">
                  <c:v>Driven at 35 mph in a 30 mph speed limit area</c:v>
                </c:pt>
              </c:strCache>
            </c:strRef>
          </c:tx>
          <c:dLbls>
            <c:dLbl>
              <c:idx val="0"/>
              <c:layout>
                <c:manualLayout>
                  <c:x val="-9.3511366539767733E-3"/>
                  <c:y val="-3.462234279810185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BB29-43AF-A4A5-A267163EAEFD}"/>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BB29-43AF-A4A5-A267163EAEFD}"/>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BB29-43AF-A4A5-A267163EAEFD}"/>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BB29-43AF-A4A5-A267163EAEFD}"/>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BB29-43AF-A4A5-A267163EAEFD}"/>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BB29-43AF-A4A5-A267163EAEFD}"/>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BB29-43AF-A4A5-A267163EAEFD}"/>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BB29-43AF-A4A5-A267163EAEFD}"/>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BB29-43AF-A4A5-A267163EAEFD}"/>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BB29-43AF-A4A5-A267163EAEFD}"/>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9BFF-42D4-8157-8B64CEA291D5}"/>
                </c:ext>
              </c:extLst>
            </c:dLbl>
            <c:spPr>
              <a:noFill/>
              <a:ln>
                <a:noFill/>
              </a:ln>
              <a:effectLst/>
            </c:spPr>
            <c:txPr>
              <a:bodyPr/>
              <a:lstStyle/>
              <a:p>
                <a:pPr>
                  <a:defRPr sz="1400">
                    <a:solidFill>
                      <a:srgbClr val="F7911E"/>
                    </a:solidFill>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Sheet1!$A$2:$A$16</c:f>
              <c:strCache>
                <c:ptCount val="12"/>
                <c:pt idx="0">
                  <c:v>Feb '12</c:v>
                </c:pt>
                <c:pt idx="1">
                  <c:v>Aug '12</c:v>
                </c:pt>
                <c:pt idx="2">
                  <c:v>Feb '13</c:v>
                </c:pt>
                <c:pt idx="3">
                  <c:v>July '13</c:v>
                </c:pt>
                <c:pt idx="4">
                  <c:v>Feb '14</c:v>
                </c:pt>
                <c:pt idx="5">
                  <c:v>July '14</c:v>
                </c:pt>
                <c:pt idx="6">
                  <c:v>Feb '15</c:v>
                </c:pt>
                <c:pt idx="7">
                  <c:v>July '15</c:v>
                </c:pt>
                <c:pt idx="8">
                  <c:v>Feb '16</c:v>
                </c:pt>
                <c:pt idx="9">
                  <c:v>July '16</c:v>
                </c:pt>
                <c:pt idx="10">
                  <c:v>Mar '17</c:v>
                </c:pt>
                <c:pt idx="11">
                  <c:v>Aug '17</c:v>
                </c:pt>
              </c:strCache>
            </c:strRef>
          </c:cat>
          <c:val>
            <c:numRef>
              <c:f>Sheet1!$B$2:$B$16</c:f>
              <c:numCache>
                <c:formatCode>General</c:formatCode>
                <c:ptCount val="12"/>
                <c:pt idx="0">
                  <c:v>50</c:v>
                </c:pt>
                <c:pt idx="1">
                  <c:v>50</c:v>
                </c:pt>
                <c:pt idx="2">
                  <c:v>45</c:v>
                </c:pt>
                <c:pt idx="3">
                  <c:v>44</c:v>
                </c:pt>
                <c:pt idx="4">
                  <c:v>47</c:v>
                </c:pt>
                <c:pt idx="5">
                  <c:v>39</c:v>
                </c:pt>
                <c:pt idx="6">
                  <c:v>46</c:v>
                </c:pt>
                <c:pt idx="7">
                  <c:v>53</c:v>
                </c:pt>
                <c:pt idx="8">
                  <c:v>48</c:v>
                </c:pt>
                <c:pt idx="9">
                  <c:v>45</c:v>
                </c:pt>
                <c:pt idx="10">
                  <c:v>39</c:v>
                </c:pt>
                <c:pt idx="11">
                  <c:v>43</c:v>
                </c:pt>
              </c:numCache>
            </c:numRef>
          </c:val>
          <c:smooth val="0"/>
          <c:extLst xmlns:c16r2="http://schemas.microsoft.com/office/drawing/2015/06/chart">
            <c:ext xmlns:c16="http://schemas.microsoft.com/office/drawing/2014/chart" uri="{C3380CC4-5D6E-409C-BE32-E72D297353CC}">
              <c16:uniqueId val="{0000000A-BB29-43AF-A4A5-A267163EAEFD}"/>
            </c:ext>
          </c:extLst>
        </c:ser>
        <c:ser>
          <c:idx val="1"/>
          <c:order val="1"/>
          <c:tx>
            <c:strRef>
              <c:f>Sheet1!$C$1</c:f>
              <c:strCache>
                <c:ptCount val="1"/>
                <c:pt idx="0">
                  <c:v>Driven at 25mph in a 20mph speed limit area</c:v>
                </c:pt>
              </c:strCache>
            </c:strRef>
          </c:tx>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BB29-43AF-A4A5-A267163EAEFD}"/>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BB29-43AF-A4A5-A267163EAEFD}"/>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BB29-43AF-A4A5-A267163EAEFD}"/>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BB29-43AF-A4A5-A267163EAEFD}"/>
                </c:ext>
              </c:extLst>
            </c:dLbl>
            <c:dLbl>
              <c:idx val="4"/>
              <c:layout>
                <c:manualLayout>
                  <c:x val="-1.039015183775197E-2"/>
                  <c:y val="-3.994885707473288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BB29-43AF-A4A5-A267163EAEFD}"/>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BB29-43AF-A4A5-A267163EAEFD}"/>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BB29-43AF-A4A5-A267163EAEFD}"/>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BB29-43AF-A4A5-A267163EAEFD}"/>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BB29-43AF-A4A5-A267163EAEFD}"/>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4-BB29-43AF-A4A5-A267163EAEFD}"/>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9BFF-42D4-8157-8B64CEA291D5}"/>
                </c:ext>
              </c:extLst>
            </c:dLbl>
            <c:spPr>
              <a:noFill/>
              <a:ln>
                <a:noFill/>
              </a:ln>
              <a:effectLst/>
            </c:spPr>
            <c:txPr>
              <a:bodyPr/>
              <a:lstStyle/>
              <a:p>
                <a:pPr>
                  <a:defRPr sz="1400">
                    <a:solidFill>
                      <a:srgbClr val="EF5205"/>
                    </a:solidFill>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Sheet1!$A$2:$A$16</c:f>
              <c:strCache>
                <c:ptCount val="12"/>
                <c:pt idx="0">
                  <c:v>Feb '12</c:v>
                </c:pt>
                <c:pt idx="1">
                  <c:v>Aug '12</c:v>
                </c:pt>
                <c:pt idx="2">
                  <c:v>Feb '13</c:v>
                </c:pt>
                <c:pt idx="3">
                  <c:v>July '13</c:v>
                </c:pt>
                <c:pt idx="4">
                  <c:v>Feb '14</c:v>
                </c:pt>
                <c:pt idx="5">
                  <c:v>July '14</c:v>
                </c:pt>
                <c:pt idx="6">
                  <c:v>Feb '15</c:v>
                </c:pt>
                <c:pt idx="7">
                  <c:v>July '15</c:v>
                </c:pt>
                <c:pt idx="8">
                  <c:v>Feb '16</c:v>
                </c:pt>
                <c:pt idx="9">
                  <c:v>July '16</c:v>
                </c:pt>
                <c:pt idx="10">
                  <c:v>Mar '17</c:v>
                </c:pt>
                <c:pt idx="11">
                  <c:v>Aug '17</c:v>
                </c:pt>
              </c:strCache>
            </c:strRef>
          </c:cat>
          <c:val>
            <c:numRef>
              <c:f>Sheet1!$C$2:$C$16</c:f>
              <c:numCache>
                <c:formatCode>General</c:formatCode>
                <c:ptCount val="12"/>
                <c:pt idx="4">
                  <c:v>38</c:v>
                </c:pt>
                <c:pt idx="5">
                  <c:v>35</c:v>
                </c:pt>
                <c:pt idx="6">
                  <c:v>36</c:v>
                </c:pt>
                <c:pt idx="7">
                  <c:v>38</c:v>
                </c:pt>
                <c:pt idx="8">
                  <c:v>36</c:v>
                </c:pt>
                <c:pt idx="9">
                  <c:v>34</c:v>
                </c:pt>
                <c:pt idx="10">
                  <c:v>31</c:v>
                </c:pt>
                <c:pt idx="11">
                  <c:v>33</c:v>
                </c:pt>
              </c:numCache>
            </c:numRef>
          </c:val>
          <c:smooth val="0"/>
          <c:extLst xmlns:c16r2="http://schemas.microsoft.com/office/drawing/2015/06/chart">
            <c:ext xmlns:c16="http://schemas.microsoft.com/office/drawing/2014/chart" uri="{C3380CC4-5D6E-409C-BE32-E72D297353CC}">
              <c16:uniqueId val="{00000015-BB29-43AF-A4A5-A267163EAEFD}"/>
            </c:ext>
          </c:extLst>
        </c:ser>
        <c:ser>
          <c:idx val="2"/>
          <c:order val="2"/>
          <c:tx>
            <c:strRef>
              <c:f>Sheet1!$D$1</c:f>
              <c:strCache>
                <c:ptCount val="1"/>
                <c:pt idx="0">
                  <c:v>Sped up through amber</c:v>
                </c:pt>
              </c:strCache>
            </c:strRef>
          </c:tx>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6-BB29-43AF-A4A5-A267163EAEFD}"/>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BB29-43AF-A4A5-A267163EAEFD}"/>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8-BB29-43AF-A4A5-A267163EAEFD}"/>
                </c:ext>
              </c:extLst>
            </c:dLbl>
            <c:dLbl>
              <c:idx val="3"/>
              <c:layout>
                <c:manualLayout>
                  <c:x val="-5.1950759188760234E-3"/>
                  <c:y val="-3.994885707473283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BB29-43AF-A4A5-A267163EAEFD}"/>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A-BB29-43AF-A4A5-A267163EAEFD}"/>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BB29-43AF-A4A5-A267163EAEFD}"/>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C-BB29-43AF-A4A5-A267163EAEFD}"/>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BB29-43AF-A4A5-A267163EAEFD}"/>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E-BB29-43AF-A4A5-A267163EAEFD}"/>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BB29-43AF-A4A5-A267163EAEFD}"/>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9BFF-42D4-8157-8B64CEA291D5}"/>
                </c:ext>
              </c:extLst>
            </c:dLbl>
            <c:spPr>
              <a:noFill/>
              <a:ln>
                <a:noFill/>
              </a:ln>
              <a:effectLst/>
            </c:spPr>
            <c:txPr>
              <a:bodyPr/>
              <a:lstStyle/>
              <a:p>
                <a:pPr>
                  <a:defRPr sz="1400">
                    <a:solidFill>
                      <a:srgbClr val="C50017"/>
                    </a:solidFill>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Sheet1!$A$2:$A$16</c:f>
              <c:strCache>
                <c:ptCount val="12"/>
                <c:pt idx="0">
                  <c:v>Feb '12</c:v>
                </c:pt>
                <c:pt idx="1">
                  <c:v>Aug '12</c:v>
                </c:pt>
                <c:pt idx="2">
                  <c:v>Feb '13</c:v>
                </c:pt>
                <c:pt idx="3">
                  <c:v>July '13</c:v>
                </c:pt>
                <c:pt idx="4">
                  <c:v>Feb '14</c:v>
                </c:pt>
                <c:pt idx="5">
                  <c:v>July '14</c:v>
                </c:pt>
                <c:pt idx="6">
                  <c:v>Feb '15</c:v>
                </c:pt>
                <c:pt idx="7">
                  <c:v>July '15</c:v>
                </c:pt>
                <c:pt idx="8">
                  <c:v>Feb '16</c:v>
                </c:pt>
                <c:pt idx="9">
                  <c:v>July '16</c:v>
                </c:pt>
                <c:pt idx="10">
                  <c:v>Mar '17</c:v>
                </c:pt>
                <c:pt idx="11">
                  <c:v>Aug '17</c:v>
                </c:pt>
              </c:strCache>
            </c:strRef>
          </c:cat>
          <c:val>
            <c:numRef>
              <c:f>Sheet1!$D$2:$D$16</c:f>
              <c:numCache>
                <c:formatCode>General</c:formatCode>
                <c:ptCount val="12"/>
                <c:pt idx="3">
                  <c:v>31</c:v>
                </c:pt>
                <c:pt idx="4">
                  <c:v>32</c:v>
                </c:pt>
                <c:pt idx="5">
                  <c:v>28</c:v>
                </c:pt>
                <c:pt idx="6">
                  <c:v>32</c:v>
                </c:pt>
                <c:pt idx="7">
                  <c:v>33</c:v>
                </c:pt>
                <c:pt idx="8">
                  <c:v>30</c:v>
                </c:pt>
                <c:pt idx="9">
                  <c:v>30</c:v>
                </c:pt>
                <c:pt idx="10">
                  <c:v>23</c:v>
                </c:pt>
                <c:pt idx="11">
                  <c:v>27</c:v>
                </c:pt>
              </c:numCache>
            </c:numRef>
          </c:val>
          <c:smooth val="0"/>
          <c:extLst xmlns:c16r2="http://schemas.microsoft.com/office/drawing/2015/06/chart">
            <c:ext xmlns:c16="http://schemas.microsoft.com/office/drawing/2014/chart" uri="{C3380CC4-5D6E-409C-BE32-E72D297353CC}">
              <c16:uniqueId val="{00000020-BB29-43AF-A4A5-A267163EAEFD}"/>
            </c:ext>
          </c:extLst>
        </c:ser>
        <c:ser>
          <c:idx val="3"/>
          <c:order val="3"/>
          <c:tx>
            <c:strRef>
              <c:f>Sheet1!$E$1</c:f>
              <c:strCache>
                <c:ptCount val="1"/>
                <c:pt idx="0">
                  <c:v>Driven at 40mph in a 30mph speed limit area</c:v>
                </c:pt>
              </c:strCache>
            </c:strRef>
          </c:tx>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1-BB29-43AF-A4A5-A267163EAEFD}"/>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2-BB29-43AF-A4A5-A267163EAEFD}"/>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3-BB29-43AF-A4A5-A267163EAEFD}"/>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4-BB29-43AF-A4A5-A267163EAEFD}"/>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5-BB29-43AF-A4A5-A267163EAEFD}"/>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6-BB29-43AF-A4A5-A267163EAEFD}"/>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7-BB29-43AF-A4A5-A267163EAEFD}"/>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8-BB29-43AF-A4A5-A267163EAEFD}"/>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9-BB29-43AF-A4A5-A267163EAEFD}"/>
                </c:ext>
              </c:extLst>
            </c:dLbl>
            <c:dLbl>
              <c:idx val="9"/>
              <c:layout>
                <c:manualLayout>
                  <c:x val="-1.5585227756627955E-2"/>
                  <c:y val="-2.663257138315525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A-BB29-43AF-A4A5-A267163EAEFD}"/>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B-BB29-43AF-A4A5-A267163EAEFD}"/>
                </c:ext>
              </c:extLst>
            </c:dLbl>
            <c:spPr>
              <a:noFill/>
              <a:ln>
                <a:noFill/>
              </a:ln>
              <a:effectLst/>
            </c:spPr>
            <c:txPr>
              <a:bodyPr/>
              <a:lstStyle/>
              <a:p>
                <a:pPr>
                  <a:defRPr sz="1400">
                    <a:solidFill>
                      <a:schemeClr val="accent4">
                        <a:lumMod val="60000"/>
                        <a:lumOff val="40000"/>
                      </a:schemeClr>
                    </a:solidFill>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Sheet1!$A$2:$A$16</c:f>
              <c:strCache>
                <c:ptCount val="12"/>
                <c:pt idx="0">
                  <c:v>Feb '12</c:v>
                </c:pt>
                <c:pt idx="1">
                  <c:v>Aug '12</c:v>
                </c:pt>
                <c:pt idx="2">
                  <c:v>Feb '13</c:v>
                </c:pt>
                <c:pt idx="3">
                  <c:v>July '13</c:v>
                </c:pt>
                <c:pt idx="4">
                  <c:v>Feb '14</c:v>
                </c:pt>
                <c:pt idx="5">
                  <c:v>July '14</c:v>
                </c:pt>
                <c:pt idx="6">
                  <c:v>Feb '15</c:v>
                </c:pt>
                <c:pt idx="7">
                  <c:v>July '15</c:v>
                </c:pt>
                <c:pt idx="8">
                  <c:v>Feb '16</c:v>
                </c:pt>
                <c:pt idx="9">
                  <c:v>July '16</c:v>
                </c:pt>
                <c:pt idx="10">
                  <c:v>Mar '17</c:v>
                </c:pt>
                <c:pt idx="11">
                  <c:v>Aug '17</c:v>
                </c:pt>
              </c:strCache>
            </c:strRef>
          </c:cat>
          <c:val>
            <c:numRef>
              <c:f>Sheet1!$E$2:$E$16</c:f>
              <c:numCache>
                <c:formatCode>General</c:formatCode>
                <c:ptCount val="12"/>
                <c:pt idx="9">
                  <c:v>24</c:v>
                </c:pt>
                <c:pt idx="10">
                  <c:v>18</c:v>
                </c:pt>
                <c:pt idx="11">
                  <c:v>19</c:v>
                </c:pt>
              </c:numCache>
            </c:numRef>
          </c:val>
          <c:smooth val="0"/>
          <c:extLst xmlns:c16r2="http://schemas.microsoft.com/office/drawing/2015/06/chart">
            <c:ext xmlns:c16="http://schemas.microsoft.com/office/drawing/2014/chart" uri="{C3380CC4-5D6E-409C-BE32-E72D297353CC}">
              <c16:uniqueId val="{0000002C-BB29-43AF-A4A5-A267163EAEFD}"/>
            </c:ext>
          </c:extLst>
        </c:ser>
        <c:ser>
          <c:idx val="4"/>
          <c:order val="4"/>
          <c:tx>
            <c:strRef>
              <c:f>Sheet1!$F$1</c:f>
              <c:strCache>
                <c:ptCount val="1"/>
                <c:pt idx="0">
                  <c:v>Driven at 90 mph on the motorway</c:v>
                </c:pt>
              </c:strCache>
            </c:strRef>
          </c:tx>
          <c:dLbls>
            <c:dLbl>
              <c:idx val="0"/>
              <c:layout>
                <c:manualLayout>
                  <c:x val="-1.3507197389077562E-2"/>
                  <c:y val="-4.793862848967946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D-BB29-43AF-A4A5-A267163EAEFD}"/>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E-BB29-43AF-A4A5-A267163EAEFD}"/>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F-BB29-43AF-A4A5-A267163EAEFD}"/>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0-BB29-43AF-A4A5-A267163EAEFD}"/>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1-BB29-43AF-A4A5-A267163EAEFD}"/>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2-BB29-43AF-A4A5-A267163EAEFD}"/>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3-BB29-43AF-A4A5-A267163EAEFD}"/>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4-BB29-43AF-A4A5-A267163EAEFD}"/>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5-BB29-43AF-A4A5-A267163EAEFD}"/>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6-BB29-43AF-A4A5-A267163EAEFD}"/>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7-BB29-43AF-A4A5-A267163EAEFD}"/>
                </c:ext>
              </c:extLst>
            </c:dLbl>
            <c:dLbl>
              <c:idx val="11"/>
              <c:layout>
                <c:manualLayout>
                  <c:x val="-1.4546212572852759E-2"/>
                  <c:y val="-3.462234279810183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9BFF-42D4-8157-8B64CEA291D5}"/>
                </c:ext>
              </c:extLst>
            </c:dLbl>
            <c:dLbl>
              <c:idx val="12"/>
              <c:layout>
                <c:manualLayout>
                  <c:x val="-1.0251616200346019E-2"/>
                  <c:y val="-2.265760767789771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38-BB29-43AF-A4A5-A267163EAEFD}"/>
                </c:ext>
              </c:extLst>
            </c:dLbl>
            <c:spPr>
              <a:noFill/>
              <a:ln>
                <a:noFill/>
              </a:ln>
              <a:effectLst/>
            </c:spPr>
            <c:txPr>
              <a:bodyPr/>
              <a:lstStyle/>
              <a:p>
                <a:pPr>
                  <a:defRPr sz="1400">
                    <a:solidFill>
                      <a:schemeClr val="accent6">
                        <a:lumMod val="60000"/>
                        <a:lumOff val="40000"/>
                      </a:schemeClr>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Sheet1!$A$2:$A$16</c:f>
              <c:strCache>
                <c:ptCount val="12"/>
                <c:pt idx="0">
                  <c:v>Feb '12</c:v>
                </c:pt>
                <c:pt idx="1">
                  <c:v>Aug '12</c:v>
                </c:pt>
                <c:pt idx="2">
                  <c:v>Feb '13</c:v>
                </c:pt>
                <c:pt idx="3">
                  <c:v>July '13</c:v>
                </c:pt>
                <c:pt idx="4">
                  <c:v>Feb '14</c:v>
                </c:pt>
                <c:pt idx="5">
                  <c:v>July '14</c:v>
                </c:pt>
                <c:pt idx="6">
                  <c:v>Feb '15</c:v>
                </c:pt>
                <c:pt idx="7">
                  <c:v>July '15</c:v>
                </c:pt>
                <c:pt idx="8">
                  <c:v>Feb '16</c:v>
                </c:pt>
                <c:pt idx="9">
                  <c:v>July '16</c:v>
                </c:pt>
                <c:pt idx="10">
                  <c:v>Mar '17</c:v>
                </c:pt>
                <c:pt idx="11">
                  <c:v>Aug '17</c:v>
                </c:pt>
              </c:strCache>
            </c:strRef>
          </c:cat>
          <c:val>
            <c:numRef>
              <c:f>Sheet1!$F$2:$F$16</c:f>
              <c:numCache>
                <c:formatCode>General</c:formatCode>
                <c:ptCount val="12"/>
                <c:pt idx="0">
                  <c:v>14</c:v>
                </c:pt>
                <c:pt idx="1">
                  <c:v>13</c:v>
                </c:pt>
                <c:pt idx="2">
                  <c:v>13</c:v>
                </c:pt>
                <c:pt idx="3">
                  <c:v>11</c:v>
                </c:pt>
                <c:pt idx="4">
                  <c:v>15</c:v>
                </c:pt>
                <c:pt idx="5">
                  <c:v>11</c:v>
                </c:pt>
                <c:pt idx="6">
                  <c:v>11</c:v>
                </c:pt>
                <c:pt idx="7">
                  <c:v>18</c:v>
                </c:pt>
                <c:pt idx="8">
                  <c:v>12</c:v>
                </c:pt>
                <c:pt idx="9">
                  <c:v>16</c:v>
                </c:pt>
                <c:pt idx="10">
                  <c:v>11</c:v>
                </c:pt>
                <c:pt idx="11">
                  <c:v>11</c:v>
                </c:pt>
              </c:numCache>
            </c:numRef>
          </c:val>
          <c:smooth val="0"/>
          <c:extLst xmlns:c16r2="http://schemas.microsoft.com/office/drawing/2015/06/chart">
            <c:ext xmlns:c16="http://schemas.microsoft.com/office/drawing/2014/chart" uri="{C3380CC4-5D6E-409C-BE32-E72D297353CC}">
              <c16:uniqueId val="{00000039-BB29-43AF-A4A5-A267163EAEFD}"/>
            </c:ext>
          </c:extLst>
        </c:ser>
        <c:ser>
          <c:idx val="5"/>
          <c:order val="5"/>
          <c:tx>
            <c:strRef>
              <c:f>Sheet1!$G$1</c:f>
              <c:strCache>
                <c:ptCount val="1"/>
                <c:pt idx="0">
                  <c:v>Overtaken when you think you will just make it</c:v>
                </c:pt>
              </c:strCache>
            </c:strRef>
          </c:tx>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A-BB29-43AF-A4A5-A267163EAEFD}"/>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B-BB29-43AF-A4A5-A267163EAEFD}"/>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C-BB29-43AF-A4A5-A267163EAEFD}"/>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D-BB29-43AF-A4A5-A267163EAEFD}"/>
                </c:ext>
              </c:extLst>
            </c:dLbl>
            <c:dLbl>
              <c:idx val="4"/>
              <c:layout>
                <c:manualLayout>
                  <c:x val="-9.3511366539767733E-3"/>
                  <c:y val="3.994885707473288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3E-BB29-43AF-A4A5-A267163EAEFD}"/>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F-BB29-43AF-A4A5-A267163EAEFD}"/>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40-BB29-43AF-A4A5-A267163EAEFD}"/>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41-BB29-43AF-A4A5-A267163EAEFD}"/>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42-BB29-43AF-A4A5-A267163EAEFD}"/>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43-BB29-43AF-A4A5-A267163EAEFD}"/>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44-BB29-43AF-A4A5-A267163EAEFD}"/>
                </c:ext>
              </c:extLst>
            </c:dLbl>
            <c:dLbl>
              <c:idx val="11"/>
              <c:layout>
                <c:manualLayout>
                  <c:x val="-5.6029098315625485E-3"/>
                  <c:y val="-1.211750542140601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2.055695631710187E-2"/>
                      <c:h val="8.5490554139928357E-2"/>
                    </c:manualLayout>
                  </c15:layout>
                </c:ext>
                <c:ext xmlns:c16="http://schemas.microsoft.com/office/drawing/2014/chart" uri="{C3380CC4-5D6E-409C-BE32-E72D297353CC}">
                  <c16:uniqueId val="{00000004-9BFF-42D4-8157-8B64CEA291D5}"/>
                </c:ext>
              </c:extLst>
            </c:dLbl>
            <c:spPr>
              <a:noFill/>
              <a:ln>
                <a:noFill/>
              </a:ln>
              <a:effectLst/>
            </c:spPr>
            <c:txPr>
              <a:bodyPr/>
              <a:lstStyle/>
              <a:p>
                <a:pPr>
                  <a:defRPr sz="1400">
                    <a:solidFill>
                      <a:schemeClr val="accent6">
                        <a:lumMod val="75000"/>
                      </a:schemeClr>
                    </a:solidFill>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Sheet1!$A$2:$A$16</c:f>
              <c:strCache>
                <c:ptCount val="12"/>
                <c:pt idx="0">
                  <c:v>Feb '12</c:v>
                </c:pt>
                <c:pt idx="1">
                  <c:v>Aug '12</c:v>
                </c:pt>
                <c:pt idx="2">
                  <c:v>Feb '13</c:v>
                </c:pt>
                <c:pt idx="3">
                  <c:v>July '13</c:v>
                </c:pt>
                <c:pt idx="4">
                  <c:v>Feb '14</c:v>
                </c:pt>
                <c:pt idx="5">
                  <c:v>July '14</c:v>
                </c:pt>
                <c:pt idx="6">
                  <c:v>Feb '15</c:v>
                </c:pt>
                <c:pt idx="7">
                  <c:v>July '15</c:v>
                </c:pt>
                <c:pt idx="8">
                  <c:v>Feb '16</c:v>
                </c:pt>
                <c:pt idx="9">
                  <c:v>July '16</c:v>
                </c:pt>
                <c:pt idx="10">
                  <c:v>Mar '17</c:v>
                </c:pt>
                <c:pt idx="11">
                  <c:v>Aug '17</c:v>
                </c:pt>
              </c:strCache>
            </c:strRef>
          </c:cat>
          <c:val>
            <c:numRef>
              <c:f>Sheet1!$G$2:$G$16</c:f>
              <c:numCache>
                <c:formatCode>General</c:formatCode>
                <c:ptCount val="12"/>
                <c:pt idx="4">
                  <c:v>9</c:v>
                </c:pt>
                <c:pt idx="5">
                  <c:v>6</c:v>
                </c:pt>
                <c:pt idx="6">
                  <c:v>6</c:v>
                </c:pt>
                <c:pt idx="7">
                  <c:v>7</c:v>
                </c:pt>
                <c:pt idx="8">
                  <c:v>6</c:v>
                </c:pt>
                <c:pt idx="9">
                  <c:v>9</c:v>
                </c:pt>
                <c:pt idx="10">
                  <c:v>6</c:v>
                </c:pt>
                <c:pt idx="11">
                  <c:v>7</c:v>
                </c:pt>
              </c:numCache>
            </c:numRef>
          </c:val>
          <c:smooth val="0"/>
          <c:extLst xmlns:c16r2="http://schemas.microsoft.com/office/drawing/2015/06/chart">
            <c:ext xmlns:c16="http://schemas.microsoft.com/office/drawing/2014/chart" uri="{C3380CC4-5D6E-409C-BE32-E72D297353CC}">
              <c16:uniqueId val="{00000045-BB29-43AF-A4A5-A267163EAEFD}"/>
            </c:ext>
          </c:extLst>
        </c:ser>
        <c:ser>
          <c:idx val="6"/>
          <c:order val="6"/>
          <c:tx>
            <c:strRef>
              <c:f>Sheet1!$H$1</c:f>
              <c:strCache>
                <c:ptCount val="1"/>
                <c:pt idx="0">
                  <c:v>Not adjusted your speed to the conditions when driving on country roads</c:v>
                </c:pt>
              </c:strCache>
            </c:strRef>
          </c:tx>
          <c:marker>
            <c:spPr>
              <a:ln w="25400"/>
            </c:spPr>
          </c:marker>
          <c:dLbls>
            <c:dLbl>
              <c:idx val="0"/>
              <c:layout>
                <c:manualLayout>
                  <c:x val="-1.039015183775197E-2"/>
                  <c:y val="2.9295828521470779E-2"/>
                </c:manualLayout>
              </c:layout>
              <c:spPr/>
              <c:txPr>
                <a:bodyPr/>
                <a:lstStyle/>
                <a:p>
                  <a:pPr>
                    <a:defRPr sz="1400">
                      <a:solidFill>
                        <a:schemeClr val="accent2">
                          <a:lumMod val="50000"/>
                        </a:schemeClr>
                      </a:solidFill>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46-BB29-43AF-A4A5-A267163EAEFD}"/>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47-BB29-43AF-A4A5-A267163EAEFD}"/>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48-BB29-43AF-A4A5-A267163EAEFD}"/>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49-BB29-43AF-A4A5-A267163EAEFD}"/>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4A-BB29-43AF-A4A5-A267163EAEFD}"/>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4B-BB29-43AF-A4A5-A267163EAEFD}"/>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4C-BB29-43AF-A4A5-A267163EAEFD}"/>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4D-BB29-43AF-A4A5-A267163EAEFD}"/>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4E-BB29-43AF-A4A5-A267163EAEFD}"/>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4F-BB29-43AF-A4A5-A267163EAEFD}"/>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50-BB29-43AF-A4A5-A267163EAEFD}"/>
                </c:ext>
              </c:extLst>
            </c:dLbl>
            <c:dLbl>
              <c:idx val="11"/>
              <c:layout>
                <c:manualLayout>
                  <c:x val="-4.5638946477873513E-3"/>
                  <c:y val="2.1172894249608429E-2"/>
                </c:manualLayout>
              </c:layout>
              <c:spPr>
                <a:noFill/>
                <a:ln>
                  <a:noFill/>
                </a:ln>
                <a:effectLst/>
              </c:spPr>
              <c:txPr>
                <a:bodyPr/>
                <a:lstStyle/>
                <a:p>
                  <a:pPr>
                    <a:defRPr sz="1400">
                      <a:solidFill>
                        <a:schemeClr val="accent2">
                          <a:lumMod val="50000"/>
                        </a:schemeClr>
                      </a:solidFill>
                    </a:defRPr>
                  </a:pPr>
                  <a:endParaRPr lang="en-US"/>
                </a:p>
              </c:tx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9BFF-42D4-8157-8B64CEA291D5}"/>
                </c:ext>
              </c:extLst>
            </c:dLbl>
            <c:dLbl>
              <c:idx val="12"/>
              <c:layout>
                <c:manualLayout>
                  <c:x val="-1.4407676822107959E-2"/>
                  <c:y val="-3.597389336947533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51-BB29-43AF-A4A5-A267163EAEFD}"/>
                </c:ext>
              </c:extLst>
            </c:dLbl>
            <c:spPr>
              <a:noFill/>
              <a:ln>
                <a:noFill/>
              </a:ln>
              <a:effectLst/>
            </c:spPr>
            <c:txPr>
              <a:bodyPr/>
              <a:lstStyle/>
              <a:p>
                <a:pPr>
                  <a:defRPr sz="1400">
                    <a:solidFill>
                      <a:schemeClr val="accent1">
                        <a:lumMod val="60000"/>
                        <a:lumOff val="40000"/>
                      </a:schemeClr>
                    </a:solidFill>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Sheet1!$A$2:$A$16</c:f>
              <c:strCache>
                <c:ptCount val="12"/>
                <c:pt idx="0">
                  <c:v>Feb '12</c:v>
                </c:pt>
                <c:pt idx="1">
                  <c:v>Aug '12</c:v>
                </c:pt>
                <c:pt idx="2">
                  <c:v>Feb '13</c:v>
                </c:pt>
                <c:pt idx="3">
                  <c:v>July '13</c:v>
                </c:pt>
                <c:pt idx="4">
                  <c:v>Feb '14</c:v>
                </c:pt>
                <c:pt idx="5">
                  <c:v>July '14</c:v>
                </c:pt>
                <c:pt idx="6">
                  <c:v>Feb '15</c:v>
                </c:pt>
                <c:pt idx="7">
                  <c:v>July '15</c:v>
                </c:pt>
                <c:pt idx="8">
                  <c:v>Feb '16</c:v>
                </c:pt>
                <c:pt idx="9">
                  <c:v>July '16</c:v>
                </c:pt>
                <c:pt idx="10">
                  <c:v>Mar '17</c:v>
                </c:pt>
                <c:pt idx="11">
                  <c:v>Aug '17</c:v>
                </c:pt>
              </c:strCache>
            </c:strRef>
          </c:cat>
          <c:val>
            <c:numRef>
              <c:f>Sheet1!$H$2:$H$16</c:f>
              <c:numCache>
                <c:formatCode>General</c:formatCode>
                <c:ptCount val="12"/>
                <c:pt idx="0">
                  <c:v>8</c:v>
                </c:pt>
                <c:pt idx="1">
                  <c:v>9</c:v>
                </c:pt>
                <c:pt idx="2">
                  <c:v>8</c:v>
                </c:pt>
                <c:pt idx="3">
                  <c:v>6</c:v>
                </c:pt>
                <c:pt idx="4">
                  <c:v>11</c:v>
                </c:pt>
                <c:pt idx="5">
                  <c:v>8</c:v>
                </c:pt>
                <c:pt idx="6">
                  <c:v>8</c:v>
                </c:pt>
                <c:pt idx="7">
                  <c:v>5</c:v>
                </c:pt>
                <c:pt idx="8">
                  <c:v>5</c:v>
                </c:pt>
                <c:pt idx="9">
                  <c:v>6</c:v>
                </c:pt>
                <c:pt idx="10">
                  <c:v>4</c:v>
                </c:pt>
                <c:pt idx="11">
                  <c:v>4</c:v>
                </c:pt>
              </c:numCache>
            </c:numRef>
          </c:val>
          <c:smooth val="0"/>
          <c:extLst xmlns:c16r2="http://schemas.microsoft.com/office/drawing/2015/06/chart">
            <c:ext xmlns:c16="http://schemas.microsoft.com/office/drawing/2014/chart" uri="{C3380CC4-5D6E-409C-BE32-E72D297353CC}">
              <c16:uniqueId val="{00000052-BB29-43AF-A4A5-A267163EAEFD}"/>
            </c:ext>
          </c:extLst>
        </c:ser>
        <c:dLbls>
          <c:showLegendKey val="0"/>
          <c:showVal val="1"/>
          <c:showCatName val="0"/>
          <c:showSerName val="0"/>
          <c:showPercent val="0"/>
          <c:showBubbleSize val="0"/>
        </c:dLbls>
        <c:marker val="1"/>
        <c:smooth val="0"/>
        <c:axId val="178094080"/>
        <c:axId val="178095616"/>
      </c:lineChart>
      <c:catAx>
        <c:axId val="178094080"/>
        <c:scaling>
          <c:orientation val="minMax"/>
        </c:scaling>
        <c:delete val="0"/>
        <c:axPos val="b"/>
        <c:numFmt formatCode="General" sourceLinked="0"/>
        <c:majorTickMark val="out"/>
        <c:minorTickMark val="none"/>
        <c:tickLblPos val="nextTo"/>
        <c:txPr>
          <a:bodyPr/>
          <a:lstStyle/>
          <a:p>
            <a:pPr>
              <a:defRPr sz="1200"/>
            </a:pPr>
            <a:endParaRPr lang="en-US"/>
          </a:p>
        </c:txPr>
        <c:crossAx val="178095616"/>
        <c:crosses val="autoZero"/>
        <c:auto val="1"/>
        <c:lblAlgn val="ctr"/>
        <c:lblOffset val="100"/>
        <c:noMultiLvlLbl val="0"/>
      </c:catAx>
      <c:valAx>
        <c:axId val="178095616"/>
        <c:scaling>
          <c:orientation val="minMax"/>
          <c:max val="60"/>
        </c:scaling>
        <c:delete val="0"/>
        <c:axPos val="l"/>
        <c:numFmt formatCode="General" sourceLinked="1"/>
        <c:majorTickMark val="out"/>
        <c:minorTickMark val="none"/>
        <c:tickLblPos val="nextTo"/>
        <c:txPr>
          <a:bodyPr/>
          <a:lstStyle/>
          <a:p>
            <a:pPr>
              <a:defRPr sz="1000"/>
            </a:pPr>
            <a:endParaRPr lang="en-US"/>
          </a:p>
        </c:txPr>
        <c:crossAx val="178094080"/>
        <c:crosses val="autoZero"/>
        <c:crossBetween val="between"/>
        <c:majorUnit val="10"/>
      </c:valAx>
    </c:plotArea>
    <c:legend>
      <c:legendPos val="r"/>
      <c:layout>
        <c:manualLayout>
          <c:xMode val="edge"/>
          <c:yMode val="edge"/>
          <c:x val="0.74310905904248781"/>
          <c:y val="0.1376197233693684"/>
          <c:w val="0.21221328805517875"/>
          <c:h val="0.798611415475034"/>
        </c:manualLayout>
      </c:layout>
      <c:overlay val="0"/>
      <c:txPr>
        <a:bodyPr/>
        <a:lstStyle/>
        <a:p>
          <a:pPr>
            <a:defRPr sz="1200"/>
          </a:pPr>
          <a:endParaRPr lang="en-US"/>
        </a:p>
      </c:txPr>
    </c:legend>
    <c:plotVisOnly val="1"/>
    <c:dispBlanksAs val="gap"/>
    <c:showDLblsOverMax val="0"/>
  </c:chart>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7491797900262469E-2"/>
          <c:y val="9.15772896873389E-2"/>
          <c:w val="0.67106373031496058"/>
          <c:h val="0.77350619010389965"/>
        </c:manualLayout>
      </c:layout>
      <c:lineChart>
        <c:grouping val="standard"/>
        <c:varyColors val="0"/>
        <c:ser>
          <c:idx val="0"/>
          <c:order val="0"/>
          <c:tx>
            <c:strRef>
              <c:f>Sheet1!$B$1</c:f>
              <c:strCache>
                <c:ptCount val="1"/>
                <c:pt idx="0">
                  <c:v>Disqualified / lose licence for at least a year*</c:v>
                </c:pt>
              </c:strCache>
            </c:strRef>
          </c:tx>
          <c:spPr>
            <a:ln>
              <a:solidFill>
                <a:srgbClr val="7030A0"/>
              </a:solidFill>
            </a:ln>
          </c:spPr>
          <c:marker>
            <c:spPr>
              <a:solidFill>
                <a:srgbClr val="7030A0"/>
              </a:solidFill>
              <a:ln>
                <a:solidFill>
                  <a:srgbClr val="7030A0"/>
                </a:solidFill>
              </a:ln>
            </c:spPr>
          </c:marker>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9D10-4E7D-9E66-88289FEF727E}"/>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9D10-4E7D-9E66-88289FEF727E}"/>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9D10-4E7D-9E66-88289FEF727E}"/>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9D10-4E7D-9E66-88289FEF727E}"/>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9D10-4E7D-9E66-88289FEF727E}"/>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9D10-4E7D-9E66-88289FEF727E}"/>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9D10-4E7D-9E66-88289FEF727E}"/>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9D10-4E7D-9E66-88289FEF727E}"/>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9D10-4E7D-9E66-88289FEF727E}"/>
                </c:ext>
              </c:extLst>
            </c:dLbl>
            <c:dLbl>
              <c:idx val="9"/>
              <c:layout>
                <c:manualLayout>
                  <c:x val="-1.0416666666666666E-2"/>
                  <c:y val="-4.628183181789690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9D10-4E7D-9E66-88289FEF727E}"/>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9D10-4E7D-9E66-88289FEF727E}"/>
                </c:ext>
              </c:extLst>
            </c:dLbl>
            <c:dLbl>
              <c:idx val="12"/>
              <c:layout>
                <c:manualLayout>
                  <c:x val="-7.4999999999999997E-3"/>
                  <c:y val="-2.007854063301884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9D10-4E7D-9E66-88289FEF727E}"/>
                </c:ext>
              </c:extLst>
            </c:dLbl>
            <c:spPr>
              <a:noFill/>
              <a:ln>
                <a:noFill/>
              </a:ln>
              <a:effectLst/>
            </c:spPr>
            <c:txPr>
              <a:bodyPr/>
              <a:lstStyle/>
              <a:p>
                <a:pPr>
                  <a:defRPr sz="1400">
                    <a:solidFill>
                      <a:srgbClr val="7030A0"/>
                    </a:solidFill>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Sheet1!$A$2:$A$16</c:f>
              <c:strCache>
                <c:ptCount val="12"/>
                <c:pt idx="0">
                  <c:v>Feb '12</c:v>
                </c:pt>
                <c:pt idx="1">
                  <c:v>Aug '12</c:v>
                </c:pt>
                <c:pt idx="2">
                  <c:v>Feb '13</c:v>
                </c:pt>
                <c:pt idx="3">
                  <c:v>July '13</c:v>
                </c:pt>
                <c:pt idx="4">
                  <c:v>Feb '14</c:v>
                </c:pt>
                <c:pt idx="5">
                  <c:v>July '14</c:v>
                </c:pt>
                <c:pt idx="6">
                  <c:v>Feb '15</c:v>
                </c:pt>
                <c:pt idx="7">
                  <c:v>July '15</c:v>
                </c:pt>
                <c:pt idx="8">
                  <c:v>Feb '16</c:v>
                </c:pt>
                <c:pt idx="9">
                  <c:v>Jul '16</c:v>
                </c:pt>
                <c:pt idx="10">
                  <c:v>Mar '17</c:v>
                </c:pt>
                <c:pt idx="11">
                  <c:v>Aug '17</c:v>
                </c:pt>
              </c:strCache>
            </c:strRef>
          </c:cat>
          <c:val>
            <c:numRef>
              <c:f>Sheet1!$B$2:$B$16</c:f>
              <c:numCache>
                <c:formatCode>General</c:formatCode>
                <c:ptCount val="12"/>
                <c:pt idx="9">
                  <c:v>75</c:v>
                </c:pt>
                <c:pt idx="10">
                  <c:v>70</c:v>
                </c:pt>
                <c:pt idx="11">
                  <c:v>71</c:v>
                </c:pt>
              </c:numCache>
            </c:numRef>
          </c:val>
          <c:smooth val="0"/>
          <c:extLst xmlns:c16r2="http://schemas.microsoft.com/office/drawing/2015/06/chart">
            <c:ext xmlns:c16="http://schemas.microsoft.com/office/drawing/2014/chart" uri="{C3380CC4-5D6E-409C-BE32-E72D297353CC}">
              <c16:uniqueId val="{0000000C-9D10-4E7D-9E66-88289FEF727E}"/>
            </c:ext>
          </c:extLst>
        </c:ser>
        <c:ser>
          <c:idx val="1"/>
          <c:order val="1"/>
          <c:tx>
            <c:strRef>
              <c:f>Sheet1!$C$1</c:f>
              <c:strCache>
                <c:ptCount val="1"/>
                <c:pt idx="0">
                  <c:v>Points on driving licence</c:v>
                </c:pt>
              </c:strCache>
            </c:strRef>
          </c:tx>
          <c:spPr>
            <a:ln>
              <a:solidFill>
                <a:srgbClr val="00B050"/>
              </a:solidFill>
            </a:ln>
          </c:spPr>
          <c:marker>
            <c:spPr>
              <a:solidFill>
                <a:srgbClr val="00B050"/>
              </a:solidFill>
              <a:ln>
                <a:solidFill>
                  <a:srgbClr val="00B050"/>
                </a:solidFill>
              </a:ln>
            </c:spPr>
          </c:marker>
          <c:dLbls>
            <c:dLbl>
              <c:idx val="0"/>
              <c:layout>
                <c:manualLayout>
                  <c:x val="-1.2500000000000001E-2"/>
                  <c:y val="4.9367287272423364E-2"/>
                </c:manualLayout>
              </c:layout>
              <c:spPr/>
              <c:txPr>
                <a:bodyPr/>
                <a:lstStyle/>
                <a:p>
                  <a:pPr>
                    <a:defRPr sz="1400">
                      <a:solidFill>
                        <a:srgbClr val="00B050"/>
                      </a:solidFill>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9D10-4E7D-9E66-88289FEF727E}"/>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9D10-4E7D-9E66-88289FEF727E}"/>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9D10-4E7D-9E66-88289FEF727E}"/>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9D10-4E7D-9E66-88289FEF727E}"/>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9D10-4E7D-9E66-88289FEF727E}"/>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9D10-4E7D-9E66-88289FEF727E}"/>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9D10-4E7D-9E66-88289FEF727E}"/>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4-9D10-4E7D-9E66-88289FEF727E}"/>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9D10-4E7D-9E66-88289FEF727E}"/>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6-9D10-4E7D-9E66-88289FEF727E}"/>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9D10-4E7D-9E66-88289FEF727E}"/>
                </c:ext>
              </c:extLst>
            </c:dLbl>
            <c:dLbl>
              <c:idx val="11"/>
              <c:spPr>
                <a:noFill/>
                <a:ln>
                  <a:noFill/>
                </a:ln>
                <a:effectLst/>
              </c:spPr>
              <c:txPr>
                <a:bodyPr/>
                <a:lstStyle/>
                <a:p>
                  <a:pPr>
                    <a:defRPr sz="1400">
                      <a:solidFill>
                        <a:srgbClr val="00B050"/>
                      </a:solidFill>
                    </a:defRPr>
                  </a:pPr>
                  <a:endParaRPr lang="en-US"/>
                </a:p>
              </c:txPr>
              <c:dLblPos val="t"/>
              <c:showLegendKey val="0"/>
              <c:showVal val="1"/>
              <c:showCatName val="0"/>
              <c:showSerName val="0"/>
              <c:showPercent val="0"/>
              <c:showBubbleSize val="0"/>
            </c:dLbl>
            <c:spPr>
              <a:noFill/>
              <a:ln>
                <a:noFill/>
              </a:ln>
              <a:effectLst/>
            </c:spPr>
            <c:txPr>
              <a:bodyPr/>
              <a:lstStyle/>
              <a:p>
                <a:pPr>
                  <a:defRPr sz="1400">
                    <a:solidFill>
                      <a:srgbClr val="EF5205"/>
                    </a:solidFill>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trendline>
            <c:spPr>
              <a:ln>
                <a:solidFill>
                  <a:srgbClr val="92D050"/>
                </a:solidFill>
                <a:prstDash val="lgDashDotDot"/>
              </a:ln>
            </c:spPr>
            <c:trendlineType val="linear"/>
            <c:dispRSqr val="0"/>
            <c:dispEq val="0"/>
          </c:trendline>
          <c:cat>
            <c:strRef>
              <c:f>Sheet1!$A$2:$A$16</c:f>
              <c:strCache>
                <c:ptCount val="12"/>
                <c:pt idx="0">
                  <c:v>Feb '12</c:v>
                </c:pt>
                <c:pt idx="1">
                  <c:v>Aug '12</c:v>
                </c:pt>
                <c:pt idx="2">
                  <c:v>Feb '13</c:v>
                </c:pt>
                <c:pt idx="3">
                  <c:v>July '13</c:v>
                </c:pt>
                <c:pt idx="4">
                  <c:v>Feb '14</c:v>
                </c:pt>
                <c:pt idx="5">
                  <c:v>July '14</c:v>
                </c:pt>
                <c:pt idx="6">
                  <c:v>Feb '15</c:v>
                </c:pt>
                <c:pt idx="7">
                  <c:v>July '15</c:v>
                </c:pt>
                <c:pt idx="8">
                  <c:v>Feb '16</c:v>
                </c:pt>
                <c:pt idx="9">
                  <c:v>Jul '16</c:v>
                </c:pt>
                <c:pt idx="10">
                  <c:v>Mar '17</c:v>
                </c:pt>
                <c:pt idx="11">
                  <c:v>Aug '17</c:v>
                </c:pt>
              </c:strCache>
            </c:strRef>
          </c:cat>
          <c:val>
            <c:numRef>
              <c:f>Sheet1!$C$2:$C$16</c:f>
              <c:numCache>
                <c:formatCode>General</c:formatCode>
                <c:ptCount val="12"/>
                <c:pt idx="0">
                  <c:v>51</c:v>
                </c:pt>
                <c:pt idx="1">
                  <c:v>47</c:v>
                </c:pt>
                <c:pt idx="2">
                  <c:v>46</c:v>
                </c:pt>
                <c:pt idx="3">
                  <c:v>48</c:v>
                </c:pt>
                <c:pt idx="4">
                  <c:v>49</c:v>
                </c:pt>
                <c:pt idx="5">
                  <c:v>50</c:v>
                </c:pt>
                <c:pt idx="6">
                  <c:v>54</c:v>
                </c:pt>
                <c:pt idx="7">
                  <c:v>50</c:v>
                </c:pt>
                <c:pt idx="8">
                  <c:v>47</c:v>
                </c:pt>
                <c:pt idx="9">
                  <c:v>53</c:v>
                </c:pt>
                <c:pt idx="10">
                  <c:v>50</c:v>
                </c:pt>
                <c:pt idx="11">
                  <c:v>47</c:v>
                </c:pt>
              </c:numCache>
            </c:numRef>
          </c:val>
          <c:smooth val="0"/>
          <c:extLst xmlns:c16r2="http://schemas.microsoft.com/office/drawing/2015/06/chart">
            <c:ext xmlns:c16="http://schemas.microsoft.com/office/drawing/2014/chart" uri="{C3380CC4-5D6E-409C-BE32-E72D297353CC}">
              <c16:uniqueId val="{00000019-9D10-4E7D-9E66-88289FEF727E}"/>
            </c:ext>
          </c:extLst>
        </c:ser>
        <c:ser>
          <c:idx val="2"/>
          <c:order val="2"/>
          <c:tx>
            <c:strRef>
              <c:f>Sheet1!$D$1</c:f>
              <c:strCache>
                <c:ptCount val="1"/>
                <c:pt idx="0">
                  <c:v>A fine</c:v>
                </c:pt>
              </c:strCache>
            </c:strRef>
          </c:tx>
          <c:spPr>
            <a:ln>
              <a:solidFill>
                <a:schemeClr val="accent2"/>
              </a:solidFill>
            </a:ln>
          </c:spPr>
          <c:marker>
            <c:spPr>
              <a:solidFill>
                <a:schemeClr val="accent2"/>
              </a:solidFill>
              <a:ln>
                <a:solidFill>
                  <a:schemeClr val="accent2"/>
                </a:solidFill>
              </a:ln>
            </c:spPr>
          </c:marker>
          <c:dLbls>
            <c:dLbl>
              <c:idx val="0"/>
              <c:layout>
                <c:manualLayout>
                  <c:x val="-1.4583333333333334E-2"/>
                  <c:y val="-3.3940009999791063E-2"/>
                </c:manualLayout>
              </c:layout>
              <c:spPr/>
              <c:txPr>
                <a:bodyPr/>
                <a:lstStyle/>
                <a:p>
                  <a:pPr>
                    <a:defRPr lang="en-IN" sz="1400" baseline="0">
                      <a:solidFill>
                        <a:schemeClr val="accent2"/>
                      </a:solidFill>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A-9D10-4E7D-9E66-88289FEF727E}"/>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9D10-4E7D-9E66-88289FEF727E}"/>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C-9D10-4E7D-9E66-88289FEF727E}"/>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9D10-4E7D-9E66-88289FEF727E}"/>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E-9D10-4E7D-9E66-88289FEF727E}"/>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9D10-4E7D-9E66-88289FEF727E}"/>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0-9D10-4E7D-9E66-88289FEF727E}"/>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1-9D10-4E7D-9E66-88289FEF727E}"/>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2-9D10-4E7D-9E66-88289FEF727E}"/>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3-9D10-4E7D-9E66-88289FEF727E}"/>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4-9D10-4E7D-9E66-88289FEF727E}"/>
                </c:ext>
              </c:extLst>
            </c:dLbl>
            <c:dLbl>
              <c:idx val="11"/>
              <c:spPr>
                <a:noFill/>
                <a:ln>
                  <a:noFill/>
                </a:ln>
                <a:effectLst/>
              </c:spPr>
              <c:txPr>
                <a:bodyPr/>
                <a:lstStyle/>
                <a:p>
                  <a:pPr>
                    <a:defRPr lang="en-IN" sz="1400" baseline="0">
                      <a:solidFill>
                        <a:schemeClr val="accent2"/>
                      </a:solidFill>
                    </a:defRPr>
                  </a:pPr>
                  <a:endParaRPr lang="en-US"/>
                </a:p>
              </c:txPr>
              <c:showLegendKey val="0"/>
              <c:showVal val="1"/>
              <c:showCatName val="0"/>
              <c:showSerName val="0"/>
              <c:showPercent val="0"/>
              <c:showBubbleSize val="0"/>
            </c:dLbl>
            <c:spPr>
              <a:noFill/>
              <a:ln>
                <a:noFill/>
              </a:ln>
              <a:effectLst/>
            </c:spPr>
            <c:txPr>
              <a:bodyPr/>
              <a:lstStyle/>
              <a:p>
                <a:pPr>
                  <a:defRPr lang="en-IN" sz="1200" baseline="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trendline>
            <c:spPr>
              <a:ln cap="sq">
                <a:solidFill>
                  <a:srgbClr val="FFC000"/>
                </a:solidFill>
                <a:prstDash val="sysDash"/>
                <a:bevel/>
              </a:ln>
            </c:spPr>
            <c:trendlineType val="linear"/>
            <c:dispRSqr val="0"/>
            <c:dispEq val="0"/>
          </c:trendline>
          <c:cat>
            <c:strRef>
              <c:f>Sheet1!$A$2:$A$16</c:f>
              <c:strCache>
                <c:ptCount val="12"/>
                <c:pt idx="0">
                  <c:v>Feb '12</c:v>
                </c:pt>
                <c:pt idx="1">
                  <c:v>Aug '12</c:v>
                </c:pt>
                <c:pt idx="2">
                  <c:v>Feb '13</c:v>
                </c:pt>
                <c:pt idx="3">
                  <c:v>July '13</c:v>
                </c:pt>
                <c:pt idx="4">
                  <c:v>Feb '14</c:v>
                </c:pt>
                <c:pt idx="5">
                  <c:v>July '14</c:v>
                </c:pt>
                <c:pt idx="6">
                  <c:v>Feb '15</c:v>
                </c:pt>
                <c:pt idx="7">
                  <c:v>July '15</c:v>
                </c:pt>
                <c:pt idx="8">
                  <c:v>Feb '16</c:v>
                </c:pt>
                <c:pt idx="9">
                  <c:v>Jul '16</c:v>
                </c:pt>
                <c:pt idx="10">
                  <c:v>Mar '17</c:v>
                </c:pt>
                <c:pt idx="11">
                  <c:v>Aug '17</c:v>
                </c:pt>
              </c:strCache>
            </c:strRef>
          </c:cat>
          <c:val>
            <c:numRef>
              <c:f>Sheet1!$D$2:$D$16</c:f>
              <c:numCache>
                <c:formatCode>General</c:formatCode>
                <c:ptCount val="12"/>
                <c:pt idx="0">
                  <c:v>53</c:v>
                </c:pt>
                <c:pt idx="1">
                  <c:v>47</c:v>
                </c:pt>
                <c:pt idx="2">
                  <c:v>44</c:v>
                </c:pt>
                <c:pt idx="3">
                  <c:v>47</c:v>
                </c:pt>
                <c:pt idx="4">
                  <c:v>48</c:v>
                </c:pt>
                <c:pt idx="5">
                  <c:v>49</c:v>
                </c:pt>
                <c:pt idx="6">
                  <c:v>53</c:v>
                </c:pt>
                <c:pt idx="7">
                  <c:v>48</c:v>
                </c:pt>
                <c:pt idx="8">
                  <c:v>46</c:v>
                </c:pt>
                <c:pt idx="9">
                  <c:v>49</c:v>
                </c:pt>
                <c:pt idx="10">
                  <c:v>43</c:v>
                </c:pt>
                <c:pt idx="11">
                  <c:v>45</c:v>
                </c:pt>
              </c:numCache>
            </c:numRef>
          </c:val>
          <c:smooth val="0"/>
          <c:extLst xmlns:c16r2="http://schemas.microsoft.com/office/drawing/2015/06/chart">
            <c:ext xmlns:c16="http://schemas.microsoft.com/office/drawing/2014/chart" uri="{C3380CC4-5D6E-409C-BE32-E72D297353CC}">
              <c16:uniqueId val="{00000026-9D10-4E7D-9E66-88289FEF727E}"/>
            </c:ext>
          </c:extLst>
        </c:ser>
        <c:ser>
          <c:idx val="3"/>
          <c:order val="3"/>
          <c:tx>
            <c:strRef>
              <c:f>Sheet1!$E$1</c:f>
              <c:strCache>
                <c:ptCount val="1"/>
                <c:pt idx="0">
                  <c:v>Disqualified / lose licence for less than a year</c:v>
                </c:pt>
              </c:strCache>
            </c:strRef>
          </c:tx>
          <c:spPr>
            <a:ln w="34925"/>
          </c:spPr>
          <c:dLbls>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7-9D10-4E7D-9E66-88289FEF727E}"/>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8-9D10-4E7D-9E66-88289FEF727E}"/>
                </c:ext>
              </c:extLst>
            </c:dLbl>
            <c:spPr>
              <a:noFill/>
              <a:ln>
                <a:noFill/>
              </a:ln>
              <a:effectLst/>
            </c:spPr>
            <c:txPr>
              <a:bodyPr/>
              <a:lstStyle/>
              <a:p>
                <a:pPr>
                  <a:defRPr lang="en-IN" sz="1400" baseline="0">
                    <a:solidFill>
                      <a:schemeClr val="accent4"/>
                    </a:solidFill>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Sheet1!$A$2:$A$16</c:f>
              <c:strCache>
                <c:ptCount val="12"/>
                <c:pt idx="0">
                  <c:v>Feb '12</c:v>
                </c:pt>
                <c:pt idx="1">
                  <c:v>Aug '12</c:v>
                </c:pt>
                <c:pt idx="2">
                  <c:v>Feb '13</c:v>
                </c:pt>
                <c:pt idx="3">
                  <c:v>July '13</c:v>
                </c:pt>
                <c:pt idx="4">
                  <c:v>Feb '14</c:v>
                </c:pt>
                <c:pt idx="5">
                  <c:v>July '14</c:v>
                </c:pt>
                <c:pt idx="6">
                  <c:v>Feb '15</c:v>
                </c:pt>
                <c:pt idx="7">
                  <c:v>July '15</c:v>
                </c:pt>
                <c:pt idx="8">
                  <c:v>Feb '16</c:v>
                </c:pt>
                <c:pt idx="9">
                  <c:v>Jul '16</c:v>
                </c:pt>
                <c:pt idx="10">
                  <c:v>Mar '17</c:v>
                </c:pt>
                <c:pt idx="11">
                  <c:v>Aug '17</c:v>
                </c:pt>
              </c:strCache>
            </c:strRef>
          </c:cat>
          <c:val>
            <c:numRef>
              <c:f>Sheet1!$E$2:$E$16</c:f>
            </c:numRef>
          </c:val>
          <c:smooth val="0"/>
          <c:extLst xmlns:c16r2="http://schemas.microsoft.com/office/drawing/2015/06/chart">
            <c:ext xmlns:c16="http://schemas.microsoft.com/office/drawing/2014/chart" uri="{C3380CC4-5D6E-409C-BE32-E72D297353CC}">
              <c16:uniqueId val="{00000029-9D10-4E7D-9E66-88289FEF727E}"/>
            </c:ext>
          </c:extLst>
        </c:ser>
        <c:ser>
          <c:idx val="4"/>
          <c:order val="4"/>
          <c:tx>
            <c:strRef>
              <c:f>Sheet1!$F$1</c:f>
              <c:strCache>
                <c:ptCount val="1"/>
                <c:pt idx="0">
                  <c:v>A criminal record</c:v>
                </c:pt>
              </c:strCache>
            </c:strRef>
          </c:tx>
          <c:dLbls>
            <c:dLbl>
              <c:idx val="0"/>
              <c:layout>
                <c:manualLayout>
                  <c:x val="-1.0416666666666666E-2"/>
                  <c:y val="-4.628183181789690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A-9D10-4E7D-9E66-88289FEF727E}"/>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B-9D10-4E7D-9E66-88289FEF727E}"/>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C-9D10-4E7D-9E66-88289FEF727E}"/>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D-9D10-4E7D-9E66-88289FEF727E}"/>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E-9D10-4E7D-9E66-88289FEF727E}"/>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F-9D10-4E7D-9E66-88289FEF727E}"/>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0-9D10-4E7D-9E66-88289FEF727E}"/>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1-9D10-4E7D-9E66-88289FEF727E}"/>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2-9D10-4E7D-9E66-88289FEF727E}"/>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3-9D10-4E7D-9E66-88289FEF727E}"/>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4-9D10-4E7D-9E66-88289FEF727E}"/>
                </c:ext>
              </c:extLst>
            </c:dLbl>
            <c:spPr>
              <a:noFill/>
              <a:ln>
                <a:noFill/>
              </a:ln>
              <a:effectLst/>
            </c:spPr>
            <c:txPr>
              <a:bodyPr/>
              <a:lstStyle/>
              <a:p>
                <a:pPr>
                  <a:defRPr sz="1400">
                    <a:solidFill>
                      <a:schemeClr val="accent5"/>
                    </a:solidFill>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trendline>
            <c:spPr>
              <a:ln>
                <a:solidFill>
                  <a:schemeClr val="accent5"/>
                </a:solidFill>
              </a:ln>
            </c:spPr>
            <c:trendlineType val="linear"/>
            <c:dispRSqr val="0"/>
            <c:dispEq val="0"/>
          </c:trendline>
          <c:cat>
            <c:strRef>
              <c:f>Sheet1!$A$2:$A$16</c:f>
              <c:strCache>
                <c:ptCount val="12"/>
                <c:pt idx="0">
                  <c:v>Feb '12</c:v>
                </c:pt>
                <c:pt idx="1">
                  <c:v>Aug '12</c:v>
                </c:pt>
                <c:pt idx="2">
                  <c:v>Feb '13</c:v>
                </c:pt>
                <c:pt idx="3">
                  <c:v>July '13</c:v>
                </c:pt>
                <c:pt idx="4">
                  <c:v>Feb '14</c:v>
                </c:pt>
                <c:pt idx="5">
                  <c:v>July '14</c:v>
                </c:pt>
                <c:pt idx="6">
                  <c:v>Feb '15</c:v>
                </c:pt>
                <c:pt idx="7">
                  <c:v>July '15</c:v>
                </c:pt>
                <c:pt idx="8">
                  <c:v>Feb '16</c:v>
                </c:pt>
                <c:pt idx="9">
                  <c:v>Jul '16</c:v>
                </c:pt>
                <c:pt idx="10">
                  <c:v>Mar '17</c:v>
                </c:pt>
                <c:pt idx="11">
                  <c:v>Aug '17</c:v>
                </c:pt>
              </c:strCache>
            </c:strRef>
          </c:cat>
          <c:val>
            <c:numRef>
              <c:f>Sheet1!$F$2:$F$16</c:f>
              <c:numCache>
                <c:formatCode>General</c:formatCode>
                <c:ptCount val="12"/>
                <c:pt idx="0">
                  <c:v>25</c:v>
                </c:pt>
                <c:pt idx="1">
                  <c:v>22</c:v>
                </c:pt>
                <c:pt idx="2">
                  <c:v>21</c:v>
                </c:pt>
                <c:pt idx="3">
                  <c:v>24</c:v>
                </c:pt>
                <c:pt idx="4">
                  <c:v>28</c:v>
                </c:pt>
                <c:pt idx="5">
                  <c:v>24</c:v>
                </c:pt>
                <c:pt idx="6">
                  <c:v>30</c:v>
                </c:pt>
                <c:pt idx="7">
                  <c:v>32</c:v>
                </c:pt>
                <c:pt idx="8">
                  <c:v>23</c:v>
                </c:pt>
                <c:pt idx="9">
                  <c:v>31</c:v>
                </c:pt>
                <c:pt idx="10">
                  <c:v>23</c:v>
                </c:pt>
                <c:pt idx="11">
                  <c:v>29</c:v>
                </c:pt>
              </c:numCache>
            </c:numRef>
          </c:val>
          <c:smooth val="0"/>
          <c:extLst xmlns:c16r2="http://schemas.microsoft.com/office/drawing/2015/06/chart">
            <c:ext xmlns:c16="http://schemas.microsoft.com/office/drawing/2014/chart" uri="{C3380CC4-5D6E-409C-BE32-E72D297353CC}">
              <c16:uniqueId val="{00000036-9D10-4E7D-9E66-88289FEF727E}"/>
            </c:ext>
          </c:extLst>
        </c:ser>
        <c:ser>
          <c:idx val="5"/>
          <c:order val="5"/>
          <c:tx>
            <c:strRef>
              <c:f>Sheet1!$G$1</c:f>
              <c:strCache>
                <c:ptCount val="1"/>
                <c:pt idx="0">
                  <c:v>A prison sentence</c:v>
                </c:pt>
              </c:strCache>
            </c:strRef>
          </c:tx>
          <c:spPr>
            <a:ln>
              <a:solidFill>
                <a:srgbClr val="002060"/>
              </a:solidFill>
            </a:ln>
          </c:spPr>
          <c:marker>
            <c:spPr>
              <a:solidFill>
                <a:srgbClr val="002060"/>
              </a:solidFill>
              <a:ln>
                <a:solidFill>
                  <a:srgbClr val="002060"/>
                </a:solidFill>
              </a:ln>
            </c:spPr>
          </c:marker>
          <c:dLbls>
            <c:dLbl>
              <c:idx val="0"/>
              <c:layout>
                <c:manualLayout>
                  <c:x val="-2.0833333333333333E-3"/>
                  <c:y val="3.085455454526460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37-9D10-4E7D-9E66-88289FEF727E}"/>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8-9D10-4E7D-9E66-88289FEF727E}"/>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9-9D10-4E7D-9E66-88289FEF727E}"/>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A-9D10-4E7D-9E66-88289FEF727E}"/>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B-9D10-4E7D-9E66-88289FEF727E}"/>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C-9D10-4E7D-9E66-88289FEF727E}"/>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D-9D10-4E7D-9E66-88289FEF727E}"/>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E-9D10-4E7D-9E66-88289FEF727E}"/>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F-9D10-4E7D-9E66-88289FEF727E}"/>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40-9D10-4E7D-9E66-88289FEF727E}"/>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41-9D10-4E7D-9E66-88289FEF727E}"/>
                </c:ext>
              </c:extLst>
            </c:dLbl>
            <c:dLbl>
              <c:idx val="11"/>
              <c:layout>
                <c:manualLayout>
                  <c:x val="-1.383858267716543E-2"/>
                  <c:y val="3.687119268159108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B414-4C95-8761-984067FC3DD3}"/>
                </c:ext>
              </c:extLst>
            </c:dLbl>
            <c:spPr>
              <a:noFill/>
              <a:ln>
                <a:noFill/>
              </a:ln>
              <a:effectLst/>
            </c:spPr>
            <c:txPr>
              <a:bodyPr/>
              <a:lstStyle/>
              <a:p>
                <a:pPr>
                  <a:defRPr sz="1400">
                    <a:solidFill>
                      <a:schemeClr val="accent6">
                        <a:lumMod val="75000"/>
                      </a:schemeClr>
                    </a:solidFill>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trendline>
            <c:spPr>
              <a:ln>
                <a:solidFill>
                  <a:srgbClr val="002060"/>
                </a:solidFill>
                <a:prstDash val="dash"/>
              </a:ln>
            </c:spPr>
            <c:trendlineType val="linear"/>
            <c:dispRSqr val="0"/>
            <c:dispEq val="0"/>
          </c:trendline>
          <c:cat>
            <c:strRef>
              <c:f>Sheet1!$A$2:$A$16</c:f>
              <c:strCache>
                <c:ptCount val="12"/>
                <c:pt idx="0">
                  <c:v>Feb '12</c:v>
                </c:pt>
                <c:pt idx="1">
                  <c:v>Aug '12</c:v>
                </c:pt>
                <c:pt idx="2">
                  <c:v>Feb '13</c:v>
                </c:pt>
                <c:pt idx="3">
                  <c:v>July '13</c:v>
                </c:pt>
                <c:pt idx="4">
                  <c:v>Feb '14</c:v>
                </c:pt>
                <c:pt idx="5">
                  <c:v>July '14</c:v>
                </c:pt>
                <c:pt idx="6">
                  <c:v>Feb '15</c:v>
                </c:pt>
                <c:pt idx="7">
                  <c:v>July '15</c:v>
                </c:pt>
                <c:pt idx="8">
                  <c:v>Feb '16</c:v>
                </c:pt>
                <c:pt idx="9">
                  <c:v>Jul '16</c:v>
                </c:pt>
                <c:pt idx="10">
                  <c:v>Mar '17</c:v>
                </c:pt>
                <c:pt idx="11">
                  <c:v>Aug '17</c:v>
                </c:pt>
              </c:strCache>
            </c:strRef>
          </c:cat>
          <c:val>
            <c:numRef>
              <c:f>Sheet1!$G$2:$G$16</c:f>
              <c:numCache>
                <c:formatCode>General</c:formatCode>
                <c:ptCount val="12"/>
                <c:pt idx="0">
                  <c:v>18</c:v>
                </c:pt>
                <c:pt idx="1">
                  <c:v>16</c:v>
                </c:pt>
                <c:pt idx="2">
                  <c:v>16</c:v>
                </c:pt>
                <c:pt idx="3">
                  <c:v>17</c:v>
                </c:pt>
                <c:pt idx="4">
                  <c:v>19</c:v>
                </c:pt>
                <c:pt idx="5">
                  <c:v>20</c:v>
                </c:pt>
                <c:pt idx="6">
                  <c:v>17</c:v>
                </c:pt>
                <c:pt idx="7">
                  <c:v>16</c:v>
                </c:pt>
                <c:pt idx="8">
                  <c:v>15</c:v>
                </c:pt>
                <c:pt idx="9">
                  <c:v>22</c:v>
                </c:pt>
                <c:pt idx="10">
                  <c:v>21</c:v>
                </c:pt>
                <c:pt idx="11">
                  <c:v>20</c:v>
                </c:pt>
              </c:numCache>
            </c:numRef>
          </c:val>
          <c:smooth val="0"/>
          <c:extLst xmlns:c16r2="http://schemas.microsoft.com/office/drawing/2015/06/chart">
            <c:ext xmlns:c16="http://schemas.microsoft.com/office/drawing/2014/chart" uri="{C3380CC4-5D6E-409C-BE32-E72D297353CC}">
              <c16:uniqueId val="{00000043-9D10-4E7D-9E66-88289FEF727E}"/>
            </c:ext>
          </c:extLst>
        </c:ser>
        <c:ser>
          <c:idx val="6"/>
          <c:order val="6"/>
          <c:tx>
            <c:strRef>
              <c:f>Sheet1!$H$1</c:f>
              <c:strCache>
                <c:ptCount val="1"/>
                <c:pt idx="0">
                  <c:v>Have car taken away for good</c:v>
                </c:pt>
              </c:strCache>
            </c:strRef>
          </c:tx>
          <c:dLbls>
            <c:dLbl>
              <c:idx val="0"/>
              <c:layout>
                <c:manualLayout>
                  <c:x val="-1.1458333333333333E-2"/>
                  <c:y val="3.394000999979106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44-9D10-4E7D-9E66-88289FEF727E}"/>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45-9D10-4E7D-9E66-88289FEF727E}"/>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46-9D10-4E7D-9E66-88289FEF727E}"/>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47-9D10-4E7D-9E66-88289FEF727E}"/>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48-9D10-4E7D-9E66-88289FEF727E}"/>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49-9D10-4E7D-9E66-88289FEF727E}"/>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4A-9D10-4E7D-9E66-88289FEF727E}"/>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4B-9D10-4E7D-9E66-88289FEF727E}"/>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4C-9D10-4E7D-9E66-88289FEF727E}"/>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4D-9D10-4E7D-9E66-88289FEF727E}"/>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4E-9D10-4E7D-9E66-88289FEF727E}"/>
                </c:ext>
              </c:extLst>
            </c:dLbl>
            <c:dLbl>
              <c:idx val="11"/>
              <c:layout>
                <c:manualLayout>
                  <c:x val="-1.5921916010498686E-2"/>
                  <c:y val="3.0700281772538168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B414-4C95-8761-984067FC3DD3}"/>
                </c:ext>
              </c:extLst>
            </c:dLbl>
            <c:dLbl>
              <c:idx val="12"/>
              <c:layout>
                <c:manualLayout>
                  <c:x val="-2.4166666666666666E-2"/>
                  <c:y val="-3.242036245112468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4F-9D10-4E7D-9E66-88289FEF727E}"/>
                </c:ext>
              </c:extLst>
            </c:dLbl>
            <c:spPr>
              <a:noFill/>
              <a:ln>
                <a:noFill/>
              </a:ln>
              <a:effectLst/>
            </c:spPr>
            <c:txPr>
              <a:bodyPr/>
              <a:lstStyle/>
              <a:p>
                <a:pPr>
                  <a:defRPr sz="1400">
                    <a:solidFill>
                      <a:schemeClr val="accent1">
                        <a:lumMod val="60000"/>
                        <a:lumOff val="40000"/>
                      </a:schemeClr>
                    </a:solidFill>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Sheet1!$A$2:$A$16</c:f>
              <c:strCache>
                <c:ptCount val="12"/>
                <c:pt idx="0">
                  <c:v>Feb '12</c:v>
                </c:pt>
                <c:pt idx="1">
                  <c:v>Aug '12</c:v>
                </c:pt>
                <c:pt idx="2">
                  <c:v>Feb '13</c:v>
                </c:pt>
                <c:pt idx="3">
                  <c:v>July '13</c:v>
                </c:pt>
                <c:pt idx="4">
                  <c:v>Feb '14</c:v>
                </c:pt>
                <c:pt idx="5">
                  <c:v>July '14</c:v>
                </c:pt>
                <c:pt idx="6">
                  <c:v>Feb '15</c:v>
                </c:pt>
                <c:pt idx="7">
                  <c:v>July '15</c:v>
                </c:pt>
                <c:pt idx="8">
                  <c:v>Feb '16</c:v>
                </c:pt>
                <c:pt idx="9">
                  <c:v>Jul '16</c:v>
                </c:pt>
                <c:pt idx="10">
                  <c:v>Mar '17</c:v>
                </c:pt>
                <c:pt idx="11">
                  <c:v>Aug '17</c:v>
                </c:pt>
              </c:strCache>
            </c:strRef>
          </c:cat>
          <c:val>
            <c:numRef>
              <c:f>Sheet1!$H$2:$H$16</c:f>
              <c:numCache>
                <c:formatCode>General</c:formatCode>
                <c:ptCount val="12"/>
                <c:pt idx="0">
                  <c:v>13</c:v>
                </c:pt>
                <c:pt idx="1">
                  <c:v>10</c:v>
                </c:pt>
                <c:pt idx="2">
                  <c:v>14.000000000000002</c:v>
                </c:pt>
                <c:pt idx="3">
                  <c:v>13</c:v>
                </c:pt>
                <c:pt idx="4">
                  <c:v>14</c:v>
                </c:pt>
                <c:pt idx="5">
                  <c:v>11</c:v>
                </c:pt>
                <c:pt idx="6">
                  <c:v>8</c:v>
                </c:pt>
                <c:pt idx="7">
                  <c:v>11</c:v>
                </c:pt>
                <c:pt idx="8">
                  <c:v>10</c:v>
                </c:pt>
                <c:pt idx="9">
                  <c:v>15</c:v>
                </c:pt>
                <c:pt idx="10">
                  <c:v>12</c:v>
                </c:pt>
                <c:pt idx="11">
                  <c:v>13</c:v>
                </c:pt>
              </c:numCache>
            </c:numRef>
          </c:val>
          <c:smooth val="0"/>
          <c:extLst xmlns:c16r2="http://schemas.microsoft.com/office/drawing/2015/06/chart">
            <c:ext xmlns:c16="http://schemas.microsoft.com/office/drawing/2014/chart" uri="{C3380CC4-5D6E-409C-BE32-E72D297353CC}">
              <c16:uniqueId val="{00000050-9D10-4E7D-9E66-88289FEF727E}"/>
            </c:ext>
          </c:extLst>
        </c:ser>
        <c:ser>
          <c:idx val="7"/>
          <c:order val="7"/>
          <c:tx>
            <c:strRef>
              <c:f>Sheet1!$I$1</c:f>
              <c:strCache>
                <c:ptCount val="1"/>
                <c:pt idx="0">
                  <c:v>Don't know</c:v>
                </c:pt>
              </c:strCache>
            </c:strRef>
          </c:tx>
          <c:spPr>
            <a:ln>
              <a:solidFill>
                <a:schemeClr val="tx1"/>
              </a:solidFill>
            </a:ln>
          </c:spPr>
          <c:marker>
            <c:spPr>
              <a:solidFill>
                <a:schemeClr val="tx1"/>
              </a:solidFill>
              <a:ln>
                <a:solidFill>
                  <a:schemeClr val="tx1"/>
                </a:solidFill>
              </a:ln>
            </c:spPr>
          </c:marker>
          <c:dLbls>
            <c:dLbl>
              <c:idx val="0"/>
              <c:layout>
                <c:manualLayout>
                  <c:x val="-8.3333333333333332E-3"/>
                  <c:y val="3.085455454526460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51-9D10-4E7D-9E66-88289FEF727E}"/>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52-9D10-4E7D-9E66-88289FEF727E}"/>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53-9D10-4E7D-9E66-88289FEF727E}"/>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54-9D10-4E7D-9E66-88289FEF727E}"/>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55-9D10-4E7D-9E66-88289FEF727E}"/>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56-9D10-4E7D-9E66-88289FEF727E}"/>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57-9D10-4E7D-9E66-88289FEF727E}"/>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58-9D10-4E7D-9E66-88289FEF727E}"/>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59-9D10-4E7D-9E66-88289FEF727E}"/>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5A-9D10-4E7D-9E66-88289FEF727E}"/>
                </c:ext>
              </c:extLst>
            </c:dLbl>
            <c:dLbl>
              <c:idx val="10"/>
              <c:layout>
                <c:manualLayout>
                  <c:x val="-1.3950541338582678E-2"/>
                  <c:y val="2.144391540895889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5B-9D10-4E7D-9E66-88289FEF727E}"/>
                </c:ext>
              </c:extLst>
            </c:dLbl>
            <c:spPr>
              <a:noFill/>
              <a:ln>
                <a:noFill/>
              </a:ln>
              <a:effectLst/>
            </c:spPr>
            <c:txPr>
              <a:bodyPr/>
              <a:lstStyle/>
              <a:p>
                <a:pPr>
                  <a:defRPr sz="1400">
                    <a:solidFill>
                      <a:schemeClr val="tx1"/>
                    </a:solidFill>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Sheet1!$A$2:$A$16</c:f>
              <c:strCache>
                <c:ptCount val="12"/>
                <c:pt idx="0">
                  <c:v>Feb '12</c:v>
                </c:pt>
                <c:pt idx="1">
                  <c:v>Aug '12</c:v>
                </c:pt>
                <c:pt idx="2">
                  <c:v>Feb '13</c:v>
                </c:pt>
                <c:pt idx="3">
                  <c:v>July '13</c:v>
                </c:pt>
                <c:pt idx="4">
                  <c:v>Feb '14</c:v>
                </c:pt>
                <c:pt idx="5">
                  <c:v>July '14</c:v>
                </c:pt>
                <c:pt idx="6">
                  <c:v>Feb '15</c:v>
                </c:pt>
                <c:pt idx="7">
                  <c:v>July '15</c:v>
                </c:pt>
                <c:pt idx="8">
                  <c:v>Feb '16</c:v>
                </c:pt>
                <c:pt idx="9">
                  <c:v>Jul '16</c:v>
                </c:pt>
                <c:pt idx="10">
                  <c:v>Mar '17</c:v>
                </c:pt>
                <c:pt idx="11">
                  <c:v>Aug '17</c:v>
                </c:pt>
              </c:strCache>
            </c:strRef>
          </c:cat>
          <c:val>
            <c:numRef>
              <c:f>Sheet1!$I$2:$I$16</c:f>
            </c:numRef>
          </c:val>
          <c:smooth val="0"/>
          <c:extLst xmlns:c16r2="http://schemas.microsoft.com/office/drawing/2015/06/chart">
            <c:ext xmlns:c16="http://schemas.microsoft.com/office/drawing/2014/chart" uri="{C3380CC4-5D6E-409C-BE32-E72D297353CC}">
              <c16:uniqueId val="{0000005C-9D10-4E7D-9E66-88289FEF727E}"/>
            </c:ext>
          </c:extLst>
        </c:ser>
        <c:dLbls>
          <c:showLegendKey val="0"/>
          <c:showVal val="1"/>
          <c:showCatName val="0"/>
          <c:showSerName val="0"/>
          <c:showPercent val="0"/>
          <c:showBubbleSize val="0"/>
        </c:dLbls>
        <c:marker val="1"/>
        <c:smooth val="0"/>
        <c:axId val="180428160"/>
        <c:axId val="180479104"/>
      </c:lineChart>
      <c:catAx>
        <c:axId val="180428160"/>
        <c:scaling>
          <c:orientation val="minMax"/>
        </c:scaling>
        <c:delete val="0"/>
        <c:axPos val="b"/>
        <c:numFmt formatCode="General" sourceLinked="0"/>
        <c:majorTickMark val="out"/>
        <c:minorTickMark val="none"/>
        <c:tickLblPos val="nextTo"/>
        <c:txPr>
          <a:bodyPr/>
          <a:lstStyle/>
          <a:p>
            <a:pPr>
              <a:defRPr lang="en-IN" sz="1200" baseline="0"/>
            </a:pPr>
            <a:endParaRPr lang="en-US"/>
          </a:p>
        </c:txPr>
        <c:crossAx val="180479104"/>
        <c:crosses val="autoZero"/>
        <c:auto val="1"/>
        <c:lblAlgn val="ctr"/>
        <c:lblOffset val="100"/>
        <c:noMultiLvlLbl val="0"/>
      </c:catAx>
      <c:valAx>
        <c:axId val="180479104"/>
        <c:scaling>
          <c:orientation val="minMax"/>
          <c:max val="80"/>
        </c:scaling>
        <c:delete val="0"/>
        <c:axPos val="l"/>
        <c:numFmt formatCode="General" sourceLinked="1"/>
        <c:majorTickMark val="out"/>
        <c:minorTickMark val="none"/>
        <c:tickLblPos val="nextTo"/>
        <c:txPr>
          <a:bodyPr/>
          <a:lstStyle/>
          <a:p>
            <a:pPr>
              <a:defRPr lang="en-IN" sz="1000" baseline="0"/>
            </a:pPr>
            <a:endParaRPr lang="en-US"/>
          </a:p>
        </c:txPr>
        <c:crossAx val="180428160"/>
        <c:crosses val="autoZero"/>
        <c:crossBetween val="between"/>
        <c:majorUnit val="10"/>
      </c:valAx>
    </c:plotArea>
    <c:legend>
      <c:legendPos val="r"/>
      <c:legendEntry>
        <c:idx val="6"/>
        <c:delete val="1"/>
      </c:legendEntry>
      <c:legendEntry>
        <c:idx val="7"/>
        <c:delete val="1"/>
      </c:legendEntry>
      <c:legendEntry>
        <c:idx val="8"/>
        <c:delete val="1"/>
      </c:legendEntry>
      <c:legendEntry>
        <c:idx val="9"/>
        <c:delete val="1"/>
      </c:legendEntry>
      <c:layout>
        <c:manualLayout>
          <c:xMode val="edge"/>
          <c:yMode val="edge"/>
          <c:x val="0.75751386154855638"/>
          <c:y val="8.7021262432320404E-2"/>
          <c:w val="0.19040280511811022"/>
          <c:h val="0.81211422696221602"/>
        </c:manualLayout>
      </c:layout>
      <c:overlay val="0"/>
      <c:spPr>
        <a:ln>
          <a:noFill/>
        </a:ln>
      </c:spPr>
      <c:txPr>
        <a:bodyPr/>
        <a:lstStyle/>
        <a:p>
          <a:pPr>
            <a:defRPr lang="en-IN" sz="1400" baseline="0">
              <a:solidFill>
                <a:schemeClr val="tx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0269575678040244E-2"/>
          <c:y val="0.16172339060125354"/>
          <c:w val="0.71134153543307088"/>
          <c:h val="0.74972031483738077"/>
        </c:manualLayout>
      </c:layout>
      <c:lineChart>
        <c:grouping val="standard"/>
        <c:varyColors val="0"/>
        <c:ser>
          <c:idx val="0"/>
          <c:order val="0"/>
          <c:tx>
            <c:strRef>
              <c:f>Sheet1!$B$1</c:f>
              <c:strCache>
                <c:ptCount val="1"/>
                <c:pt idx="0">
                  <c:v>Disqualified from driving/lose licence for at least a year*</c:v>
                </c:pt>
              </c:strCache>
            </c:strRef>
          </c:tx>
          <c:spPr>
            <a:ln>
              <a:solidFill>
                <a:srgbClr val="7030A0"/>
              </a:solidFill>
            </a:ln>
          </c:spPr>
          <c:marker>
            <c:spPr>
              <a:solidFill>
                <a:srgbClr val="7030A0"/>
              </a:solidFill>
              <a:ln>
                <a:solidFill>
                  <a:srgbClr val="7030A0"/>
                </a:solidFill>
              </a:ln>
            </c:spPr>
          </c:marker>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305D-49D8-AD37-4067323B5C15}"/>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305D-49D8-AD37-4067323B5C15}"/>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305D-49D8-AD37-4067323B5C15}"/>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305D-49D8-AD37-4067323B5C15}"/>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305D-49D8-AD37-4067323B5C15}"/>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305D-49D8-AD37-4067323B5C15}"/>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305D-49D8-AD37-4067323B5C15}"/>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305D-49D8-AD37-4067323B5C15}"/>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305D-49D8-AD37-4067323B5C15}"/>
                </c:ext>
              </c:extLst>
            </c:dLbl>
            <c:dLbl>
              <c:idx val="9"/>
              <c:layout>
                <c:manualLayout>
                  <c:x val="-1.7708333333333333E-2"/>
                  <c:y val="4.206871178758679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305D-49D8-AD37-4067323B5C15}"/>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305D-49D8-AD37-4067323B5C15}"/>
                </c:ext>
              </c:extLst>
            </c:dLbl>
            <c:dLbl>
              <c:idx val="11"/>
              <c:layout>
                <c:manualLayout>
                  <c:x val="-1.6963582677165353E-2"/>
                  <c:y val="3.631932117661654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A6D9-45CB-B570-7E127CC3AC42}"/>
                </c:ext>
              </c:extLst>
            </c:dLbl>
            <c:dLbl>
              <c:idx val="12"/>
              <c:layout>
                <c:manualLayout>
                  <c:x val="8.3333333333333339E-4"/>
                  <c:y val="-2.666449661308224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305D-49D8-AD37-4067323B5C15}"/>
                </c:ext>
              </c:extLst>
            </c:dLbl>
            <c:spPr>
              <a:noFill/>
              <a:ln>
                <a:noFill/>
              </a:ln>
              <a:effectLst/>
            </c:spPr>
            <c:txPr>
              <a:bodyPr/>
              <a:lstStyle/>
              <a:p>
                <a:pPr>
                  <a:defRPr sz="1400">
                    <a:solidFill>
                      <a:srgbClr val="7030A0"/>
                    </a:solidFill>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Sheet1!$A$2:$A$16</c:f>
              <c:strCache>
                <c:ptCount val="12"/>
                <c:pt idx="0">
                  <c:v>Feb '12</c:v>
                </c:pt>
                <c:pt idx="1">
                  <c:v>Aug '12</c:v>
                </c:pt>
                <c:pt idx="2">
                  <c:v>Feb '13</c:v>
                </c:pt>
                <c:pt idx="3">
                  <c:v>July '13</c:v>
                </c:pt>
                <c:pt idx="4">
                  <c:v>Feb '14</c:v>
                </c:pt>
                <c:pt idx="5">
                  <c:v>July '14</c:v>
                </c:pt>
                <c:pt idx="6">
                  <c:v>Feb '15</c:v>
                </c:pt>
                <c:pt idx="7">
                  <c:v>July '15</c:v>
                </c:pt>
                <c:pt idx="8">
                  <c:v>Feb '16</c:v>
                </c:pt>
                <c:pt idx="9">
                  <c:v>Jul '16</c:v>
                </c:pt>
                <c:pt idx="10">
                  <c:v>Mar '17</c:v>
                </c:pt>
                <c:pt idx="11">
                  <c:v>Aug '17</c:v>
                </c:pt>
              </c:strCache>
            </c:strRef>
          </c:cat>
          <c:val>
            <c:numRef>
              <c:f>Sheet1!$B$2:$B$16</c:f>
              <c:numCache>
                <c:formatCode>General</c:formatCode>
                <c:ptCount val="12"/>
                <c:pt idx="9">
                  <c:v>62</c:v>
                </c:pt>
                <c:pt idx="10">
                  <c:v>61</c:v>
                </c:pt>
                <c:pt idx="11">
                  <c:v>63</c:v>
                </c:pt>
              </c:numCache>
            </c:numRef>
          </c:val>
          <c:smooth val="0"/>
          <c:extLst xmlns:c16r2="http://schemas.microsoft.com/office/drawing/2015/06/chart">
            <c:ext xmlns:c16="http://schemas.microsoft.com/office/drawing/2014/chart" uri="{C3380CC4-5D6E-409C-BE32-E72D297353CC}">
              <c16:uniqueId val="{0000000C-305D-49D8-AD37-4067323B5C15}"/>
            </c:ext>
          </c:extLst>
        </c:ser>
        <c:ser>
          <c:idx val="1"/>
          <c:order val="1"/>
          <c:tx>
            <c:strRef>
              <c:f>Sheet1!$C$1</c:f>
              <c:strCache>
                <c:ptCount val="1"/>
                <c:pt idx="0">
                  <c:v>Points on driving licence</c:v>
                </c:pt>
              </c:strCache>
            </c:strRef>
          </c:tx>
          <c:spPr>
            <a:ln>
              <a:solidFill>
                <a:srgbClr val="00B050"/>
              </a:solidFill>
            </a:ln>
          </c:spPr>
          <c:marker>
            <c:spPr>
              <a:solidFill>
                <a:srgbClr val="00B050"/>
              </a:solidFill>
              <a:ln>
                <a:solidFill>
                  <a:srgbClr val="00B050"/>
                </a:solidFill>
              </a:ln>
            </c:spPr>
          </c:marker>
          <c:dLbls>
            <c:dLbl>
              <c:idx val="0"/>
              <c:layout>
                <c:manualLayout>
                  <c:x val="-1.4583333333333342E-2"/>
                  <c:y val="3.645955021590855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305D-49D8-AD37-4067323B5C15}"/>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305D-49D8-AD37-4067323B5C15}"/>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305D-49D8-AD37-4067323B5C15}"/>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305D-49D8-AD37-4067323B5C15}"/>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305D-49D8-AD37-4067323B5C15}"/>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305D-49D8-AD37-4067323B5C15}"/>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305D-49D8-AD37-4067323B5C15}"/>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4-305D-49D8-AD37-4067323B5C15}"/>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305D-49D8-AD37-4067323B5C15}"/>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6-305D-49D8-AD37-4067323B5C15}"/>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A6D9-45CB-B570-7E127CC3AC42}"/>
                </c:ext>
              </c:extLst>
            </c:dLbl>
            <c:spPr>
              <a:noFill/>
              <a:ln>
                <a:noFill/>
              </a:ln>
              <a:effectLst/>
            </c:spPr>
            <c:txPr>
              <a:bodyPr/>
              <a:lstStyle/>
              <a:p>
                <a:pPr>
                  <a:defRPr sz="1400">
                    <a:solidFill>
                      <a:srgbClr val="00B050"/>
                    </a:solidFill>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Sheet1!$A$2:$A$16</c:f>
              <c:strCache>
                <c:ptCount val="12"/>
                <c:pt idx="0">
                  <c:v>Feb '12</c:v>
                </c:pt>
                <c:pt idx="1">
                  <c:v>Aug '12</c:v>
                </c:pt>
                <c:pt idx="2">
                  <c:v>Feb '13</c:v>
                </c:pt>
                <c:pt idx="3">
                  <c:v>July '13</c:v>
                </c:pt>
                <c:pt idx="4">
                  <c:v>Feb '14</c:v>
                </c:pt>
                <c:pt idx="5">
                  <c:v>July '14</c:v>
                </c:pt>
                <c:pt idx="6">
                  <c:v>Feb '15</c:v>
                </c:pt>
                <c:pt idx="7">
                  <c:v>July '15</c:v>
                </c:pt>
                <c:pt idx="8">
                  <c:v>Feb '16</c:v>
                </c:pt>
                <c:pt idx="9">
                  <c:v>Jul '16</c:v>
                </c:pt>
                <c:pt idx="10">
                  <c:v>Mar '17</c:v>
                </c:pt>
                <c:pt idx="11">
                  <c:v>Aug '17</c:v>
                </c:pt>
              </c:strCache>
            </c:strRef>
          </c:cat>
          <c:val>
            <c:numRef>
              <c:f>Sheet1!$C$2:$C$16</c:f>
              <c:numCache>
                <c:formatCode>General</c:formatCode>
                <c:ptCount val="12"/>
                <c:pt idx="0">
                  <c:v>41</c:v>
                </c:pt>
                <c:pt idx="1">
                  <c:v>37</c:v>
                </c:pt>
                <c:pt idx="2">
                  <c:v>37</c:v>
                </c:pt>
                <c:pt idx="3">
                  <c:v>38</c:v>
                </c:pt>
                <c:pt idx="4">
                  <c:v>37</c:v>
                </c:pt>
                <c:pt idx="5">
                  <c:v>40</c:v>
                </c:pt>
                <c:pt idx="6">
                  <c:v>40</c:v>
                </c:pt>
                <c:pt idx="7">
                  <c:v>39</c:v>
                </c:pt>
                <c:pt idx="8">
                  <c:v>38</c:v>
                </c:pt>
                <c:pt idx="9">
                  <c:v>46</c:v>
                </c:pt>
                <c:pt idx="10">
                  <c:v>41</c:v>
                </c:pt>
                <c:pt idx="11">
                  <c:v>42</c:v>
                </c:pt>
              </c:numCache>
            </c:numRef>
          </c:val>
          <c:smooth val="0"/>
          <c:extLst xmlns:c16r2="http://schemas.microsoft.com/office/drawing/2015/06/chart">
            <c:ext xmlns:c16="http://schemas.microsoft.com/office/drawing/2014/chart" uri="{C3380CC4-5D6E-409C-BE32-E72D297353CC}">
              <c16:uniqueId val="{00000017-305D-49D8-AD37-4067323B5C15}"/>
            </c:ext>
          </c:extLst>
        </c:ser>
        <c:ser>
          <c:idx val="2"/>
          <c:order val="2"/>
          <c:tx>
            <c:strRef>
              <c:f>Sheet1!$D$1</c:f>
              <c:strCache>
                <c:ptCount val="1"/>
                <c:pt idx="0">
                  <c:v>A fine</c:v>
                </c:pt>
              </c:strCache>
            </c:strRef>
          </c:tx>
          <c:spPr>
            <a:ln>
              <a:solidFill>
                <a:schemeClr val="accent2"/>
              </a:solidFill>
            </a:ln>
          </c:spPr>
          <c:marker>
            <c:spPr>
              <a:solidFill>
                <a:schemeClr val="accent2"/>
              </a:solidFill>
              <a:ln>
                <a:solidFill>
                  <a:schemeClr val="accent2"/>
                </a:solidFill>
              </a:ln>
            </c:spPr>
          </c:marker>
          <c:dLbls>
            <c:dLbl>
              <c:idx val="0"/>
              <c:layout>
                <c:manualLayout>
                  <c:x val="-1.3541666666666667E-2"/>
                  <c:y val="-3.645955021590855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8-305D-49D8-AD37-4067323B5C15}"/>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305D-49D8-AD37-4067323B5C15}"/>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A-305D-49D8-AD37-4067323B5C15}"/>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305D-49D8-AD37-4067323B5C15}"/>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C-305D-49D8-AD37-4067323B5C15}"/>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305D-49D8-AD37-4067323B5C15}"/>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E-305D-49D8-AD37-4067323B5C15}"/>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305D-49D8-AD37-4067323B5C15}"/>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0-305D-49D8-AD37-4067323B5C15}"/>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1-305D-49D8-AD37-4067323B5C15}"/>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2-305D-49D8-AD37-4067323B5C15}"/>
                </c:ext>
              </c:extLst>
            </c:dLbl>
            <c:spPr>
              <a:noFill/>
              <a:ln>
                <a:noFill/>
              </a:ln>
              <a:effectLst/>
            </c:spPr>
            <c:txPr>
              <a:bodyPr/>
              <a:lstStyle/>
              <a:p>
                <a:pPr>
                  <a:defRPr lang="en-IN" sz="1400" baseline="0">
                    <a:solidFill>
                      <a:schemeClr val="accent2"/>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Sheet1!$A$2:$A$16</c:f>
              <c:strCache>
                <c:ptCount val="12"/>
                <c:pt idx="0">
                  <c:v>Feb '12</c:v>
                </c:pt>
                <c:pt idx="1">
                  <c:v>Aug '12</c:v>
                </c:pt>
                <c:pt idx="2">
                  <c:v>Feb '13</c:v>
                </c:pt>
                <c:pt idx="3">
                  <c:v>July '13</c:v>
                </c:pt>
                <c:pt idx="4">
                  <c:v>Feb '14</c:v>
                </c:pt>
                <c:pt idx="5">
                  <c:v>July '14</c:v>
                </c:pt>
                <c:pt idx="6">
                  <c:v>Feb '15</c:v>
                </c:pt>
                <c:pt idx="7">
                  <c:v>July '15</c:v>
                </c:pt>
                <c:pt idx="8">
                  <c:v>Feb '16</c:v>
                </c:pt>
                <c:pt idx="9">
                  <c:v>Jul '16</c:v>
                </c:pt>
                <c:pt idx="10">
                  <c:v>Mar '17</c:v>
                </c:pt>
                <c:pt idx="11">
                  <c:v>Aug '17</c:v>
                </c:pt>
              </c:strCache>
            </c:strRef>
          </c:cat>
          <c:val>
            <c:numRef>
              <c:f>Sheet1!$D$2:$D$16</c:f>
              <c:numCache>
                <c:formatCode>General</c:formatCode>
                <c:ptCount val="12"/>
                <c:pt idx="0">
                  <c:v>42</c:v>
                </c:pt>
                <c:pt idx="1">
                  <c:v>36</c:v>
                </c:pt>
                <c:pt idx="2">
                  <c:v>35</c:v>
                </c:pt>
                <c:pt idx="3">
                  <c:v>36</c:v>
                </c:pt>
                <c:pt idx="4">
                  <c:v>35</c:v>
                </c:pt>
                <c:pt idx="5">
                  <c:v>40</c:v>
                </c:pt>
                <c:pt idx="6">
                  <c:v>39</c:v>
                </c:pt>
                <c:pt idx="7">
                  <c:v>41</c:v>
                </c:pt>
                <c:pt idx="8">
                  <c:v>39</c:v>
                </c:pt>
                <c:pt idx="9">
                  <c:v>44</c:v>
                </c:pt>
                <c:pt idx="10">
                  <c:v>37</c:v>
                </c:pt>
                <c:pt idx="11">
                  <c:v>39</c:v>
                </c:pt>
              </c:numCache>
            </c:numRef>
          </c:val>
          <c:smooth val="0"/>
          <c:extLst xmlns:c16r2="http://schemas.microsoft.com/office/drawing/2015/06/chart">
            <c:ext xmlns:c16="http://schemas.microsoft.com/office/drawing/2014/chart" uri="{C3380CC4-5D6E-409C-BE32-E72D297353CC}">
              <c16:uniqueId val="{00000023-305D-49D8-AD37-4067323B5C15}"/>
            </c:ext>
          </c:extLst>
        </c:ser>
        <c:ser>
          <c:idx val="3"/>
          <c:order val="3"/>
          <c:tx>
            <c:strRef>
              <c:f>Sheet1!$E$1</c:f>
              <c:strCache>
                <c:ptCount val="1"/>
                <c:pt idx="0">
                  <c:v>Disqualified / lose licence for less than a year</c:v>
                </c:pt>
              </c:strCache>
            </c:strRef>
          </c:tx>
          <c:dLbls>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4-305D-49D8-AD37-4067323B5C15}"/>
                </c:ext>
              </c:extLst>
            </c:dLbl>
            <c:spPr>
              <a:noFill/>
              <a:ln>
                <a:noFill/>
              </a:ln>
              <a:effectLst/>
            </c:spPr>
            <c:txPr>
              <a:bodyPr/>
              <a:lstStyle/>
              <a:p>
                <a:pPr>
                  <a:defRPr sz="1400">
                    <a:solidFill>
                      <a:schemeClr val="accent4"/>
                    </a:solidFill>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Sheet1!$A$2:$A$16</c:f>
              <c:strCache>
                <c:ptCount val="12"/>
                <c:pt idx="0">
                  <c:v>Feb '12</c:v>
                </c:pt>
                <c:pt idx="1">
                  <c:v>Aug '12</c:v>
                </c:pt>
                <c:pt idx="2">
                  <c:v>Feb '13</c:v>
                </c:pt>
                <c:pt idx="3">
                  <c:v>July '13</c:v>
                </c:pt>
                <c:pt idx="4">
                  <c:v>Feb '14</c:v>
                </c:pt>
                <c:pt idx="5">
                  <c:v>July '14</c:v>
                </c:pt>
                <c:pt idx="6">
                  <c:v>Feb '15</c:v>
                </c:pt>
                <c:pt idx="7">
                  <c:v>July '15</c:v>
                </c:pt>
                <c:pt idx="8">
                  <c:v>Feb '16</c:v>
                </c:pt>
                <c:pt idx="9">
                  <c:v>Jul '16</c:v>
                </c:pt>
                <c:pt idx="10">
                  <c:v>Mar '17</c:v>
                </c:pt>
                <c:pt idx="11">
                  <c:v>Aug '17</c:v>
                </c:pt>
              </c:strCache>
            </c:strRef>
          </c:cat>
          <c:val>
            <c:numRef>
              <c:f>Sheet1!$E$2:$E$16</c:f>
            </c:numRef>
          </c:val>
          <c:smooth val="0"/>
          <c:extLst xmlns:c16r2="http://schemas.microsoft.com/office/drawing/2015/06/chart">
            <c:ext xmlns:c16="http://schemas.microsoft.com/office/drawing/2014/chart" uri="{C3380CC4-5D6E-409C-BE32-E72D297353CC}">
              <c16:uniqueId val="{00000025-305D-49D8-AD37-4067323B5C15}"/>
            </c:ext>
          </c:extLst>
        </c:ser>
        <c:ser>
          <c:idx val="4"/>
          <c:order val="4"/>
          <c:tx>
            <c:strRef>
              <c:f>Sheet1!$F$1</c:f>
              <c:strCache>
                <c:ptCount val="1"/>
                <c:pt idx="0">
                  <c:v>A criminal record</c:v>
                </c:pt>
              </c:strCache>
            </c:strRef>
          </c:tx>
          <c:dLbls>
            <c:dLbl>
              <c:idx val="0"/>
              <c:layout>
                <c:manualLayout>
                  <c:x val="-1.6666666666666677E-2"/>
                  <c:y val="-3.085038864423031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6-305D-49D8-AD37-4067323B5C15}"/>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7-305D-49D8-AD37-4067323B5C15}"/>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8-305D-49D8-AD37-4067323B5C15}"/>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9-305D-49D8-AD37-4067323B5C15}"/>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A-305D-49D8-AD37-4067323B5C15}"/>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B-305D-49D8-AD37-4067323B5C15}"/>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C-305D-49D8-AD37-4067323B5C15}"/>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D-305D-49D8-AD37-4067323B5C15}"/>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E-305D-49D8-AD37-4067323B5C15}"/>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F-305D-49D8-AD37-4067323B5C15}"/>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A6D9-45CB-B570-7E127CC3AC42}"/>
                </c:ext>
              </c:extLst>
            </c:dLbl>
            <c:spPr>
              <a:noFill/>
              <a:ln>
                <a:noFill/>
              </a:ln>
              <a:effectLst/>
            </c:spPr>
            <c:txPr>
              <a:bodyPr/>
              <a:lstStyle/>
              <a:p>
                <a:pPr>
                  <a:defRPr sz="1400">
                    <a:solidFill>
                      <a:schemeClr val="accent6"/>
                    </a:solidFill>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Sheet1!$A$2:$A$16</c:f>
              <c:strCache>
                <c:ptCount val="12"/>
                <c:pt idx="0">
                  <c:v>Feb '12</c:v>
                </c:pt>
                <c:pt idx="1">
                  <c:v>Aug '12</c:v>
                </c:pt>
                <c:pt idx="2">
                  <c:v>Feb '13</c:v>
                </c:pt>
                <c:pt idx="3">
                  <c:v>July '13</c:v>
                </c:pt>
                <c:pt idx="4">
                  <c:v>Feb '14</c:v>
                </c:pt>
                <c:pt idx="5">
                  <c:v>July '14</c:v>
                </c:pt>
                <c:pt idx="6">
                  <c:v>Feb '15</c:v>
                </c:pt>
                <c:pt idx="7">
                  <c:v>July '15</c:v>
                </c:pt>
                <c:pt idx="8">
                  <c:v>Feb '16</c:v>
                </c:pt>
                <c:pt idx="9">
                  <c:v>Jul '16</c:v>
                </c:pt>
                <c:pt idx="10">
                  <c:v>Mar '17</c:v>
                </c:pt>
                <c:pt idx="11">
                  <c:v>Aug '17</c:v>
                </c:pt>
              </c:strCache>
            </c:strRef>
          </c:cat>
          <c:val>
            <c:numRef>
              <c:f>Sheet1!$F$2:$F$16</c:f>
              <c:numCache>
                <c:formatCode>General</c:formatCode>
                <c:ptCount val="12"/>
                <c:pt idx="0">
                  <c:v>25</c:v>
                </c:pt>
                <c:pt idx="1">
                  <c:v>27</c:v>
                </c:pt>
                <c:pt idx="2">
                  <c:v>27</c:v>
                </c:pt>
                <c:pt idx="3">
                  <c:v>29</c:v>
                </c:pt>
                <c:pt idx="4">
                  <c:v>28</c:v>
                </c:pt>
                <c:pt idx="5">
                  <c:v>24</c:v>
                </c:pt>
                <c:pt idx="6">
                  <c:v>32</c:v>
                </c:pt>
                <c:pt idx="7">
                  <c:v>32</c:v>
                </c:pt>
                <c:pt idx="8">
                  <c:v>29</c:v>
                </c:pt>
                <c:pt idx="9">
                  <c:v>26</c:v>
                </c:pt>
                <c:pt idx="10">
                  <c:v>23</c:v>
                </c:pt>
                <c:pt idx="11">
                  <c:v>28</c:v>
                </c:pt>
              </c:numCache>
            </c:numRef>
          </c:val>
          <c:smooth val="0"/>
          <c:extLst xmlns:c16r2="http://schemas.microsoft.com/office/drawing/2015/06/chart">
            <c:ext xmlns:c16="http://schemas.microsoft.com/office/drawing/2014/chart" uri="{C3380CC4-5D6E-409C-BE32-E72D297353CC}">
              <c16:uniqueId val="{00000030-305D-49D8-AD37-4067323B5C15}"/>
            </c:ext>
          </c:extLst>
        </c:ser>
        <c:ser>
          <c:idx val="5"/>
          <c:order val="5"/>
          <c:tx>
            <c:strRef>
              <c:f>Sheet1!$G$1</c:f>
              <c:strCache>
                <c:ptCount val="1"/>
                <c:pt idx="0">
                  <c:v>A prison sentence</c:v>
                </c:pt>
              </c:strCache>
            </c:strRef>
          </c:tx>
          <c:spPr>
            <a:ln>
              <a:solidFill>
                <a:srgbClr val="002060"/>
              </a:solidFill>
            </a:ln>
          </c:spPr>
          <c:marker>
            <c:spPr>
              <a:solidFill>
                <a:srgbClr val="002060"/>
              </a:solidFill>
              <a:ln>
                <a:solidFill>
                  <a:srgbClr val="002060"/>
                </a:solidFill>
              </a:ln>
            </c:spPr>
          </c:marker>
          <c:dLbls>
            <c:dLbl>
              <c:idx val="0"/>
              <c:layout>
                <c:manualLayout>
                  <c:x val="-1.7708333333333343E-2"/>
                  <c:y val="-3.365496943006943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31-305D-49D8-AD37-4067323B5C15}"/>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2-305D-49D8-AD37-4067323B5C15}"/>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3-305D-49D8-AD37-4067323B5C15}"/>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4-305D-49D8-AD37-4067323B5C15}"/>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5-305D-49D8-AD37-4067323B5C15}"/>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6-305D-49D8-AD37-4067323B5C15}"/>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7-305D-49D8-AD37-4067323B5C15}"/>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8-305D-49D8-AD37-4067323B5C15}"/>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9-305D-49D8-AD37-4067323B5C15}"/>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A-305D-49D8-AD37-4067323B5C15}"/>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B-305D-49D8-AD37-4067323B5C15}"/>
                </c:ext>
              </c:extLst>
            </c:dLbl>
            <c:dLbl>
              <c:idx val="12"/>
              <c:layout>
                <c:manualLayout>
                  <c:x val="-2.5555555555555557E-2"/>
                  <c:y val="-3.227365818476048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3C-305D-49D8-AD37-4067323B5C15}"/>
                </c:ext>
              </c:extLst>
            </c:dLbl>
            <c:spPr>
              <a:noFill/>
              <a:ln>
                <a:noFill/>
              </a:ln>
              <a:effectLst/>
            </c:spPr>
            <c:txPr>
              <a:bodyPr/>
              <a:lstStyle/>
              <a:p>
                <a:pPr>
                  <a:defRPr sz="1400">
                    <a:solidFill>
                      <a:schemeClr val="accent6">
                        <a:lumMod val="50000"/>
                      </a:schemeClr>
                    </a:solidFill>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Sheet1!$A$2:$A$16</c:f>
              <c:strCache>
                <c:ptCount val="12"/>
                <c:pt idx="0">
                  <c:v>Feb '12</c:v>
                </c:pt>
                <c:pt idx="1">
                  <c:v>Aug '12</c:v>
                </c:pt>
                <c:pt idx="2">
                  <c:v>Feb '13</c:v>
                </c:pt>
                <c:pt idx="3">
                  <c:v>July '13</c:v>
                </c:pt>
                <c:pt idx="4">
                  <c:v>Feb '14</c:v>
                </c:pt>
                <c:pt idx="5">
                  <c:v>July '14</c:v>
                </c:pt>
                <c:pt idx="6">
                  <c:v>Feb '15</c:v>
                </c:pt>
                <c:pt idx="7">
                  <c:v>July '15</c:v>
                </c:pt>
                <c:pt idx="8">
                  <c:v>Feb '16</c:v>
                </c:pt>
                <c:pt idx="9">
                  <c:v>Jul '16</c:v>
                </c:pt>
                <c:pt idx="10">
                  <c:v>Mar '17</c:v>
                </c:pt>
                <c:pt idx="11">
                  <c:v>Aug '17</c:v>
                </c:pt>
              </c:strCache>
            </c:strRef>
          </c:cat>
          <c:val>
            <c:numRef>
              <c:f>Sheet1!$G$2:$G$16</c:f>
              <c:numCache>
                <c:formatCode>General</c:formatCode>
                <c:ptCount val="12"/>
                <c:pt idx="0">
                  <c:v>18</c:v>
                </c:pt>
                <c:pt idx="1">
                  <c:v>24</c:v>
                </c:pt>
                <c:pt idx="2">
                  <c:v>20</c:v>
                </c:pt>
                <c:pt idx="3">
                  <c:v>21</c:v>
                </c:pt>
                <c:pt idx="4">
                  <c:v>24</c:v>
                </c:pt>
                <c:pt idx="5">
                  <c:v>20</c:v>
                </c:pt>
                <c:pt idx="6">
                  <c:v>28</c:v>
                </c:pt>
                <c:pt idx="7">
                  <c:v>22</c:v>
                </c:pt>
                <c:pt idx="8">
                  <c:v>20</c:v>
                </c:pt>
                <c:pt idx="9">
                  <c:v>20</c:v>
                </c:pt>
                <c:pt idx="10">
                  <c:v>17</c:v>
                </c:pt>
                <c:pt idx="11">
                  <c:v>19</c:v>
                </c:pt>
              </c:numCache>
            </c:numRef>
          </c:val>
          <c:smooth val="0"/>
          <c:extLst xmlns:c16r2="http://schemas.microsoft.com/office/drawing/2015/06/chart">
            <c:ext xmlns:c16="http://schemas.microsoft.com/office/drawing/2014/chart" uri="{C3380CC4-5D6E-409C-BE32-E72D297353CC}">
              <c16:uniqueId val="{0000003D-305D-49D8-AD37-4067323B5C15}"/>
            </c:ext>
          </c:extLst>
        </c:ser>
        <c:ser>
          <c:idx val="6"/>
          <c:order val="6"/>
          <c:tx>
            <c:strRef>
              <c:f>Sheet1!$H$1</c:f>
              <c:strCache>
                <c:ptCount val="1"/>
                <c:pt idx="0">
                  <c:v>Have car taken away for good</c:v>
                </c:pt>
              </c:strCache>
            </c:strRef>
          </c:tx>
          <c:spPr>
            <a:ln>
              <a:solidFill>
                <a:schemeClr val="tx1"/>
              </a:solidFill>
            </a:ln>
          </c:spPr>
          <c:marker>
            <c:spPr>
              <a:solidFill>
                <a:schemeClr val="tx1"/>
              </a:solidFill>
              <a:ln>
                <a:solidFill>
                  <a:schemeClr val="tx1"/>
                </a:solidFill>
              </a:ln>
            </c:spPr>
          </c:marker>
          <c:dLbls>
            <c:dLbl>
              <c:idx val="0"/>
              <c:layout>
                <c:manualLayout>
                  <c:x val="-1.3541666666666676E-2"/>
                  <c:y val="3.926413100174767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3E-305D-49D8-AD37-4067323B5C15}"/>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F-305D-49D8-AD37-4067323B5C15}"/>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40-305D-49D8-AD37-4067323B5C15}"/>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41-305D-49D8-AD37-4067323B5C15}"/>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42-305D-49D8-AD37-4067323B5C15}"/>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43-305D-49D8-AD37-4067323B5C15}"/>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44-305D-49D8-AD37-4067323B5C15}"/>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45-305D-49D8-AD37-4067323B5C15}"/>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46-305D-49D8-AD37-4067323B5C15}"/>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47-305D-49D8-AD37-4067323B5C15}"/>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48-305D-49D8-AD37-4067323B5C15}"/>
                </c:ext>
              </c:extLst>
            </c:dLbl>
            <c:dLbl>
              <c:idx val="11"/>
              <c:layout>
                <c:manualLayout>
                  <c:x val="-1.6963582677165353E-2"/>
                  <c:y val="3.631965242631571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2.2468749999999999E-2"/>
                      <c:h val="5.3567493009527171E-2"/>
                    </c:manualLayout>
                  </c15:layout>
                </c:ext>
                <c:ext xmlns:c16="http://schemas.microsoft.com/office/drawing/2014/chart" uri="{C3380CC4-5D6E-409C-BE32-E72D297353CC}">
                  <c16:uniqueId val="{00000003-A6D9-45CB-B570-7E127CC3AC42}"/>
                </c:ext>
              </c:extLst>
            </c:dLbl>
            <c:spPr>
              <a:noFill/>
              <a:ln>
                <a:noFill/>
              </a:ln>
              <a:effectLst/>
            </c:spPr>
            <c:txPr>
              <a:bodyPr/>
              <a:lstStyle/>
              <a:p>
                <a:pPr>
                  <a:defRPr sz="1400">
                    <a:solidFill>
                      <a:schemeClr val="bg1">
                        <a:lumMod val="50000"/>
                      </a:schemeClr>
                    </a:solidFill>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Sheet1!$A$2:$A$16</c:f>
              <c:strCache>
                <c:ptCount val="12"/>
                <c:pt idx="0">
                  <c:v>Feb '12</c:v>
                </c:pt>
                <c:pt idx="1">
                  <c:v>Aug '12</c:v>
                </c:pt>
                <c:pt idx="2">
                  <c:v>Feb '13</c:v>
                </c:pt>
                <c:pt idx="3">
                  <c:v>July '13</c:v>
                </c:pt>
                <c:pt idx="4">
                  <c:v>Feb '14</c:v>
                </c:pt>
                <c:pt idx="5">
                  <c:v>July '14</c:v>
                </c:pt>
                <c:pt idx="6">
                  <c:v>Feb '15</c:v>
                </c:pt>
                <c:pt idx="7">
                  <c:v>July '15</c:v>
                </c:pt>
                <c:pt idx="8">
                  <c:v>Feb '16</c:v>
                </c:pt>
                <c:pt idx="9">
                  <c:v>Jul '16</c:v>
                </c:pt>
                <c:pt idx="10">
                  <c:v>Mar '17</c:v>
                </c:pt>
                <c:pt idx="11">
                  <c:v>Aug '17</c:v>
                </c:pt>
              </c:strCache>
            </c:strRef>
          </c:cat>
          <c:val>
            <c:numRef>
              <c:f>Sheet1!$H$2:$H$16</c:f>
              <c:numCache>
                <c:formatCode>General</c:formatCode>
                <c:ptCount val="12"/>
                <c:pt idx="0">
                  <c:v>11</c:v>
                </c:pt>
                <c:pt idx="1">
                  <c:v>15</c:v>
                </c:pt>
                <c:pt idx="2">
                  <c:v>14.000000000000002</c:v>
                </c:pt>
                <c:pt idx="3">
                  <c:v>14</c:v>
                </c:pt>
                <c:pt idx="4">
                  <c:v>13</c:v>
                </c:pt>
                <c:pt idx="5">
                  <c:v>12</c:v>
                </c:pt>
                <c:pt idx="6">
                  <c:v>12</c:v>
                </c:pt>
                <c:pt idx="7">
                  <c:v>14</c:v>
                </c:pt>
                <c:pt idx="8">
                  <c:v>10</c:v>
                </c:pt>
                <c:pt idx="9">
                  <c:v>12</c:v>
                </c:pt>
                <c:pt idx="10">
                  <c:v>9</c:v>
                </c:pt>
                <c:pt idx="11">
                  <c:v>12</c:v>
                </c:pt>
              </c:numCache>
            </c:numRef>
          </c:val>
          <c:smooth val="0"/>
          <c:extLst xmlns:c16r2="http://schemas.microsoft.com/office/drawing/2015/06/chart">
            <c:ext xmlns:c16="http://schemas.microsoft.com/office/drawing/2014/chart" uri="{C3380CC4-5D6E-409C-BE32-E72D297353CC}">
              <c16:uniqueId val="{00000049-305D-49D8-AD37-4067323B5C15}"/>
            </c:ext>
          </c:extLst>
        </c:ser>
        <c:ser>
          <c:idx val="7"/>
          <c:order val="7"/>
          <c:tx>
            <c:strRef>
              <c:f>Sheet1!$I$1</c:f>
              <c:strCache>
                <c:ptCount val="1"/>
                <c:pt idx="0">
                  <c:v>Don't know</c:v>
                </c:pt>
              </c:strCache>
            </c:strRef>
          </c:tx>
          <c:spPr>
            <a:ln>
              <a:solidFill>
                <a:schemeClr val="accent1">
                  <a:lumMod val="50000"/>
                </a:schemeClr>
              </a:solidFill>
            </a:ln>
          </c:spPr>
          <c:marker>
            <c:spPr>
              <a:solidFill>
                <a:schemeClr val="accent1">
                  <a:lumMod val="50000"/>
                </a:schemeClr>
              </a:solidFill>
              <a:ln>
                <a:solidFill>
                  <a:schemeClr val="accent1">
                    <a:lumMod val="50000"/>
                  </a:schemeClr>
                </a:solidFill>
              </a:ln>
            </c:spPr>
          </c:marker>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4A-305D-49D8-AD37-4067323B5C15}"/>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4B-305D-49D8-AD37-4067323B5C15}"/>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4C-305D-49D8-AD37-4067323B5C15}"/>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4D-305D-49D8-AD37-4067323B5C15}"/>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4E-305D-49D8-AD37-4067323B5C15}"/>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4F-305D-49D8-AD37-4067323B5C15}"/>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50-305D-49D8-AD37-4067323B5C15}"/>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51-305D-49D8-AD37-4067323B5C15}"/>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52-305D-49D8-AD37-4067323B5C15}"/>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53-305D-49D8-AD37-4067323B5C15}"/>
                </c:ext>
              </c:extLst>
            </c:dLbl>
            <c:dLbl>
              <c:idx val="10"/>
              <c:layout>
                <c:manualLayout>
                  <c:x val="-1.4338582677165354E-2"/>
                  <c:y val="-3.099061768352227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54-305D-49D8-AD37-4067323B5C15}"/>
                </c:ext>
              </c:extLst>
            </c:dLbl>
            <c:dLbl>
              <c:idx val="12"/>
              <c:layout>
                <c:manualLayout>
                  <c:x val="-1.1041666666666769E-2"/>
                  <c:y val="-2.946907739892136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55-305D-49D8-AD37-4067323B5C15}"/>
                </c:ext>
              </c:extLst>
            </c:dLbl>
            <c:spPr>
              <a:noFill/>
              <a:ln>
                <a:noFill/>
              </a:ln>
              <a:effectLst/>
            </c:spPr>
            <c:txPr>
              <a:bodyPr/>
              <a:lstStyle/>
              <a:p>
                <a:pPr>
                  <a:defRPr sz="1400">
                    <a:solidFill>
                      <a:schemeClr val="tx1"/>
                    </a:solidFill>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Sheet1!$A$2:$A$16</c:f>
              <c:strCache>
                <c:ptCount val="12"/>
                <c:pt idx="0">
                  <c:v>Feb '12</c:v>
                </c:pt>
                <c:pt idx="1">
                  <c:v>Aug '12</c:v>
                </c:pt>
                <c:pt idx="2">
                  <c:v>Feb '13</c:v>
                </c:pt>
                <c:pt idx="3">
                  <c:v>July '13</c:v>
                </c:pt>
                <c:pt idx="4">
                  <c:v>Feb '14</c:v>
                </c:pt>
                <c:pt idx="5">
                  <c:v>July '14</c:v>
                </c:pt>
                <c:pt idx="6">
                  <c:v>Feb '15</c:v>
                </c:pt>
                <c:pt idx="7">
                  <c:v>July '15</c:v>
                </c:pt>
                <c:pt idx="8">
                  <c:v>Feb '16</c:v>
                </c:pt>
                <c:pt idx="9">
                  <c:v>Jul '16</c:v>
                </c:pt>
                <c:pt idx="10">
                  <c:v>Mar '17</c:v>
                </c:pt>
                <c:pt idx="11">
                  <c:v>Aug '17</c:v>
                </c:pt>
              </c:strCache>
            </c:strRef>
          </c:cat>
          <c:val>
            <c:numRef>
              <c:f>Sheet1!$I$2:$I$16</c:f>
            </c:numRef>
          </c:val>
          <c:smooth val="0"/>
          <c:extLst xmlns:c16r2="http://schemas.microsoft.com/office/drawing/2015/06/chart">
            <c:ext xmlns:c16="http://schemas.microsoft.com/office/drawing/2014/chart" uri="{C3380CC4-5D6E-409C-BE32-E72D297353CC}">
              <c16:uniqueId val="{00000056-305D-49D8-AD37-4067323B5C15}"/>
            </c:ext>
          </c:extLst>
        </c:ser>
        <c:dLbls>
          <c:showLegendKey val="0"/>
          <c:showVal val="1"/>
          <c:showCatName val="0"/>
          <c:showSerName val="0"/>
          <c:showPercent val="0"/>
          <c:showBubbleSize val="0"/>
        </c:dLbls>
        <c:marker val="1"/>
        <c:smooth val="0"/>
        <c:axId val="181361664"/>
        <c:axId val="181437184"/>
      </c:lineChart>
      <c:catAx>
        <c:axId val="181361664"/>
        <c:scaling>
          <c:orientation val="minMax"/>
        </c:scaling>
        <c:delete val="0"/>
        <c:axPos val="b"/>
        <c:numFmt formatCode="General" sourceLinked="0"/>
        <c:majorTickMark val="out"/>
        <c:minorTickMark val="none"/>
        <c:tickLblPos val="nextTo"/>
        <c:txPr>
          <a:bodyPr/>
          <a:lstStyle/>
          <a:p>
            <a:pPr>
              <a:defRPr lang="en-IN" sz="1200" baseline="0"/>
            </a:pPr>
            <a:endParaRPr lang="en-US"/>
          </a:p>
        </c:txPr>
        <c:crossAx val="181437184"/>
        <c:crosses val="autoZero"/>
        <c:auto val="1"/>
        <c:lblAlgn val="ctr"/>
        <c:lblOffset val="100"/>
        <c:noMultiLvlLbl val="0"/>
      </c:catAx>
      <c:valAx>
        <c:axId val="181437184"/>
        <c:scaling>
          <c:orientation val="minMax"/>
          <c:max val="70"/>
          <c:min val="0"/>
        </c:scaling>
        <c:delete val="0"/>
        <c:axPos val="l"/>
        <c:numFmt formatCode="General" sourceLinked="1"/>
        <c:majorTickMark val="out"/>
        <c:minorTickMark val="none"/>
        <c:tickLblPos val="nextTo"/>
        <c:txPr>
          <a:bodyPr/>
          <a:lstStyle/>
          <a:p>
            <a:pPr>
              <a:defRPr lang="en-IN" sz="1000" baseline="0"/>
            </a:pPr>
            <a:endParaRPr lang="en-US"/>
          </a:p>
        </c:txPr>
        <c:crossAx val="181361664"/>
        <c:crosses val="autoZero"/>
        <c:crossBetween val="between"/>
        <c:majorUnit val="10"/>
      </c:valAx>
    </c:plotArea>
    <c:legend>
      <c:legendPos val="r"/>
      <c:layout>
        <c:manualLayout>
          <c:xMode val="edge"/>
          <c:yMode val="edge"/>
          <c:x val="0.78077777777777779"/>
          <c:y val="0.12832436677203352"/>
          <c:w val="0.21922219488188976"/>
          <c:h val="0.75668782100856258"/>
        </c:manualLayout>
      </c:layout>
      <c:overlay val="0"/>
      <c:txPr>
        <a:bodyPr/>
        <a:lstStyle/>
        <a:p>
          <a:pPr>
            <a:defRPr lang="en-IN" sz="1200" baseline="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1802104533263986E-2"/>
          <c:y val="0.23159840675653254"/>
          <c:w val="0.68488064699479789"/>
          <c:h val="0.67713695624112558"/>
        </c:manualLayout>
      </c:layout>
      <c:lineChart>
        <c:grouping val="standard"/>
        <c:varyColors val="0"/>
        <c:ser>
          <c:idx val="0"/>
          <c:order val="0"/>
          <c:tx>
            <c:strRef>
              <c:f>Sheet1!$B$1</c:f>
              <c:strCache>
                <c:ptCount val="1"/>
                <c:pt idx="0">
                  <c:v>Drivers should not drink any alcohol in the hours before driving</c:v>
                </c:pt>
              </c:strCache>
            </c:strRef>
          </c:tx>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A120-4812-8A21-6EA79A8FD6D8}"/>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A120-4812-8A21-6EA79A8FD6D8}"/>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A120-4812-8A21-6EA79A8FD6D8}"/>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A120-4812-8A21-6EA79A8FD6D8}"/>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A120-4812-8A21-6EA79A8FD6D8}"/>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A120-4812-8A21-6EA79A8FD6D8}"/>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A120-4812-8A21-6EA79A8FD6D8}"/>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A120-4812-8A21-6EA79A8FD6D8}"/>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A120-4812-8A21-6EA79A8FD6D8}"/>
                </c:ext>
              </c:extLst>
            </c:dLbl>
            <c:dLbl>
              <c:idx val="9"/>
              <c:layout>
                <c:manualLayout>
                  <c:x val="-2.0110243806494874E-2"/>
                  <c:y val="-2.341920374707260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A120-4812-8A21-6EA79A8FD6D8}"/>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A120-4812-8A21-6EA79A8FD6D8}"/>
                </c:ext>
              </c:extLst>
            </c:dLbl>
            <c:dLbl>
              <c:idx val="12"/>
              <c:layout>
                <c:manualLayout>
                  <c:x val="-1.9444444444444444E-3"/>
                  <c:y val="-4.098491146763837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A120-4812-8A21-6EA79A8FD6D8}"/>
                </c:ext>
              </c:extLst>
            </c:dLbl>
            <c:spPr>
              <a:noFill/>
              <a:ln>
                <a:noFill/>
              </a:ln>
              <a:effectLst/>
            </c:spPr>
            <c:txPr>
              <a:bodyPr/>
              <a:lstStyle/>
              <a:p>
                <a:pPr>
                  <a:defRPr sz="1400">
                    <a:solidFill>
                      <a:schemeClr val="accent1"/>
                    </a:solidFill>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Sheet1!$A$2:$A$16</c:f>
              <c:strCache>
                <c:ptCount val="12"/>
                <c:pt idx="0">
                  <c:v>Feb '12</c:v>
                </c:pt>
                <c:pt idx="1">
                  <c:v>Aug '12</c:v>
                </c:pt>
                <c:pt idx="2">
                  <c:v>Feb '13</c:v>
                </c:pt>
                <c:pt idx="3">
                  <c:v>July '13</c:v>
                </c:pt>
                <c:pt idx="4">
                  <c:v>Feb '14</c:v>
                </c:pt>
                <c:pt idx="5">
                  <c:v>July '14</c:v>
                </c:pt>
                <c:pt idx="6">
                  <c:v>Feb '15</c:v>
                </c:pt>
                <c:pt idx="7">
                  <c:v>July '15</c:v>
                </c:pt>
                <c:pt idx="8">
                  <c:v>Feb '16</c:v>
                </c:pt>
                <c:pt idx="9">
                  <c:v>Jul '16</c:v>
                </c:pt>
                <c:pt idx="10">
                  <c:v>Mar '17</c:v>
                </c:pt>
                <c:pt idx="11">
                  <c:v>Aug '17</c:v>
                </c:pt>
              </c:strCache>
            </c:strRef>
          </c:cat>
          <c:val>
            <c:numRef>
              <c:f>Sheet1!$B$2:$B$16</c:f>
              <c:numCache>
                <c:formatCode>General</c:formatCode>
                <c:ptCount val="12"/>
                <c:pt idx="9">
                  <c:v>90</c:v>
                </c:pt>
                <c:pt idx="10">
                  <c:v>93</c:v>
                </c:pt>
                <c:pt idx="11">
                  <c:v>94</c:v>
                </c:pt>
              </c:numCache>
            </c:numRef>
          </c:val>
          <c:smooth val="0"/>
          <c:extLst xmlns:c16r2="http://schemas.microsoft.com/office/drawing/2015/06/chart">
            <c:ext xmlns:c16="http://schemas.microsoft.com/office/drawing/2014/chart" uri="{C3380CC4-5D6E-409C-BE32-E72D297353CC}">
              <c16:uniqueId val="{0000000C-A120-4812-8A21-6EA79A8FD6D8}"/>
            </c:ext>
          </c:extLst>
        </c:ser>
        <c:ser>
          <c:idx val="1"/>
          <c:order val="1"/>
          <c:tx>
            <c:strRef>
              <c:f>Sheet1!$C$1</c:f>
              <c:strCache>
                <c:ptCount val="1"/>
                <c:pt idx="0">
                  <c:v>Even one alcoholic drink could put you over the drink drive limit</c:v>
                </c:pt>
              </c:strCache>
            </c:strRef>
          </c:tx>
          <c:spPr>
            <a:ln>
              <a:solidFill>
                <a:schemeClr val="accent6"/>
              </a:solidFill>
            </a:ln>
          </c:spPr>
          <c:marker>
            <c:spPr>
              <a:solidFill>
                <a:schemeClr val="accent6"/>
              </a:solidFill>
              <a:ln>
                <a:solidFill>
                  <a:schemeClr val="accent6"/>
                </a:solidFill>
              </a:ln>
            </c:spPr>
          </c:marker>
          <c:dLbls>
            <c:dLbl>
              <c:idx val="3"/>
              <c:layout>
                <c:manualLayout>
                  <c:x val="-3.1753016536570974E-3"/>
                  <c:y val="4.44964871194379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A120-4812-8A21-6EA79A8FD6D8}"/>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28FA-419D-96FE-61CE9EE1BC12}"/>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28FA-419D-96FE-61CE9EE1BC12}"/>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28FA-419D-96FE-61CE9EE1BC12}"/>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28FA-419D-96FE-61CE9EE1BC12}"/>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28FA-419D-96FE-61CE9EE1BC12}"/>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A120-4812-8A21-6EA79A8FD6D8}"/>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A120-4812-8A21-6EA79A8FD6D8}"/>
                </c:ext>
              </c:extLst>
            </c:dLbl>
            <c:dLbl>
              <c:idx val="11"/>
              <c:layout>
                <c:manualLayout>
                  <c:x val="-8.4674294057936281E-3"/>
                  <c:y val="-2.5761031920190303E-2"/>
                </c:manualLayout>
              </c:layout>
              <c:spPr>
                <a:noFill/>
                <a:ln>
                  <a:noFill/>
                </a:ln>
                <a:effectLst/>
              </c:spPr>
              <c:txPr>
                <a:bodyPr wrap="square" lIns="38100" tIns="19050" rIns="38100" bIns="19050" anchor="ctr">
                  <a:noAutofit/>
                </a:bodyPr>
                <a:lstStyle/>
                <a:p>
                  <a:pPr>
                    <a:defRPr sz="1400">
                      <a:solidFill>
                        <a:srgbClr val="5C1960"/>
                      </a:solidFill>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3.4473191619870551E-2"/>
                      <c:h val="7.0491803278688508E-2"/>
                    </c:manualLayout>
                  </c15:layout>
                </c:ext>
                <c:ext xmlns:c16="http://schemas.microsoft.com/office/drawing/2014/chart" uri="{C3380CC4-5D6E-409C-BE32-E72D297353CC}">
                  <c16:uniqueId val="{00000005-28FA-419D-96FE-61CE9EE1BC12}"/>
                </c:ext>
              </c:extLst>
            </c:dLbl>
            <c:spPr>
              <a:noFill/>
              <a:ln>
                <a:noFill/>
              </a:ln>
              <a:effectLst/>
            </c:spPr>
            <c:txPr>
              <a:bodyPr wrap="square" lIns="38100" tIns="19050" rIns="38100" bIns="19050" anchor="ctr">
                <a:spAutoFit/>
              </a:bodyPr>
              <a:lstStyle/>
              <a:p>
                <a:pPr>
                  <a:defRPr sz="1400">
                    <a:solidFill>
                      <a:srgbClr val="5C1960"/>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Sheet1!$A$2:$A$16</c:f>
              <c:strCache>
                <c:ptCount val="12"/>
                <c:pt idx="0">
                  <c:v>Feb '12</c:v>
                </c:pt>
                <c:pt idx="1">
                  <c:v>Aug '12</c:v>
                </c:pt>
                <c:pt idx="2">
                  <c:v>Feb '13</c:v>
                </c:pt>
                <c:pt idx="3">
                  <c:v>July '13</c:v>
                </c:pt>
                <c:pt idx="4">
                  <c:v>Feb '14</c:v>
                </c:pt>
                <c:pt idx="5">
                  <c:v>July '14</c:v>
                </c:pt>
                <c:pt idx="6">
                  <c:v>Feb '15</c:v>
                </c:pt>
                <c:pt idx="7">
                  <c:v>July '15</c:v>
                </c:pt>
                <c:pt idx="8">
                  <c:v>Feb '16</c:v>
                </c:pt>
                <c:pt idx="9">
                  <c:v>Jul '16</c:v>
                </c:pt>
                <c:pt idx="10">
                  <c:v>Mar '17</c:v>
                </c:pt>
                <c:pt idx="11">
                  <c:v>Aug '17</c:v>
                </c:pt>
              </c:strCache>
            </c:strRef>
          </c:cat>
          <c:val>
            <c:numRef>
              <c:f>Sheet1!$C$2:$C$16</c:f>
              <c:numCache>
                <c:formatCode>General</c:formatCode>
                <c:ptCount val="12"/>
                <c:pt idx="3">
                  <c:v>76</c:v>
                </c:pt>
                <c:pt idx="4">
                  <c:v>75</c:v>
                </c:pt>
                <c:pt idx="5">
                  <c:v>79</c:v>
                </c:pt>
                <c:pt idx="6">
                  <c:v>90</c:v>
                </c:pt>
                <c:pt idx="7">
                  <c:v>88</c:v>
                </c:pt>
                <c:pt idx="8">
                  <c:v>88</c:v>
                </c:pt>
                <c:pt idx="9">
                  <c:v>85</c:v>
                </c:pt>
                <c:pt idx="10">
                  <c:v>88</c:v>
                </c:pt>
                <c:pt idx="11">
                  <c:v>85</c:v>
                </c:pt>
              </c:numCache>
            </c:numRef>
          </c:val>
          <c:smooth val="0"/>
          <c:extLst xmlns:c16r2="http://schemas.microsoft.com/office/drawing/2015/06/chart">
            <c:ext xmlns:c16="http://schemas.microsoft.com/office/drawing/2014/chart" uri="{C3380CC4-5D6E-409C-BE32-E72D297353CC}">
              <c16:uniqueId val="{00000012-A120-4812-8A21-6EA79A8FD6D8}"/>
            </c:ext>
          </c:extLst>
        </c:ser>
        <c:ser>
          <c:idx val="2"/>
          <c:order val="2"/>
          <c:tx>
            <c:strRef>
              <c:f>Sheet1!$D$1</c:f>
              <c:strCache>
                <c:ptCount val="1"/>
                <c:pt idx="0">
                  <c:v>I would report someone who I suspected was going to drink and drive, or who was drink driving</c:v>
                </c:pt>
              </c:strCache>
            </c:strRef>
          </c:tx>
          <c:spPr>
            <a:ln>
              <a:solidFill>
                <a:srgbClr val="92D050"/>
              </a:solidFill>
            </a:ln>
          </c:spPr>
          <c:marker>
            <c:spPr>
              <a:solidFill>
                <a:srgbClr val="92D050"/>
              </a:solidFill>
              <a:ln>
                <a:solidFill>
                  <a:srgbClr val="92D050"/>
                </a:solidFill>
              </a:ln>
            </c:spPr>
          </c:marker>
          <c:dLbls>
            <c:dLbl>
              <c:idx val="2"/>
              <c:layout>
                <c:manualLayout>
                  <c:x val="-1.4061335826903556E-2"/>
                  <c:y val="3.735362997658079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A120-4812-8A21-6EA79A8FD6D8}"/>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4-A120-4812-8A21-6EA79A8FD6D8}"/>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A120-4812-8A21-6EA79A8FD6D8}"/>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6-A120-4812-8A21-6EA79A8FD6D8}"/>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A120-4812-8A21-6EA79A8FD6D8}"/>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8-A120-4812-8A21-6EA79A8FD6D8}"/>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A120-4812-8A21-6EA79A8FD6D8}"/>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A-A120-4812-8A21-6EA79A8FD6D8}"/>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A120-4812-8A21-6EA79A8FD6D8}"/>
                </c:ext>
              </c:extLst>
            </c:dLbl>
            <c:dLbl>
              <c:idx val="11"/>
              <c:layout>
                <c:manualLayout>
                  <c:x val="-1.5119769711455922E-2"/>
                  <c:y val="3.032786885245893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28FA-419D-96FE-61CE9EE1BC12}"/>
                </c:ext>
              </c:extLst>
            </c:dLbl>
            <c:dLbl>
              <c:idx val="12"/>
              <c:layout>
                <c:manualLayout>
                  <c:x val="-3.3333333333333335E-3"/>
                  <c:y val="-2.248452491569213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C-A120-4812-8A21-6EA79A8FD6D8}"/>
                </c:ext>
              </c:extLst>
            </c:dLbl>
            <c:spPr>
              <a:noFill/>
              <a:ln>
                <a:noFill/>
              </a:ln>
              <a:effectLst/>
            </c:spPr>
            <c:txPr>
              <a:bodyPr/>
              <a:lstStyle/>
              <a:p>
                <a:pPr>
                  <a:defRPr sz="1400">
                    <a:solidFill>
                      <a:srgbClr val="92D050"/>
                    </a:solidFill>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Sheet1!$A$2:$A$16</c:f>
              <c:strCache>
                <c:ptCount val="12"/>
                <c:pt idx="0">
                  <c:v>Feb '12</c:v>
                </c:pt>
                <c:pt idx="1">
                  <c:v>Aug '12</c:v>
                </c:pt>
                <c:pt idx="2">
                  <c:v>Feb '13</c:v>
                </c:pt>
                <c:pt idx="3">
                  <c:v>July '13</c:v>
                </c:pt>
                <c:pt idx="4">
                  <c:v>Feb '14</c:v>
                </c:pt>
                <c:pt idx="5">
                  <c:v>July '14</c:v>
                </c:pt>
                <c:pt idx="6">
                  <c:v>Feb '15</c:v>
                </c:pt>
                <c:pt idx="7">
                  <c:v>July '15</c:v>
                </c:pt>
                <c:pt idx="8">
                  <c:v>Feb '16</c:v>
                </c:pt>
                <c:pt idx="9">
                  <c:v>Jul '16</c:v>
                </c:pt>
                <c:pt idx="10">
                  <c:v>Mar '17</c:v>
                </c:pt>
                <c:pt idx="11">
                  <c:v>Aug '17</c:v>
                </c:pt>
              </c:strCache>
            </c:strRef>
          </c:cat>
          <c:val>
            <c:numRef>
              <c:f>Sheet1!$D$2:$D$16</c:f>
              <c:numCache>
                <c:formatCode>General</c:formatCode>
                <c:ptCount val="12"/>
                <c:pt idx="2">
                  <c:v>75</c:v>
                </c:pt>
                <c:pt idx="3">
                  <c:v>80</c:v>
                </c:pt>
                <c:pt idx="4">
                  <c:v>77</c:v>
                </c:pt>
                <c:pt idx="5">
                  <c:v>77</c:v>
                </c:pt>
                <c:pt idx="6">
                  <c:v>77</c:v>
                </c:pt>
                <c:pt idx="7">
                  <c:v>77</c:v>
                </c:pt>
                <c:pt idx="8">
                  <c:v>77</c:v>
                </c:pt>
                <c:pt idx="9">
                  <c:v>82</c:v>
                </c:pt>
                <c:pt idx="10">
                  <c:v>81</c:v>
                </c:pt>
                <c:pt idx="11">
                  <c:v>77</c:v>
                </c:pt>
              </c:numCache>
            </c:numRef>
          </c:val>
          <c:smooth val="0"/>
          <c:extLst xmlns:c16r2="http://schemas.microsoft.com/office/drawing/2015/06/chart">
            <c:ext xmlns:c16="http://schemas.microsoft.com/office/drawing/2014/chart" uri="{C3380CC4-5D6E-409C-BE32-E72D297353CC}">
              <c16:uniqueId val="{0000001D-A120-4812-8A21-6EA79A8FD6D8}"/>
            </c:ext>
          </c:extLst>
        </c:ser>
        <c:ser>
          <c:idx val="3"/>
          <c:order val="3"/>
          <c:tx>
            <c:strRef>
              <c:f>Sheet1!$E$1</c:f>
              <c:strCache>
                <c:ptCount val="1"/>
                <c:pt idx="0">
                  <c:v>Scotland is tough in tackling drink driving* (changed July 16 from 'is getting tougher)</c:v>
                </c:pt>
              </c:strCache>
            </c:strRef>
          </c:tx>
          <c:marker>
            <c:symbol val="diamond"/>
            <c:size val="7"/>
          </c:marker>
          <c:dLbls>
            <c:dLbl>
              <c:idx val="0"/>
              <c:layout>
                <c:manualLayout>
                  <c:x val="-1.4061335826903556E-2"/>
                  <c:y val="3.032786885245901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E-A120-4812-8A21-6EA79A8FD6D8}"/>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A120-4812-8A21-6EA79A8FD6D8}"/>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0-A120-4812-8A21-6EA79A8FD6D8}"/>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1-A120-4812-8A21-6EA79A8FD6D8}"/>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2-A120-4812-8A21-6EA79A8FD6D8}"/>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3-A120-4812-8A21-6EA79A8FD6D8}"/>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4-A120-4812-8A21-6EA79A8FD6D8}"/>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5-A120-4812-8A21-6EA79A8FD6D8}"/>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6-A120-4812-8A21-6EA79A8FD6D8}"/>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7-A120-4812-8A21-6EA79A8FD6D8}"/>
                </c:ext>
              </c:extLst>
            </c:dLbl>
            <c:dLbl>
              <c:idx val="10"/>
              <c:layout>
                <c:manualLayout>
                  <c:x val="-1.8295071365113096E-2"/>
                  <c:y val="4.369636172527614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8-A120-4812-8A21-6EA79A8FD6D8}"/>
                </c:ext>
              </c:extLst>
            </c:dLbl>
            <c:dLbl>
              <c:idx val="11"/>
              <c:layout>
                <c:manualLayout>
                  <c:x val="-1.9353505249665386E-2"/>
                  <c:y val="3.969555035128796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28FA-419D-96FE-61CE9EE1BC12}"/>
                </c:ext>
              </c:extLst>
            </c:dLbl>
            <c:dLbl>
              <c:idx val="12"/>
              <c:layout>
                <c:manualLayout>
                  <c:x val="-3.3333333333333335E-3"/>
                  <c:y val="-9.2701711962091902E-3"/>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9-A120-4812-8A21-6EA79A8FD6D8}"/>
                </c:ext>
              </c:extLst>
            </c:dLbl>
            <c:spPr>
              <a:noFill/>
              <a:ln>
                <a:noFill/>
              </a:ln>
              <a:effectLst/>
            </c:spPr>
            <c:txPr>
              <a:bodyPr/>
              <a:lstStyle/>
              <a:p>
                <a:pPr>
                  <a:defRPr sz="1400">
                    <a:solidFill>
                      <a:srgbClr val="7030A0"/>
                    </a:solidFill>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Sheet1!$A$2:$A$16</c:f>
              <c:strCache>
                <c:ptCount val="12"/>
                <c:pt idx="0">
                  <c:v>Feb '12</c:v>
                </c:pt>
                <c:pt idx="1">
                  <c:v>Aug '12</c:v>
                </c:pt>
                <c:pt idx="2">
                  <c:v>Feb '13</c:v>
                </c:pt>
                <c:pt idx="3">
                  <c:v>July '13</c:v>
                </c:pt>
                <c:pt idx="4">
                  <c:v>Feb '14</c:v>
                </c:pt>
                <c:pt idx="5">
                  <c:v>July '14</c:v>
                </c:pt>
                <c:pt idx="6">
                  <c:v>Feb '15</c:v>
                </c:pt>
                <c:pt idx="7">
                  <c:v>July '15</c:v>
                </c:pt>
                <c:pt idx="8">
                  <c:v>Feb '16</c:v>
                </c:pt>
                <c:pt idx="9">
                  <c:v>Jul '16</c:v>
                </c:pt>
                <c:pt idx="10">
                  <c:v>Mar '17</c:v>
                </c:pt>
                <c:pt idx="11">
                  <c:v>Aug '17</c:v>
                </c:pt>
              </c:strCache>
            </c:strRef>
          </c:cat>
          <c:val>
            <c:numRef>
              <c:f>Sheet1!$E$2:$E$16</c:f>
              <c:numCache>
                <c:formatCode>General</c:formatCode>
                <c:ptCount val="12"/>
                <c:pt idx="0">
                  <c:v>55</c:v>
                </c:pt>
                <c:pt idx="1">
                  <c:v>60</c:v>
                </c:pt>
                <c:pt idx="2">
                  <c:v>59</c:v>
                </c:pt>
                <c:pt idx="3">
                  <c:v>59</c:v>
                </c:pt>
                <c:pt idx="4">
                  <c:v>58</c:v>
                </c:pt>
                <c:pt idx="5">
                  <c:v>66</c:v>
                </c:pt>
                <c:pt idx="6">
                  <c:v>89</c:v>
                </c:pt>
                <c:pt idx="7">
                  <c:v>79</c:v>
                </c:pt>
                <c:pt idx="8">
                  <c:v>76</c:v>
                </c:pt>
                <c:pt idx="9">
                  <c:v>63</c:v>
                </c:pt>
                <c:pt idx="10">
                  <c:v>67</c:v>
                </c:pt>
                <c:pt idx="11">
                  <c:v>65</c:v>
                </c:pt>
              </c:numCache>
            </c:numRef>
          </c:val>
          <c:smooth val="0"/>
          <c:extLst xmlns:c16r2="http://schemas.microsoft.com/office/drawing/2015/06/chart">
            <c:ext xmlns:c16="http://schemas.microsoft.com/office/drawing/2014/chart" uri="{C3380CC4-5D6E-409C-BE32-E72D297353CC}">
              <c16:uniqueId val="{0000002A-A120-4812-8A21-6EA79A8FD6D8}"/>
            </c:ext>
          </c:extLst>
        </c:ser>
        <c:ser>
          <c:idx val="4"/>
          <c:order val="4"/>
          <c:tx>
            <c:strRef>
              <c:f>Sheet1!$F$1</c:f>
              <c:strCache>
                <c:ptCount val="1"/>
                <c:pt idx="0">
                  <c:v>As long as you don't have more than one alcoholic drink, it's generally ok to drive (negative statement; decline = improvement)</c:v>
                </c:pt>
              </c:strCache>
            </c:strRef>
          </c:tx>
          <c:spPr>
            <a:ln>
              <a:solidFill>
                <a:schemeClr val="bg2"/>
              </a:solidFill>
            </a:ln>
          </c:spPr>
          <c:marker>
            <c:spPr>
              <a:ln>
                <a:solidFill>
                  <a:schemeClr val="bg2"/>
                </a:solidFill>
              </a:ln>
            </c:spPr>
          </c:marker>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B-A120-4812-8A21-6EA79A8FD6D8}"/>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C-A120-4812-8A21-6EA79A8FD6D8}"/>
                </c:ext>
              </c:extLst>
            </c:dLbl>
            <c:dLbl>
              <c:idx val="2"/>
              <c:layout>
                <c:manualLayout>
                  <c:x val="-1.2701206614628389E-2"/>
                  <c:y val="3.747072599531615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D-A120-4812-8A21-6EA79A8FD6D8}"/>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E-A120-4812-8A21-6EA79A8FD6D8}"/>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F-A120-4812-8A21-6EA79A8FD6D8}"/>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0-A120-4812-8A21-6EA79A8FD6D8}"/>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1-A120-4812-8A21-6EA79A8FD6D8}"/>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2-A120-4812-8A21-6EA79A8FD6D8}"/>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3-A120-4812-8A21-6EA79A8FD6D8}"/>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4-A120-4812-8A21-6EA79A8FD6D8}"/>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5-A120-4812-8A21-6EA79A8FD6D8}"/>
                </c:ext>
              </c:extLst>
            </c:dLbl>
            <c:dLbl>
              <c:idx val="12"/>
              <c:layout>
                <c:manualLayout>
                  <c:x val="-6.1111111111111114E-3"/>
                  <c:y val="-3.83419991030746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36-A120-4812-8A21-6EA79A8FD6D8}"/>
                </c:ext>
              </c:extLst>
            </c:dLbl>
            <c:spPr>
              <a:noFill/>
              <a:ln>
                <a:noFill/>
              </a:ln>
              <a:effectLst/>
            </c:spPr>
            <c:txPr>
              <a:bodyPr/>
              <a:lstStyle/>
              <a:p>
                <a:pPr>
                  <a:defRPr sz="1400">
                    <a:solidFill>
                      <a:schemeClr val="bg2"/>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Sheet1!$A$2:$A$16</c:f>
              <c:strCache>
                <c:ptCount val="12"/>
                <c:pt idx="0">
                  <c:v>Feb '12</c:v>
                </c:pt>
                <c:pt idx="1">
                  <c:v>Aug '12</c:v>
                </c:pt>
                <c:pt idx="2">
                  <c:v>Feb '13</c:v>
                </c:pt>
                <c:pt idx="3">
                  <c:v>July '13</c:v>
                </c:pt>
                <c:pt idx="4">
                  <c:v>Feb '14</c:v>
                </c:pt>
                <c:pt idx="5">
                  <c:v>July '14</c:v>
                </c:pt>
                <c:pt idx="6">
                  <c:v>Feb '15</c:v>
                </c:pt>
                <c:pt idx="7">
                  <c:v>July '15</c:v>
                </c:pt>
                <c:pt idx="8">
                  <c:v>Feb '16</c:v>
                </c:pt>
                <c:pt idx="9">
                  <c:v>Jul '16</c:v>
                </c:pt>
                <c:pt idx="10">
                  <c:v>Mar '17</c:v>
                </c:pt>
                <c:pt idx="11">
                  <c:v>Aug '17</c:v>
                </c:pt>
              </c:strCache>
            </c:strRef>
          </c:cat>
          <c:val>
            <c:numRef>
              <c:f>Sheet1!$F$2:$F$16</c:f>
              <c:numCache>
                <c:formatCode>General</c:formatCode>
                <c:ptCount val="12"/>
                <c:pt idx="2">
                  <c:v>25</c:v>
                </c:pt>
                <c:pt idx="3">
                  <c:v>25</c:v>
                </c:pt>
                <c:pt idx="4">
                  <c:v>27</c:v>
                </c:pt>
                <c:pt idx="5">
                  <c:v>27</c:v>
                </c:pt>
                <c:pt idx="6">
                  <c:v>17</c:v>
                </c:pt>
                <c:pt idx="7">
                  <c:v>15</c:v>
                </c:pt>
                <c:pt idx="8">
                  <c:v>14</c:v>
                </c:pt>
                <c:pt idx="9">
                  <c:v>19</c:v>
                </c:pt>
                <c:pt idx="10">
                  <c:v>14</c:v>
                </c:pt>
                <c:pt idx="11">
                  <c:v>17</c:v>
                </c:pt>
              </c:numCache>
            </c:numRef>
          </c:val>
          <c:smooth val="0"/>
          <c:extLst xmlns:c16r2="http://schemas.microsoft.com/office/drawing/2015/06/chart">
            <c:ext xmlns:c16="http://schemas.microsoft.com/office/drawing/2014/chart" uri="{C3380CC4-5D6E-409C-BE32-E72D297353CC}">
              <c16:uniqueId val="{00000037-A120-4812-8A21-6EA79A8FD6D8}"/>
            </c:ext>
          </c:extLst>
        </c:ser>
        <c:dLbls>
          <c:showLegendKey val="0"/>
          <c:showVal val="1"/>
          <c:showCatName val="0"/>
          <c:showSerName val="0"/>
          <c:showPercent val="0"/>
          <c:showBubbleSize val="0"/>
        </c:dLbls>
        <c:marker val="1"/>
        <c:smooth val="0"/>
        <c:axId val="181496064"/>
        <c:axId val="181608448"/>
      </c:lineChart>
      <c:catAx>
        <c:axId val="181496064"/>
        <c:scaling>
          <c:orientation val="minMax"/>
        </c:scaling>
        <c:delete val="0"/>
        <c:axPos val="b"/>
        <c:numFmt formatCode="General" sourceLinked="0"/>
        <c:majorTickMark val="out"/>
        <c:minorTickMark val="none"/>
        <c:tickLblPos val="nextTo"/>
        <c:txPr>
          <a:bodyPr/>
          <a:lstStyle/>
          <a:p>
            <a:pPr>
              <a:defRPr lang="en-IN" sz="1200" baseline="0"/>
            </a:pPr>
            <a:endParaRPr lang="en-US"/>
          </a:p>
        </c:txPr>
        <c:crossAx val="181608448"/>
        <c:crosses val="autoZero"/>
        <c:auto val="1"/>
        <c:lblAlgn val="ctr"/>
        <c:lblOffset val="100"/>
        <c:noMultiLvlLbl val="0"/>
      </c:catAx>
      <c:valAx>
        <c:axId val="181608448"/>
        <c:scaling>
          <c:orientation val="minMax"/>
          <c:max val="100"/>
          <c:min val="0"/>
        </c:scaling>
        <c:delete val="0"/>
        <c:axPos val="l"/>
        <c:numFmt formatCode="General" sourceLinked="1"/>
        <c:majorTickMark val="out"/>
        <c:minorTickMark val="none"/>
        <c:tickLblPos val="nextTo"/>
        <c:txPr>
          <a:bodyPr/>
          <a:lstStyle/>
          <a:p>
            <a:pPr>
              <a:defRPr lang="en-IN" sz="1000" baseline="0"/>
            </a:pPr>
            <a:endParaRPr lang="en-US"/>
          </a:p>
        </c:txPr>
        <c:crossAx val="181496064"/>
        <c:crosses val="autoZero"/>
        <c:crossBetween val="between"/>
        <c:majorUnit val="20"/>
      </c:valAx>
    </c:plotArea>
    <c:legend>
      <c:legendPos val="r"/>
      <c:layout>
        <c:manualLayout>
          <c:xMode val="edge"/>
          <c:yMode val="edge"/>
          <c:x val="0.74433127425675949"/>
          <c:y val="0.18032786885245902"/>
          <c:w val="0.22377557390937355"/>
          <c:h val="0.7337568459680246"/>
        </c:manualLayout>
      </c:layout>
      <c:overlay val="0"/>
      <c:txPr>
        <a:bodyPr/>
        <a:lstStyle/>
        <a:p>
          <a:pPr>
            <a:defRPr lang="en-IN" sz="1200" baseline="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444877263340016E-2"/>
          <c:y val="0.20115344188533807"/>
          <c:w val="0.68488064699479789"/>
          <c:h val="0.7192915229858563"/>
        </c:manualLayout>
      </c:layout>
      <c:lineChart>
        <c:grouping val="standard"/>
        <c:varyColors val="0"/>
        <c:ser>
          <c:idx val="0"/>
          <c:order val="0"/>
          <c:tx>
            <c:strRef>
              <c:f>Sheet1!$B$1</c:f>
              <c:strCache>
                <c:ptCount val="1"/>
                <c:pt idx="0">
                  <c:v>Scotland should get tougher in tackling driving when under the influence of drugs*(change July 16 from is getting tougher..')</c:v>
                </c:pt>
              </c:strCache>
            </c:strRef>
          </c:tx>
          <c:dLbls>
            <c:dLbl>
              <c:idx val="0"/>
              <c:layout>
                <c:manualLayout>
                  <c:x val="-1.9051809921942595E-2"/>
                  <c:y val="-4.449648711943802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684D-4388-AFA4-B02C4ADDE0AF}"/>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684D-4388-AFA4-B02C4ADDE0AF}"/>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684D-4388-AFA4-B02C4ADDE0AF}"/>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684D-4388-AFA4-B02C4ADDE0AF}"/>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684D-4388-AFA4-B02C4ADDE0AF}"/>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684D-4388-AFA4-B02C4ADDE0AF}"/>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684D-4388-AFA4-B02C4ADDE0AF}"/>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684D-4388-AFA4-B02C4ADDE0AF}"/>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684D-4388-AFA4-B02C4ADDE0AF}"/>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684D-4388-AFA4-B02C4ADDE0AF}"/>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684D-4388-AFA4-B02C4ADDE0AF}"/>
                </c:ext>
              </c:extLst>
            </c:dLbl>
            <c:dLbl>
              <c:idx val="12"/>
              <c:layout>
                <c:manualLayout>
                  <c:x val="-1.9444444444444444E-3"/>
                  <c:y val="-4.098491146763837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684D-4388-AFA4-B02C4ADDE0AF}"/>
                </c:ext>
              </c:extLst>
            </c:dLbl>
            <c:spPr>
              <a:noFill/>
              <a:ln>
                <a:noFill/>
              </a:ln>
              <a:effectLst/>
            </c:spPr>
            <c:txPr>
              <a:bodyPr/>
              <a:lstStyle/>
              <a:p>
                <a:pPr>
                  <a:defRPr sz="1400">
                    <a:solidFill>
                      <a:schemeClr val="accent1"/>
                    </a:solidFill>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Sheet1!$A$2:$A$16</c:f>
              <c:strCache>
                <c:ptCount val="12"/>
                <c:pt idx="0">
                  <c:v>Feb '12</c:v>
                </c:pt>
                <c:pt idx="1">
                  <c:v>Aug '12</c:v>
                </c:pt>
                <c:pt idx="2">
                  <c:v>Feb '13</c:v>
                </c:pt>
                <c:pt idx="3">
                  <c:v>July '13</c:v>
                </c:pt>
                <c:pt idx="4">
                  <c:v>Feb '14</c:v>
                </c:pt>
                <c:pt idx="5">
                  <c:v>July '14</c:v>
                </c:pt>
                <c:pt idx="6">
                  <c:v>Feb '15</c:v>
                </c:pt>
                <c:pt idx="7">
                  <c:v>July '15</c:v>
                </c:pt>
                <c:pt idx="8">
                  <c:v>Feb '16</c:v>
                </c:pt>
                <c:pt idx="9">
                  <c:v>Jul '16</c:v>
                </c:pt>
                <c:pt idx="10">
                  <c:v>Mar '17</c:v>
                </c:pt>
                <c:pt idx="11">
                  <c:v>Aug '17</c:v>
                </c:pt>
              </c:strCache>
            </c:strRef>
          </c:cat>
          <c:val>
            <c:numRef>
              <c:f>Sheet1!$B$2:$B$16</c:f>
              <c:numCache>
                <c:formatCode>General</c:formatCode>
                <c:ptCount val="12"/>
                <c:pt idx="0">
                  <c:v>39</c:v>
                </c:pt>
                <c:pt idx="1">
                  <c:v>47</c:v>
                </c:pt>
                <c:pt idx="2">
                  <c:v>45</c:v>
                </c:pt>
                <c:pt idx="3">
                  <c:v>93</c:v>
                </c:pt>
                <c:pt idx="4">
                  <c:v>89</c:v>
                </c:pt>
                <c:pt idx="5">
                  <c:v>92</c:v>
                </c:pt>
                <c:pt idx="6">
                  <c:v>94</c:v>
                </c:pt>
                <c:pt idx="7">
                  <c:v>88</c:v>
                </c:pt>
                <c:pt idx="8">
                  <c:v>90</c:v>
                </c:pt>
                <c:pt idx="9">
                  <c:v>93</c:v>
                </c:pt>
                <c:pt idx="10">
                  <c:v>90</c:v>
                </c:pt>
                <c:pt idx="11">
                  <c:v>89</c:v>
                </c:pt>
              </c:numCache>
            </c:numRef>
          </c:val>
          <c:smooth val="0"/>
          <c:extLst xmlns:c16r2="http://schemas.microsoft.com/office/drawing/2015/06/chart">
            <c:ext xmlns:c16="http://schemas.microsoft.com/office/drawing/2014/chart" uri="{C3380CC4-5D6E-409C-BE32-E72D297353CC}">
              <c16:uniqueId val="{0000000C-684D-4388-AFA4-B02C4ADDE0AF}"/>
            </c:ext>
          </c:extLst>
        </c:ser>
        <c:dLbls>
          <c:showLegendKey val="0"/>
          <c:showVal val="1"/>
          <c:showCatName val="0"/>
          <c:showSerName val="0"/>
          <c:showPercent val="0"/>
          <c:showBubbleSize val="0"/>
        </c:dLbls>
        <c:marker val="1"/>
        <c:smooth val="0"/>
        <c:axId val="181714304"/>
        <c:axId val="181721344"/>
      </c:lineChart>
      <c:catAx>
        <c:axId val="181714304"/>
        <c:scaling>
          <c:orientation val="minMax"/>
        </c:scaling>
        <c:delete val="0"/>
        <c:axPos val="b"/>
        <c:numFmt formatCode="General" sourceLinked="0"/>
        <c:majorTickMark val="out"/>
        <c:minorTickMark val="none"/>
        <c:tickLblPos val="nextTo"/>
        <c:txPr>
          <a:bodyPr/>
          <a:lstStyle/>
          <a:p>
            <a:pPr>
              <a:defRPr lang="en-IN" sz="1200" baseline="0"/>
            </a:pPr>
            <a:endParaRPr lang="en-US"/>
          </a:p>
        </c:txPr>
        <c:crossAx val="181721344"/>
        <c:crosses val="autoZero"/>
        <c:auto val="1"/>
        <c:lblAlgn val="ctr"/>
        <c:lblOffset val="100"/>
        <c:noMultiLvlLbl val="0"/>
      </c:catAx>
      <c:valAx>
        <c:axId val="181721344"/>
        <c:scaling>
          <c:orientation val="minMax"/>
          <c:max val="100"/>
          <c:min val="0"/>
        </c:scaling>
        <c:delete val="0"/>
        <c:axPos val="l"/>
        <c:numFmt formatCode="General" sourceLinked="1"/>
        <c:majorTickMark val="out"/>
        <c:minorTickMark val="none"/>
        <c:tickLblPos val="nextTo"/>
        <c:txPr>
          <a:bodyPr/>
          <a:lstStyle/>
          <a:p>
            <a:pPr>
              <a:defRPr lang="en-IN" sz="1000" baseline="0"/>
            </a:pPr>
            <a:endParaRPr lang="en-US"/>
          </a:p>
        </c:txPr>
        <c:crossAx val="181714304"/>
        <c:crosses val="autoZero"/>
        <c:crossBetween val="between"/>
        <c:majorUnit val="20"/>
      </c:valAx>
    </c:plotArea>
    <c:legend>
      <c:legendPos val="r"/>
      <c:layout>
        <c:manualLayout>
          <c:xMode val="edge"/>
          <c:yMode val="edge"/>
          <c:x val="0.75491563365186365"/>
          <c:y val="0.17330210772833723"/>
          <c:w val="0.2143897836961178"/>
          <c:h val="0.28176621364952331"/>
        </c:manualLayout>
      </c:layout>
      <c:overlay val="0"/>
      <c:txPr>
        <a:bodyPr/>
        <a:lstStyle/>
        <a:p>
          <a:pPr>
            <a:defRPr lang="en-IN" sz="1200" baseline="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0269575678040244E-2"/>
          <c:y val="0.20784070938265106"/>
          <c:w val="0.79351938772063657"/>
          <c:h val="0.70360299710424212"/>
        </c:manualLayout>
      </c:layout>
      <c:lineChart>
        <c:grouping val="standard"/>
        <c:varyColors val="0"/>
        <c:ser>
          <c:idx val="0"/>
          <c:order val="0"/>
          <c:tx>
            <c:strRef>
              <c:f>Sheet1!$B$1</c:f>
              <c:strCache>
                <c:ptCount val="1"/>
                <c:pt idx="0">
                  <c:v>Drinking and driving when over the limit</c:v>
                </c:pt>
              </c:strCache>
            </c:strRef>
          </c:tx>
          <c:spPr>
            <a:ln>
              <a:solidFill>
                <a:srgbClr val="FF0000"/>
              </a:solidFill>
            </a:ln>
          </c:spPr>
          <c:marker>
            <c:symbol val="triangle"/>
            <c:size val="5"/>
            <c:spPr>
              <a:solidFill>
                <a:srgbClr val="FF0000"/>
              </a:solidFill>
              <a:ln>
                <a:noFill/>
              </a:ln>
            </c:spPr>
          </c:marker>
          <c:dLbls>
            <c:dLbl>
              <c:idx val="0"/>
              <c:layout>
                <c:manualLayout>
                  <c:x val="-1.7007098789817703E-2"/>
                  <c:y val="-3.964368546845619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13B8-4D99-80F2-41D91B819785}"/>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13B8-4D99-80F2-41D91B819785}"/>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13B8-4D99-80F2-41D91B819785}"/>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13B8-4D99-80F2-41D91B819785}"/>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13B8-4D99-80F2-41D91B819785}"/>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13B8-4D99-80F2-41D91B819785}"/>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13B8-4D99-80F2-41D91B819785}"/>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13B8-4D99-80F2-41D91B819785}"/>
                </c:ext>
              </c:extLst>
            </c:dLbl>
            <c:spPr>
              <a:noFill/>
              <a:ln>
                <a:noFill/>
              </a:ln>
              <a:effectLst/>
            </c:spPr>
            <c:txPr>
              <a:bodyPr/>
              <a:lstStyle/>
              <a:p>
                <a:pPr>
                  <a:defRPr sz="1400">
                    <a:solidFill>
                      <a:srgbClr val="FF0000"/>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trendline>
            <c:spPr>
              <a:ln>
                <a:solidFill>
                  <a:srgbClr val="FF0000"/>
                </a:solidFill>
                <a:prstDash val="dash"/>
              </a:ln>
            </c:spPr>
            <c:trendlineType val="linear"/>
            <c:dispRSqr val="0"/>
            <c:dispEq val="0"/>
          </c:trendline>
          <c:cat>
            <c:strRef>
              <c:f>Sheet1!$A$2:$A$13</c:f>
              <c:strCache>
                <c:ptCount val="9"/>
                <c:pt idx="0">
                  <c:v>July '13</c:v>
                </c:pt>
                <c:pt idx="1">
                  <c:v>Feb '14</c:v>
                </c:pt>
                <c:pt idx="2">
                  <c:v>July '14</c:v>
                </c:pt>
                <c:pt idx="3">
                  <c:v>Feb '15</c:v>
                </c:pt>
                <c:pt idx="4">
                  <c:v>July '15</c:v>
                </c:pt>
                <c:pt idx="5">
                  <c:v>Feb '16</c:v>
                </c:pt>
                <c:pt idx="6">
                  <c:v>Jul '16</c:v>
                </c:pt>
                <c:pt idx="7">
                  <c:v>Mar '17</c:v>
                </c:pt>
                <c:pt idx="8">
                  <c:v>Aug '17</c:v>
                </c:pt>
              </c:strCache>
            </c:strRef>
          </c:cat>
          <c:val>
            <c:numRef>
              <c:f>Sheet1!$B$2:$B$13</c:f>
              <c:numCache>
                <c:formatCode>General</c:formatCode>
                <c:ptCount val="9"/>
                <c:pt idx="0">
                  <c:v>96</c:v>
                </c:pt>
                <c:pt idx="1">
                  <c:v>94</c:v>
                </c:pt>
                <c:pt idx="2">
                  <c:v>95</c:v>
                </c:pt>
                <c:pt idx="3">
                  <c:v>95</c:v>
                </c:pt>
                <c:pt idx="4">
                  <c:v>91</c:v>
                </c:pt>
                <c:pt idx="5">
                  <c:v>94</c:v>
                </c:pt>
                <c:pt idx="6">
                  <c:v>91</c:v>
                </c:pt>
                <c:pt idx="7">
                  <c:v>93</c:v>
                </c:pt>
                <c:pt idx="8">
                  <c:v>93</c:v>
                </c:pt>
              </c:numCache>
            </c:numRef>
          </c:val>
          <c:smooth val="0"/>
          <c:extLst xmlns:c16r2="http://schemas.microsoft.com/office/drawing/2015/06/chart">
            <c:ext xmlns:c16="http://schemas.microsoft.com/office/drawing/2014/chart" uri="{C3380CC4-5D6E-409C-BE32-E72D297353CC}">
              <c16:uniqueId val="{00000009-13B8-4D99-80F2-41D91B819785}"/>
            </c:ext>
          </c:extLst>
        </c:ser>
        <c:ser>
          <c:idx val="1"/>
          <c:order val="1"/>
          <c:tx>
            <c:strRef>
              <c:f>Sheet1!$C$1</c:f>
              <c:strCache>
                <c:ptCount val="1"/>
                <c:pt idx="0">
                  <c:v>Driving when under the influence of drugs</c:v>
                </c:pt>
              </c:strCache>
            </c:strRef>
          </c:tx>
          <c:spPr>
            <a:ln>
              <a:solidFill>
                <a:srgbClr val="7030A0"/>
              </a:solidFill>
            </a:ln>
          </c:spPr>
          <c:marker>
            <c:symbol val="square"/>
            <c:size val="5"/>
            <c:spPr>
              <a:solidFill>
                <a:srgbClr val="7030A0"/>
              </a:solidFill>
              <a:ln>
                <a:solidFill>
                  <a:schemeClr val="accent6"/>
                </a:solidFill>
              </a:ln>
            </c:spPr>
          </c:marker>
          <c:dLbls>
            <c:dLbl>
              <c:idx val="0"/>
              <c:layout>
                <c:manualLayout>
                  <c:x val="-2.6455487006383092E-2"/>
                  <c:y val="4.228659783301996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13B8-4D99-80F2-41D91B819785}"/>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13B8-4D99-80F2-41D91B819785}"/>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13B8-4D99-80F2-41D91B819785}"/>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13B8-4D99-80F2-41D91B819785}"/>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13B8-4D99-80F2-41D91B819785}"/>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13B8-4D99-80F2-41D91B819785}"/>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13B8-4D99-80F2-41D91B819785}"/>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13B8-4D99-80F2-41D91B819785}"/>
                </c:ext>
              </c:extLst>
            </c:dLbl>
            <c:dLbl>
              <c:idx val="8"/>
              <c:layout>
                <c:manualLayout>
                  <c:x val="-1.5117421146504625E-2"/>
                  <c:y val="3.964368546845621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788F-4CD0-9EE3-9DC6B858DFF7}"/>
                </c:ext>
              </c:extLst>
            </c:dLbl>
            <c:spPr>
              <a:noFill/>
              <a:ln>
                <a:noFill/>
              </a:ln>
              <a:effectLst/>
            </c:spPr>
            <c:txPr>
              <a:bodyPr/>
              <a:lstStyle/>
              <a:p>
                <a:pPr>
                  <a:defRPr sz="1400">
                    <a:solidFill>
                      <a:schemeClr val="accent6"/>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Sheet1!$A$2:$A$13</c:f>
              <c:strCache>
                <c:ptCount val="9"/>
                <c:pt idx="0">
                  <c:v>July '13</c:v>
                </c:pt>
                <c:pt idx="1">
                  <c:v>Feb '14</c:v>
                </c:pt>
                <c:pt idx="2">
                  <c:v>July '14</c:v>
                </c:pt>
                <c:pt idx="3">
                  <c:v>Feb '15</c:v>
                </c:pt>
                <c:pt idx="4">
                  <c:v>July '15</c:v>
                </c:pt>
                <c:pt idx="5">
                  <c:v>Feb '16</c:v>
                </c:pt>
                <c:pt idx="6">
                  <c:v>Jul '16</c:v>
                </c:pt>
                <c:pt idx="7">
                  <c:v>Mar '17</c:v>
                </c:pt>
                <c:pt idx="8">
                  <c:v>Aug '17</c:v>
                </c:pt>
              </c:strCache>
            </c:strRef>
          </c:cat>
          <c:val>
            <c:numRef>
              <c:f>Sheet1!$C$2:$C$13</c:f>
              <c:numCache>
                <c:formatCode>General</c:formatCode>
                <c:ptCount val="9"/>
                <c:pt idx="0">
                  <c:v>89</c:v>
                </c:pt>
                <c:pt idx="1">
                  <c:v>88</c:v>
                </c:pt>
                <c:pt idx="2">
                  <c:v>88</c:v>
                </c:pt>
                <c:pt idx="3">
                  <c:v>92</c:v>
                </c:pt>
                <c:pt idx="4">
                  <c:v>87</c:v>
                </c:pt>
                <c:pt idx="5">
                  <c:v>88</c:v>
                </c:pt>
                <c:pt idx="6">
                  <c:v>93</c:v>
                </c:pt>
                <c:pt idx="7">
                  <c:v>90</c:v>
                </c:pt>
                <c:pt idx="8">
                  <c:v>91</c:v>
                </c:pt>
              </c:numCache>
            </c:numRef>
          </c:val>
          <c:smooth val="0"/>
          <c:extLst xmlns:c16r2="http://schemas.microsoft.com/office/drawing/2015/06/chart">
            <c:ext xmlns:c16="http://schemas.microsoft.com/office/drawing/2014/chart" uri="{C3380CC4-5D6E-409C-BE32-E72D297353CC}">
              <c16:uniqueId val="{00000012-13B8-4D99-80F2-41D91B819785}"/>
            </c:ext>
          </c:extLst>
        </c:ser>
        <c:dLbls>
          <c:showLegendKey val="0"/>
          <c:showVal val="1"/>
          <c:showCatName val="0"/>
          <c:showSerName val="0"/>
          <c:showPercent val="0"/>
          <c:showBubbleSize val="0"/>
        </c:dLbls>
        <c:marker val="1"/>
        <c:smooth val="0"/>
        <c:axId val="181812608"/>
        <c:axId val="181822592"/>
      </c:lineChart>
      <c:catAx>
        <c:axId val="181812608"/>
        <c:scaling>
          <c:orientation val="minMax"/>
        </c:scaling>
        <c:delete val="0"/>
        <c:axPos val="b"/>
        <c:numFmt formatCode="General" sourceLinked="0"/>
        <c:majorTickMark val="out"/>
        <c:minorTickMark val="none"/>
        <c:tickLblPos val="nextTo"/>
        <c:txPr>
          <a:bodyPr/>
          <a:lstStyle/>
          <a:p>
            <a:pPr>
              <a:defRPr lang="en-IN" sz="1000" baseline="0"/>
            </a:pPr>
            <a:endParaRPr lang="en-US"/>
          </a:p>
        </c:txPr>
        <c:crossAx val="181822592"/>
        <c:crosses val="autoZero"/>
        <c:auto val="1"/>
        <c:lblAlgn val="ctr"/>
        <c:lblOffset val="100"/>
        <c:noMultiLvlLbl val="0"/>
      </c:catAx>
      <c:valAx>
        <c:axId val="181822592"/>
        <c:scaling>
          <c:orientation val="minMax"/>
          <c:max val="100"/>
          <c:min val="40"/>
        </c:scaling>
        <c:delete val="0"/>
        <c:axPos val="l"/>
        <c:numFmt formatCode="General" sourceLinked="1"/>
        <c:majorTickMark val="out"/>
        <c:minorTickMark val="none"/>
        <c:tickLblPos val="nextTo"/>
        <c:txPr>
          <a:bodyPr/>
          <a:lstStyle/>
          <a:p>
            <a:pPr>
              <a:defRPr lang="en-IN" sz="1000" baseline="0"/>
            </a:pPr>
            <a:endParaRPr lang="en-US"/>
          </a:p>
        </c:txPr>
        <c:crossAx val="181812608"/>
        <c:crosses val="autoZero"/>
        <c:crossBetween val="between"/>
        <c:majorUnit val="10"/>
      </c:valAx>
    </c:plotArea>
    <c:legend>
      <c:legendPos val="r"/>
      <c:legendEntry>
        <c:idx val="2"/>
        <c:delete val="1"/>
      </c:legendEntry>
      <c:layout>
        <c:manualLayout>
          <c:xMode val="edge"/>
          <c:yMode val="edge"/>
          <c:x val="8.9543044699208707E-2"/>
          <c:y val="0.38204401177448671"/>
          <c:w val="0.66479886167009117"/>
          <c:h val="0.14208047147891756"/>
        </c:manualLayout>
      </c:layout>
      <c:overlay val="0"/>
      <c:txPr>
        <a:bodyPr/>
        <a:lstStyle/>
        <a:p>
          <a:pPr>
            <a:defRPr lang="en-IN" sz="1400" baseline="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407521418929084"/>
          <c:y val="9.1287049978808654E-2"/>
          <c:w val="0.34447601975390402"/>
          <c:h val="0.7274734462002872"/>
        </c:manualLayout>
      </c:layout>
      <c:barChart>
        <c:barDir val="bar"/>
        <c:grouping val="stacked"/>
        <c:varyColors val="0"/>
        <c:ser>
          <c:idx val="8"/>
          <c:order val="0"/>
          <c:tx>
            <c:strRef>
              <c:f>Sheet1!$B$1</c:f>
              <c:strCache>
                <c:ptCount val="1"/>
                <c:pt idx="0">
                  <c:v>Very serious</c:v>
                </c:pt>
              </c:strCache>
            </c:strRef>
          </c:tx>
          <c:spPr>
            <a:solidFill>
              <a:srgbClr val="7A2280">
                <a:alpha val="50000"/>
              </a:srgbClr>
            </a:solidFill>
            <a:ln w="25527">
              <a:noFill/>
            </a:ln>
          </c:spPr>
          <c:invertIfNegative val="0"/>
          <c:dPt>
            <c:idx val="0"/>
            <c:invertIfNegative val="0"/>
            <c:bubble3D val="0"/>
            <c:spPr>
              <a:solidFill>
                <a:srgbClr val="7A2280"/>
              </a:solidFill>
              <a:ln w="25527">
                <a:noFill/>
              </a:ln>
            </c:spPr>
            <c:extLst xmlns:c16r2="http://schemas.microsoft.com/office/drawing/2015/06/chart">
              <c:ext xmlns:c16="http://schemas.microsoft.com/office/drawing/2014/chart" uri="{C3380CC4-5D6E-409C-BE32-E72D297353CC}">
                <c16:uniqueId val="{00000001-B6F5-41B0-B1BB-A8246B42F180}"/>
              </c:ext>
            </c:extLst>
          </c:dPt>
          <c:dPt>
            <c:idx val="1"/>
            <c:invertIfNegative val="0"/>
            <c:bubble3D val="0"/>
            <c:spPr>
              <a:solidFill>
                <a:srgbClr val="7A2280"/>
              </a:solidFill>
              <a:ln w="25527">
                <a:noFill/>
              </a:ln>
            </c:spPr>
            <c:extLst xmlns:c16r2="http://schemas.microsoft.com/office/drawing/2015/06/chart">
              <c:ext xmlns:c16="http://schemas.microsoft.com/office/drawing/2014/chart" uri="{C3380CC4-5D6E-409C-BE32-E72D297353CC}">
                <c16:uniqueId val="{00000003-B6F5-41B0-B1BB-A8246B42F180}"/>
              </c:ext>
            </c:extLst>
          </c:dPt>
          <c:dPt>
            <c:idx val="5"/>
            <c:invertIfNegative val="0"/>
            <c:bubble3D val="0"/>
            <c:spPr>
              <a:solidFill>
                <a:srgbClr val="7A2280">
                  <a:alpha val="50196"/>
                </a:srgbClr>
              </a:solidFill>
              <a:ln w="25527">
                <a:noFill/>
              </a:ln>
            </c:spPr>
            <c:extLst xmlns:c16r2="http://schemas.microsoft.com/office/drawing/2015/06/chart">
              <c:ext xmlns:c16="http://schemas.microsoft.com/office/drawing/2014/chart" uri="{C3380CC4-5D6E-409C-BE32-E72D297353CC}">
                <c16:uniqueId val="{00000005-B6F5-41B0-B1BB-A8246B42F180}"/>
              </c:ext>
            </c:extLst>
          </c:dPt>
          <c:dPt>
            <c:idx val="6"/>
            <c:invertIfNegative val="0"/>
            <c:bubble3D val="0"/>
            <c:spPr>
              <a:solidFill>
                <a:srgbClr val="7A2280">
                  <a:alpha val="50196"/>
                </a:srgbClr>
              </a:solidFill>
              <a:ln w="25527">
                <a:noFill/>
              </a:ln>
            </c:spPr>
            <c:extLst xmlns:c16r2="http://schemas.microsoft.com/office/drawing/2015/06/chart">
              <c:ext xmlns:c16="http://schemas.microsoft.com/office/drawing/2014/chart" uri="{C3380CC4-5D6E-409C-BE32-E72D297353CC}">
                <c16:uniqueId val="{00000007-B6F5-41B0-B1BB-A8246B42F180}"/>
              </c:ext>
            </c:extLst>
          </c:dPt>
          <c:dPt>
            <c:idx val="7"/>
            <c:invertIfNegative val="0"/>
            <c:bubble3D val="0"/>
            <c:extLst xmlns:c16r2="http://schemas.microsoft.com/office/drawing/2015/06/chart">
              <c:ext xmlns:c16="http://schemas.microsoft.com/office/drawing/2014/chart" uri="{C3380CC4-5D6E-409C-BE32-E72D297353CC}">
                <c16:uniqueId val="{00000008-C711-494B-84CD-07ED8C70B880}"/>
              </c:ext>
            </c:extLst>
          </c:dPt>
          <c:dPt>
            <c:idx val="9"/>
            <c:invertIfNegative val="0"/>
            <c:bubble3D val="0"/>
            <c:spPr>
              <a:solidFill>
                <a:srgbClr val="7A2280">
                  <a:alpha val="50196"/>
                </a:srgbClr>
              </a:solidFill>
              <a:ln w="25527">
                <a:noFill/>
              </a:ln>
            </c:spPr>
            <c:extLst xmlns:c16r2="http://schemas.microsoft.com/office/drawing/2015/06/chart">
              <c:ext xmlns:c16="http://schemas.microsoft.com/office/drawing/2014/chart" uri="{C3380CC4-5D6E-409C-BE32-E72D297353CC}">
                <c16:uniqueId val="{0000000A-B6F5-41B0-B1BB-A8246B42F180}"/>
              </c:ext>
            </c:extLst>
          </c:dPt>
          <c:dPt>
            <c:idx val="10"/>
            <c:invertIfNegative val="0"/>
            <c:bubble3D val="0"/>
            <c:spPr>
              <a:solidFill>
                <a:srgbClr val="7A2280">
                  <a:alpha val="50196"/>
                </a:srgbClr>
              </a:solidFill>
              <a:ln w="25527">
                <a:noFill/>
              </a:ln>
            </c:spPr>
            <c:extLst xmlns:c16r2="http://schemas.microsoft.com/office/drawing/2015/06/chart">
              <c:ext xmlns:c16="http://schemas.microsoft.com/office/drawing/2014/chart" uri="{C3380CC4-5D6E-409C-BE32-E72D297353CC}">
                <c16:uniqueId val="{0000000C-B6F5-41B0-B1BB-A8246B42F180}"/>
              </c:ext>
            </c:extLst>
          </c:dPt>
          <c:dPt>
            <c:idx val="11"/>
            <c:invertIfNegative val="0"/>
            <c:bubble3D val="0"/>
            <c:spPr>
              <a:solidFill>
                <a:srgbClr val="7A2280">
                  <a:alpha val="50196"/>
                </a:srgbClr>
              </a:solidFill>
              <a:ln w="25527">
                <a:noFill/>
              </a:ln>
            </c:spPr>
            <c:extLst xmlns:c16r2="http://schemas.microsoft.com/office/drawing/2015/06/chart">
              <c:ext xmlns:c16="http://schemas.microsoft.com/office/drawing/2014/chart" uri="{C3380CC4-5D6E-409C-BE32-E72D297353CC}">
                <c16:uniqueId val="{0000000E-B6F5-41B0-B1BB-A8246B42F180}"/>
              </c:ext>
            </c:extLst>
          </c:dPt>
          <c:dLbls>
            <c:dLbl>
              <c:idx val="11"/>
              <c:layout>
                <c:manualLayout>
                  <c:x val="1.04644675274144E-2"/>
                  <c:y val="2.3787125361203407E-3"/>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B6F5-41B0-B1BB-A8246B42F180}"/>
                </c:ext>
              </c:extLst>
            </c:dLbl>
            <c:numFmt formatCode="#,##0" sourceLinked="0"/>
            <c:spPr>
              <a:noFill/>
              <a:ln w="25527">
                <a:noFill/>
              </a:ln>
            </c:spPr>
            <c:txPr>
              <a:bodyPr/>
              <a:lstStyle/>
              <a:p>
                <a:pPr>
                  <a:defRPr sz="1200" b="0" i="0" u="none" strike="noStrike" baseline="0">
                    <a:solidFill>
                      <a:srgbClr val="FFFFFF"/>
                    </a:solidFill>
                    <a:latin typeface="+mn-lt"/>
                    <a:ea typeface="Arial"/>
                    <a:cs typeface="Arial"/>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Sheet1!$A$2:$A$13</c:f>
              <c:strCache>
                <c:ptCount val="12"/>
                <c:pt idx="0">
                  <c:v>Drinking / driving  over the limit</c:v>
                </c:pt>
                <c:pt idx="1">
                  <c:v>Driving  under influence of drugs</c:v>
                </c:pt>
                <c:pt idx="2">
                  <c:v>Using hand held mobile</c:v>
                </c:pt>
                <c:pt idx="3">
                  <c:v>Not looking out for motorcyclists / people on pedal bikes at junctions</c:v>
                </c:pt>
                <c:pt idx="4">
                  <c:v>Not wearing seatbelt </c:v>
                </c:pt>
                <c:pt idx="5">
                  <c:v>Not adjusting speed to  country roads</c:v>
                </c:pt>
                <c:pt idx="6">
                  <c:v>Driving at + 10mph in cities or towns</c:v>
                </c:pt>
                <c:pt idx="7">
                  <c:v>Driving when tired</c:v>
                </c:pt>
                <c:pt idx="8">
                  <c:v>Being distracted by something /someone</c:v>
                </c:pt>
                <c:pt idx="9">
                  <c:v>Speeding up through amber</c:v>
                </c:pt>
                <c:pt idx="10">
                  <c:v>Driving at +10mph motorways</c:v>
                </c:pt>
                <c:pt idx="11">
                  <c:v>Driving at + 5mph  in cities/towns</c:v>
                </c:pt>
              </c:strCache>
            </c:strRef>
          </c:cat>
          <c:val>
            <c:numRef>
              <c:f>Sheet1!$B$2:$B$13</c:f>
              <c:numCache>
                <c:formatCode>General</c:formatCode>
                <c:ptCount val="12"/>
                <c:pt idx="0">
                  <c:v>93</c:v>
                </c:pt>
                <c:pt idx="1">
                  <c:v>91</c:v>
                </c:pt>
                <c:pt idx="2">
                  <c:v>84</c:v>
                </c:pt>
                <c:pt idx="3">
                  <c:v>78</c:v>
                </c:pt>
                <c:pt idx="4">
                  <c:v>72</c:v>
                </c:pt>
                <c:pt idx="5">
                  <c:v>69</c:v>
                </c:pt>
                <c:pt idx="6">
                  <c:v>66</c:v>
                </c:pt>
                <c:pt idx="7">
                  <c:v>63</c:v>
                </c:pt>
                <c:pt idx="8">
                  <c:v>59</c:v>
                </c:pt>
                <c:pt idx="9">
                  <c:v>47</c:v>
                </c:pt>
                <c:pt idx="10">
                  <c:v>35</c:v>
                </c:pt>
                <c:pt idx="11">
                  <c:v>27</c:v>
                </c:pt>
              </c:numCache>
            </c:numRef>
          </c:val>
          <c:extLst xmlns:c16r2="http://schemas.microsoft.com/office/drawing/2015/06/chart">
            <c:ext xmlns:c16="http://schemas.microsoft.com/office/drawing/2014/chart" uri="{C3380CC4-5D6E-409C-BE32-E72D297353CC}">
              <c16:uniqueId val="{0000000F-B6F5-41B0-B1BB-A8246B42F180}"/>
            </c:ext>
          </c:extLst>
        </c:ser>
        <c:dLbls>
          <c:dLblPos val="inEnd"/>
          <c:showLegendKey val="0"/>
          <c:showVal val="1"/>
          <c:showCatName val="0"/>
          <c:showSerName val="0"/>
          <c:showPercent val="0"/>
          <c:showBubbleSize val="0"/>
        </c:dLbls>
        <c:gapWidth val="19"/>
        <c:overlap val="100"/>
        <c:axId val="182243712"/>
        <c:axId val="182253440"/>
      </c:barChart>
      <c:catAx>
        <c:axId val="182243712"/>
        <c:scaling>
          <c:orientation val="maxMin"/>
        </c:scaling>
        <c:delete val="0"/>
        <c:axPos val="l"/>
        <c:numFmt formatCode="General" sourceLinked="1"/>
        <c:majorTickMark val="none"/>
        <c:minorTickMark val="none"/>
        <c:tickLblPos val="nextTo"/>
        <c:spPr>
          <a:ln w="9572">
            <a:noFill/>
          </a:ln>
        </c:spPr>
        <c:txPr>
          <a:bodyPr rot="0" vert="horz"/>
          <a:lstStyle/>
          <a:p>
            <a:pPr>
              <a:defRPr sz="1400" b="0" i="0" u="none" strike="noStrike" baseline="0">
                <a:solidFill>
                  <a:srgbClr val="717171"/>
                </a:solidFill>
                <a:latin typeface="+mj-lt"/>
                <a:ea typeface="Arial"/>
                <a:cs typeface="Arial"/>
              </a:defRPr>
            </a:pPr>
            <a:endParaRPr lang="en-US"/>
          </a:p>
        </c:txPr>
        <c:crossAx val="182253440"/>
        <c:crosses val="autoZero"/>
        <c:auto val="1"/>
        <c:lblAlgn val="ctr"/>
        <c:lblOffset val="100"/>
        <c:tickLblSkip val="1"/>
        <c:tickMarkSkip val="1"/>
        <c:noMultiLvlLbl val="0"/>
      </c:catAx>
      <c:valAx>
        <c:axId val="182253440"/>
        <c:scaling>
          <c:orientation val="minMax"/>
        </c:scaling>
        <c:delete val="0"/>
        <c:axPos val="t"/>
        <c:numFmt formatCode="General" sourceLinked="1"/>
        <c:majorTickMark val="none"/>
        <c:minorTickMark val="none"/>
        <c:tickLblPos val="none"/>
        <c:spPr>
          <a:ln w="9572">
            <a:noFill/>
          </a:ln>
        </c:spPr>
        <c:crossAx val="182243712"/>
        <c:crosses val="autoZero"/>
        <c:crossBetween val="between"/>
      </c:valAx>
      <c:spPr>
        <a:noFill/>
        <a:ln w="25400">
          <a:noFill/>
        </a:ln>
      </c:spPr>
    </c:plotArea>
    <c:plotVisOnly val="1"/>
    <c:dispBlanksAs val="gap"/>
    <c:showDLblsOverMax val="0"/>
  </c:chart>
  <c:spPr>
    <a:noFill/>
    <a:ln>
      <a:noFill/>
    </a:ln>
  </c:spPr>
  <c:txPr>
    <a:bodyPr/>
    <a:lstStyle/>
    <a:p>
      <a:pPr>
        <a:defRPr sz="1809" b="1" i="0" u="none" strike="noStrike" baseline="0">
          <a:solidFill>
            <a:schemeClr val="tx1"/>
          </a:solidFill>
          <a:latin typeface="Arial"/>
          <a:ea typeface="Arial"/>
          <a:cs typeface="Arial"/>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2832239720034996E-2"/>
          <c:y val="0.10113872878193761"/>
          <c:w val="0.70578597987751535"/>
          <c:h val="0.68371190082338162"/>
        </c:manualLayout>
      </c:layout>
      <c:lineChart>
        <c:grouping val="standard"/>
        <c:varyColors val="0"/>
        <c:ser>
          <c:idx val="0"/>
          <c:order val="0"/>
          <c:tx>
            <c:strRef>
              <c:f>Sheet1!$B$1</c:f>
              <c:strCache>
                <c:ptCount val="1"/>
                <c:pt idx="0">
                  <c:v>Any mobile phone related</c:v>
                </c:pt>
              </c:strCache>
            </c:strRef>
          </c:tx>
          <c:dLbls>
            <c:dLbl>
              <c:idx val="0"/>
              <c:layout>
                <c:manualLayout>
                  <c:x val="-1.3541666666666667E-2"/>
                  <c:y val="-4.3998701437121084E-2"/>
                </c:manualLayout>
              </c:layout>
              <c:spPr/>
              <c:txPr>
                <a:bodyPr/>
                <a:lstStyle/>
                <a:p>
                  <a:pPr>
                    <a:defRPr sz="1400">
                      <a:solidFill>
                        <a:schemeClr val="accent1"/>
                      </a:solidFill>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66E7-4070-A307-C0B32ABC1669}"/>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66E7-4070-A307-C0B32ABC1669}"/>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66E7-4070-A307-C0B32ABC1669}"/>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66E7-4070-A307-C0B32ABC1669}"/>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66E7-4070-A307-C0B32ABC1669}"/>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66E7-4070-A307-C0B32ABC1669}"/>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66E7-4070-A307-C0B32ABC1669}"/>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66E7-4070-A307-C0B32ABC1669}"/>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66E7-4070-A307-C0B32ABC1669}"/>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66E7-4070-A307-C0B32ABC1669}"/>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66E7-4070-A307-C0B32ABC1669}"/>
                </c:ext>
              </c:extLst>
            </c:dLbl>
            <c:dLbl>
              <c:idx val="11"/>
              <c:spPr>
                <a:noFill/>
                <a:ln>
                  <a:noFill/>
                </a:ln>
                <a:effectLst/>
              </c:spPr>
              <c:txPr>
                <a:bodyPr/>
                <a:lstStyle/>
                <a:p>
                  <a:pPr>
                    <a:defRPr sz="1400">
                      <a:solidFill>
                        <a:schemeClr val="accent1"/>
                      </a:solidFill>
                    </a:defRPr>
                  </a:pPr>
                  <a:endParaRPr lang="en-US"/>
                </a:p>
              </c:txPr>
              <c:dLblPos val="t"/>
              <c:showLegendKey val="0"/>
              <c:showVal val="1"/>
              <c:showCatName val="0"/>
              <c:showSerName val="0"/>
              <c:showPercent val="0"/>
              <c:showBubbleSize val="0"/>
            </c:dLbl>
            <c:spPr>
              <a:noFill/>
              <a:ln>
                <a:noFill/>
              </a:ln>
              <a:effectLst/>
            </c:spPr>
            <c:txPr>
              <a:bodyPr/>
              <a:lstStyle/>
              <a:p>
                <a:pPr>
                  <a:defRPr sz="1400">
                    <a:solidFill>
                      <a:srgbClr val="FFC000"/>
                    </a:solidFill>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Sheet1!$A$2:$A$16</c:f>
              <c:strCache>
                <c:ptCount val="12"/>
                <c:pt idx="0">
                  <c:v>Feb '12 </c:v>
                </c:pt>
                <c:pt idx="1">
                  <c:v>Aug '12</c:v>
                </c:pt>
                <c:pt idx="2">
                  <c:v>Feb '13 </c:v>
                </c:pt>
                <c:pt idx="3">
                  <c:v>Jul '13 </c:v>
                </c:pt>
                <c:pt idx="4">
                  <c:v>Feb '14 </c:v>
                </c:pt>
                <c:pt idx="5">
                  <c:v>Jul '14 </c:v>
                </c:pt>
                <c:pt idx="6">
                  <c:v>Feb '15 </c:v>
                </c:pt>
                <c:pt idx="7">
                  <c:v>Jul '15 </c:v>
                </c:pt>
                <c:pt idx="8">
                  <c:v>Feb '16 </c:v>
                </c:pt>
                <c:pt idx="9">
                  <c:v>Jul '16 </c:v>
                </c:pt>
                <c:pt idx="10">
                  <c:v>Mar '17</c:v>
                </c:pt>
                <c:pt idx="11">
                  <c:v>Aug '17</c:v>
                </c:pt>
              </c:strCache>
            </c:strRef>
          </c:cat>
          <c:val>
            <c:numRef>
              <c:f>Sheet1!$B$2:$B$16</c:f>
              <c:numCache>
                <c:formatCode>General</c:formatCode>
                <c:ptCount val="12"/>
                <c:pt idx="0">
                  <c:v>28</c:v>
                </c:pt>
                <c:pt idx="1">
                  <c:v>28</c:v>
                </c:pt>
                <c:pt idx="2">
                  <c:v>26</c:v>
                </c:pt>
                <c:pt idx="3">
                  <c:v>25</c:v>
                </c:pt>
                <c:pt idx="4">
                  <c:v>27</c:v>
                </c:pt>
                <c:pt idx="5">
                  <c:v>23</c:v>
                </c:pt>
                <c:pt idx="6">
                  <c:v>27</c:v>
                </c:pt>
                <c:pt idx="7">
                  <c:v>28</c:v>
                </c:pt>
                <c:pt idx="8">
                  <c:v>27</c:v>
                </c:pt>
                <c:pt idx="9">
                  <c:v>28</c:v>
                </c:pt>
                <c:pt idx="10">
                  <c:v>21</c:v>
                </c:pt>
                <c:pt idx="11">
                  <c:v>24</c:v>
                </c:pt>
              </c:numCache>
            </c:numRef>
          </c:val>
          <c:smooth val="0"/>
          <c:extLst xmlns:c16r2="http://schemas.microsoft.com/office/drawing/2015/06/chart">
            <c:ext xmlns:c16="http://schemas.microsoft.com/office/drawing/2014/chart" uri="{C3380CC4-5D6E-409C-BE32-E72D297353CC}">
              <c16:uniqueId val="{0000000B-66E7-4070-A307-C0B32ABC1669}"/>
            </c:ext>
          </c:extLst>
        </c:ser>
        <c:ser>
          <c:idx val="1"/>
          <c:order val="1"/>
          <c:tx>
            <c:strRef>
              <c:f>Sheet1!$C$1</c:f>
              <c:strCache>
                <c:ptCount val="1"/>
                <c:pt idx="0">
                  <c:v>Used a hands-free mobile phone while driving*</c:v>
                </c:pt>
              </c:strCache>
            </c:strRef>
          </c:tx>
          <c:spPr>
            <a:ln>
              <a:solidFill>
                <a:srgbClr val="92D050"/>
              </a:solidFill>
            </a:ln>
          </c:spPr>
          <c:marker>
            <c:spPr>
              <a:solidFill>
                <a:srgbClr val="92D050"/>
              </a:solidFill>
              <a:ln>
                <a:solidFill>
                  <a:srgbClr val="92D050"/>
                </a:solidFill>
              </a:ln>
            </c:spPr>
          </c:marker>
          <c:dLbls>
            <c:dLbl>
              <c:idx val="0"/>
              <c:layout>
                <c:manualLayout>
                  <c:x val="-1.5625E-2"/>
                  <c:y val="4.141054252905514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66E7-4070-A307-C0B32ABC1669}"/>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66E7-4070-A307-C0B32ABC1669}"/>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66E7-4070-A307-C0B32ABC1669}"/>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66E7-4070-A307-C0B32ABC1669}"/>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66E7-4070-A307-C0B32ABC1669}"/>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66E7-4070-A307-C0B32ABC1669}"/>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66E7-4070-A307-C0B32ABC1669}"/>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66E7-4070-A307-C0B32ABC1669}"/>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4-66E7-4070-A307-C0B32ABC1669}"/>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66E7-4070-A307-C0B32ABC1669}"/>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6-66E7-4070-A307-C0B32ABC1669}"/>
                </c:ext>
              </c:extLst>
            </c:dLbl>
            <c:dLbl>
              <c:idx val="11"/>
              <c:layout>
                <c:manualLayout>
                  <c:x val="-1.3838582677165354E-2"/>
                  <c:y val="2.575218113525616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6502-4AC5-B413-606B8AD3154B}"/>
                </c:ext>
              </c:extLst>
            </c:dLbl>
            <c:spPr>
              <a:noFill/>
              <a:ln>
                <a:noFill/>
              </a:ln>
              <a:effectLst/>
            </c:spPr>
            <c:txPr>
              <a:bodyPr/>
              <a:lstStyle/>
              <a:p>
                <a:pPr>
                  <a:defRPr sz="1400">
                    <a:solidFill>
                      <a:srgbClr val="92D050"/>
                    </a:solidFill>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Sheet1!$A$2:$A$16</c:f>
              <c:strCache>
                <c:ptCount val="12"/>
                <c:pt idx="0">
                  <c:v>Feb '12 </c:v>
                </c:pt>
                <c:pt idx="1">
                  <c:v>Aug '12</c:v>
                </c:pt>
                <c:pt idx="2">
                  <c:v>Feb '13 </c:v>
                </c:pt>
                <c:pt idx="3">
                  <c:v>Jul '13 </c:v>
                </c:pt>
                <c:pt idx="4">
                  <c:v>Feb '14 </c:v>
                </c:pt>
                <c:pt idx="5">
                  <c:v>Jul '14 </c:v>
                </c:pt>
                <c:pt idx="6">
                  <c:v>Feb '15 </c:v>
                </c:pt>
                <c:pt idx="7">
                  <c:v>Jul '15 </c:v>
                </c:pt>
                <c:pt idx="8">
                  <c:v>Feb '16 </c:v>
                </c:pt>
                <c:pt idx="9">
                  <c:v>Jul '16 </c:v>
                </c:pt>
                <c:pt idx="10">
                  <c:v>Mar '17</c:v>
                </c:pt>
                <c:pt idx="11">
                  <c:v>Aug '17</c:v>
                </c:pt>
              </c:strCache>
            </c:strRef>
          </c:cat>
          <c:val>
            <c:numRef>
              <c:f>Sheet1!$C$2:$C$16</c:f>
              <c:numCache>
                <c:formatCode>General</c:formatCode>
                <c:ptCount val="12"/>
                <c:pt idx="0">
                  <c:v>20</c:v>
                </c:pt>
                <c:pt idx="1">
                  <c:v>18</c:v>
                </c:pt>
                <c:pt idx="2">
                  <c:v>18</c:v>
                </c:pt>
                <c:pt idx="3">
                  <c:v>18</c:v>
                </c:pt>
                <c:pt idx="4">
                  <c:v>22</c:v>
                </c:pt>
                <c:pt idx="5">
                  <c:v>18</c:v>
                </c:pt>
                <c:pt idx="6">
                  <c:v>20</c:v>
                </c:pt>
                <c:pt idx="7">
                  <c:v>23</c:v>
                </c:pt>
                <c:pt idx="8">
                  <c:v>23</c:v>
                </c:pt>
                <c:pt idx="9">
                  <c:v>25</c:v>
                </c:pt>
                <c:pt idx="10">
                  <c:v>19</c:v>
                </c:pt>
                <c:pt idx="11">
                  <c:v>22</c:v>
                </c:pt>
              </c:numCache>
            </c:numRef>
          </c:val>
          <c:smooth val="0"/>
          <c:extLst xmlns:c16r2="http://schemas.microsoft.com/office/drawing/2015/06/chart">
            <c:ext xmlns:c16="http://schemas.microsoft.com/office/drawing/2014/chart" uri="{C3380CC4-5D6E-409C-BE32-E72D297353CC}">
              <c16:uniqueId val="{00000017-66E7-4070-A307-C0B32ABC1669}"/>
            </c:ext>
          </c:extLst>
        </c:ser>
        <c:ser>
          <c:idx val="2"/>
          <c:order val="2"/>
          <c:tx>
            <c:strRef>
              <c:f>Sheet1!$D$1</c:f>
              <c:strCache>
                <c:ptCount val="1"/>
                <c:pt idx="0">
                  <c:v>Used a handheld mobile phone while driving**</c:v>
                </c:pt>
              </c:strCache>
            </c:strRef>
          </c:tx>
          <c:dLbls>
            <c:dLbl>
              <c:idx val="0"/>
              <c:layout>
                <c:manualLayout>
                  <c:x val="-1.0416666666666666E-2"/>
                  <c:y val="-3.6234224712923251E-2"/>
                </c:manualLayout>
              </c:layout>
              <c:spPr/>
              <c:txPr>
                <a:bodyPr/>
                <a:lstStyle/>
                <a:p>
                  <a:pPr>
                    <a:defRPr sz="1400">
                      <a:solidFill>
                        <a:schemeClr val="accent3"/>
                      </a:solidFill>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8-66E7-4070-A307-C0B32ABC1669}"/>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66E7-4070-A307-C0B32ABC1669}"/>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A-66E7-4070-A307-C0B32ABC1669}"/>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66E7-4070-A307-C0B32ABC1669}"/>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C-66E7-4070-A307-C0B32ABC1669}"/>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66E7-4070-A307-C0B32ABC1669}"/>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E-66E7-4070-A307-C0B32ABC1669}"/>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66E7-4070-A307-C0B32ABC1669}"/>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0-66E7-4070-A307-C0B32ABC1669}"/>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1-66E7-4070-A307-C0B32ABC1669}"/>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2-66E7-4070-A307-C0B32ABC1669}"/>
                </c:ext>
              </c:extLst>
            </c:dLbl>
            <c:spPr>
              <a:noFill/>
              <a:ln>
                <a:noFill/>
              </a:ln>
              <a:effectLst/>
            </c:spPr>
            <c:txPr>
              <a:bodyPr/>
              <a:lstStyle/>
              <a:p>
                <a:pPr>
                  <a:defRPr sz="1400">
                    <a:solidFill>
                      <a:schemeClr val="accent3"/>
                    </a:solidFill>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Sheet1!$A$2:$A$16</c:f>
              <c:strCache>
                <c:ptCount val="12"/>
                <c:pt idx="0">
                  <c:v>Feb '12 </c:v>
                </c:pt>
                <c:pt idx="1">
                  <c:v>Aug '12</c:v>
                </c:pt>
                <c:pt idx="2">
                  <c:v>Feb '13 </c:v>
                </c:pt>
                <c:pt idx="3">
                  <c:v>Jul '13 </c:v>
                </c:pt>
                <c:pt idx="4">
                  <c:v>Feb '14 </c:v>
                </c:pt>
                <c:pt idx="5">
                  <c:v>Jul '14 </c:v>
                </c:pt>
                <c:pt idx="6">
                  <c:v>Feb '15 </c:v>
                </c:pt>
                <c:pt idx="7">
                  <c:v>Jul '15 </c:v>
                </c:pt>
                <c:pt idx="8">
                  <c:v>Feb '16 </c:v>
                </c:pt>
                <c:pt idx="9">
                  <c:v>Jul '16 </c:v>
                </c:pt>
                <c:pt idx="10">
                  <c:v>Mar '17</c:v>
                </c:pt>
                <c:pt idx="11">
                  <c:v>Aug '17</c:v>
                </c:pt>
              </c:strCache>
            </c:strRef>
          </c:cat>
          <c:val>
            <c:numRef>
              <c:f>Sheet1!$D$2:$D$16</c:f>
              <c:numCache>
                <c:formatCode>General</c:formatCode>
                <c:ptCount val="12"/>
                <c:pt idx="0">
                  <c:v>9</c:v>
                </c:pt>
                <c:pt idx="1">
                  <c:v>10</c:v>
                </c:pt>
                <c:pt idx="2">
                  <c:v>11</c:v>
                </c:pt>
                <c:pt idx="3">
                  <c:v>9</c:v>
                </c:pt>
                <c:pt idx="4">
                  <c:v>10</c:v>
                </c:pt>
                <c:pt idx="5">
                  <c:v>8</c:v>
                </c:pt>
                <c:pt idx="6">
                  <c:v>11</c:v>
                </c:pt>
                <c:pt idx="7">
                  <c:v>10</c:v>
                </c:pt>
                <c:pt idx="8">
                  <c:v>7</c:v>
                </c:pt>
                <c:pt idx="9">
                  <c:v>8</c:v>
                </c:pt>
                <c:pt idx="10">
                  <c:v>3</c:v>
                </c:pt>
                <c:pt idx="11">
                  <c:v>5</c:v>
                </c:pt>
              </c:numCache>
            </c:numRef>
          </c:val>
          <c:smooth val="0"/>
          <c:extLst xmlns:c16r2="http://schemas.microsoft.com/office/drawing/2015/06/chart">
            <c:ext xmlns:c16="http://schemas.microsoft.com/office/drawing/2014/chart" uri="{C3380CC4-5D6E-409C-BE32-E72D297353CC}">
              <c16:uniqueId val="{00000023-66E7-4070-A307-C0B32ABC1669}"/>
            </c:ext>
          </c:extLst>
        </c:ser>
        <c:dLbls>
          <c:showLegendKey val="0"/>
          <c:showVal val="1"/>
          <c:showCatName val="0"/>
          <c:showSerName val="0"/>
          <c:showPercent val="0"/>
          <c:showBubbleSize val="0"/>
        </c:dLbls>
        <c:marker val="1"/>
        <c:smooth val="0"/>
        <c:axId val="181938048"/>
        <c:axId val="181939584"/>
      </c:lineChart>
      <c:catAx>
        <c:axId val="181938048"/>
        <c:scaling>
          <c:orientation val="minMax"/>
        </c:scaling>
        <c:delete val="0"/>
        <c:axPos val="b"/>
        <c:numFmt formatCode="General" sourceLinked="0"/>
        <c:majorTickMark val="out"/>
        <c:minorTickMark val="none"/>
        <c:tickLblPos val="nextTo"/>
        <c:txPr>
          <a:bodyPr/>
          <a:lstStyle/>
          <a:p>
            <a:pPr>
              <a:defRPr sz="1200"/>
            </a:pPr>
            <a:endParaRPr lang="en-US"/>
          </a:p>
        </c:txPr>
        <c:crossAx val="181939584"/>
        <c:crosses val="autoZero"/>
        <c:auto val="1"/>
        <c:lblAlgn val="ctr"/>
        <c:lblOffset val="100"/>
        <c:noMultiLvlLbl val="0"/>
      </c:catAx>
      <c:valAx>
        <c:axId val="181939584"/>
        <c:scaling>
          <c:orientation val="minMax"/>
          <c:max val="40"/>
        </c:scaling>
        <c:delete val="0"/>
        <c:axPos val="l"/>
        <c:numFmt formatCode="General" sourceLinked="1"/>
        <c:majorTickMark val="out"/>
        <c:minorTickMark val="none"/>
        <c:tickLblPos val="nextTo"/>
        <c:txPr>
          <a:bodyPr/>
          <a:lstStyle/>
          <a:p>
            <a:pPr>
              <a:defRPr sz="1000"/>
            </a:pPr>
            <a:endParaRPr lang="en-US"/>
          </a:p>
        </c:txPr>
        <c:crossAx val="181938048"/>
        <c:crosses val="autoZero"/>
        <c:crossBetween val="between"/>
        <c:majorUnit val="10"/>
      </c:valAx>
    </c:plotArea>
    <c:legend>
      <c:legendPos val="r"/>
      <c:layout>
        <c:manualLayout>
          <c:xMode val="edge"/>
          <c:yMode val="edge"/>
          <c:x val="0.75230552821522312"/>
          <c:y val="0.2527351439169197"/>
          <c:w val="0.19422222222222221"/>
          <c:h val="0.55778207416685233"/>
        </c:manualLayout>
      </c:layout>
      <c:overlay val="0"/>
      <c:txPr>
        <a:bodyPr/>
        <a:lstStyle/>
        <a:p>
          <a:pPr>
            <a:defRPr sz="1600"/>
          </a:pPr>
          <a:endParaRPr lang="en-US"/>
        </a:p>
      </c:txPr>
    </c:legend>
    <c:plotVisOnly val="1"/>
    <c:dispBlanksAs val="gap"/>
    <c:showDLblsOverMax val="0"/>
  </c:chart>
  <c:txPr>
    <a:bodyPr/>
    <a:lstStyle/>
    <a:p>
      <a:pPr>
        <a:defRPr sz="12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380686789151392E-2"/>
          <c:y val="9.8550569873871063E-2"/>
          <c:w val="0.68217486876640421"/>
          <c:h val="0.66041847065078751"/>
        </c:manualLayout>
      </c:layout>
      <c:lineChart>
        <c:grouping val="standard"/>
        <c:varyColors val="0"/>
        <c:ser>
          <c:idx val="0"/>
          <c:order val="0"/>
          <c:tx>
            <c:strRef>
              <c:f>Sheet1!$B$1</c:f>
              <c:strCache>
                <c:ptCount val="1"/>
                <c:pt idx="0">
                  <c:v>Points on driving licence</c:v>
                </c:pt>
              </c:strCache>
            </c:strRef>
          </c:tx>
          <c:spPr>
            <a:ln>
              <a:solidFill>
                <a:srgbClr val="00B050"/>
              </a:solidFill>
            </a:ln>
          </c:spPr>
          <c:marker>
            <c:spPr>
              <a:solidFill>
                <a:srgbClr val="00B050"/>
              </a:solidFill>
              <a:ln>
                <a:solidFill>
                  <a:srgbClr val="00B050"/>
                </a:solidFill>
              </a:ln>
            </c:spPr>
          </c:marker>
          <c:dLbls>
            <c:dLbl>
              <c:idx val="0"/>
              <c:layout>
                <c:manualLayout>
                  <c:x val="-1.1458333333333333E-2"/>
                  <c:y val="-2.5881589080659462E-2"/>
                </c:manualLayout>
              </c:layout>
              <c:spPr/>
              <c:txPr>
                <a:bodyPr/>
                <a:lstStyle/>
                <a:p>
                  <a:pPr>
                    <a:defRPr sz="1400">
                      <a:solidFill>
                        <a:srgbClr val="00B050"/>
                      </a:solidFill>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C179-47F4-9C5B-8CEAA65ED1DD}"/>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179-47F4-9C5B-8CEAA65ED1DD}"/>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C179-47F4-9C5B-8CEAA65ED1DD}"/>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C179-47F4-9C5B-8CEAA65ED1DD}"/>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C179-47F4-9C5B-8CEAA65ED1DD}"/>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C179-47F4-9C5B-8CEAA65ED1DD}"/>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C179-47F4-9C5B-8CEAA65ED1DD}"/>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C179-47F4-9C5B-8CEAA65ED1DD}"/>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C179-47F4-9C5B-8CEAA65ED1DD}"/>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C179-47F4-9C5B-8CEAA65ED1DD}"/>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C179-47F4-9C5B-8CEAA65ED1DD}"/>
                </c:ext>
              </c:extLst>
            </c:dLbl>
            <c:dLbl>
              <c:idx val="11"/>
              <c:layout>
                <c:manualLayout>
                  <c:x val="-1.6963582677165353E-2"/>
                  <c:y val="3.6104816767519927E-2"/>
                </c:manualLayout>
              </c:layout>
              <c:spPr>
                <a:noFill/>
                <a:ln>
                  <a:noFill/>
                </a:ln>
                <a:effectLst/>
              </c:spPr>
              <c:txPr>
                <a:bodyPr/>
                <a:lstStyle/>
                <a:p>
                  <a:pPr>
                    <a:defRPr sz="1400">
                      <a:solidFill>
                        <a:srgbClr val="00B050"/>
                      </a:solidFill>
                    </a:defRPr>
                  </a:pPr>
                  <a:endParaRPr lang="en-US"/>
                </a:p>
              </c:tx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3E69-4550-B650-DB8071C16CAA}"/>
                </c:ext>
              </c:extLst>
            </c:dLbl>
            <c:spPr>
              <a:noFill/>
              <a:ln>
                <a:noFill/>
              </a:ln>
              <a:effectLst/>
            </c:spPr>
            <c:txPr>
              <a:bodyPr/>
              <a:lstStyle/>
              <a:p>
                <a:pPr>
                  <a:defRPr sz="1400">
                    <a:solidFill>
                      <a:schemeClr val="accent1"/>
                    </a:solidFill>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Sheet1!$A$2:$A$16</c:f>
              <c:strCache>
                <c:ptCount val="12"/>
                <c:pt idx="0">
                  <c:v>Feb '12 </c:v>
                </c:pt>
                <c:pt idx="1">
                  <c:v>Aug '12 </c:v>
                </c:pt>
                <c:pt idx="2">
                  <c:v>Feb '13 </c:v>
                </c:pt>
                <c:pt idx="3">
                  <c:v>July '13 </c:v>
                </c:pt>
                <c:pt idx="4">
                  <c:v>Feb '14 </c:v>
                </c:pt>
                <c:pt idx="5">
                  <c:v>July '14 </c:v>
                </c:pt>
                <c:pt idx="6">
                  <c:v>Feb '15 </c:v>
                </c:pt>
                <c:pt idx="7">
                  <c:v>July '15 </c:v>
                </c:pt>
                <c:pt idx="8">
                  <c:v>Feb '16 </c:v>
                </c:pt>
                <c:pt idx="9">
                  <c:v>Jul '16 </c:v>
                </c:pt>
                <c:pt idx="10">
                  <c:v>Mar '17</c:v>
                </c:pt>
                <c:pt idx="11">
                  <c:v>Aug '17</c:v>
                </c:pt>
              </c:strCache>
            </c:strRef>
          </c:cat>
          <c:val>
            <c:numRef>
              <c:f>Sheet1!$B$2:$B$16</c:f>
              <c:numCache>
                <c:formatCode>General</c:formatCode>
                <c:ptCount val="12"/>
                <c:pt idx="0">
                  <c:v>65</c:v>
                </c:pt>
                <c:pt idx="1">
                  <c:v>61</c:v>
                </c:pt>
                <c:pt idx="2">
                  <c:v>60</c:v>
                </c:pt>
                <c:pt idx="3">
                  <c:v>62</c:v>
                </c:pt>
                <c:pt idx="4">
                  <c:v>59</c:v>
                </c:pt>
                <c:pt idx="5">
                  <c:v>66</c:v>
                </c:pt>
                <c:pt idx="6">
                  <c:v>65</c:v>
                </c:pt>
                <c:pt idx="7">
                  <c:v>63</c:v>
                </c:pt>
                <c:pt idx="8">
                  <c:v>62</c:v>
                </c:pt>
                <c:pt idx="9">
                  <c:v>63</c:v>
                </c:pt>
                <c:pt idx="10">
                  <c:v>74</c:v>
                </c:pt>
                <c:pt idx="11">
                  <c:v>70</c:v>
                </c:pt>
              </c:numCache>
            </c:numRef>
          </c:val>
          <c:smooth val="0"/>
          <c:extLst xmlns:c16r2="http://schemas.microsoft.com/office/drawing/2015/06/chart">
            <c:ext xmlns:c16="http://schemas.microsoft.com/office/drawing/2014/chart" uri="{C3380CC4-5D6E-409C-BE32-E72D297353CC}">
              <c16:uniqueId val="{0000000B-C179-47F4-9C5B-8CEAA65ED1DD}"/>
            </c:ext>
          </c:extLst>
        </c:ser>
        <c:ser>
          <c:idx val="1"/>
          <c:order val="1"/>
          <c:tx>
            <c:strRef>
              <c:f>Sheet1!$C$1</c:f>
              <c:strCache>
                <c:ptCount val="1"/>
                <c:pt idx="0">
                  <c:v>A fine</c:v>
                </c:pt>
              </c:strCache>
            </c:strRef>
          </c:tx>
          <c:spPr>
            <a:ln>
              <a:solidFill>
                <a:schemeClr val="accent2"/>
              </a:solidFill>
            </a:ln>
          </c:spPr>
          <c:marker>
            <c:spPr>
              <a:solidFill>
                <a:schemeClr val="accent2"/>
              </a:solidFill>
              <a:ln>
                <a:solidFill>
                  <a:schemeClr val="accent2"/>
                </a:solidFill>
              </a:ln>
            </c:spPr>
          </c:marker>
          <c:dLbls>
            <c:dLbl>
              <c:idx val="0"/>
              <c:layout>
                <c:manualLayout>
                  <c:x val="-1.1458333333333333E-2"/>
                  <c:y val="3.882238362098919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C179-47F4-9C5B-8CEAA65ED1DD}"/>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C179-47F4-9C5B-8CEAA65ED1DD}"/>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C179-47F4-9C5B-8CEAA65ED1DD}"/>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C179-47F4-9C5B-8CEAA65ED1DD}"/>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C179-47F4-9C5B-8CEAA65ED1DD}"/>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C179-47F4-9C5B-8CEAA65ED1DD}"/>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C179-47F4-9C5B-8CEAA65ED1DD}"/>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C179-47F4-9C5B-8CEAA65ED1DD}"/>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4-C179-47F4-9C5B-8CEAA65ED1DD}"/>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C179-47F4-9C5B-8CEAA65ED1DD}"/>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6-C179-47F4-9C5B-8CEAA65ED1DD}"/>
                </c:ext>
              </c:extLst>
            </c:dLbl>
            <c:spPr>
              <a:noFill/>
              <a:ln>
                <a:noFill/>
              </a:ln>
              <a:effectLst/>
            </c:spPr>
            <c:txPr>
              <a:bodyPr/>
              <a:lstStyle/>
              <a:p>
                <a:pPr>
                  <a:defRPr sz="1400">
                    <a:solidFill>
                      <a:schemeClr val="accent2"/>
                    </a:solidFill>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Sheet1!$A$2:$A$16</c:f>
              <c:strCache>
                <c:ptCount val="12"/>
                <c:pt idx="0">
                  <c:v>Feb '12 </c:v>
                </c:pt>
                <c:pt idx="1">
                  <c:v>Aug '12 </c:v>
                </c:pt>
                <c:pt idx="2">
                  <c:v>Feb '13 </c:v>
                </c:pt>
                <c:pt idx="3">
                  <c:v>July '13 </c:v>
                </c:pt>
                <c:pt idx="4">
                  <c:v>Feb '14 </c:v>
                </c:pt>
                <c:pt idx="5">
                  <c:v>July '14 </c:v>
                </c:pt>
                <c:pt idx="6">
                  <c:v>Feb '15 </c:v>
                </c:pt>
                <c:pt idx="7">
                  <c:v>July '15 </c:v>
                </c:pt>
                <c:pt idx="8">
                  <c:v>Feb '16 </c:v>
                </c:pt>
                <c:pt idx="9">
                  <c:v>Jul '16 </c:v>
                </c:pt>
                <c:pt idx="10">
                  <c:v>Mar '17</c:v>
                </c:pt>
                <c:pt idx="11">
                  <c:v>Aug '17</c:v>
                </c:pt>
              </c:strCache>
            </c:strRef>
          </c:cat>
          <c:val>
            <c:numRef>
              <c:f>Sheet1!$C$2:$C$16</c:f>
              <c:numCache>
                <c:formatCode>General</c:formatCode>
                <c:ptCount val="12"/>
                <c:pt idx="0">
                  <c:v>78</c:v>
                </c:pt>
                <c:pt idx="1">
                  <c:v>71</c:v>
                </c:pt>
                <c:pt idx="2">
                  <c:v>69</c:v>
                </c:pt>
                <c:pt idx="3">
                  <c:v>72</c:v>
                </c:pt>
                <c:pt idx="4">
                  <c:v>74</c:v>
                </c:pt>
                <c:pt idx="5">
                  <c:v>74</c:v>
                </c:pt>
                <c:pt idx="6">
                  <c:v>78</c:v>
                </c:pt>
                <c:pt idx="7">
                  <c:v>73</c:v>
                </c:pt>
                <c:pt idx="8">
                  <c:v>72</c:v>
                </c:pt>
                <c:pt idx="9">
                  <c:v>73</c:v>
                </c:pt>
                <c:pt idx="10">
                  <c:v>71</c:v>
                </c:pt>
                <c:pt idx="11">
                  <c:v>73</c:v>
                </c:pt>
              </c:numCache>
            </c:numRef>
          </c:val>
          <c:smooth val="0"/>
          <c:extLst xmlns:c16r2="http://schemas.microsoft.com/office/drawing/2015/06/chart">
            <c:ext xmlns:c16="http://schemas.microsoft.com/office/drawing/2014/chart" uri="{C3380CC4-5D6E-409C-BE32-E72D297353CC}">
              <c16:uniqueId val="{00000017-C179-47F4-9C5B-8CEAA65ED1DD}"/>
            </c:ext>
          </c:extLst>
        </c:ser>
        <c:ser>
          <c:idx val="2"/>
          <c:order val="2"/>
          <c:tx>
            <c:strRef>
              <c:f>Sheet1!$D$1</c:f>
              <c:strCache>
                <c:ptCount val="1"/>
                <c:pt idx="0">
                  <c:v>Disqualified </c:v>
                </c:pt>
              </c:strCache>
            </c:strRef>
          </c:tx>
          <c:spPr>
            <a:ln>
              <a:solidFill>
                <a:srgbClr val="7030A0"/>
              </a:solidFill>
            </a:ln>
          </c:spPr>
          <c:marker>
            <c:spPr>
              <a:solidFill>
                <a:srgbClr val="7030A0"/>
              </a:solidFill>
              <a:ln>
                <a:solidFill>
                  <a:srgbClr val="7030A0"/>
                </a:solidFill>
              </a:ln>
            </c:spPr>
          </c:marker>
          <c:dLbls>
            <c:dLbl>
              <c:idx val="0"/>
              <c:layout>
                <c:manualLayout>
                  <c:x val="-9.3749999999999997E-3"/>
                  <c:y val="-2.8469747988725504E-2"/>
                </c:manualLayout>
              </c:layout>
              <c:spPr/>
              <c:txPr>
                <a:bodyPr/>
                <a:lstStyle/>
                <a:p>
                  <a:pPr>
                    <a:defRPr sz="1400">
                      <a:solidFill>
                        <a:schemeClr val="accent4"/>
                      </a:solidFill>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8-C179-47F4-9C5B-8CEAA65ED1DD}"/>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C179-47F4-9C5B-8CEAA65ED1DD}"/>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A-C179-47F4-9C5B-8CEAA65ED1DD}"/>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C179-47F4-9C5B-8CEAA65ED1DD}"/>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C-C179-47F4-9C5B-8CEAA65ED1DD}"/>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C179-47F4-9C5B-8CEAA65ED1DD}"/>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E-C179-47F4-9C5B-8CEAA65ED1DD}"/>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C179-47F4-9C5B-8CEAA65ED1DD}"/>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0-C179-47F4-9C5B-8CEAA65ED1DD}"/>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1-C179-47F4-9C5B-8CEAA65ED1DD}"/>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2-C179-47F4-9C5B-8CEAA65ED1DD}"/>
                </c:ext>
              </c:extLst>
            </c:dLbl>
            <c:spPr>
              <a:noFill/>
              <a:ln>
                <a:noFill/>
              </a:ln>
              <a:effectLst/>
            </c:spPr>
            <c:txPr>
              <a:bodyPr/>
              <a:lstStyle/>
              <a:p>
                <a:pPr>
                  <a:defRPr sz="1400">
                    <a:solidFill>
                      <a:schemeClr val="accent4"/>
                    </a:solidFill>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Sheet1!$A$2:$A$16</c:f>
              <c:strCache>
                <c:ptCount val="12"/>
                <c:pt idx="0">
                  <c:v>Feb '12 </c:v>
                </c:pt>
                <c:pt idx="1">
                  <c:v>Aug '12 </c:v>
                </c:pt>
                <c:pt idx="2">
                  <c:v>Feb '13 </c:v>
                </c:pt>
                <c:pt idx="3">
                  <c:v>July '13 </c:v>
                </c:pt>
                <c:pt idx="4">
                  <c:v>Feb '14 </c:v>
                </c:pt>
                <c:pt idx="5">
                  <c:v>July '14 </c:v>
                </c:pt>
                <c:pt idx="6">
                  <c:v>Feb '15 </c:v>
                </c:pt>
                <c:pt idx="7">
                  <c:v>July '15 </c:v>
                </c:pt>
                <c:pt idx="8">
                  <c:v>Feb '16 </c:v>
                </c:pt>
                <c:pt idx="9">
                  <c:v>Jul '16 </c:v>
                </c:pt>
                <c:pt idx="10">
                  <c:v>Mar '17</c:v>
                </c:pt>
                <c:pt idx="11">
                  <c:v>Aug '17</c:v>
                </c:pt>
              </c:strCache>
            </c:strRef>
          </c:cat>
          <c:val>
            <c:numRef>
              <c:f>Sheet1!$D$2:$D$16</c:f>
              <c:numCache>
                <c:formatCode>General</c:formatCode>
                <c:ptCount val="12"/>
                <c:pt idx="0">
                  <c:v>7</c:v>
                </c:pt>
                <c:pt idx="1">
                  <c:v>7.0000000000000009</c:v>
                </c:pt>
                <c:pt idx="2">
                  <c:v>9</c:v>
                </c:pt>
                <c:pt idx="3">
                  <c:v>10</c:v>
                </c:pt>
                <c:pt idx="4">
                  <c:v>8</c:v>
                </c:pt>
                <c:pt idx="5">
                  <c:v>13</c:v>
                </c:pt>
                <c:pt idx="6">
                  <c:v>11</c:v>
                </c:pt>
                <c:pt idx="7">
                  <c:v>10</c:v>
                </c:pt>
                <c:pt idx="8">
                  <c:v>9</c:v>
                </c:pt>
                <c:pt idx="9">
                  <c:v>8</c:v>
                </c:pt>
                <c:pt idx="10">
                  <c:v>15</c:v>
                </c:pt>
                <c:pt idx="11">
                  <c:v>14</c:v>
                </c:pt>
              </c:numCache>
            </c:numRef>
          </c:val>
          <c:smooth val="0"/>
          <c:extLst xmlns:c16r2="http://schemas.microsoft.com/office/drawing/2015/06/chart">
            <c:ext xmlns:c16="http://schemas.microsoft.com/office/drawing/2014/chart" uri="{C3380CC4-5D6E-409C-BE32-E72D297353CC}">
              <c16:uniqueId val="{00000023-C179-47F4-9C5B-8CEAA65ED1DD}"/>
            </c:ext>
          </c:extLst>
        </c:ser>
        <c:ser>
          <c:idx val="3"/>
          <c:order val="3"/>
          <c:tx>
            <c:strRef>
              <c:f>Sheet1!$E$1</c:f>
              <c:strCache>
                <c:ptCount val="1"/>
                <c:pt idx="0">
                  <c:v>A verbal warning</c:v>
                </c:pt>
              </c:strCache>
            </c:strRef>
          </c:tx>
          <c:spPr>
            <a:ln>
              <a:solidFill>
                <a:schemeClr val="accent1"/>
              </a:solidFill>
            </a:ln>
          </c:spPr>
          <c:marker>
            <c:spPr>
              <a:solidFill>
                <a:schemeClr val="accent1"/>
              </a:solidFill>
              <a:ln>
                <a:solidFill>
                  <a:schemeClr val="accent1"/>
                </a:solidFill>
              </a:ln>
            </c:spPr>
          </c:marker>
          <c:dLbls>
            <c:dLbl>
              <c:idx val="0"/>
              <c:layout>
                <c:manualLayout>
                  <c:x val="-9.3749999999999997E-3"/>
                  <c:y val="-3.882238362098919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4-C179-47F4-9C5B-8CEAA65ED1DD}"/>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5-C179-47F4-9C5B-8CEAA65ED1DD}"/>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6-C179-47F4-9C5B-8CEAA65ED1DD}"/>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7-C179-47F4-9C5B-8CEAA65ED1DD}"/>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8-C179-47F4-9C5B-8CEAA65ED1DD}"/>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9-C179-47F4-9C5B-8CEAA65ED1DD}"/>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A-C179-47F4-9C5B-8CEAA65ED1DD}"/>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B-C179-47F4-9C5B-8CEAA65ED1DD}"/>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C-C179-47F4-9C5B-8CEAA65ED1DD}"/>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D-C179-47F4-9C5B-8CEAA65ED1DD}"/>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E-C179-47F4-9C5B-8CEAA65ED1DD}"/>
                </c:ext>
              </c:extLst>
            </c:dLbl>
            <c:dLbl>
              <c:idx val="11"/>
              <c:layout>
                <c:manualLayout>
                  <c:x val="-1.3838582677165354E-2"/>
                  <c:y val="3.351665785945400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3E69-4550-B650-DB8071C16CAA}"/>
                </c:ext>
              </c:extLst>
            </c:dLbl>
            <c:spPr>
              <a:noFill/>
              <a:ln>
                <a:noFill/>
              </a:ln>
              <a:effectLst/>
            </c:spPr>
            <c:txPr>
              <a:bodyPr/>
              <a:lstStyle/>
              <a:p>
                <a:pPr>
                  <a:defRPr sz="1400">
                    <a:solidFill>
                      <a:schemeClr val="accent1"/>
                    </a:solidFill>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Sheet1!$A$2:$A$16</c:f>
              <c:strCache>
                <c:ptCount val="12"/>
                <c:pt idx="0">
                  <c:v>Feb '12 </c:v>
                </c:pt>
                <c:pt idx="1">
                  <c:v>Aug '12 </c:v>
                </c:pt>
                <c:pt idx="2">
                  <c:v>Feb '13 </c:v>
                </c:pt>
                <c:pt idx="3">
                  <c:v>July '13 </c:v>
                </c:pt>
                <c:pt idx="4">
                  <c:v>Feb '14 </c:v>
                </c:pt>
                <c:pt idx="5">
                  <c:v>July '14 </c:v>
                </c:pt>
                <c:pt idx="6">
                  <c:v>Feb '15 </c:v>
                </c:pt>
                <c:pt idx="7">
                  <c:v>July '15 </c:v>
                </c:pt>
                <c:pt idx="8">
                  <c:v>Feb '16 </c:v>
                </c:pt>
                <c:pt idx="9">
                  <c:v>Jul '16 </c:v>
                </c:pt>
                <c:pt idx="10">
                  <c:v>Mar '17</c:v>
                </c:pt>
                <c:pt idx="11">
                  <c:v>Aug '17</c:v>
                </c:pt>
              </c:strCache>
            </c:strRef>
          </c:cat>
          <c:val>
            <c:numRef>
              <c:f>Sheet1!$E$2:$E$16</c:f>
              <c:numCache>
                <c:formatCode>General</c:formatCode>
                <c:ptCount val="12"/>
                <c:pt idx="0">
                  <c:v>16</c:v>
                </c:pt>
                <c:pt idx="1">
                  <c:v>19</c:v>
                </c:pt>
                <c:pt idx="2">
                  <c:v>20</c:v>
                </c:pt>
                <c:pt idx="3">
                  <c:v>18</c:v>
                </c:pt>
                <c:pt idx="4">
                  <c:v>18</c:v>
                </c:pt>
                <c:pt idx="5">
                  <c:v>15</c:v>
                </c:pt>
                <c:pt idx="6">
                  <c:v>19</c:v>
                </c:pt>
                <c:pt idx="7">
                  <c:v>16</c:v>
                </c:pt>
                <c:pt idx="8">
                  <c:v>20</c:v>
                </c:pt>
                <c:pt idx="9">
                  <c:v>21</c:v>
                </c:pt>
                <c:pt idx="10">
                  <c:v>10</c:v>
                </c:pt>
                <c:pt idx="11">
                  <c:v>14</c:v>
                </c:pt>
              </c:numCache>
            </c:numRef>
          </c:val>
          <c:smooth val="0"/>
          <c:extLst xmlns:c16r2="http://schemas.microsoft.com/office/drawing/2015/06/chart">
            <c:ext xmlns:c16="http://schemas.microsoft.com/office/drawing/2014/chart" uri="{C3380CC4-5D6E-409C-BE32-E72D297353CC}">
              <c16:uniqueId val="{0000002F-C179-47F4-9C5B-8CEAA65ED1DD}"/>
            </c:ext>
          </c:extLst>
        </c:ser>
        <c:ser>
          <c:idx val="4"/>
          <c:order val="4"/>
          <c:tx>
            <c:strRef>
              <c:f>Sheet1!$F$1</c:f>
              <c:strCache>
                <c:ptCount val="1"/>
                <c:pt idx="0">
                  <c:v>Don't know</c:v>
                </c:pt>
              </c:strCache>
            </c:strRef>
          </c:tx>
          <c:spPr>
            <a:ln>
              <a:solidFill>
                <a:srgbClr val="797979"/>
              </a:solidFill>
            </a:ln>
          </c:spPr>
          <c:marker>
            <c:symbol val="diamond"/>
            <c:size val="7"/>
            <c:spPr>
              <a:solidFill>
                <a:srgbClr val="797979"/>
              </a:solidFill>
              <a:ln>
                <a:solidFill>
                  <a:srgbClr val="797979"/>
                </a:solidFill>
              </a:ln>
            </c:spPr>
          </c:marker>
          <c:dLbls>
            <c:dLbl>
              <c:idx val="0"/>
              <c:layout>
                <c:manualLayout>
                  <c:x val="-1.0416666666666666E-2"/>
                  <c:y val="3.882238362098919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30-C179-47F4-9C5B-8CEAA65ED1DD}"/>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1-C179-47F4-9C5B-8CEAA65ED1DD}"/>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2-C179-47F4-9C5B-8CEAA65ED1DD}"/>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3-C179-47F4-9C5B-8CEAA65ED1DD}"/>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4-C179-47F4-9C5B-8CEAA65ED1DD}"/>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5-C179-47F4-9C5B-8CEAA65ED1DD}"/>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6-C179-47F4-9C5B-8CEAA65ED1DD}"/>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7-C179-47F4-9C5B-8CEAA65ED1DD}"/>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8-C179-47F4-9C5B-8CEAA65ED1DD}"/>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9-C179-47F4-9C5B-8CEAA65ED1DD}"/>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A-C179-47F4-9C5B-8CEAA65ED1DD}"/>
                </c:ext>
              </c:extLst>
            </c:dLbl>
            <c:dLbl>
              <c:idx val="11"/>
              <c:layout>
                <c:manualLayout>
                  <c:x val="-1.290887467191601E-2"/>
                  <c:y val="1.798770441105832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3E69-4550-B650-DB8071C16CAA}"/>
                </c:ext>
              </c:extLst>
            </c:dLbl>
            <c:dLbl>
              <c:idx val="12"/>
              <c:layout>
                <c:manualLayout>
                  <c:x val="-6.875E-3"/>
                  <c:y val="-1.684239314622914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3B-C179-47F4-9C5B-8CEAA65ED1DD}"/>
                </c:ext>
              </c:extLst>
            </c:dLbl>
            <c:spPr>
              <a:noFill/>
              <a:ln>
                <a:noFill/>
              </a:ln>
              <a:effectLst/>
            </c:spPr>
            <c:txPr>
              <a:bodyPr/>
              <a:lstStyle/>
              <a:p>
                <a:pPr>
                  <a:defRPr sz="1400">
                    <a:solidFill>
                      <a:schemeClr val="bg1">
                        <a:lumMod val="50000"/>
                      </a:schemeClr>
                    </a:solidFill>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Sheet1!$A$2:$A$16</c:f>
              <c:strCache>
                <c:ptCount val="12"/>
                <c:pt idx="0">
                  <c:v>Feb '12 </c:v>
                </c:pt>
                <c:pt idx="1">
                  <c:v>Aug '12 </c:v>
                </c:pt>
                <c:pt idx="2">
                  <c:v>Feb '13 </c:v>
                </c:pt>
                <c:pt idx="3">
                  <c:v>July '13 </c:v>
                </c:pt>
                <c:pt idx="4">
                  <c:v>Feb '14 </c:v>
                </c:pt>
                <c:pt idx="5">
                  <c:v>July '14 </c:v>
                </c:pt>
                <c:pt idx="6">
                  <c:v>Feb '15 </c:v>
                </c:pt>
                <c:pt idx="7">
                  <c:v>July '15 </c:v>
                </c:pt>
                <c:pt idx="8">
                  <c:v>Feb '16 </c:v>
                </c:pt>
                <c:pt idx="9">
                  <c:v>Jul '16 </c:v>
                </c:pt>
                <c:pt idx="10">
                  <c:v>Mar '17</c:v>
                </c:pt>
                <c:pt idx="11">
                  <c:v>Aug '17</c:v>
                </c:pt>
              </c:strCache>
            </c:strRef>
          </c:cat>
          <c:val>
            <c:numRef>
              <c:f>Sheet1!$F$2:$F$16</c:f>
              <c:numCache>
                <c:formatCode>General</c:formatCode>
                <c:ptCount val="12"/>
                <c:pt idx="0">
                  <c:v>4</c:v>
                </c:pt>
                <c:pt idx="1">
                  <c:v>4</c:v>
                </c:pt>
                <c:pt idx="2">
                  <c:v>4</c:v>
                </c:pt>
                <c:pt idx="3">
                  <c:v>5</c:v>
                </c:pt>
                <c:pt idx="4">
                  <c:v>6</c:v>
                </c:pt>
                <c:pt idx="5">
                  <c:v>3</c:v>
                </c:pt>
                <c:pt idx="6">
                  <c:v>5</c:v>
                </c:pt>
                <c:pt idx="7">
                  <c:v>4</c:v>
                </c:pt>
                <c:pt idx="8">
                  <c:v>7</c:v>
                </c:pt>
                <c:pt idx="9">
                  <c:v>4</c:v>
                </c:pt>
                <c:pt idx="10">
                  <c:v>5</c:v>
                </c:pt>
                <c:pt idx="11">
                  <c:v>4</c:v>
                </c:pt>
              </c:numCache>
            </c:numRef>
          </c:val>
          <c:smooth val="0"/>
          <c:extLst xmlns:c16r2="http://schemas.microsoft.com/office/drawing/2015/06/chart">
            <c:ext xmlns:c16="http://schemas.microsoft.com/office/drawing/2014/chart" uri="{C3380CC4-5D6E-409C-BE32-E72D297353CC}">
              <c16:uniqueId val="{0000003C-C179-47F4-9C5B-8CEAA65ED1DD}"/>
            </c:ext>
          </c:extLst>
        </c:ser>
        <c:dLbls>
          <c:showLegendKey val="0"/>
          <c:showVal val="1"/>
          <c:showCatName val="0"/>
          <c:showSerName val="0"/>
          <c:showPercent val="0"/>
          <c:showBubbleSize val="0"/>
        </c:dLbls>
        <c:marker val="1"/>
        <c:smooth val="0"/>
        <c:axId val="182164480"/>
        <c:axId val="182387456"/>
      </c:lineChart>
      <c:catAx>
        <c:axId val="182164480"/>
        <c:scaling>
          <c:orientation val="minMax"/>
        </c:scaling>
        <c:delete val="0"/>
        <c:axPos val="b"/>
        <c:numFmt formatCode="General" sourceLinked="0"/>
        <c:majorTickMark val="out"/>
        <c:minorTickMark val="none"/>
        <c:tickLblPos val="nextTo"/>
        <c:txPr>
          <a:bodyPr/>
          <a:lstStyle/>
          <a:p>
            <a:pPr>
              <a:defRPr lang="en-IN" sz="1200" baseline="0"/>
            </a:pPr>
            <a:endParaRPr lang="en-US"/>
          </a:p>
        </c:txPr>
        <c:crossAx val="182387456"/>
        <c:crosses val="autoZero"/>
        <c:auto val="1"/>
        <c:lblAlgn val="ctr"/>
        <c:lblOffset val="100"/>
        <c:noMultiLvlLbl val="0"/>
      </c:catAx>
      <c:valAx>
        <c:axId val="182387456"/>
        <c:scaling>
          <c:orientation val="minMax"/>
          <c:max val="80"/>
        </c:scaling>
        <c:delete val="0"/>
        <c:axPos val="l"/>
        <c:numFmt formatCode="General" sourceLinked="1"/>
        <c:majorTickMark val="out"/>
        <c:minorTickMark val="none"/>
        <c:tickLblPos val="nextTo"/>
        <c:txPr>
          <a:bodyPr/>
          <a:lstStyle/>
          <a:p>
            <a:pPr>
              <a:defRPr lang="en-IN" sz="1000" baseline="0"/>
            </a:pPr>
            <a:endParaRPr lang="en-US"/>
          </a:p>
        </c:txPr>
        <c:crossAx val="182164480"/>
        <c:crosses val="autoZero"/>
        <c:crossBetween val="between"/>
        <c:majorUnit val="10"/>
      </c:valAx>
    </c:plotArea>
    <c:legend>
      <c:legendPos val="r"/>
      <c:layout>
        <c:manualLayout>
          <c:xMode val="edge"/>
          <c:yMode val="edge"/>
          <c:x val="0.74744444444444447"/>
          <c:y val="0"/>
          <c:w val="0.1660581528871391"/>
          <c:h val="0.8635532813269633"/>
        </c:manualLayout>
      </c:layout>
      <c:overlay val="0"/>
      <c:txPr>
        <a:bodyPr/>
        <a:lstStyle/>
        <a:p>
          <a:pPr>
            <a:defRPr lang="en-IN" sz="1600" baseline="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769750656167975"/>
          <c:y val="2.8469747988725411E-2"/>
          <c:w val="0.62480249343833394"/>
          <c:h val="0.68521629366269943"/>
        </c:manualLayout>
      </c:layout>
      <c:barChart>
        <c:barDir val="bar"/>
        <c:grouping val="percentStacked"/>
        <c:varyColors val="0"/>
        <c:ser>
          <c:idx val="8"/>
          <c:order val="0"/>
          <c:tx>
            <c:strRef>
              <c:f>Sheet1!$B$1</c:f>
              <c:strCache>
                <c:ptCount val="1"/>
                <c:pt idx="0">
                  <c:v>Agree strongly (+2)</c:v>
                </c:pt>
              </c:strCache>
            </c:strRef>
          </c:tx>
          <c:spPr>
            <a:solidFill>
              <a:schemeClr val="bg2"/>
            </a:solidFill>
            <a:ln w="25527">
              <a:noFill/>
            </a:ln>
          </c:spPr>
          <c:invertIfNegative val="0"/>
          <c:dLbls>
            <c:numFmt formatCode="#,##0" sourceLinked="0"/>
            <c:spPr>
              <a:noFill/>
              <a:ln w="25527">
                <a:noFill/>
              </a:ln>
            </c:spPr>
            <c:txPr>
              <a:bodyPr/>
              <a:lstStyle/>
              <a:p>
                <a:pPr>
                  <a:defRPr sz="1400" b="0" i="0" u="none" strike="noStrike" baseline="0">
                    <a:solidFill>
                      <a:srgbClr val="FFFFFF"/>
                    </a:solidFill>
                    <a:latin typeface="+mn-lt"/>
                    <a:ea typeface="Arial"/>
                    <a:cs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Sheet1!$A$2:$A$16</c:f>
              <c:strCache>
                <c:ptCount val="12"/>
                <c:pt idx="0">
                  <c:v>Feb '12</c:v>
                </c:pt>
                <c:pt idx="1">
                  <c:v>Aug '12</c:v>
                </c:pt>
                <c:pt idx="2">
                  <c:v>Feb '13</c:v>
                </c:pt>
                <c:pt idx="3">
                  <c:v>July '13</c:v>
                </c:pt>
                <c:pt idx="4">
                  <c:v>Feb '14</c:v>
                </c:pt>
                <c:pt idx="5">
                  <c:v>July '14</c:v>
                </c:pt>
                <c:pt idx="6">
                  <c:v>Feb '15</c:v>
                </c:pt>
                <c:pt idx="7">
                  <c:v>July '15</c:v>
                </c:pt>
                <c:pt idx="8">
                  <c:v>Feb '16</c:v>
                </c:pt>
                <c:pt idx="9">
                  <c:v>Jul '16</c:v>
                </c:pt>
                <c:pt idx="10">
                  <c:v>Mar '17</c:v>
                </c:pt>
                <c:pt idx="11">
                  <c:v>Aug '17</c:v>
                </c:pt>
              </c:strCache>
            </c:strRef>
          </c:cat>
          <c:val>
            <c:numRef>
              <c:f>Sheet1!$B$2:$B$16</c:f>
              <c:numCache>
                <c:formatCode>General</c:formatCode>
                <c:ptCount val="12"/>
                <c:pt idx="0">
                  <c:v>2</c:v>
                </c:pt>
                <c:pt idx="1">
                  <c:v>2</c:v>
                </c:pt>
                <c:pt idx="2">
                  <c:v>3</c:v>
                </c:pt>
                <c:pt idx="3">
                  <c:v>4</c:v>
                </c:pt>
                <c:pt idx="4">
                  <c:v>3</c:v>
                </c:pt>
                <c:pt idx="5">
                  <c:v>2</c:v>
                </c:pt>
                <c:pt idx="6">
                  <c:v>5</c:v>
                </c:pt>
                <c:pt idx="7">
                  <c:v>1</c:v>
                </c:pt>
                <c:pt idx="8">
                  <c:v>4</c:v>
                </c:pt>
                <c:pt idx="9">
                  <c:v>3</c:v>
                </c:pt>
                <c:pt idx="10">
                  <c:v>3</c:v>
                </c:pt>
                <c:pt idx="11">
                  <c:v>3</c:v>
                </c:pt>
              </c:numCache>
            </c:numRef>
          </c:val>
          <c:extLst xmlns:c16r2="http://schemas.microsoft.com/office/drawing/2015/06/chart">
            <c:ext xmlns:c16="http://schemas.microsoft.com/office/drawing/2014/chart" uri="{C3380CC4-5D6E-409C-BE32-E72D297353CC}">
              <c16:uniqueId val="{00000000-E4F0-4839-885F-2141044A88AF}"/>
            </c:ext>
          </c:extLst>
        </c:ser>
        <c:ser>
          <c:idx val="0"/>
          <c:order val="1"/>
          <c:tx>
            <c:strRef>
              <c:f>Sheet1!$C$1</c:f>
              <c:strCache>
                <c:ptCount val="1"/>
                <c:pt idx="0">
                  <c:v>Agree slightly (+1)</c:v>
                </c:pt>
              </c:strCache>
            </c:strRef>
          </c:tx>
          <c:spPr>
            <a:solidFill>
              <a:schemeClr val="tx2"/>
            </a:solidFill>
            <a:ln w="25527">
              <a:noFill/>
            </a:ln>
          </c:spPr>
          <c:invertIfNegative val="0"/>
          <c:dLbls>
            <c:numFmt formatCode="#,##0" sourceLinked="0"/>
            <c:spPr>
              <a:noFill/>
              <a:ln w="25527">
                <a:noFill/>
              </a:ln>
            </c:spPr>
            <c:txPr>
              <a:bodyPr/>
              <a:lstStyle/>
              <a:p>
                <a:pPr>
                  <a:defRPr sz="1400" b="0" i="0" u="none" strike="noStrike" baseline="0">
                    <a:solidFill>
                      <a:srgbClr val="FFFFFF"/>
                    </a:solidFill>
                    <a:latin typeface="+mn-lt"/>
                    <a:ea typeface="Arial"/>
                    <a:cs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Sheet1!$A$2:$A$16</c:f>
              <c:strCache>
                <c:ptCount val="12"/>
                <c:pt idx="0">
                  <c:v>Feb '12</c:v>
                </c:pt>
                <c:pt idx="1">
                  <c:v>Aug '12</c:v>
                </c:pt>
                <c:pt idx="2">
                  <c:v>Feb '13</c:v>
                </c:pt>
                <c:pt idx="3">
                  <c:v>July '13</c:v>
                </c:pt>
                <c:pt idx="4">
                  <c:v>Feb '14</c:v>
                </c:pt>
                <c:pt idx="5">
                  <c:v>July '14</c:v>
                </c:pt>
                <c:pt idx="6">
                  <c:v>Feb '15</c:v>
                </c:pt>
                <c:pt idx="7">
                  <c:v>July '15</c:v>
                </c:pt>
                <c:pt idx="8">
                  <c:v>Feb '16</c:v>
                </c:pt>
                <c:pt idx="9">
                  <c:v>Jul '16</c:v>
                </c:pt>
                <c:pt idx="10">
                  <c:v>Mar '17</c:v>
                </c:pt>
                <c:pt idx="11">
                  <c:v>Aug '17</c:v>
                </c:pt>
              </c:strCache>
            </c:strRef>
          </c:cat>
          <c:val>
            <c:numRef>
              <c:f>Sheet1!$C$2:$C$16</c:f>
              <c:numCache>
                <c:formatCode>General</c:formatCode>
                <c:ptCount val="12"/>
                <c:pt idx="0">
                  <c:v>3</c:v>
                </c:pt>
                <c:pt idx="1">
                  <c:v>2</c:v>
                </c:pt>
                <c:pt idx="2">
                  <c:v>2</c:v>
                </c:pt>
                <c:pt idx="3">
                  <c:v>3</c:v>
                </c:pt>
                <c:pt idx="4">
                  <c:v>3</c:v>
                </c:pt>
                <c:pt idx="5">
                  <c:v>3</c:v>
                </c:pt>
                <c:pt idx="6">
                  <c:v>2</c:v>
                </c:pt>
                <c:pt idx="7">
                  <c:v>3</c:v>
                </c:pt>
                <c:pt idx="8">
                  <c:v>2</c:v>
                </c:pt>
                <c:pt idx="9">
                  <c:v>3</c:v>
                </c:pt>
                <c:pt idx="10">
                  <c:v>2</c:v>
                </c:pt>
                <c:pt idx="11">
                  <c:v>1</c:v>
                </c:pt>
              </c:numCache>
            </c:numRef>
          </c:val>
          <c:extLst xmlns:c16r2="http://schemas.microsoft.com/office/drawing/2015/06/chart">
            <c:ext xmlns:c16="http://schemas.microsoft.com/office/drawing/2014/chart" uri="{C3380CC4-5D6E-409C-BE32-E72D297353CC}">
              <c16:uniqueId val="{00000001-E4F0-4839-885F-2141044A88AF}"/>
            </c:ext>
          </c:extLst>
        </c:ser>
        <c:ser>
          <c:idx val="1"/>
          <c:order val="2"/>
          <c:tx>
            <c:strRef>
              <c:f>Sheet1!$D$1</c:f>
              <c:strCache>
                <c:ptCount val="1"/>
                <c:pt idx="0">
                  <c:v>Neither nor (0)</c:v>
                </c:pt>
              </c:strCache>
            </c:strRef>
          </c:tx>
          <c:spPr>
            <a:solidFill>
              <a:schemeClr val="accent1"/>
            </a:solidFill>
            <a:ln w="25527">
              <a:noFill/>
            </a:ln>
          </c:spPr>
          <c:invertIfNegative val="0"/>
          <c:dLbls>
            <c:numFmt formatCode="#,##0" sourceLinked="0"/>
            <c:spPr>
              <a:noFill/>
              <a:ln w="25527">
                <a:noFill/>
              </a:ln>
            </c:spPr>
            <c:txPr>
              <a:bodyPr/>
              <a:lstStyle/>
              <a:p>
                <a:pPr>
                  <a:defRPr sz="1400" b="0" i="0" u="none" strike="noStrike" baseline="0">
                    <a:solidFill>
                      <a:srgbClr val="FFFFFF"/>
                    </a:solidFill>
                    <a:latin typeface="+mn-lt"/>
                    <a:ea typeface="Arial"/>
                    <a:cs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Sheet1!$A$2:$A$16</c:f>
              <c:strCache>
                <c:ptCount val="12"/>
                <c:pt idx="0">
                  <c:v>Feb '12</c:v>
                </c:pt>
                <c:pt idx="1">
                  <c:v>Aug '12</c:v>
                </c:pt>
                <c:pt idx="2">
                  <c:v>Feb '13</c:v>
                </c:pt>
                <c:pt idx="3">
                  <c:v>July '13</c:v>
                </c:pt>
                <c:pt idx="4">
                  <c:v>Feb '14</c:v>
                </c:pt>
                <c:pt idx="5">
                  <c:v>July '14</c:v>
                </c:pt>
                <c:pt idx="6">
                  <c:v>Feb '15</c:v>
                </c:pt>
                <c:pt idx="7">
                  <c:v>July '15</c:v>
                </c:pt>
                <c:pt idx="8">
                  <c:v>Feb '16</c:v>
                </c:pt>
                <c:pt idx="9">
                  <c:v>Jul '16</c:v>
                </c:pt>
                <c:pt idx="10">
                  <c:v>Mar '17</c:v>
                </c:pt>
                <c:pt idx="11">
                  <c:v>Aug '17</c:v>
                </c:pt>
              </c:strCache>
            </c:strRef>
          </c:cat>
          <c:val>
            <c:numRef>
              <c:f>Sheet1!$D$2:$D$16</c:f>
              <c:numCache>
                <c:formatCode>General</c:formatCode>
                <c:ptCount val="12"/>
                <c:pt idx="0">
                  <c:v>2</c:v>
                </c:pt>
                <c:pt idx="1">
                  <c:v>2</c:v>
                </c:pt>
                <c:pt idx="2">
                  <c:v>3</c:v>
                </c:pt>
                <c:pt idx="3">
                  <c:v>3</c:v>
                </c:pt>
                <c:pt idx="4">
                  <c:v>3</c:v>
                </c:pt>
                <c:pt idx="5">
                  <c:v>3</c:v>
                </c:pt>
                <c:pt idx="6">
                  <c:v>2</c:v>
                </c:pt>
                <c:pt idx="7">
                  <c:v>4</c:v>
                </c:pt>
                <c:pt idx="8">
                  <c:v>2</c:v>
                </c:pt>
                <c:pt idx="9">
                  <c:v>2</c:v>
                </c:pt>
                <c:pt idx="10">
                  <c:v>2</c:v>
                </c:pt>
                <c:pt idx="11">
                  <c:v>2</c:v>
                </c:pt>
              </c:numCache>
            </c:numRef>
          </c:val>
          <c:extLst xmlns:c16r2="http://schemas.microsoft.com/office/drawing/2015/06/chart">
            <c:ext xmlns:c16="http://schemas.microsoft.com/office/drawing/2014/chart" uri="{C3380CC4-5D6E-409C-BE32-E72D297353CC}">
              <c16:uniqueId val="{00000002-E4F0-4839-885F-2141044A88AF}"/>
            </c:ext>
          </c:extLst>
        </c:ser>
        <c:ser>
          <c:idx val="2"/>
          <c:order val="3"/>
          <c:tx>
            <c:strRef>
              <c:f>Sheet1!$E$1</c:f>
              <c:strCache>
                <c:ptCount val="1"/>
                <c:pt idx="0">
                  <c:v>Disagree slightly (-1)</c:v>
                </c:pt>
              </c:strCache>
            </c:strRef>
          </c:tx>
          <c:spPr>
            <a:solidFill>
              <a:srgbClr val="EF5205"/>
            </a:solidFill>
          </c:spPr>
          <c:invertIfNegative val="0"/>
          <c:dLbls>
            <c:numFmt formatCode="#,##0" sourceLinked="0"/>
            <c:spPr>
              <a:noFill/>
              <a:ln>
                <a:noFill/>
              </a:ln>
              <a:effectLst/>
            </c:spPr>
            <c:txPr>
              <a:bodyPr/>
              <a:lstStyle/>
              <a:p>
                <a:pPr>
                  <a:defRPr sz="1400" b="0">
                    <a:solidFill>
                      <a:schemeClr val="bg1"/>
                    </a:solidFill>
                    <a:latin typeface="+mn-l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Sheet1!$A$2:$A$16</c:f>
              <c:strCache>
                <c:ptCount val="12"/>
                <c:pt idx="0">
                  <c:v>Feb '12</c:v>
                </c:pt>
                <c:pt idx="1">
                  <c:v>Aug '12</c:v>
                </c:pt>
                <c:pt idx="2">
                  <c:v>Feb '13</c:v>
                </c:pt>
                <c:pt idx="3">
                  <c:v>July '13</c:v>
                </c:pt>
                <c:pt idx="4">
                  <c:v>Feb '14</c:v>
                </c:pt>
                <c:pt idx="5">
                  <c:v>July '14</c:v>
                </c:pt>
                <c:pt idx="6">
                  <c:v>Feb '15</c:v>
                </c:pt>
                <c:pt idx="7">
                  <c:v>July '15</c:v>
                </c:pt>
                <c:pt idx="8">
                  <c:v>Feb '16</c:v>
                </c:pt>
                <c:pt idx="9">
                  <c:v>Jul '16</c:v>
                </c:pt>
                <c:pt idx="10">
                  <c:v>Mar '17</c:v>
                </c:pt>
                <c:pt idx="11">
                  <c:v>Aug '17</c:v>
                </c:pt>
              </c:strCache>
            </c:strRef>
          </c:cat>
          <c:val>
            <c:numRef>
              <c:f>Sheet1!$E$2:$E$16</c:f>
              <c:numCache>
                <c:formatCode>General</c:formatCode>
                <c:ptCount val="12"/>
                <c:pt idx="0">
                  <c:v>12</c:v>
                </c:pt>
                <c:pt idx="1">
                  <c:v>8</c:v>
                </c:pt>
                <c:pt idx="2">
                  <c:v>12</c:v>
                </c:pt>
                <c:pt idx="3">
                  <c:v>7</c:v>
                </c:pt>
                <c:pt idx="4">
                  <c:v>8</c:v>
                </c:pt>
                <c:pt idx="5">
                  <c:v>6</c:v>
                </c:pt>
                <c:pt idx="6">
                  <c:v>12</c:v>
                </c:pt>
                <c:pt idx="7">
                  <c:v>9</c:v>
                </c:pt>
                <c:pt idx="8">
                  <c:v>7</c:v>
                </c:pt>
                <c:pt idx="9">
                  <c:v>6</c:v>
                </c:pt>
                <c:pt idx="10">
                  <c:v>7</c:v>
                </c:pt>
                <c:pt idx="11">
                  <c:v>4</c:v>
                </c:pt>
              </c:numCache>
            </c:numRef>
          </c:val>
          <c:extLst xmlns:c16r2="http://schemas.microsoft.com/office/drawing/2015/06/chart">
            <c:ext xmlns:c16="http://schemas.microsoft.com/office/drawing/2014/chart" uri="{C3380CC4-5D6E-409C-BE32-E72D297353CC}">
              <c16:uniqueId val="{00000003-E4F0-4839-885F-2141044A88AF}"/>
            </c:ext>
          </c:extLst>
        </c:ser>
        <c:ser>
          <c:idx val="3"/>
          <c:order val="4"/>
          <c:tx>
            <c:strRef>
              <c:f>Sheet1!$F$1</c:f>
              <c:strCache>
                <c:ptCount val="1"/>
                <c:pt idx="0">
                  <c:v>Disagree strongly (-2)</c:v>
                </c:pt>
              </c:strCache>
            </c:strRef>
          </c:tx>
          <c:spPr>
            <a:solidFill>
              <a:srgbClr val="C50017"/>
            </a:solidFill>
          </c:spPr>
          <c:invertIfNegative val="0"/>
          <c:dLbls>
            <c:numFmt formatCode="#,##0" sourceLinked="0"/>
            <c:spPr>
              <a:noFill/>
              <a:ln>
                <a:noFill/>
              </a:ln>
              <a:effectLst/>
            </c:spPr>
            <c:txPr>
              <a:bodyPr/>
              <a:lstStyle/>
              <a:p>
                <a:pPr>
                  <a:defRPr sz="1400" b="0">
                    <a:solidFill>
                      <a:schemeClr val="bg1"/>
                    </a:solidFill>
                    <a:latin typeface="+mn-l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Sheet1!$A$2:$A$16</c:f>
              <c:strCache>
                <c:ptCount val="12"/>
                <c:pt idx="0">
                  <c:v>Feb '12</c:v>
                </c:pt>
                <c:pt idx="1">
                  <c:v>Aug '12</c:v>
                </c:pt>
                <c:pt idx="2">
                  <c:v>Feb '13</c:v>
                </c:pt>
                <c:pt idx="3">
                  <c:v>July '13</c:v>
                </c:pt>
                <c:pt idx="4">
                  <c:v>Feb '14</c:v>
                </c:pt>
                <c:pt idx="5">
                  <c:v>July '14</c:v>
                </c:pt>
                <c:pt idx="6">
                  <c:v>Feb '15</c:v>
                </c:pt>
                <c:pt idx="7">
                  <c:v>July '15</c:v>
                </c:pt>
                <c:pt idx="8">
                  <c:v>Feb '16</c:v>
                </c:pt>
                <c:pt idx="9">
                  <c:v>Jul '16</c:v>
                </c:pt>
                <c:pt idx="10">
                  <c:v>Mar '17</c:v>
                </c:pt>
                <c:pt idx="11">
                  <c:v>Aug '17</c:v>
                </c:pt>
              </c:strCache>
            </c:strRef>
          </c:cat>
          <c:val>
            <c:numRef>
              <c:f>Sheet1!$F$2:$F$16</c:f>
              <c:numCache>
                <c:formatCode>General</c:formatCode>
                <c:ptCount val="12"/>
                <c:pt idx="0">
                  <c:v>81</c:v>
                </c:pt>
                <c:pt idx="1">
                  <c:v>86</c:v>
                </c:pt>
                <c:pt idx="2">
                  <c:v>81</c:v>
                </c:pt>
                <c:pt idx="3">
                  <c:v>82</c:v>
                </c:pt>
                <c:pt idx="4">
                  <c:v>82</c:v>
                </c:pt>
                <c:pt idx="5">
                  <c:v>86</c:v>
                </c:pt>
                <c:pt idx="6">
                  <c:v>79</c:v>
                </c:pt>
                <c:pt idx="7">
                  <c:v>83</c:v>
                </c:pt>
                <c:pt idx="8">
                  <c:v>86</c:v>
                </c:pt>
                <c:pt idx="9">
                  <c:v>85</c:v>
                </c:pt>
                <c:pt idx="10">
                  <c:v>87</c:v>
                </c:pt>
                <c:pt idx="11">
                  <c:v>90</c:v>
                </c:pt>
              </c:numCache>
            </c:numRef>
          </c:val>
          <c:extLst xmlns:c16r2="http://schemas.microsoft.com/office/drawing/2015/06/chart">
            <c:ext xmlns:c16="http://schemas.microsoft.com/office/drawing/2014/chart" uri="{C3380CC4-5D6E-409C-BE32-E72D297353CC}">
              <c16:uniqueId val="{00000004-E4F0-4839-885F-2141044A88AF}"/>
            </c:ext>
          </c:extLst>
        </c:ser>
        <c:dLbls>
          <c:showLegendKey val="0"/>
          <c:showVal val="1"/>
          <c:showCatName val="0"/>
          <c:showSerName val="0"/>
          <c:showPercent val="0"/>
          <c:showBubbleSize val="0"/>
        </c:dLbls>
        <c:gapWidth val="19"/>
        <c:overlap val="100"/>
        <c:axId val="182807168"/>
        <c:axId val="182821632"/>
      </c:barChart>
      <c:catAx>
        <c:axId val="182807168"/>
        <c:scaling>
          <c:orientation val="maxMin"/>
        </c:scaling>
        <c:delete val="0"/>
        <c:axPos val="l"/>
        <c:title>
          <c:tx>
            <c:rich>
              <a:bodyPr rot="0" vert="horz"/>
              <a:lstStyle/>
              <a:p>
                <a:pPr>
                  <a:defRPr>
                    <a:solidFill>
                      <a:srgbClr val="333333"/>
                    </a:solidFill>
                  </a:defRPr>
                </a:pPr>
                <a:r>
                  <a:rPr lang="en-AU" sz="1000" b="0" dirty="0">
                    <a:solidFill>
                      <a:srgbClr val="333333"/>
                    </a:solidFill>
                    <a:latin typeface="+mn-lt"/>
                    <a:ea typeface="Verdana" pitchFamily="34" charset="0"/>
                    <a:cs typeface="Verdana" pitchFamily="34" charset="0"/>
                  </a:rPr>
                  <a:t>%</a:t>
                </a:r>
              </a:p>
            </c:rich>
          </c:tx>
          <c:layout>
            <c:manualLayout>
              <c:xMode val="edge"/>
              <c:yMode val="edge"/>
              <c:x val="0.26325404636920385"/>
              <c:y val="3.3586966113255809E-3"/>
            </c:manualLayout>
          </c:layout>
          <c:overlay val="0"/>
        </c:title>
        <c:numFmt formatCode="General" sourceLinked="1"/>
        <c:majorTickMark val="none"/>
        <c:minorTickMark val="none"/>
        <c:tickLblPos val="nextTo"/>
        <c:spPr>
          <a:ln w="9572">
            <a:noFill/>
          </a:ln>
        </c:spPr>
        <c:txPr>
          <a:bodyPr rot="0" vert="horz"/>
          <a:lstStyle/>
          <a:p>
            <a:pPr>
              <a:defRPr sz="1200" b="0" i="0" u="none" strike="noStrike" baseline="0">
                <a:solidFill>
                  <a:srgbClr val="717171"/>
                </a:solidFill>
                <a:latin typeface="+mn-lt"/>
                <a:ea typeface="Arial"/>
                <a:cs typeface="Arial"/>
              </a:defRPr>
            </a:pPr>
            <a:endParaRPr lang="en-US"/>
          </a:p>
        </c:txPr>
        <c:crossAx val="182821632"/>
        <c:crosses val="autoZero"/>
        <c:auto val="1"/>
        <c:lblAlgn val="ctr"/>
        <c:lblOffset val="100"/>
        <c:tickLblSkip val="1"/>
        <c:tickMarkSkip val="1"/>
        <c:noMultiLvlLbl val="0"/>
      </c:catAx>
      <c:valAx>
        <c:axId val="182821632"/>
        <c:scaling>
          <c:orientation val="minMax"/>
        </c:scaling>
        <c:delete val="0"/>
        <c:axPos val="t"/>
        <c:numFmt formatCode="0%" sourceLinked="1"/>
        <c:majorTickMark val="none"/>
        <c:minorTickMark val="none"/>
        <c:tickLblPos val="none"/>
        <c:spPr>
          <a:ln w="9572">
            <a:noFill/>
          </a:ln>
        </c:spPr>
        <c:crossAx val="182807168"/>
        <c:crosses val="autoZero"/>
        <c:crossBetween val="between"/>
      </c:valAx>
    </c:plotArea>
    <c:legend>
      <c:legendPos val="b"/>
      <c:layout>
        <c:manualLayout>
          <c:xMode val="edge"/>
          <c:yMode val="edge"/>
          <c:x val="0.13608420822397188"/>
          <c:y val="0.71832353331378895"/>
          <c:w val="0.83199354768154365"/>
          <c:h val="0.10050534312160229"/>
        </c:manualLayout>
      </c:layout>
      <c:overlay val="0"/>
      <c:spPr>
        <a:noFill/>
        <a:ln w="25527">
          <a:noFill/>
        </a:ln>
      </c:spPr>
      <c:txPr>
        <a:bodyPr/>
        <a:lstStyle/>
        <a:p>
          <a:pPr>
            <a:defRPr sz="1200" b="0" i="0" u="none" strike="noStrike" baseline="0">
              <a:solidFill>
                <a:srgbClr val="717171"/>
              </a:solidFill>
              <a:latin typeface="+mn-lt"/>
              <a:ea typeface="Arial"/>
              <a:cs typeface="Arial"/>
            </a:defRPr>
          </a:pPr>
          <a:endParaRPr lang="en-US"/>
        </a:p>
      </c:txPr>
    </c:legend>
    <c:plotVisOnly val="1"/>
    <c:dispBlanksAs val="gap"/>
    <c:showDLblsOverMax val="0"/>
  </c:chart>
  <c:spPr>
    <a:noFill/>
    <a:ln>
      <a:noFill/>
    </a:ln>
  </c:spPr>
  <c:txPr>
    <a:bodyPr/>
    <a:lstStyle/>
    <a:p>
      <a:pPr>
        <a:defRPr sz="1809" b="1" i="0" u="none" strike="noStrike" baseline="0">
          <a:solidFill>
            <a:schemeClr val="tx1"/>
          </a:solidFill>
          <a:latin typeface="Arial"/>
          <a:ea typeface="Arial"/>
          <a:cs typeface="Arial"/>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63048305154903939"/>
          <c:y val="9.1287049978808654E-2"/>
          <c:w val="0.28158031232523995"/>
          <c:h val="0.7274734462002872"/>
        </c:manualLayout>
      </c:layout>
      <c:barChart>
        <c:barDir val="bar"/>
        <c:grouping val="stacked"/>
        <c:varyColors val="0"/>
        <c:ser>
          <c:idx val="8"/>
          <c:order val="0"/>
          <c:tx>
            <c:strRef>
              <c:f>Sheet1!$B$1</c:f>
              <c:strCache>
                <c:ptCount val="1"/>
                <c:pt idx="0">
                  <c:v>Very serious</c:v>
                </c:pt>
              </c:strCache>
            </c:strRef>
          </c:tx>
          <c:spPr>
            <a:solidFill>
              <a:srgbClr val="7A2280">
                <a:alpha val="50000"/>
              </a:srgbClr>
            </a:solidFill>
            <a:ln w="25527">
              <a:noFill/>
            </a:ln>
          </c:spPr>
          <c:invertIfNegative val="0"/>
          <c:dPt>
            <c:idx val="0"/>
            <c:invertIfNegative val="0"/>
            <c:bubble3D val="0"/>
            <c:spPr>
              <a:solidFill>
                <a:srgbClr val="7A2280">
                  <a:alpha val="50196"/>
                </a:srgbClr>
              </a:solidFill>
              <a:ln w="25527">
                <a:noFill/>
              </a:ln>
            </c:spPr>
            <c:extLst xmlns:c16r2="http://schemas.microsoft.com/office/drawing/2015/06/chart">
              <c:ext xmlns:c16="http://schemas.microsoft.com/office/drawing/2014/chart" uri="{C3380CC4-5D6E-409C-BE32-E72D297353CC}">
                <c16:uniqueId val="{00000001-1E1F-4811-A05B-3A0610EAEB0C}"/>
              </c:ext>
            </c:extLst>
          </c:dPt>
          <c:dPt>
            <c:idx val="1"/>
            <c:invertIfNegative val="0"/>
            <c:bubble3D val="0"/>
            <c:spPr>
              <a:solidFill>
                <a:srgbClr val="7A2280">
                  <a:alpha val="50196"/>
                </a:srgbClr>
              </a:solidFill>
              <a:ln w="25527">
                <a:noFill/>
              </a:ln>
            </c:spPr>
            <c:extLst xmlns:c16r2="http://schemas.microsoft.com/office/drawing/2015/06/chart">
              <c:ext xmlns:c16="http://schemas.microsoft.com/office/drawing/2014/chart" uri="{C3380CC4-5D6E-409C-BE32-E72D297353CC}">
                <c16:uniqueId val="{00000003-1E1F-4811-A05B-3A0610EAEB0C}"/>
              </c:ext>
            </c:extLst>
          </c:dPt>
          <c:dPt>
            <c:idx val="2"/>
            <c:invertIfNegative val="0"/>
            <c:bubble3D val="0"/>
            <c:spPr>
              <a:solidFill>
                <a:srgbClr val="7A2280"/>
              </a:solidFill>
              <a:ln w="25527">
                <a:noFill/>
              </a:ln>
            </c:spPr>
            <c:extLst xmlns:c16r2="http://schemas.microsoft.com/office/drawing/2015/06/chart">
              <c:ext xmlns:c16="http://schemas.microsoft.com/office/drawing/2014/chart" uri="{C3380CC4-5D6E-409C-BE32-E72D297353CC}">
                <c16:uniqueId val="{00000005-1E1F-4811-A05B-3A0610EAEB0C}"/>
              </c:ext>
            </c:extLst>
          </c:dPt>
          <c:dPt>
            <c:idx val="5"/>
            <c:invertIfNegative val="0"/>
            <c:bubble3D val="0"/>
            <c:spPr>
              <a:solidFill>
                <a:srgbClr val="7A2280">
                  <a:alpha val="50196"/>
                </a:srgbClr>
              </a:solidFill>
              <a:ln w="25527">
                <a:noFill/>
              </a:ln>
            </c:spPr>
            <c:extLst xmlns:c16r2="http://schemas.microsoft.com/office/drawing/2015/06/chart">
              <c:ext xmlns:c16="http://schemas.microsoft.com/office/drawing/2014/chart" uri="{C3380CC4-5D6E-409C-BE32-E72D297353CC}">
                <c16:uniqueId val="{00000007-1E1F-4811-A05B-3A0610EAEB0C}"/>
              </c:ext>
            </c:extLst>
          </c:dPt>
          <c:dPt>
            <c:idx val="6"/>
            <c:invertIfNegative val="0"/>
            <c:bubble3D val="0"/>
            <c:spPr>
              <a:solidFill>
                <a:srgbClr val="7A2280">
                  <a:alpha val="50196"/>
                </a:srgbClr>
              </a:solidFill>
              <a:ln w="25527">
                <a:noFill/>
              </a:ln>
            </c:spPr>
            <c:extLst xmlns:c16r2="http://schemas.microsoft.com/office/drawing/2015/06/chart">
              <c:ext xmlns:c16="http://schemas.microsoft.com/office/drawing/2014/chart" uri="{C3380CC4-5D6E-409C-BE32-E72D297353CC}">
                <c16:uniqueId val="{00000009-1E1F-4811-A05B-3A0610EAEB0C}"/>
              </c:ext>
            </c:extLst>
          </c:dPt>
          <c:dPt>
            <c:idx val="7"/>
            <c:invertIfNegative val="0"/>
            <c:bubble3D val="0"/>
            <c:extLst xmlns:c16r2="http://schemas.microsoft.com/office/drawing/2015/06/chart">
              <c:ext xmlns:c16="http://schemas.microsoft.com/office/drawing/2014/chart" uri="{C3380CC4-5D6E-409C-BE32-E72D297353CC}">
                <c16:uniqueId val="{0000000A-BF1C-4D2C-B546-22F9F28A0B8C}"/>
              </c:ext>
            </c:extLst>
          </c:dPt>
          <c:dPt>
            <c:idx val="9"/>
            <c:invertIfNegative val="0"/>
            <c:bubble3D val="0"/>
            <c:spPr>
              <a:solidFill>
                <a:srgbClr val="7A2280">
                  <a:alpha val="50196"/>
                </a:srgbClr>
              </a:solidFill>
              <a:ln w="25527">
                <a:noFill/>
              </a:ln>
            </c:spPr>
            <c:extLst xmlns:c16r2="http://schemas.microsoft.com/office/drawing/2015/06/chart">
              <c:ext xmlns:c16="http://schemas.microsoft.com/office/drawing/2014/chart" uri="{C3380CC4-5D6E-409C-BE32-E72D297353CC}">
                <c16:uniqueId val="{0000000C-1E1F-4811-A05B-3A0610EAEB0C}"/>
              </c:ext>
            </c:extLst>
          </c:dPt>
          <c:dPt>
            <c:idx val="10"/>
            <c:invertIfNegative val="0"/>
            <c:bubble3D val="0"/>
            <c:spPr>
              <a:solidFill>
                <a:srgbClr val="7A2280">
                  <a:alpha val="50196"/>
                </a:srgbClr>
              </a:solidFill>
              <a:ln w="25527">
                <a:noFill/>
              </a:ln>
            </c:spPr>
            <c:extLst xmlns:c16r2="http://schemas.microsoft.com/office/drawing/2015/06/chart">
              <c:ext xmlns:c16="http://schemas.microsoft.com/office/drawing/2014/chart" uri="{C3380CC4-5D6E-409C-BE32-E72D297353CC}">
                <c16:uniqueId val="{0000000E-1E1F-4811-A05B-3A0610EAEB0C}"/>
              </c:ext>
            </c:extLst>
          </c:dPt>
          <c:dPt>
            <c:idx val="11"/>
            <c:invertIfNegative val="0"/>
            <c:bubble3D val="0"/>
            <c:spPr>
              <a:solidFill>
                <a:srgbClr val="7A2280">
                  <a:alpha val="50196"/>
                </a:srgbClr>
              </a:solidFill>
              <a:ln w="25527">
                <a:noFill/>
              </a:ln>
            </c:spPr>
            <c:extLst xmlns:c16r2="http://schemas.microsoft.com/office/drawing/2015/06/chart">
              <c:ext xmlns:c16="http://schemas.microsoft.com/office/drawing/2014/chart" uri="{C3380CC4-5D6E-409C-BE32-E72D297353CC}">
                <c16:uniqueId val="{00000010-1E1F-4811-A05B-3A0610EAEB0C}"/>
              </c:ext>
            </c:extLst>
          </c:dPt>
          <c:dLbls>
            <c:dLbl>
              <c:idx val="11"/>
              <c:layout>
                <c:manualLayout>
                  <c:x val="1.04644675274144E-2"/>
                  <c:y val="2.3787125361203407E-3"/>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1E1F-4811-A05B-3A0610EAEB0C}"/>
                </c:ext>
              </c:extLst>
            </c:dLbl>
            <c:numFmt formatCode="#,##0" sourceLinked="0"/>
            <c:spPr>
              <a:noFill/>
              <a:ln w="25527">
                <a:noFill/>
              </a:ln>
            </c:spPr>
            <c:txPr>
              <a:bodyPr/>
              <a:lstStyle/>
              <a:p>
                <a:pPr>
                  <a:defRPr sz="1200" b="0" i="0" u="none" strike="noStrike" baseline="0">
                    <a:solidFill>
                      <a:srgbClr val="FFFFFF"/>
                    </a:solidFill>
                    <a:latin typeface="+mn-lt"/>
                    <a:ea typeface="Arial"/>
                    <a:cs typeface="Arial"/>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Sheet1!$A$2:$A$13</c:f>
              <c:strCache>
                <c:ptCount val="12"/>
                <c:pt idx="0">
                  <c:v>Drinking / driving  over the limit</c:v>
                </c:pt>
                <c:pt idx="1">
                  <c:v>Driving  under influence of drugs</c:v>
                </c:pt>
                <c:pt idx="2">
                  <c:v>Using hand held-mobile</c:v>
                </c:pt>
                <c:pt idx="3">
                  <c:v>Not looking out for motorcyclists / people on pedal bikes at junctions</c:v>
                </c:pt>
                <c:pt idx="4">
                  <c:v>Not wearing seatbelt </c:v>
                </c:pt>
                <c:pt idx="5">
                  <c:v>Not adjusting speed to  country roads</c:v>
                </c:pt>
                <c:pt idx="6">
                  <c:v>Driving at + 10mph in cities or towns</c:v>
                </c:pt>
                <c:pt idx="7">
                  <c:v>Driving when tired</c:v>
                </c:pt>
                <c:pt idx="8">
                  <c:v>Being distracted by something /someone</c:v>
                </c:pt>
                <c:pt idx="9">
                  <c:v>Speeding up through amber</c:v>
                </c:pt>
                <c:pt idx="10">
                  <c:v>Driving at +10mph motorways</c:v>
                </c:pt>
                <c:pt idx="11">
                  <c:v>Driving at + 5mph  in cities/towns</c:v>
                </c:pt>
              </c:strCache>
            </c:strRef>
          </c:cat>
          <c:val>
            <c:numRef>
              <c:f>Sheet1!$B$2:$B$13</c:f>
              <c:numCache>
                <c:formatCode>General</c:formatCode>
                <c:ptCount val="12"/>
                <c:pt idx="0">
                  <c:v>93</c:v>
                </c:pt>
                <c:pt idx="1">
                  <c:v>91</c:v>
                </c:pt>
                <c:pt idx="2">
                  <c:v>84</c:v>
                </c:pt>
                <c:pt idx="3">
                  <c:v>78</c:v>
                </c:pt>
                <c:pt idx="4">
                  <c:v>72</c:v>
                </c:pt>
                <c:pt idx="5">
                  <c:v>69</c:v>
                </c:pt>
                <c:pt idx="6">
                  <c:v>66</c:v>
                </c:pt>
                <c:pt idx="7">
                  <c:v>63</c:v>
                </c:pt>
                <c:pt idx="8">
                  <c:v>59</c:v>
                </c:pt>
                <c:pt idx="9">
                  <c:v>47</c:v>
                </c:pt>
                <c:pt idx="10">
                  <c:v>35</c:v>
                </c:pt>
                <c:pt idx="11">
                  <c:v>27</c:v>
                </c:pt>
              </c:numCache>
            </c:numRef>
          </c:val>
          <c:extLst xmlns:c16r2="http://schemas.microsoft.com/office/drawing/2015/06/chart">
            <c:ext xmlns:c16="http://schemas.microsoft.com/office/drawing/2014/chart" uri="{C3380CC4-5D6E-409C-BE32-E72D297353CC}">
              <c16:uniqueId val="{00000011-1E1F-4811-A05B-3A0610EAEB0C}"/>
            </c:ext>
          </c:extLst>
        </c:ser>
        <c:dLbls>
          <c:dLblPos val="inEnd"/>
          <c:showLegendKey val="0"/>
          <c:showVal val="1"/>
          <c:showCatName val="0"/>
          <c:showSerName val="0"/>
          <c:showPercent val="0"/>
          <c:showBubbleSize val="0"/>
        </c:dLbls>
        <c:gapWidth val="19"/>
        <c:overlap val="100"/>
        <c:axId val="179717248"/>
        <c:axId val="179735552"/>
      </c:barChart>
      <c:catAx>
        <c:axId val="179717248"/>
        <c:scaling>
          <c:orientation val="maxMin"/>
        </c:scaling>
        <c:delete val="0"/>
        <c:axPos val="l"/>
        <c:numFmt formatCode="General" sourceLinked="1"/>
        <c:majorTickMark val="none"/>
        <c:minorTickMark val="none"/>
        <c:tickLblPos val="nextTo"/>
        <c:spPr>
          <a:ln w="9572">
            <a:noFill/>
          </a:ln>
        </c:spPr>
        <c:txPr>
          <a:bodyPr rot="0" vert="horz"/>
          <a:lstStyle/>
          <a:p>
            <a:pPr>
              <a:defRPr sz="1400" b="0" i="0" u="none" strike="noStrike" baseline="0">
                <a:solidFill>
                  <a:srgbClr val="717171"/>
                </a:solidFill>
                <a:latin typeface="+mj-lt"/>
                <a:ea typeface="Arial"/>
                <a:cs typeface="Arial"/>
              </a:defRPr>
            </a:pPr>
            <a:endParaRPr lang="en-US"/>
          </a:p>
        </c:txPr>
        <c:crossAx val="179735552"/>
        <c:crosses val="autoZero"/>
        <c:auto val="1"/>
        <c:lblAlgn val="ctr"/>
        <c:lblOffset val="100"/>
        <c:tickLblSkip val="1"/>
        <c:tickMarkSkip val="1"/>
        <c:noMultiLvlLbl val="0"/>
      </c:catAx>
      <c:valAx>
        <c:axId val="179735552"/>
        <c:scaling>
          <c:orientation val="minMax"/>
        </c:scaling>
        <c:delete val="0"/>
        <c:axPos val="t"/>
        <c:numFmt formatCode="General" sourceLinked="1"/>
        <c:majorTickMark val="none"/>
        <c:minorTickMark val="none"/>
        <c:tickLblPos val="none"/>
        <c:spPr>
          <a:ln w="9572">
            <a:noFill/>
          </a:ln>
        </c:spPr>
        <c:crossAx val="179717248"/>
        <c:crosses val="autoZero"/>
        <c:crossBetween val="between"/>
      </c:valAx>
      <c:spPr>
        <a:noFill/>
        <a:ln w="25400">
          <a:noFill/>
        </a:ln>
      </c:spPr>
    </c:plotArea>
    <c:plotVisOnly val="1"/>
    <c:dispBlanksAs val="gap"/>
    <c:showDLblsOverMax val="0"/>
  </c:chart>
  <c:spPr>
    <a:noFill/>
    <a:ln>
      <a:noFill/>
    </a:ln>
  </c:spPr>
  <c:txPr>
    <a:bodyPr/>
    <a:lstStyle/>
    <a:p>
      <a:pPr>
        <a:defRPr sz="1809" b="1" i="0" u="none" strike="noStrike" baseline="0">
          <a:solidFill>
            <a:schemeClr val="tx1"/>
          </a:solidFill>
          <a:latin typeface="Arial"/>
          <a:ea typeface="Arial"/>
          <a:cs typeface="Aria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9346932924571245"/>
          <c:y val="3.4375000000000003E-2"/>
          <c:w val="0.67662522952698601"/>
          <c:h val="0.84110999015748034"/>
        </c:manualLayout>
      </c:layout>
      <c:barChart>
        <c:barDir val="bar"/>
        <c:grouping val="percentStacked"/>
        <c:varyColors val="0"/>
        <c:ser>
          <c:idx val="0"/>
          <c:order val="0"/>
          <c:tx>
            <c:strRef>
              <c:f>Sheet1!$B$1</c:f>
              <c:strCache>
                <c:ptCount val="1"/>
                <c:pt idx="0">
                  <c:v>Always</c:v>
                </c:pt>
              </c:strCache>
            </c:strRef>
          </c:tx>
          <c:spPr>
            <a:solidFill>
              <a:srgbClr val="E5007E"/>
            </a:solidFill>
          </c:spPr>
          <c:invertIfNegative val="0"/>
          <c:dLbls>
            <c:spPr>
              <a:noFill/>
              <a:ln>
                <a:noFill/>
              </a:ln>
              <a:effectLst/>
            </c:spPr>
            <c:txPr>
              <a:bodyPr/>
              <a:lstStyle/>
              <a:p>
                <a:pPr>
                  <a:defRPr sz="1400">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Sheet1!$A$2:$A$13</c:f>
              <c:strCache>
                <c:ptCount val="12"/>
                <c:pt idx="0">
                  <c:v>Aug '17</c:v>
                </c:pt>
                <c:pt idx="1">
                  <c:v>Mar '17</c:v>
                </c:pt>
                <c:pt idx="2">
                  <c:v>Jul '16</c:v>
                </c:pt>
                <c:pt idx="3">
                  <c:v>Aug '17</c:v>
                </c:pt>
                <c:pt idx="4">
                  <c:v>Mar '17</c:v>
                </c:pt>
                <c:pt idx="5">
                  <c:v>Jul '16</c:v>
                </c:pt>
                <c:pt idx="6">
                  <c:v>Aug '17</c:v>
                </c:pt>
                <c:pt idx="7">
                  <c:v>Mar '17</c:v>
                </c:pt>
                <c:pt idx="8">
                  <c:v>Jul '16</c:v>
                </c:pt>
                <c:pt idx="9">
                  <c:v>Aug '17</c:v>
                </c:pt>
                <c:pt idx="10">
                  <c:v>Mar '17</c:v>
                </c:pt>
                <c:pt idx="11">
                  <c:v>Jul '16</c:v>
                </c:pt>
              </c:strCache>
            </c:strRef>
          </c:cat>
          <c:val>
            <c:numRef>
              <c:f>Sheet1!$B$2:$B$13</c:f>
              <c:numCache>
                <c:formatCode>General</c:formatCode>
                <c:ptCount val="12"/>
                <c:pt idx="0">
                  <c:v>52</c:v>
                </c:pt>
                <c:pt idx="1">
                  <c:v>50</c:v>
                </c:pt>
                <c:pt idx="2">
                  <c:v>48</c:v>
                </c:pt>
                <c:pt idx="3">
                  <c:v>51</c:v>
                </c:pt>
                <c:pt idx="4">
                  <c:v>45</c:v>
                </c:pt>
                <c:pt idx="5">
                  <c:v>45</c:v>
                </c:pt>
                <c:pt idx="6">
                  <c:v>43</c:v>
                </c:pt>
                <c:pt idx="7">
                  <c:v>41</c:v>
                </c:pt>
                <c:pt idx="8">
                  <c:v>38</c:v>
                </c:pt>
                <c:pt idx="9">
                  <c:v>45</c:v>
                </c:pt>
                <c:pt idx="10">
                  <c:v>44</c:v>
                </c:pt>
                <c:pt idx="11">
                  <c:v>40</c:v>
                </c:pt>
              </c:numCache>
            </c:numRef>
          </c:val>
          <c:extLst xmlns:c16r2="http://schemas.microsoft.com/office/drawing/2015/06/chart">
            <c:ext xmlns:c16="http://schemas.microsoft.com/office/drawing/2014/chart" uri="{C3380CC4-5D6E-409C-BE32-E72D297353CC}">
              <c16:uniqueId val="{00000000-8FC6-46CD-85A6-04C26C082405}"/>
            </c:ext>
          </c:extLst>
        </c:ser>
        <c:ser>
          <c:idx val="1"/>
          <c:order val="1"/>
          <c:tx>
            <c:strRef>
              <c:f>Sheet1!$C$1</c:f>
              <c:strCache>
                <c:ptCount val="1"/>
                <c:pt idx="0">
                  <c:v>Nearly always</c:v>
                </c:pt>
              </c:strCache>
            </c:strRef>
          </c:tx>
          <c:spPr>
            <a:solidFill>
              <a:schemeClr val="bg2">
                <a:lumMod val="60000"/>
                <a:lumOff val="40000"/>
              </a:schemeClr>
            </a:solidFill>
          </c:spPr>
          <c:invertIfNegative val="0"/>
          <c:dLbls>
            <c:spPr>
              <a:noFill/>
              <a:ln>
                <a:noFill/>
              </a:ln>
              <a:effectLst/>
            </c:spPr>
            <c:txPr>
              <a:bodyPr/>
              <a:lstStyle/>
              <a:p>
                <a:pPr>
                  <a:defRPr sz="1400">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Sheet1!$A$2:$A$13</c:f>
              <c:strCache>
                <c:ptCount val="12"/>
                <c:pt idx="0">
                  <c:v>Aug '17</c:v>
                </c:pt>
                <c:pt idx="1">
                  <c:v>Mar '17</c:v>
                </c:pt>
                <c:pt idx="2">
                  <c:v>Jul '16</c:v>
                </c:pt>
                <c:pt idx="3">
                  <c:v>Aug '17</c:v>
                </c:pt>
                <c:pt idx="4">
                  <c:v>Mar '17</c:v>
                </c:pt>
                <c:pt idx="5">
                  <c:v>Jul '16</c:v>
                </c:pt>
                <c:pt idx="6">
                  <c:v>Aug '17</c:v>
                </c:pt>
                <c:pt idx="7">
                  <c:v>Mar '17</c:v>
                </c:pt>
                <c:pt idx="8">
                  <c:v>Jul '16</c:v>
                </c:pt>
                <c:pt idx="9">
                  <c:v>Aug '17</c:v>
                </c:pt>
                <c:pt idx="10">
                  <c:v>Mar '17</c:v>
                </c:pt>
                <c:pt idx="11">
                  <c:v>Jul '16</c:v>
                </c:pt>
              </c:strCache>
            </c:strRef>
          </c:cat>
          <c:val>
            <c:numRef>
              <c:f>Sheet1!$C$2:$C$13</c:f>
              <c:numCache>
                <c:formatCode>General</c:formatCode>
                <c:ptCount val="12"/>
                <c:pt idx="0">
                  <c:v>39</c:v>
                </c:pt>
                <c:pt idx="1">
                  <c:v>39</c:v>
                </c:pt>
                <c:pt idx="2">
                  <c:v>44</c:v>
                </c:pt>
                <c:pt idx="3">
                  <c:v>43</c:v>
                </c:pt>
                <c:pt idx="4">
                  <c:v>46</c:v>
                </c:pt>
                <c:pt idx="5">
                  <c:v>46</c:v>
                </c:pt>
                <c:pt idx="6">
                  <c:v>50</c:v>
                </c:pt>
                <c:pt idx="7">
                  <c:v>50</c:v>
                </c:pt>
                <c:pt idx="8">
                  <c:v>52</c:v>
                </c:pt>
                <c:pt idx="9">
                  <c:v>39</c:v>
                </c:pt>
                <c:pt idx="10">
                  <c:v>40</c:v>
                </c:pt>
                <c:pt idx="11">
                  <c:v>44</c:v>
                </c:pt>
              </c:numCache>
            </c:numRef>
          </c:val>
          <c:extLst xmlns:c16r2="http://schemas.microsoft.com/office/drawing/2015/06/chart">
            <c:ext xmlns:c16="http://schemas.microsoft.com/office/drawing/2014/chart" uri="{C3380CC4-5D6E-409C-BE32-E72D297353CC}">
              <c16:uniqueId val="{00000001-8FC6-46CD-85A6-04C26C082405}"/>
            </c:ext>
          </c:extLst>
        </c:ser>
        <c:ser>
          <c:idx val="2"/>
          <c:order val="2"/>
          <c:tx>
            <c:strRef>
              <c:f>Sheet1!$D$1</c:f>
              <c:strCache>
                <c:ptCount val="1"/>
                <c:pt idx="0">
                  <c:v>Occassionaly</c:v>
                </c:pt>
              </c:strCache>
            </c:strRef>
          </c:tx>
          <c:spPr>
            <a:solidFill>
              <a:schemeClr val="bg2">
                <a:lumMod val="40000"/>
                <a:lumOff val="60000"/>
              </a:schemeClr>
            </a:solidFill>
          </c:spPr>
          <c:invertIfNegative val="0"/>
          <c:dLbls>
            <c:spPr>
              <a:noFill/>
              <a:ln>
                <a:noFill/>
              </a:ln>
              <a:effectLst/>
            </c:spPr>
            <c:txPr>
              <a:bodyPr/>
              <a:lstStyle/>
              <a:p>
                <a:pPr>
                  <a:defRPr sz="1400">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Sheet1!$A$2:$A$13</c:f>
              <c:strCache>
                <c:ptCount val="12"/>
                <c:pt idx="0">
                  <c:v>Aug '17</c:v>
                </c:pt>
                <c:pt idx="1">
                  <c:v>Mar '17</c:v>
                </c:pt>
                <c:pt idx="2">
                  <c:v>Jul '16</c:v>
                </c:pt>
                <c:pt idx="3">
                  <c:v>Aug '17</c:v>
                </c:pt>
                <c:pt idx="4">
                  <c:v>Mar '17</c:v>
                </c:pt>
                <c:pt idx="5">
                  <c:v>Jul '16</c:v>
                </c:pt>
                <c:pt idx="6">
                  <c:v>Aug '17</c:v>
                </c:pt>
                <c:pt idx="7">
                  <c:v>Mar '17</c:v>
                </c:pt>
                <c:pt idx="8">
                  <c:v>Jul '16</c:v>
                </c:pt>
                <c:pt idx="9">
                  <c:v>Aug '17</c:v>
                </c:pt>
                <c:pt idx="10">
                  <c:v>Mar '17</c:v>
                </c:pt>
                <c:pt idx="11">
                  <c:v>Jul '16</c:v>
                </c:pt>
              </c:strCache>
            </c:strRef>
          </c:cat>
          <c:val>
            <c:numRef>
              <c:f>Sheet1!$D$2:$D$13</c:f>
              <c:numCache>
                <c:formatCode>General</c:formatCode>
                <c:ptCount val="12"/>
                <c:pt idx="0">
                  <c:v>7</c:v>
                </c:pt>
                <c:pt idx="1">
                  <c:v>8</c:v>
                </c:pt>
                <c:pt idx="2">
                  <c:v>7</c:v>
                </c:pt>
                <c:pt idx="3">
                  <c:v>6</c:v>
                </c:pt>
                <c:pt idx="4">
                  <c:v>7</c:v>
                </c:pt>
                <c:pt idx="5">
                  <c:v>8</c:v>
                </c:pt>
                <c:pt idx="6">
                  <c:v>6</c:v>
                </c:pt>
                <c:pt idx="7">
                  <c:v>6</c:v>
                </c:pt>
                <c:pt idx="8">
                  <c:v>7</c:v>
                </c:pt>
                <c:pt idx="9">
                  <c:v>10</c:v>
                </c:pt>
                <c:pt idx="10">
                  <c:v>10</c:v>
                </c:pt>
                <c:pt idx="11">
                  <c:v>11</c:v>
                </c:pt>
              </c:numCache>
            </c:numRef>
          </c:val>
          <c:extLst xmlns:c16r2="http://schemas.microsoft.com/office/drawing/2015/06/chart">
            <c:ext xmlns:c16="http://schemas.microsoft.com/office/drawing/2014/chart" uri="{C3380CC4-5D6E-409C-BE32-E72D297353CC}">
              <c16:uniqueId val="{00000002-8FC6-46CD-85A6-04C26C082405}"/>
            </c:ext>
          </c:extLst>
        </c:ser>
        <c:ser>
          <c:idx val="3"/>
          <c:order val="3"/>
          <c:tx>
            <c:strRef>
              <c:f>Sheet1!$E$1</c:f>
              <c:strCache>
                <c:ptCount val="1"/>
                <c:pt idx="0">
                  <c:v>Rarely/Never</c:v>
                </c:pt>
              </c:strCache>
            </c:strRef>
          </c:tx>
          <c:spPr>
            <a:solidFill>
              <a:schemeClr val="bg1">
                <a:lumMod val="50000"/>
              </a:schemeClr>
            </a:solidFill>
          </c:spPr>
          <c:invertIfNegative val="0"/>
          <c:dLbls>
            <c:spPr>
              <a:noFill/>
              <a:ln>
                <a:noFill/>
              </a:ln>
              <a:effectLst/>
            </c:spPr>
            <c:txPr>
              <a:bodyPr/>
              <a:lstStyle/>
              <a:p>
                <a:pPr>
                  <a:defRPr sz="1400">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Sheet1!$A$2:$A$13</c:f>
              <c:strCache>
                <c:ptCount val="12"/>
                <c:pt idx="0">
                  <c:v>Aug '17</c:v>
                </c:pt>
                <c:pt idx="1">
                  <c:v>Mar '17</c:v>
                </c:pt>
                <c:pt idx="2">
                  <c:v>Jul '16</c:v>
                </c:pt>
                <c:pt idx="3">
                  <c:v>Aug '17</c:v>
                </c:pt>
                <c:pt idx="4">
                  <c:v>Mar '17</c:v>
                </c:pt>
                <c:pt idx="5">
                  <c:v>Jul '16</c:v>
                </c:pt>
                <c:pt idx="6">
                  <c:v>Aug '17</c:v>
                </c:pt>
                <c:pt idx="7">
                  <c:v>Mar '17</c:v>
                </c:pt>
                <c:pt idx="8">
                  <c:v>Jul '16</c:v>
                </c:pt>
                <c:pt idx="9">
                  <c:v>Aug '17</c:v>
                </c:pt>
                <c:pt idx="10">
                  <c:v>Mar '17</c:v>
                </c:pt>
                <c:pt idx="11">
                  <c:v>Jul '16</c:v>
                </c:pt>
              </c:strCache>
            </c:strRef>
          </c:cat>
          <c:val>
            <c:numRef>
              <c:f>Sheet1!$E$2:$E$13</c:f>
              <c:numCache>
                <c:formatCode>General</c:formatCode>
                <c:ptCount val="12"/>
                <c:pt idx="0">
                  <c:v>2</c:v>
                </c:pt>
                <c:pt idx="1">
                  <c:v>3</c:v>
                </c:pt>
                <c:pt idx="2">
                  <c:v>2</c:v>
                </c:pt>
                <c:pt idx="3">
                  <c:v>1</c:v>
                </c:pt>
                <c:pt idx="4">
                  <c:v>2</c:v>
                </c:pt>
                <c:pt idx="5">
                  <c:v>2</c:v>
                </c:pt>
                <c:pt idx="6">
                  <c:v>2</c:v>
                </c:pt>
                <c:pt idx="7">
                  <c:v>4</c:v>
                </c:pt>
                <c:pt idx="8">
                  <c:v>3</c:v>
                </c:pt>
                <c:pt idx="9">
                  <c:v>6</c:v>
                </c:pt>
                <c:pt idx="10">
                  <c:v>6</c:v>
                </c:pt>
                <c:pt idx="11">
                  <c:v>4</c:v>
                </c:pt>
              </c:numCache>
            </c:numRef>
          </c:val>
          <c:extLst xmlns:c16r2="http://schemas.microsoft.com/office/drawing/2015/06/chart">
            <c:ext xmlns:c16="http://schemas.microsoft.com/office/drawing/2014/chart" uri="{C3380CC4-5D6E-409C-BE32-E72D297353CC}">
              <c16:uniqueId val="{00000003-8FC6-46CD-85A6-04C26C082405}"/>
            </c:ext>
          </c:extLst>
        </c:ser>
        <c:dLbls>
          <c:showLegendKey val="0"/>
          <c:showVal val="0"/>
          <c:showCatName val="0"/>
          <c:showSerName val="0"/>
          <c:showPercent val="0"/>
          <c:showBubbleSize val="0"/>
        </c:dLbls>
        <c:gapWidth val="50"/>
        <c:overlap val="100"/>
        <c:axId val="178182016"/>
        <c:axId val="178183552"/>
      </c:barChart>
      <c:catAx>
        <c:axId val="178182016"/>
        <c:scaling>
          <c:orientation val="minMax"/>
        </c:scaling>
        <c:delete val="0"/>
        <c:axPos val="l"/>
        <c:numFmt formatCode="General" sourceLinked="0"/>
        <c:majorTickMark val="out"/>
        <c:minorTickMark val="none"/>
        <c:tickLblPos val="nextTo"/>
        <c:txPr>
          <a:bodyPr/>
          <a:lstStyle/>
          <a:p>
            <a:pPr>
              <a:defRPr sz="1400"/>
            </a:pPr>
            <a:endParaRPr lang="en-US"/>
          </a:p>
        </c:txPr>
        <c:crossAx val="178183552"/>
        <c:crosses val="autoZero"/>
        <c:auto val="1"/>
        <c:lblAlgn val="ctr"/>
        <c:lblOffset val="100"/>
        <c:noMultiLvlLbl val="0"/>
      </c:catAx>
      <c:valAx>
        <c:axId val="178183552"/>
        <c:scaling>
          <c:orientation val="minMax"/>
        </c:scaling>
        <c:delete val="1"/>
        <c:axPos val="b"/>
        <c:numFmt formatCode="0%" sourceLinked="1"/>
        <c:majorTickMark val="out"/>
        <c:minorTickMark val="none"/>
        <c:tickLblPos val="nextTo"/>
        <c:crossAx val="178182016"/>
        <c:crosses val="autoZero"/>
        <c:crossBetween val="between"/>
      </c:valAx>
    </c:plotArea>
    <c:legend>
      <c:legendPos val="b"/>
      <c:layout>
        <c:manualLayout>
          <c:xMode val="edge"/>
          <c:yMode val="edge"/>
          <c:x val="0.30500121871220115"/>
          <c:y val="0.87235999015748023"/>
          <c:w val="0.69341750538381042"/>
          <c:h val="7.1390009842519683E-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953690667772877E-2"/>
          <c:y val="0.13119625081030237"/>
          <c:w val="0.86378505779246195"/>
          <c:h val="0.77496163094746329"/>
        </c:manualLayout>
      </c:layout>
      <c:lineChart>
        <c:grouping val="standard"/>
        <c:varyColors val="0"/>
        <c:ser>
          <c:idx val="0"/>
          <c:order val="0"/>
          <c:tx>
            <c:strRef>
              <c:f>Sheet1!$B$1</c:f>
              <c:strCache>
                <c:ptCount val="1"/>
                <c:pt idx="0">
                  <c:v>Using hand held mobile</c:v>
                </c:pt>
              </c:strCache>
            </c:strRef>
          </c:tx>
          <c:dLbls>
            <c:dLbl>
              <c:idx val="0"/>
              <c:layout>
                <c:manualLayout>
                  <c:x val="-1.2704937985897185E-2"/>
                  <c:y val="-2.642912364563747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3C49-4B1E-850C-8E6F55D32C1B}"/>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3C49-4B1E-850C-8E6F55D32C1B}"/>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3C49-4B1E-850C-8E6F55D32C1B}"/>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3C49-4B1E-850C-8E6F55D32C1B}"/>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3C49-4B1E-850C-8E6F55D32C1B}"/>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3C49-4B1E-850C-8E6F55D32C1B}"/>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3C49-4B1E-850C-8E6F55D32C1B}"/>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3C49-4B1E-850C-8E6F55D32C1B}"/>
                </c:ext>
              </c:extLst>
            </c:dLbl>
            <c:dLbl>
              <c:idx val="8"/>
              <c:layout>
                <c:manualLayout>
                  <c:x val="-1.9057406978845934E-2"/>
                  <c:y val="-3.700077310389247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7CE1-499F-928B-1AEF7EDC66DA}"/>
                </c:ext>
              </c:extLst>
            </c:dLbl>
            <c:spPr>
              <a:noFill/>
              <a:ln>
                <a:noFill/>
              </a:ln>
              <a:effectLst/>
            </c:spPr>
            <c:txPr>
              <a:bodyPr/>
              <a:lstStyle/>
              <a:p>
                <a:pPr>
                  <a:defRPr sz="1400">
                    <a:solidFill>
                      <a:schemeClr val="accent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Sheet1!$A$2:$A$13</c:f>
              <c:strCache>
                <c:ptCount val="9"/>
                <c:pt idx="0">
                  <c:v>July '13</c:v>
                </c:pt>
                <c:pt idx="1">
                  <c:v>Feb '14</c:v>
                </c:pt>
                <c:pt idx="2">
                  <c:v>July '14</c:v>
                </c:pt>
                <c:pt idx="3">
                  <c:v>Feb '15</c:v>
                </c:pt>
                <c:pt idx="4">
                  <c:v>July '15</c:v>
                </c:pt>
                <c:pt idx="5">
                  <c:v>Feb '16</c:v>
                </c:pt>
                <c:pt idx="6">
                  <c:v>Jul '16</c:v>
                </c:pt>
                <c:pt idx="7">
                  <c:v>Mar '17</c:v>
                </c:pt>
                <c:pt idx="8">
                  <c:v>Aug '17</c:v>
                </c:pt>
              </c:strCache>
            </c:strRef>
          </c:cat>
          <c:val>
            <c:numRef>
              <c:f>Sheet1!$B$2:$B$13</c:f>
              <c:numCache>
                <c:formatCode>General</c:formatCode>
                <c:ptCount val="9"/>
                <c:pt idx="0">
                  <c:v>75</c:v>
                </c:pt>
                <c:pt idx="1">
                  <c:v>71</c:v>
                </c:pt>
                <c:pt idx="2">
                  <c:v>78</c:v>
                </c:pt>
                <c:pt idx="3">
                  <c:v>78</c:v>
                </c:pt>
                <c:pt idx="4">
                  <c:v>73</c:v>
                </c:pt>
                <c:pt idx="5">
                  <c:v>80</c:v>
                </c:pt>
                <c:pt idx="6">
                  <c:v>82</c:v>
                </c:pt>
                <c:pt idx="7">
                  <c:v>88</c:v>
                </c:pt>
                <c:pt idx="8">
                  <c:v>84</c:v>
                </c:pt>
              </c:numCache>
            </c:numRef>
          </c:val>
          <c:smooth val="0"/>
          <c:extLst xmlns:c16r2="http://schemas.microsoft.com/office/drawing/2015/06/chart">
            <c:ext xmlns:c16="http://schemas.microsoft.com/office/drawing/2014/chart" uri="{C3380CC4-5D6E-409C-BE32-E72D297353CC}">
              <c16:uniqueId val="{00000008-3C49-4B1E-850C-8E6F55D32C1B}"/>
            </c:ext>
          </c:extLst>
        </c:ser>
        <c:dLbls>
          <c:showLegendKey val="0"/>
          <c:showVal val="1"/>
          <c:showCatName val="0"/>
          <c:showSerName val="0"/>
          <c:showPercent val="0"/>
          <c:showBubbleSize val="0"/>
        </c:dLbls>
        <c:marker val="1"/>
        <c:smooth val="0"/>
        <c:axId val="179635712"/>
        <c:axId val="179663232"/>
      </c:lineChart>
      <c:catAx>
        <c:axId val="179635712"/>
        <c:scaling>
          <c:orientation val="minMax"/>
        </c:scaling>
        <c:delete val="0"/>
        <c:axPos val="b"/>
        <c:numFmt formatCode="General" sourceLinked="0"/>
        <c:majorTickMark val="out"/>
        <c:minorTickMark val="none"/>
        <c:tickLblPos val="nextTo"/>
        <c:txPr>
          <a:bodyPr/>
          <a:lstStyle/>
          <a:p>
            <a:pPr>
              <a:defRPr lang="en-IN" sz="1000" baseline="0"/>
            </a:pPr>
            <a:endParaRPr lang="en-US"/>
          </a:p>
        </c:txPr>
        <c:crossAx val="179663232"/>
        <c:crosses val="autoZero"/>
        <c:auto val="1"/>
        <c:lblAlgn val="ctr"/>
        <c:lblOffset val="100"/>
        <c:noMultiLvlLbl val="0"/>
      </c:catAx>
      <c:valAx>
        <c:axId val="179663232"/>
        <c:scaling>
          <c:orientation val="minMax"/>
          <c:max val="100"/>
          <c:min val="40"/>
        </c:scaling>
        <c:delete val="0"/>
        <c:axPos val="l"/>
        <c:numFmt formatCode="General" sourceLinked="1"/>
        <c:majorTickMark val="out"/>
        <c:minorTickMark val="none"/>
        <c:tickLblPos val="nextTo"/>
        <c:txPr>
          <a:bodyPr/>
          <a:lstStyle/>
          <a:p>
            <a:pPr>
              <a:defRPr lang="en-IN" sz="1000" baseline="0"/>
            </a:pPr>
            <a:endParaRPr lang="en-US"/>
          </a:p>
        </c:txPr>
        <c:crossAx val="179635712"/>
        <c:crosses val="autoZero"/>
        <c:crossBetween val="between"/>
        <c:majorUnit val="10"/>
      </c:valAx>
    </c:plotArea>
    <c:legend>
      <c:legendPos val="r"/>
      <c:layout>
        <c:manualLayout>
          <c:xMode val="edge"/>
          <c:yMode val="edge"/>
          <c:x val="0.78494441743842147"/>
          <c:y val="0.42168769724294297"/>
          <c:w val="0.21505558256157856"/>
          <c:h val="0.37465675956052735"/>
        </c:manualLayout>
      </c:layout>
      <c:overlay val="0"/>
      <c:txPr>
        <a:bodyPr/>
        <a:lstStyle/>
        <a:p>
          <a:pPr>
            <a:defRPr lang="en-IN" sz="1000" baseline="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0269575678040244E-2"/>
          <c:y val="0.13648207553942987"/>
          <c:w val="0.62071653543307082"/>
          <c:h val="0.77496163094746329"/>
        </c:manualLayout>
      </c:layout>
      <c:lineChart>
        <c:grouping val="standard"/>
        <c:varyColors val="0"/>
        <c:ser>
          <c:idx val="0"/>
          <c:order val="0"/>
          <c:tx>
            <c:strRef>
              <c:f>Sheet1!$B$1</c:f>
              <c:strCache>
                <c:ptCount val="1"/>
                <c:pt idx="0">
                  <c:v>There is more chance of getting stopped by the police for traffic offences when driving compared to a year ago</c:v>
                </c:pt>
              </c:strCache>
            </c:strRef>
          </c:tx>
          <c:spPr>
            <a:ln>
              <a:solidFill>
                <a:srgbClr val="002060"/>
              </a:solidFill>
            </a:ln>
          </c:spPr>
          <c:marker>
            <c:spPr>
              <a:solidFill>
                <a:srgbClr val="002060"/>
              </a:solidFill>
              <a:ln>
                <a:solidFill>
                  <a:srgbClr val="002060"/>
                </a:solidFill>
              </a:ln>
            </c:spPr>
          </c:marker>
          <c:dLbls>
            <c:dLbl>
              <c:idx val="0"/>
              <c:layout>
                <c:manualLayout>
                  <c:x val="-1.0416666666666657E-2"/>
                  <c:y val="-5.285824729127495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9F84-4099-840F-76D9CA986555}"/>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9F84-4099-840F-76D9CA986555}"/>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9F84-4099-840F-76D9CA986555}"/>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9F84-4099-840F-76D9CA986555}"/>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9F84-4099-840F-76D9CA986555}"/>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9F84-4099-840F-76D9CA986555}"/>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9F84-4099-840F-76D9CA986555}"/>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9F84-4099-840F-76D9CA986555}"/>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9F84-4099-840F-76D9CA986555}"/>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9F84-4099-840F-76D9CA986555}"/>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15FB-4A6A-8A01-F347008A0431}"/>
                </c:ext>
              </c:extLst>
            </c:dLbl>
            <c:spPr>
              <a:noFill/>
              <a:ln>
                <a:noFill/>
              </a:ln>
              <a:effectLst/>
            </c:spPr>
            <c:txPr>
              <a:bodyPr/>
              <a:lstStyle/>
              <a:p>
                <a:pPr>
                  <a:defRPr sz="1400">
                    <a:solidFill>
                      <a:srgbClr val="002060"/>
                    </a:solidFill>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Sheet1!$A$2:$A$16</c:f>
              <c:strCache>
                <c:ptCount val="12"/>
                <c:pt idx="0">
                  <c:v>Feb '12</c:v>
                </c:pt>
                <c:pt idx="1">
                  <c:v>Aug '12</c:v>
                </c:pt>
                <c:pt idx="2">
                  <c:v>Feb '13</c:v>
                </c:pt>
                <c:pt idx="3">
                  <c:v>July '13</c:v>
                </c:pt>
                <c:pt idx="4">
                  <c:v>Feb '14</c:v>
                </c:pt>
                <c:pt idx="5">
                  <c:v>July '14</c:v>
                </c:pt>
                <c:pt idx="6">
                  <c:v>Feb '15</c:v>
                </c:pt>
                <c:pt idx="7">
                  <c:v>July '15</c:v>
                </c:pt>
                <c:pt idx="8">
                  <c:v>Feb '16</c:v>
                </c:pt>
                <c:pt idx="9">
                  <c:v>Jul '16</c:v>
                </c:pt>
                <c:pt idx="10">
                  <c:v>Mar '17</c:v>
                </c:pt>
                <c:pt idx="11">
                  <c:v>Aug '17</c:v>
                </c:pt>
              </c:strCache>
            </c:strRef>
          </c:cat>
          <c:val>
            <c:numRef>
              <c:f>Sheet1!$B$2:$B$16</c:f>
              <c:numCache>
                <c:formatCode>General</c:formatCode>
                <c:ptCount val="12"/>
                <c:pt idx="0">
                  <c:v>39</c:v>
                </c:pt>
                <c:pt idx="1">
                  <c:v>45</c:v>
                </c:pt>
                <c:pt idx="2">
                  <c:v>43</c:v>
                </c:pt>
                <c:pt idx="3">
                  <c:v>42</c:v>
                </c:pt>
                <c:pt idx="4">
                  <c:v>36</c:v>
                </c:pt>
                <c:pt idx="5">
                  <c:v>41</c:v>
                </c:pt>
                <c:pt idx="6">
                  <c:v>50</c:v>
                </c:pt>
                <c:pt idx="7">
                  <c:v>41</c:v>
                </c:pt>
                <c:pt idx="8">
                  <c:v>35</c:v>
                </c:pt>
                <c:pt idx="9">
                  <c:v>38</c:v>
                </c:pt>
                <c:pt idx="10">
                  <c:v>43</c:v>
                </c:pt>
                <c:pt idx="11">
                  <c:v>35</c:v>
                </c:pt>
              </c:numCache>
            </c:numRef>
          </c:val>
          <c:smooth val="0"/>
          <c:extLst xmlns:c16r2="http://schemas.microsoft.com/office/drawing/2015/06/chart">
            <c:ext xmlns:c16="http://schemas.microsoft.com/office/drawing/2014/chart" uri="{C3380CC4-5D6E-409C-BE32-E72D297353CC}">
              <c16:uniqueId val="{0000000A-9F84-4099-840F-76D9CA986555}"/>
            </c:ext>
          </c:extLst>
        </c:ser>
        <c:ser>
          <c:idx val="1"/>
          <c:order val="1"/>
          <c:tx>
            <c:strRef>
              <c:f>Sheet1!$C$1</c:f>
              <c:strCache>
                <c:ptCount val="1"/>
                <c:pt idx="0">
                  <c:v>The penalties for getting caught for driving offences like speeding and using a mobile phone aren’t enough to stop me doing it</c:v>
                </c:pt>
              </c:strCache>
            </c:strRef>
          </c:tx>
          <c:spPr>
            <a:ln>
              <a:solidFill>
                <a:schemeClr val="accent1"/>
              </a:solidFill>
            </a:ln>
          </c:spPr>
          <c:marker>
            <c:spPr>
              <a:solidFill>
                <a:schemeClr val="accent1"/>
              </a:solidFill>
              <a:ln>
                <a:solidFill>
                  <a:schemeClr val="accent1"/>
                </a:solidFill>
              </a:ln>
            </c:spPr>
          </c:marker>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9F84-4099-840F-76D9CA986555}"/>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9F84-4099-840F-76D9CA986555}"/>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9F84-4099-840F-76D9CA986555}"/>
                </c:ext>
              </c:extLst>
            </c:dLbl>
            <c:dLbl>
              <c:idx val="3"/>
              <c:layout>
                <c:manualLayout>
                  <c:x val="-1.3541666666666667E-2"/>
                  <c:y val="-3.171494837476497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9F84-4099-840F-76D9CA986555}"/>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9F84-4099-840F-76D9CA986555}"/>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9F84-4099-840F-76D9CA986555}"/>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9F84-4099-840F-76D9CA986555}"/>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9F84-4099-840F-76D9CA986555}"/>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9F84-4099-840F-76D9CA986555}"/>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4-9F84-4099-840F-76D9CA986555}"/>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9F84-4099-840F-76D9CA986555}"/>
                </c:ext>
              </c:extLst>
            </c:dLbl>
            <c:spPr>
              <a:noFill/>
              <a:ln>
                <a:noFill/>
              </a:ln>
              <a:effectLst/>
            </c:spPr>
            <c:txPr>
              <a:bodyPr/>
              <a:lstStyle/>
              <a:p>
                <a:pPr>
                  <a:defRPr sz="1400">
                    <a:solidFill>
                      <a:schemeClr val="accent1"/>
                    </a:solidFill>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Sheet1!$A$2:$A$16</c:f>
              <c:strCache>
                <c:ptCount val="12"/>
                <c:pt idx="0">
                  <c:v>Feb '12</c:v>
                </c:pt>
                <c:pt idx="1">
                  <c:v>Aug '12</c:v>
                </c:pt>
                <c:pt idx="2">
                  <c:v>Feb '13</c:v>
                </c:pt>
                <c:pt idx="3">
                  <c:v>July '13</c:v>
                </c:pt>
                <c:pt idx="4">
                  <c:v>Feb '14</c:v>
                </c:pt>
                <c:pt idx="5">
                  <c:v>July '14</c:v>
                </c:pt>
                <c:pt idx="6">
                  <c:v>Feb '15</c:v>
                </c:pt>
                <c:pt idx="7">
                  <c:v>July '15</c:v>
                </c:pt>
                <c:pt idx="8">
                  <c:v>Feb '16</c:v>
                </c:pt>
                <c:pt idx="9">
                  <c:v>Jul '16</c:v>
                </c:pt>
                <c:pt idx="10">
                  <c:v>Mar '17</c:v>
                </c:pt>
                <c:pt idx="11">
                  <c:v>Aug '17</c:v>
                </c:pt>
              </c:strCache>
            </c:strRef>
          </c:cat>
          <c:val>
            <c:numRef>
              <c:f>Sheet1!$C$2:$C$16</c:f>
              <c:numCache>
                <c:formatCode>General</c:formatCode>
                <c:ptCount val="12"/>
                <c:pt idx="3">
                  <c:v>32</c:v>
                </c:pt>
                <c:pt idx="4">
                  <c:v>28</c:v>
                </c:pt>
                <c:pt idx="5">
                  <c:v>25</c:v>
                </c:pt>
                <c:pt idx="6">
                  <c:v>22</c:v>
                </c:pt>
                <c:pt idx="7">
                  <c:v>24</c:v>
                </c:pt>
                <c:pt idx="8">
                  <c:v>24</c:v>
                </c:pt>
                <c:pt idx="9">
                  <c:v>24</c:v>
                </c:pt>
                <c:pt idx="10">
                  <c:v>25</c:v>
                </c:pt>
                <c:pt idx="11">
                  <c:v>28</c:v>
                </c:pt>
              </c:numCache>
            </c:numRef>
          </c:val>
          <c:smooth val="0"/>
          <c:extLst xmlns:c16r2="http://schemas.microsoft.com/office/drawing/2015/06/chart">
            <c:ext xmlns:c16="http://schemas.microsoft.com/office/drawing/2014/chart" uri="{C3380CC4-5D6E-409C-BE32-E72D297353CC}">
              <c16:uniqueId val="{00000016-9F84-4099-840F-76D9CA986555}"/>
            </c:ext>
          </c:extLst>
        </c:ser>
        <c:ser>
          <c:idx val="2"/>
          <c:order val="2"/>
          <c:tx>
            <c:strRef>
              <c:f>Sheet1!$D$1</c:f>
              <c:strCache>
                <c:ptCount val="1"/>
                <c:pt idx="0">
                  <c:v>There’s not much risk of getting caught by police for things like not wearing a seatbelt, using 
a mobile phone when driving or driving slightly over the alcohol limit </c:v>
                </c:pt>
              </c:strCache>
            </c:strRef>
          </c:tx>
          <c:spPr>
            <a:ln>
              <a:solidFill>
                <a:srgbClr val="7030A0"/>
              </a:solidFill>
            </a:ln>
          </c:spPr>
          <c:marker>
            <c:spPr>
              <a:solidFill>
                <a:srgbClr val="7030A0"/>
              </a:solidFill>
              <a:ln>
                <a:solidFill>
                  <a:srgbClr val="7030A0"/>
                </a:solidFill>
              </a:ln>
            </c:spPr>
          </c:marker>
          <c:dLbls>
            <c:dLbl>
              <c:idx val="0"/>
              <c:layout>
                <c:manualLayout>
                  <c:x val="-1.562499999999999E-2"/>
                  <c:y val="5.550115965583870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9F84-4099-840F-76D9CA986555}"/>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8-9F84-4099-840F-76D9CA986555}"/>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9F84-4099-840F-76D9CA986555}"/>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A-9F84-4099-840F-76D9CA986555}"/>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9F84-4099-840F-76D9CA986555}"/>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C-9F84-4099-840F-76D9CA986555}"/>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9F84-4099-840F-76D9CA986555}"/>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E-9F84-4099-840F-76D9CA986555}"/>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9F84-4099-840F-76D9CA986555}"/>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0-9F84-4099-840F-76D9CA986555}"/>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1-9F84-4099-840F-76D9CA986555}"/>
                </c:ext>
              </c:extLst>
            </c:dLbl>
            <c:dLbl>
              <c:idx val="11"/>
              <c:layout>
                <c:manualLayout>
                  <c:x val="-1.4880249343832022E-2"/>
                  <c:y val="3.686862748566418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15FB-4A6A-8A01-F347008A0431}"/>
                </c:ext>
              </c:extLst>
            </c:dLbl>
            <c:dLbl>
              <c:idx val="12"/>
              <c:layout>
                <c:manualLayout>
                  <c:x val="-8.8888888888888889E-3"/>
                  <c:y val="-2.248452491569213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2-9F84-4099-840F-76D9CA986555}"/>
                </c:ext>
              </c:extLst>
            </c:dLbl>
            <c:spPr>
              <a:noFill/>
              <a:ln>
                <a:noFill/>
              </a:ln>
              <a:effectLst/>
            </c:spPr>
            <c:txPr>
              <a:bodyPr/>
              <a:lstStyle/>
              <a:p>
                <a:pPr>
                  <a:defRPr sz="1400">
                    <a:solidFill>
                      <a:srgbClr val="7030A0"/>
                    </a:solidFill>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Sheet1!$A$2:$A$16</c:f>
              <c:strCache>
                <c:ptCount val="12"/>
                <c:pt idx="0">
                  <c:v>Feb '12</c:v>
                </c:pt>
                <c:pt idx="1">
                  <c:v>Aug '12</c:v>
                </c:pt>
                <c:pt idx="2">
                  <c:v>Feb '13</c:v>
                </c:pt>
                <c:pt idx="3">
                  <c:v>July '13</c:v>
                </c:pt>
                <c:pt idx="4">
                  <c:v>Feb '14</c:v>
                </c:pt>
                <c:pt idx="5">
                  <c:v>July '14</c:v>
                </c:pt>
                <c:pt idx="6">
                  <c:v>Feb '15</c:v>
                </c:pt>
                <c:pt idx="7">
                  <c:v>July '15</c:v>
                </c:pt>
                <c:pt idx="8">
                  <c:v>Feb '16</c:v>
                </c:pt>
                <c:pt idx="9">
                  <c:v>Jul '16</c:v>
                </c:pt>
                <c:pt idx="10">
                  <c:v>Mar '17</c:v>
                </c:pt>
                <c:pt idx="11">
                  <c:v>Aug '17</c:v>
                </c:pt>
              </c:strCache>
            </c:strRef>
          </c:cat>
          <c:val>
            <c:numRef>
              <c:f>Sheet1!$D$2:$D$16</c:f>
              <c:numCache>
                <c:formatCode>General</c:formatCode>
                <c:ptCount val="12"/>
                <c:pt idx="0">
                  <c:v>29</c:v>
                </c:pt>
                <c:pt idx="1">
                  <c:v>21</c:v>
                </c:pt>
                <c:pt idx="2">
                  <c:v>26</c:v>
                </c:pt>
                <c:pt idx="3">
                  <c:v>25</c:v>
                </c:pt>
                <c:pt idx="4">
                  <c:v>21</c:v>
                </c:pt>
                <c:pt idx="5">
                  <c:v>22</c:v>
                </c:pt>
                <c:pt idx="6">
                  <c:v>19</c:v>
                </c:pt>
                <c:pt idx="7">
                  <c:v>20</c:v>
                </c:pt>
                <c:pt idx="8">
                  <c:v>22</c:v>
                </c:pt>
                <c:pt idx="9">
                  <c:v>27</c:v>
                </c:pt>
                <c:pt idx="10">
                  <c:v>21</c:v>
                </c:pt>
                <c:pt idx="11">
                  <c:v>26</c:v>
                </c:pt>
              </c:numCache>
            </c:numRef>
          </c:val>
          <c:smooth val="0"/>
          <c:extLst xmlns:c16r2="http://schemas.microsoft.com/office/drawing/2015/06/chart">
            <c:ext xmlns:c16="http://schemas.microsoft.com/office/drawing/2014/chart" uri="{C3380CC4-5D6E-409C-BE32-E72D297353CC}">
              <c16:uniqueId val="{00000023-9F84-4099-840F-76D9CA986555}"/>
            </c:ext>
          </c:extLst>
        </c:ser>
        <c:dLbls>
          <c:showLegendKey val="0"/>
          <c:showVal val="1"/>
          <c:showCatName val="0"/>
          <c:showSerName val="0"/>
          <c:showPercent val="0"/>
          <c:showBubbleSize val="0"/>
        </c:dLbls>
        <c:marker val="1"/>
        <c:smooth val="0"/>
        <c:axId val="183162752"/>
        <c:axId val="183164288"/>
      </c:lineChart>
      <c:catAx>
        <c:axId val="183162752"/>
        <c:scaling>
          <c:orientation val="minMax"/>
        </c:scaling>
        <c:delete val="0"/>
        <c:axPos val="b"/>
        <c:numFmt formatCode="General" sourceLinked="0"/>
        <c:majorTickMark val="out"/>
        <c:minorTickMark val="none"/>
        <c:tickLblPos val="nextTo"/>
        <c:txPr>
          <a:bodyPr/>
          <a:lstStyle/>
          <a:p>
            <a:pPr>
              <a:defRPr lang="en-IN" sz="1200" baseline="0"/>
            </a:pPr>
            <a:endParaRPr lang="en-US"/>
          </a:p>
        </c:txPr>
        <c:crossAx val="183164288"/>
        <c:crosses val="autoZero"/>
        <c:auto val="1"/>
        <c:lblAlgn val="ctr"/>
        <c:lblOffset val="100"/>
        <c:noMultiLvlLbl val="0"/>
      </c:catAx>
      <c:valAx>
        <c:axId val="183164288"/>
        <c:scaling>
          <c:orientation val="minMax"/>
          <c:max val="80"/>
          <c:min val="0"/>
        </c:scaling>
        <c:delete val="0"/>
        <c:axPos val="l"/>
        <c:numFmt formatCode="General" sourceLinked="1"/>
        <c:majorTickMark val="out"/>
        <c:minorTickMark val="none"/>
        <c:tickLblPos val="nextTo"/>
        <c:txPr>
          <a:bodyPr/>
          <a:lstStyle/>
          <a:p>
            <a:pPr>
              <a:defRPr lang="en-IN" sz="1000" baseline="0"/>
            </a:pPr>
            <a:endParaRPr lang="en-US"/>
          </a:p>
        </c:txPr>
        <c:crossAx val="183162752"/>
        <c:crosses val="autoZero"/>
        <c:crossBetween val="between"/>
        <c:majorUnit val="10"/>
      </c:valAx>
    </c:plotArea>
    <c:legend>
      <c:legendPos val="r"/>
      <c:layout>
        <c:manualLayout>
          <c:xMode val="edge"/>
          <c:yMode val="edge"/>
          <c:x val="0.71411113845144369"/>
          <c:y val="0.21554053280697061"/>
          <c:w val="0.23901386154855642"/>
          <c:h val="0.66552841078766078"/>
        </c:manualLayout>
      </c:layout>
      <c:overlay val="0"/>
      <c:txPr>
        <a:bodyPr/>
        <a:lstStyle/>
        <a:p>
          <a:pPr>
            <a:defRPr lang="en-IN" sz="1400" baseline="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5957894038123266E-2"/>
          <c:y val="7.78452986093435E-2"/>
          <c:w val="0.70127138490755125"/>
          <c:h val="0.72253428444437018"/>
        </c:manualLayout>
      </c:layout>
      <c:lineChart>
        <c:grouping val="standard"/>
        <c:varyColors val="0"/>
        <c:ser>
          <c:idx val="0"/>
          <c:order val="0"/>
          <c:tx>
            <c:strRef>
              <c:f>Sheet1!$B$1</c:f>
              <c:strCache>
                <c:ptCount val="1"/>
                <c:pt idx="0">
                  <c:v>Any seatbelt related</c:v>
                </c:pt>
              </c:strCache>
            </c:strRef>
          </c:tx>
          <c:dLbls>
            <c:dLbl>
              <c:idx val="0"/>
              <c:layout>
                <c:manualLayout>
                  <c:x val="-1.475257533251583E-2"/>
                  <c:y val="-4.399870143712108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B029-4959-9563-B698BB82D065}"/>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B029-4959-9563-B698BB82D065}"/>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B029-4959-9563-B698BB82D065}"/>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B029-4959-9563-B698BB82D065}"/>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B029-4959-9563-B698BB82D065}"/>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B029-4959-9563-B698BB82D065}"/>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B029-4959-9563-B698BB82D065}"/>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B029-4959-9563-B698BB82D065}"/>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B029-4959-9563-B698BB82D065}"/>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B029-4959-9563-B698BB82D065}"/>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3222-45ED-B157-A6462334419D}"/>
                </c:ext>
              </c:extLst>
            </c:dLbl>
            <c:spPr>
              <a:noFill/>
              <a:ln>
                <a:noFill/>
              </a:ln>
              <a:effectLst/>
            </c:spPr>
            <c:txPr>
              <a:bodyPr/>
              <a:lstStyle/>
              <a:p>
                <a:pPr>
                  <a:defRPr sz="1400">
                    <a:solidFill>
                      <a:schemeClr val="accent1"/>
                    </a:solidFill>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Sheet1!$A$2:$A$16</c:f>
              <c:strCache>
                <c:ptCount val="12"/>
                <c:pt idx="0">
                  <c:v>Feb '12 </c:v>
                </c:pt>
                <c:pt idx="1">
                  <c:v>Aug '12 </c:v>
                </c:pt>
                <c:pt idx="2">
                  <c:v>Feb '13 </c:v>
                </c:pt>
                <c:pt idx="3">
                  <c:v>July '13 </c:v>
                </c:pt>
                <c:pt idx="4">
                  <c:v>Feb '14 </c:v>
                </c:pt>
                <c:pt idx="5">
                  <c:v>July '14 </c:v>
                </c:pt>
                <c:pt idx="6">
                  <c:v>Feb '15 </c:v>
                </c:pt>
                <c:pt idx="7">
                  <c:v>July '15 </c:v>
                </c:pt>
                <c:pt idx="8">
                  <c:v>Feb '16 </c:v>
                </c:pt>
                <c:pt idx="9">
                  <c:v>Jul '16 </c:v>
                </c:pt>
                <c:pt idx="10">
                  <c:v>Mar '17</c:v>
                </c:pt>
                <c:pt idx="11">
                  <c:v>Aug '17</c:v>
                </c:pt>
              </c:strCache>
            </c:strRef>
          </c:cat>
          <c:val>
            <c:numRef>
              <c:f>Sheet1!$B$2:$B$16</c:f>
              <c:numCache>
                <c:formatCode>General</c:formatCode>
                <c:ptCount val="12"/>
                <c:pt idx="0">
                  <c:v>25</c:v>
                </c:pt>
                <c:pt idx="1">
                  <c:v>20</c:v>
                </c:pt>
                <c:pt idx="2">
                  <c:v>18</c:v>
                </c:pt>
                <c:pt idx="3">
                  <c:v>17</c:v>
                </c:pt>
                <c:pt idx="4">
                  <c:v>18</c:v>
                </c:pt>
                <c:pt idx="5">
                  <c:v>13</c:v>
                </c:pt>
                <c:pt idx="6">
                  <c:v>15</c:v>
                </c:pt>
                <c:pt idx="7">
                  <c:v>16</c:v>
                </c:pt>
                <c:pt idx="8">
                  <c:v>12</c:v>
                </c:pt>
                <c:pt idx="9">
                  <c:v>15</c:v>
                </c:pt>
                <c:pt idx="10">
                  <c:v>10</c:v>
                </c:pt>
                <c:pt idx="11">
                  <c:v>12</c:v>
                </c:pt>
              </c:numCache>
            </c:numRef>
          </c:val>
          <c:smooth val="0"/>
          <c:extLst xmlns:c16r2="http://schemas.microsoft.com/office/drawing/2015/06/chart">
            <c:ext xmlns:c16="http://schemas.microsoft.com/office/drawing/2014/chart" uri="{C3380CC4-5D6E-409C-BE32-E72D297353CC}">
              <c16:uniqueId val="{0000000A-B029-4959-9563-B698BB82D065}"/>
            </c:ext>
          </c:extLst>
        </c:ser>
        <c:ser>
          <c:idx val="1"/>
          <c:order val="1"/>
          <c:tx>
            <c:strRef>
              <c:f>Sheet1!$C$1</c:f>
              <c:strCache>
                <c:ptCount val="1"/>
                <c:pt idx="0">
                  <c:v>Not used a seatbelt in the back of a car*</c:v>
                </c:pt>
              </c:strCache>
            </c:strRef>
          </c:tx>
          <c:spPr>
            <a:ln>
              <a:solidFill>
                <a:srgbClr val="00B050"/>
              </a:solidFill>
            </a:ln>
          </c:spPr>
          <c:marker>
            <c:spPr>
              <a:solidFill>
                <a:srgbClr val="00B050"/>
              </a:solidFill>
              <a:ln>
                <a:solidFill>
                  <a:srgbClr val="00B050"/>
                </a:solidFill>
              </a:ln>
            </c:spPr>
          </c:marker>
          <c:dLbls>
            <c:dLbl>
              <c:idx val="0"/>
              <c:layout>
                <c:manualLayout>
                  <c:x val="-1.475257533251583E-2"/>
                  <c:y val="5.435133706938487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B029-4959-9563-B698BB82D065}"/>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B029-4959-9563-B698BB82D065}"/>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B029-4959-9563-B698BB82D065}"/>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B029-4959-9563-B698BB82D065}"/>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B029-4959-9563-B698BB82D065}"/>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B029-4959-9563-B698BB82D065}"/>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B029-4959-9563-B698BB82D065}"/>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B029-4959-9563-B698BB82D065}"/>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B029-4959-9563-B698BB82D065}"/>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4-B029-4959-9563-B698BB82D065}"/>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B029-4959-9563-B698BB82D065}"/>
                </c:ext>
              </c:extLst>
            </c:dLbl>
            <c:dLbl>
              <c:idx val="11"/>
              <c:layout>
                <c:manualLayout>
                  <c:x val="-1.3058684300944904E-2"/>
                  <c:y val="3.351665785945400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3222-45ED-B157-A6462334419D}"/>
                </c:ext>
              </c:extLst>
            </c:dLbl>
            <c:spPr>
              <a:noFill/>
              <a:ln>
                <a:noFill/>
              </a:ln>
              <a:effectLst/>
            </c:spPr>
            <c:txPr>
              <a:bodyPr/>
              <a:lstStyle/>
              <a:p>
                <a:pPr>
                  <a:defRPr sz="1400">
                    <a:solidFill>
                      <a:srgbClr val="00B050"/>
                    </a:solidFill>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Sheet1!$A$2:$A$16</c:f>
              <c:strCache>
                <c:ptCount val="12"/>
                <c:pt idx="0">
                  <c:v>Feb '12 </c:v>
                </c:pt>
                <c:pt idx="1">
                  <c:v>Aug '12 </c:v>
                </c:pt>
                <c:pt idx="2">
                  <c:v>Feb '13 </c:v>
                </c:pt>
                <c:pt idx="3">
                  <c:v>July '13 </c:v>
                </c:pt>
                <c:pt idx="4">
                  <c:v>Feb '14 </c:v>
                </c:pt>
                <c:pt idx="5">
                  <c:v>July '14 </c:v>
                </c:pt>
                <c:pt idx="6">
                  <c:v>Feb '15 </c:v>
                </c:pt>
                <c:pt idx="7">
                  <c:v>July '15 </c:v>
                </c:pt>
                <c:pt idx="8">
                  <c:v>Feb '16 </c:v>
                </c:pt>
                <c:pt idx="9">
                  <c:v>Jul '16 </c:v>
                </c:pt>
                <c:pt idx="10">
                  <c:v>Mar '17</c:v>
                </c:pt>
                <c:pt idx="11">
                  <c:v>Aug '17</c:v>
                </c:pt>
              </c:strCache>
            </c:strRef>
          </c:cat>
          <c:val>
            <c:numRef>
              <c:f>Sheet1!$C$2:$C$16</c:f>
              <c:numCache>
                <c:formatCode>General</c:formatCode>
                <c:ptCount val="12"/>
                <c:pt idx="0">
                  <c:v>22</c:v>
                </c:pt>
                <c:pt idx="1">
                  <c:v>17</c:v>
                </c:pt>
                <c:pt idx="2">
                  <c:v>15</c:v>
                </c:pt>
                <c:pt idx="3">
                  <c:v>14</c:v>
                </c:pt>
                <c:pt idx="4">
                  <c:v>15</c:v>
                </c:pt>
                <c:pt idx="5">
                  <c:v>11</c:v>
                </c:pt>
                <c:pt idx="6">
                  <c:v>13</c:v>
                </c:pt>
                <c:pt idx="7">
                  <c:v>13</c:v>
                </c:pt>
                <c:pt idx="8">
                  <c:v>10</c:v>
                </c:pt>
                <c:pt idx="9">
                  <c:v>11</c:v>
                </c:pt>
                <c:pt idx="10">
                  <c:v>8</c:v>
                </c:pt>
                <c:pt idx="11">
                  <c:v>9</c:v>
                </c:pt>
              </c:numCache>
            </c:numRef>
          </c:val>
          <c:smooth val="0"/>
          <c:extLst xmlns:c16r2="http://schemas.microsoft.com/office/drawing/2015/06/chart">
            <c:ext xmlns:c16="http://schemas.microsoft.com/office/drawing/2014/chart" uri="{C3380CC4-5D6E-409C-BE32-E72D297353CC}">
              <c16:uniqueId val="{00000016-B029-4959-9563-B698BB82D065}"/>
            </c:ext>
          </c:extLst>
        </c:ser>
        <c:ser>
          <c:idx val="2"/>
          <c:order val="2"/>
          <c:tx>
            <c:strRef>
              <c:f>Sheet1!$D$1</c:f>
              <c:strCache>
                <c:ptCount val="1"/>
                <c:pt idx="0">
                  <c:v>Not used a seatbelt in the front of a car</c:v>
                </c:pt>
              </c:strCache>
            </c:strRef>
          </c:tx>
          <c:dLbls>
            <c:dLbl>
              <c:idx val="0"/>
              <c:layout>
                <c:manualLayout>
                  <c:x val="-1.475257533251583E-2"/>
                  <c:y val="4.9175019253252981E-2"/>
                </c:manualLayout>
              </c:layout>
              <c:spPr/>
              <c:txPr>
                <a:bodyPr/>
                <a:lstStyle/>
                <a:p>
                  <a:pPr>
                    <a:defRPr sz="1400">
                      <a:solidFill>
                        <a:schemeClr val="accent3"/>
                      </a:solidFill>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B029-4959-9563-B698BB82D065}"/>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8-B029-4959-9563-B698BB82D065}"/>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B029-4959-9563-B698BB82D065}"/>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A-B029-4959-9563-B698BB82D065}"/>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B029-4959-9563-B698BB82D065}"/>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C-B029-4959-9563-B698BB82D065}"/>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B029-4959-9563-B698BB82D065}"/>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E-B029-4959-9563-B698BB82D065}"/>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B029-4959-9563-B698BB82D065}"/>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0-B029-4959-9563-B698BB82D065}"/>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1-B029-4959-9563-B698BB82D065}"/>
                </c:ext>
              </c:extLst>
            </c:dLbl>
            <c:dLbl>
              <c:idx val="11"/>
              <c:layout>
                <c:manualLayout>
                  <c:x val="-1.3058684300944904E-2"/>
                  <c:y val="2.834034004332211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3222-45ED-B157-A6462334419D}"/>
                </c:ext>
              </c:extLst>
            </c:dLbl>
            <c:spPr>
              <a:noFill/>
              <a:ln>
                <a:noFill/>
              </a:ln>
              <a:effectLst/>
            </c:spPr>
            <c:txPr>
              <a:bodyPr/>
              <a:lstStyle/>
              <a:p>
                <a:pPr>
                  <a:defRPr sz="1400">
                    <a:solidFill>
                      <a:schemeClr val="accent3"/>
                    </a:solidFill>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Sheet1!$A$2:$A$16</c:f>
              <c:strCache>
                <c:ptCount val="12"/>
                <c:pt idx="0">
                  <c:v>Feb '12 </c:v>
                </c:pt>
                <c:pt idx="1">
                  <c:v>Aug '12 </c:v>
                </c:pt>
                <c:pt idx="2">
                  <c:v>Feb '13 </c:v>
                </c:pt>
                <c:pt idx="3">
                  <c:v>July '13 </c:v>
                </c:pt>
                <c:pt idx="4">
                  <c:v>Feb '14 </c:v>
                </c:pt>
                <c:pt idx="5">
                  <c:v>July '14 </c:v>
                </c:pt>
                <c:pt idx="6">
                  <c:v>Feb '15 </c:v>
                </c:pt>
                <c:pt idx="7">
                  <c:v>July '15 </c:v>
                </c:pt>
                <c:pt idx="8">
                  <c:v>Feb '16 </c:v>
                </c:pt>
                <c:pt idx="9">
                  <c:v>Jul '16 </c:v>
                </c:pt>
                <c:pt idx="10">
                  <c:v>Mar '17</c:v>
                </c:pt>
                <c:pt idx="11">
                  <c:v>Aug '17</c:v>
                </c:pt>
              </c:strCache>
            </c:strRef>
          </c:cat>
          <c:val>
            <c:numRef>
              <c:f>Sheet1!$D$2:$D$16</c:f>
              <c:numCache>
                <c:formatCode>General</c:formatCode>
                <c:ptCount val="12"/>
                <c:pt idx="0">
                  <c:v>7</c:v>
                </c:pt>
                <c:pt idx="1">
                  <c:v>7</c:v>
                </c:pt>
                <c:pt idx="2">
                  <c:v>5</c:v>
                </c:pt>
                <c:pt idx="3">
                  <c:v>5</c:v>
                </c:pt>
                <c:pt idx="4">
                  <c:v>8</c:v>
                </c:pt>
                <c:pt idx="5">
                  <c:v>4</c:v>
                </c:pt>
                <c:pt idx="6">
                  <c:v>3</c:v>
                </c:pt>
                <c:pt idx="7">
                  <c:v>6</c:v>
                </c:pt>
                <c:pt idx="8">
                  <c:v>4</c:v>
                </c:pt>
                <c:pt idx="9">
                  <c:v>6</c:v>
                </c:pt>
                <c:pt idx="10">
                  <c:v>3</c:v>
                </c:pt>
                <c:pt idx="11">
                  <c:v>4</c:v>
                </c:pt>
              </c:numCache>
            </c:numRef>
          </c:val>
          <c:smooth val="0"/>
          <c:extLst xmlns:c16r2="http://schemas.microsoft.com/office/drawing/2015/06/chart">
            <c:ext xmlns:c16="http://schemas.microsoft.com/office/drawing/2014/chart" uri="{C3380CC4-5D6E-409C-BE32-E72D297353CC}">
              <c16:uniqueId val="{00000022-B029-4959-9563-B698BB82D065}"/>
            </c:ext>
          </c:extLst>
        </c:ser>
        <c:dLbls>
          <c:showLegendKey val="0"/>
          <c:showVal val="1"/>
          <c:showCatName val="0"/>
          <c:showSerName val="0"/>
          <c:showPercent val="0"/>
          <c:showBubbleSize val="0"/>
        </c:dLbls>
        <c:marker val="1"/>
        <c:smooth val="0"/>
        <c:axId val="182984064"/>
        <c:axId val="183047296"/>
      </c:lineChart>
      <c:catAx>
        <c:axId val="182984064"/>
        <c:scaling>
          <c:orientation val="minMax"/>
        </c:scaling>
        <c:delete val="0"/>
        <c:axPos val="b"/>
        <c:numFmt formatCode="General" sourceLinked="0"/>
        <c:majorTickMark val="out"/>
        <c:minorTickMark val="none"/>
        <c:tickLblPos val="nextTo"/>
        <c:txPr>
          <a:bodyPr/>
          <a:lstStyle/>
          <a:p>
            <a:pPr>
              <a:defRPr lang="en-IN" sz="1200" baseline="0"/>
            </a:pPr>
            <a:endParaRPr lang="en-US"/>
          </a:p>
        </c:txPr>
        <c:crossAx val="183047296"/>
        <c:crosses val="autoZero"/>
        <c:auto val="1"/>
        <c:lblAlgn val="ctr"/>
        <c:lblOffset val="100"/>
        <c:noMultiLvlLbl val="0"/>
      </c:catAx>
      <c:valAx>
        <c:axId val="183047296"/>
        <c:scaling>
          <c:orientation val="minMax"/>
          <c:max val="40"/>
        </c:scaling>
        <c:delete val="0"/>
        <c:axPos val="l"/>
        <c:numFmt formatCode="General" sourceLinked="1"/>
        <c:majorTickMark val="out"/>
        <c:minorTickMark val="none"/>
        <c:tickLblPos val="nextTo"/>
        <c:txPr>
          <a:bodyPr/>
          <a:lstStyle/>
          <a:p>
            <a:pPr>
              <a:defRPr lang="en-IN" sz="1000" baseline="0"/>
            </a:pPr>
            <a:endParaRPr lang="en-US"/>
          </a:p>
        </c:txPr>
        <c:crossAx val="182984064"/>
        <c:crosses val="autoZero"/>
        <c:crossBetween val="between"/>
        <c:majorUnit val="10"/>
      </c:valAx>
    </c:plotArea>
    <c:legend>
      <c:legendPos val="r"/>
      <c:layout>
        <c:manualLayout>
          <c:xMode val="edge"/>
          <c:yMode val="edge"/>
          <c:x val="0.74789242700856351"/>
          <c:y val="0.21908907811206238"/>
          <c:w val="0.23384250738022888"/>
          <c:h val="0.56844977229296412"/>
        </c:manualLayout>
      </c:layout>
      <c:overlay val="0"/>
      <c:txPr>
        <a:bodyPr/>
        <a:lstStyle/>
        <a:p>
          <a:pPr>
            <a:defRPr lang="en-IN" sz="1600" baseline="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3047353455818026E-2"/>
          <c:y val="0.11231992461759209"/>
          <c:w val="0.68078597987751532"/>
          <c:h val="0.74204170113940171"/>
        </c:manualLayout>
      </c:layout>
      <c:lineChart>
        <c:grouping val="standard"/>
        <c:varyColors val="0"/>
        <c:ser>
          <c:idx val="0"/>
          <c:order val="0"/>
          <c:tx>
            <c:strRef>
              <c:f>Sheet1!$B$1</c:f>
              <c:strCache>
                <c:ptCount val="1"/>
                <c:pt idx="0">
                  <c:v>A fine</c:v>
                </c:pt>
              </c:strCache>
            </c:strRef>
          </c:tx>
          <c:spPr>
            <a:ln>
              <a:solidFill>
                <a:schemeClr val="accent2"/>
              </a:solidFill>
            </a:ln>
          </c:spPr>
          <c:marker>
            <c:spPr>
              <a:solidFill>
                <a:schemeClr val="accent2"/>
              </a:solidFill>
              <a:ln>
                <a:solidFill>
                  <a:schemeClr val="accent2"/>
                </a:solidFill>
              </a:ln>
            </c:spPr>
          </c:marker>
          <c:dLbls>
            <c:dLbl>
              <c:idx val="0"/>
              <c:layout>
                <c:manualLayout>
                  <c:x val="-1.1458333333333343E-2"/>
                  <c:y val="-4.054632177816373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D140-46D2-8422-30DBF5BA5BC8}"/>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D140-46D2-8422-30DBF5BA5BC8}"/>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D140-46D2-8422-30DBF5BA5BC8}"/>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D140-46D2-8422-30DBF5BA5BC8}"/>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D140-46D2-8422-30DBF5BA5BC8}"/>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D140-46D2-8422-30DBF5BA5BC8}"/>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D140-46D2-8422-30DBF5BA5BC8}"/>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D140-46D2-8422-30DBF5BA5BC8}"/>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D140-46D2-8422-30DBF5BA5BC8}"/>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D140-46D2-8422-30DBF5BA5BC8}"/>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0F96-4AD0-BB9E-F24DD1C83CB2}"/>
                </c:ext>
              </c:extLst>
            </c:dLbl>
            <c:spPr>
              <a:noFill/>
              <a:ln>
                <a:noFill/>
              </a:ln>
              <a:effectLst/>
            </c:spPr>
            <c:txPr>
              <a:bodyPr/>
              <a:lstStyle/>
              <a:p>
                <a:pPr>
                  <a:defRPr sz="1400">
                    <a:solidFill>
                      <a:srgbClr val="F7911E"/>
                    </a:solidFill>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Sheet1!$A$2:$A$16</c:f>
              <c:strCache>
                <c:ptCount val="12"/>
                <c:pt idx="0">
                  <c:v>Feb '12 </c:v>
                </c:pt>
                <c:pt idx="1">
                  <c:v>Aug '12 </c:v>
                </c:pt>
                <c:pt idx="2">
                  <c:v>Feb '13 </c:v>
                </c:pt>
                <c:pt idx="3">
                  <c:v>July '13 </c:v>
                </c:pt>
                <c:pt idx="4">
                  <c:v>Feb '14 </c:v>
                </c:pt>
                <c:pt idx="5">
                  <c:v>July '14 </c:v>
                </c:pt>
                <c:pt idx="6">
                  <c:v>Feb '15 </c:v>
                </c:pt>
                <c:pt idx="7">
                  <c:v>July '15 </c:v>
                </c:pt>
                <c:pt idx="8">
                  <c:v>Feb '16 </c:v>
                </c:pt>
                <c:pt idx="9">
                  <c:v>Jul '16 </c:v>
                </c:pt>
                <c:pt idx="10">
                  <c:v>Mar '17</c:v>
                </c:pt>
                <c:pt idx="11">
                  <c:v>Aug '17</c:v>
                </c:pt>
              </c:strCache>
            </c:strRef>
          </c:cat>
          <c:val>
            <c:numRef>
              <c:f>Sheet1!$B$2:$B$16</c:f>
              <c:numCache>
                <c:formatCode>General</c:formatCode>
                <c:ptCount val="12"/>
                <c:pt idx="0">
                  <c:v>74</c:v>
                </c:pt>
                <c:pt idx="1">
                  <c:v>73</c:v>
                </c:pt>
                <c:pt idx="2">
                  <c:v>70</c:v>
                </c:pt>
                <c:pt idx="3">
                  <c:v>69</c:v>
                </c:pt>
                <c:pt idx="4">
                  <c:v>71</c:v>
                </c:pt>
                <c:pt idx="5">
                  <c:v>74</c:v>
                </c:pt>
                <c:pt idx="6">
                  <c:v>77</c:v>
                </c:pt>
                <c:pt idx="7">
                  <c:v>75</c:v>
                </c:pt>
                <c:pt idx="8">
                  <c:v>68</c:v>
                </c:pt>
                <c:pt idx="9">
                  <c:v>72</c:v>
                </c:pt>
                <c:pt idx="10">
                  <c:v>66</c:v>
                </c:pt>
                <c:pt idx="11">
                  <c:v>70</c:v>
                </c:pt>
              </c:numCache>
            </c:numRef>
          </c:val>
          <c:smooth val="0"/>
          <c:extLst xmlns:c16r2="http://schemas.microsoft.com/office/drawing/2015/06/chart">
            <c:ext xmlns:c16="http://schemas.microsoft.com/office/drawing/2014/chart" uri="{C3380CC4-5D6E-409C-BE32-E72D297353CC}">
              <c16:uniqueId val="{0000000A-D140-46D2-8422-30DBF5BA5BC8}"/>
            </c:ext>
          </c:extLst>
        </c:ser>
        <c:ser>
          <c:idx val="1"/>
          <c:order val="1"/>
          <c:tx>
            <c:strRef>
              <c:f>Sheet1!$C$1</c:f>
              <c:strCache>
                <c:ptCount val="1"/>
                <c:pt idx="0">
                  <c:v>Points on driving licence</c:v>
                </c:pt>
              </c:strCache>
            </c:strRef>
          </c:tx>
          <c:spPr>
            <a:ln>
              <a:solidFill>
                <a:srgbClr val="00B050"/>
              </a:solidFill>
            </a:ln>
          </c:spPr>
          <c:marker>
            <c:spPr>
              <a:solidFill>
                <a:srgbClr val="00B050"/>
              </a:solidFill>
              <a:ln>
                <a:solidFill>
                  <a:srgbClr val="00B050"/>
                </a:solidFill>
              </a:ln>
            </c:spPr>
          </c:marker>
          <c:dLbls>
            <c:dLbl>
              <c:idx val="0"/>
              <c:layout>
                <c:manualLayout>
                  <c:x val="-1.4583333333333342E-2"/>
                  <c:y val="-4.344248761946108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D140-46D2-8422-30DBF5BA5BC8}"/>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D140-46D2-8422-30DBF5BA5BC8}"/>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D140-46D2-8422-30DBF5BA5BC8}"/>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D140-46D2-8422-30DBF5BA5BC8}"/>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D140-46D2-8422-30DBF5BA5BC8}"/>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D140-46D2-8422-30DBF5BA5BC8}"/>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D140-46D2-8422-30DBF5BA5BC8}"/>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D140-46D2-8422-30DBF5BA5BC8}"/>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D140-46D2-8422-30DBF5BA5BC8}"/>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4-D140-46D2-8422-30DBF5BA5BC8}"/>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0F96-4AD0-BB9E-F24DD1C83CB2}"/>
                </c:ext>
              </c:extLst>
            </c:dLbl>
            <c:spPr>
              <a:noFill/>
              <a:ln>
                <a:noFill/>
              </a:ln>
              <a:effectLst/>
            </c:spPr>
            <c:txPr>
              <a:bodyPr/>
              <a:lstStyle/>
              <a:p>
                <a:pPr>
                  <a:defRPr sz="1400">
                    <a:solidFill>
                      <a:srgbClr val="00B050"/>
                    </a:solidFill>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Sheet1!$A$2:$A$16</c:f>
              <c:strCache>
                <c:ptCount val="12"/>
                <c:pt idx="0">
                  <c:v>Feb '12 </c:v>
                </c:pt>
                <c:pt idx="1">
                  <c:v>Aug '12 </c:v>
                </c:pt>
                <c:pt idx="2">
                  <c:v>Feb '13 </c:v>
                </c:pt>
                <c:pt idx="3">
                  <c:v>July '13 </c:v>
                </c:pt>
                <c:pt idx="4">
                  <c:v>Feb '14 </c:v>
                </c:pt>
                <c:pt idx="5">
                  <c:v>July '14 </c:v>
                </c:pt>
                <c:pt idx="6">
                  <c:v>Feb '15 </c:v>
                </c:pt>
                <c:pt idx="7">
                  <c:v>July '15 </c:v>
                </c:pt>
                <c:pt idx="8">
                  <c:v>Feb '16 </c:v>
                </c:pt>
                <c:pt idx="9">
                  <c:v>Jul '16 </c:v>
                </c:pt>
                <c:pt idx="10">
                  <c:v>Mar '17</c:v>
                </c:pt>
                <c:pt idx="11">
                  <c:v>Aug '17</c:v>
                </c:pt>
              </c:strCache>
            </c:strRef>
          </c:cat>
          <c:val>
            <c:numRef>
              <c:f>Sheet1!$C$2:$C$16</c:f>
              <c:numCache>
                <c:formatCode>General</c:formatCode>
                <c:ptCount val="12"/>
                <c:pt idx="0">
                  <c:v>42</c:v>
                </c:pt>
                <c:pt idx="1">
                  <c:v>40</c:v>
                </c:pt>
                <c:pt idx="2">
                  <c:v>48</c:v>
                </c:pt>
                <c:pt idx="3">
                  <c:v>47</c:v>
                </c:pt>
                <c:pt idx="4">
                  <c:v>42</c:v>
                </c:pt>
                <c:pt idx="5">
                  <c:v>49</c:v>
                </c:pt>
                <c:pt idx="6">
                  <c:v>41</c:v>
                </c:pt>
                <c:pt idx="7">
                  <c:v>46</c:v>
                </c:pt>
                <c:pt idx="8">
                  <c:v>41</c:v>
                </c:pt>
                <c:pt idx="9">
                  <c:v>45</c:v>
                </c:pt>
                <c:pt idx="10">
                  <c:v>45</c:v>
                </c:pt>
                <c:pt idx="11">
                  <c:v>49</c:v>
                </c:pt>
              </c:numCache>
            </c:numRef>
          </c:val>
          <c:smooth val="0"/>
          <c:extLst xmlns:c16r2="http://schemas.microsoft.com/office/drawing/2015/06/chart">
            <c:ext xmlns:c16="http://schemas.microsoft.com/office/drawing/2014/chart" uri="{C3380CC4-5D6E-409C-BE32-E72D297353CC}">
              <c16:uniqueId val="{00000015-D140-46D2-8422-30DBF5BA5BC8}"/>
            </c:ext>
          </c:extLst>
        </c:ser>
        <c:ser>
          <c:idx val="2"/>
          <c:order val="2"/>
          <c:tx>
            <c:strRef>
              <c:f>Sheet1!$D$1</c:f>
              <c:strCache>
                <c:ptCount val="1"/>
                <c:pt idx="0">
                  <c:v>A verbal warning</c:v>
                </c:pt>
              </c:strCache>
            </c:strRef>
          </c:tx>
          <c:spPr>
            <a:ln>
              <a:solidFill>
                <a:schemeClr val="accent1"/>
              </a:solidFill>
            </a:ln>
          </c:spPr>
          <c:marker>
            <c:spPr>
              <a:solidFill>
                <a:schemeClr val="accent1"/>
              </a:solidFill>
              <a:ln>
                <a:solidFill>
                  <a:schemeClr val="accent1"/>
                </a:solidFill>
              </a:ln>
            </c:spPr>
          </c:marker>
          <c:dLbls>
            <c:dLbl>
              <c:idx val="0"/>
              <c:layout>
                <c:manualLayout>
                  <c:x val="-1.2500000000000009E-2"/>
                  <c:y val="-4.054632177816373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6-D140-46D2-8422-30DBF5BA5BC8}"/>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D140-46D2-8422-30DBF5BA5BC8}"/>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8-D140-46D2-8422-30DBF5BA5BC8}"/>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D140-46D2-8422-30DBF5BA5BC8}"/>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A-D140-46D2-8422-30DBF5BA5BC8}"/>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D140-46D2-8422-30DBF5BA5BC8}"/>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C-D140-46D2-8422-30DBF5BA5BC8}"/>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D140-46D2-8422-30DBF5BA5BC8}"/>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E-D140-46D2-8422-30DBF5BA5BC8}"/>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D140-46D2-8422-30DBF5BA5BC8}"/>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0F96-4AD0-BB9E-F24DD1C83CB2}"/>
                </c:ext>
              </c:extLst>
            </c:dLbl>
            <c:spPr>
              <a:noFill/>
              <a:ln>
                <a:noFill/>
              </a:ln>
              <a:effectLst/>
            </c:spPr>
            <c:txPr>
              <a:bodyPr/>
              <a:lstStyle/>
              <a:p>
                <a:pPr>
                  <a:defRPr sz="1400">
                    <a:solidFill>
                      <a:srgbClr val="C50017"/>
                    </a:solidFill>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Sheet1!$A$2:$A$16</c:f>
              <c:strCache>
                <c:ptCount val="12"/>
                <c:pt idx="0">
                  <c:v>Feb '12 </c:v>
                </c:pt>
                <c:pt idx="1">
                  <c:v>Aug '12 </c:v>
                </c:pt>
                <c:pt idx="2">
                  <c:v>Feb '13 </c:v>
                </c:pt>
                <c:pt idx="3">
                  <c:v>July '13 </c:v>
                </c:pt>
                <c:pt idx="4">
                  <c:v>Feb '14 </c:v>
                </c:pt>
                <c:pt idx="5">
                  <c:v>July '14 </c:v>
                </c:pt>
                <c:pt idx="6">
                  <c:v>Feb '15 </c:v>
                </c:pt>
                <c:pt idx="7">
                  <c:v>July '15 </c:v>
                </c:pt>
                <c:pt idx="8">
                  <c:v>Feb '16 </c:v>
                </c:pt>
                <c:pt idx="9">
                  <c:v>Jul '16 </c:v>
                </c:pt>
                <c:pt idx="10">
                  <c:v>Mar '17</c:v>
                </c:pt>
                <c:pt idx="11">
                  <c:v>Aug '17</c:v>
                </c:pt>
              </c:strCache>
            </c:strRef>
          </c:cat>
          <c:val>
            <c:numRef>
              <c:f>Sheet1!$D$2:$D$16</c:f>
              <c:numCache>
                <c:formatCode>General</c:formatCode>
                <c:ptCount val="12"/>
                <c:pt idx="0">
                  <c:v>27</c:v>
                </c:pt>
                <c:pt idx="1">
                  <c:v>27</c:v>
                </c:pt>
                <c:pt idx="2">
                  <c:v>27</c:v>
                </c:pt>
                <c:pt idx="3">
                  <c:v>28</c:v>
                </c:pt>
                <c:pt idx="4">
                  <c:v>25</c:v>
                </c:pt>
                <c:pt idx="5">
                  <c:v>23</c:v>
                </c:pt>
                <c:pt idx="6">
                  <c:v>26</c:v>
                </c:pt>
                <c:pt idx="7">
                  <c:v>29</c:v>
                </c:pt>
                <c:pt idx="8">
                  <c:v>32</c:v>
                </c:pt>
                <c:pt idx="9">
                  <c:v>31</c:v>
                </c:pt>
                <c:pt idx="10">
                  <c:v>30</c:v>
                </c:pt>
                <c:pt idx="11">
                  <c:v>30</c:v>
                </c:pt>
              </c:numCache>
            </c:numRef>
          </c:val>
          <c:smooth val="0"/>
          <c:extLst xmlns:c16r2="http://schemas.microsoft.com/office/drawing/2015/06/chart">
            <c:ext xmlns:c16="http://schemas.microsoft.com/office/drawing/2014/chart" uri="{C3380CC4-5D6E-409C-BE32-E72D297353CC}">
              <c16:uniqueId val="{00000020-D140-46D2-8422-30DBF5BA5BC8}"/>
            </c:ext>
          </c:extLst>
        </c:ser>
        <c:ser>
          <c:idx val="3"/>
          <c:order val="3"/>
          <c:tx>
            <c:strRef>
              <c:f>Sheet1!$E$1</c:f>
              <c:strCache>
                <c:ptCount val="1"/>
                <c:pt idx="0">
                  <c:v>Any disqualified (net)</c:v>
                </c:pt>
              </c:strCache>
            </c:strRef>
          </c:tx>
          <c:spPr>
            <a:ln>
              <a:solidFill>
                <a:srgbClr val="7030A0"/>
              </a:solidFill>
            </a:ln>
          </c:spPr>
          <c:marker>
            <c:spPr>
              <a:solidFill>
                <a:srgbClr val="7030A0"/>
              </a:solidFill>
              <a:ln>
                <a:solidFill>
                  <a:srgbClr val="7030A0"/>
                </a:solidFill>
              </a:ln>
            </c:spPr>
          </c:marker>
          <c:dLbls>
            <c:dLbl>
              <c:idx val="0"/>
              <c:layout>
                <c:manualLayout>
                  <c:x val="-1.3541666666666676E-2"/>
                  <c:y val="-4.344248761946113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1-D140-46D2-8422-30DBF5BA5BC8}"/>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2-D140-46D2-8422-30DBF5BA5BC8}"/>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3-D140-46D2-8422-30DBF5BA5BC8}"/>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4-D140-46D2-8422-30DBF5BA5BC8}"/>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5-D140-46D2-8422-30DBF5BA5BC8}"/>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6-D140-46D2-8422-30DBF5BA5BC8}"/>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7-D140-46D2-8422-30DBF5BA5BC8}"/>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8-D140-46D2-8422-30DBF5BA5BC8}"/>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9-D140-46D2-8422-30DBF5BA5BC8}"/>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A-D140-46D2-8422-30DBF5BA5BC8}"/>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B-D140-46D2-8422-30DBF5BA5BC8}"/>
                </c:ext>
              </c:extLst>
            </c:dLbl>
            <c:spPr>
              <a:noFill/>
              <a:ln>
                <a:noFill/>
              </a:ln>
              <a:effectLst/>
            </c:spPr>
            <c:txPr>
              <a:bodyPr/>
              <a:lstStyle/>
              <a:p>
                <a:pPr>
                  <a:defRPr sz="1400">
                    <a:solidFill>
                      <a:srgbClr val="7030A0"/>
                    </a:solidFill>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Sheet1!$A$2:$A$16</c:f>
              <c:strCache>
                <c:ptCount val="12"/>
                <c:pt idx="0">
                  <c:v>Feb '12 </c:v>
                </c:pt>
                <c:pt idx="1">
                  <c:v>Aug '12 </c:v>
                </c:pt>
                <c:pt idx="2">
                  <c:v>Feb '13 </c:v>
                </c:pt>
                <c:pt idx="3">
                  <c:v>July '13 </c:v>
                </c:pt>
                <c:pt idx="4">
                  <c:v>Feb '14 </c:v>
                </c:pt>
                <c:pt idx="5">
                  <c:v>July '14 </c:v>
                </c:pt>
                <c:pt idx="6">
                  <c:v>Feb '15 </c:v>
                </c:pt>
                <c:pt idx="7">
                  <c:v>July '15 </c:v>
                </c:pt>
                <c:pt idx="8">
                  <c:v>Feb '16 </c:v>
                </c:pt>
                <c:pt idx="9">
                  <c:v>Jul '16 </c:v>
                </c:pt>
                <c:pt idx="10">
                  <c:v>Mar '17</c:v>
                </c:pt>
                <c:pt idx="11">
                  <c:v>Aug '17</c:v>
                </c:pt>
              </c:strCache>
            </c:strRef>
          </c:cat>
          <c:val>
            <c:numRef>
              <c:f>Sheet1!$E$2:$E$16</c:f>
              <c:numCache>
                <c:formatCode>General</c:formatCode>
                <c:ptCount val="12"/>
                <c:pt idx="0">
                  <c:v>7</c:v>
                </c:pt>
                <c:pt idx="1">
                  <c:v>4</c:v>
                </c:pt>
                <c:pt idx="2">
                  <c:v>5</c:v>
                </c:pt>
                <c:pt idx="3">
                  <c:v>7</c:v>
                </c:pt>
                <c:pt idx="4">
                  <c:v>4</c:v>
                </c:pt>
                <c:pt idx="5">
                  <c:v>6</c:v>
                </c:pt>
                <c:pt idx="6">
                  <c:v>3</c:v>
                </c:pt>
                <c:pt idx="7">
                  <c:v>6</c:v>
                </c:pt>
                <c:pt idx="8">
                  <c:v>7</c:v>
                </c:pt>
                <c:pt idx="9">
                  <c:v>5</c:v>
                </c:pt>
                <c:pt idx="10">
                  <c:v>4</c:v>
                </c:pt>
                <c:pt idx="11">
                  <c:v>4</c:v>
                </c:pt>
              </c:numCache>
            </c:numRef>
          </c:val>
          <c:smooth val="0"/>
          <c:extLst xmlns:c16r2="http://schemas.microsoft.com/office/drawing/2015/06/chart">
            <c:ext xmlns:c16="http://schemas.microsoft.com/office/drawing/2014/chart" uri="{C3380CC4-5D6E-409C-BE32-E72D297353CC}">
              <c16:uniqueId val="{0000002C-D140-46D2-8422-30DBF5BA5BC8}"/>
            </c:ext>
          </c:extLst>
        </c:ser>
        <c:dLbls>
          <c:showLegendKey val="0"/>
          <c:showVal val="1"/>
          <c:showCatName val="0"/>
          <c:showSerName val="0"/>
          <c:showPercent val="0"/>
          <c:showBubbleSize val="0"/>
        </c:dLbls>
        <c:marker val="1"/>
        <c:smooth val="0"/>
        <c:axId val="182648832"/>
        <c:axId val="182650368"/>
      </c:lineChart>
      <c:catAx>
        <c:axId val="182648832"/>
        <c:scaling>
          <c:orientation val="minMax"/>
        </c:scaling>
        <c:delete val="0"/>
        <c:axPos val="b"/>
        <c:numFmt formatCode="General" sourceLinked="0"/>
        <c:majorTickMark val="out"/>
        <c:minorTickMark val="none"/>
        <c:tickLblPos val="nextTo"/>
        <c:txPr>
          <a:bodyPr/>
          <a:lstStyle/>
          <a:p>
            <a:pPr>
              <a:defRPr lang="en-IN" sz="1200" baseline="0"/>
            </a:pPr>
            <a:endParaRPr lang="en-US"/>
          </a:p>
        </c:txPr>
        <c:crossAx val="182650368"/>
        <c:crosses val="autoZero"/>
        <c:auto val="1"/>
        <c:lblAlgn val="ctr"/>
        <c:lblOffset val="100"/>
        <c:noMultiLvlLbl val="0"/>
      </c:catAx>
      <c:valAx>
        <c:axId val="182650368"/>
        <c:scaling>
          <c:orientation val="minMax"/>
          <c:max val="80"/>
        </c:scaling>
        <c:delete val="0"/>
        <c:axPos val="l"/>
        <c:numFmt formatCode="General" sourceLinked="1"/>
        <c:majorTickMark val="out"/>
        <c:minorTickMark val="none"/>
        <c:tickLblPos val="nextTo"/>
        <c:txPr>
          <a:bodyPr/>
          <a:lstStyle/>
          <a:p>
            <a:pPr>
              <a:defRPr lang="en-IN" sz="1000" baseline="0"/>
            </a:pPr>
            <a:endParaRPr lang="en-US"/>
          </a:p>
        </c:txPr>
        <c:crossAx val="182648832"/>
        <c:crosses val="autoZero"/>
        <c:crossBetween val="between"/>
        <c:majorUnit val="10"/>
      </c:valAx>
    </c:plotArea>
    <c:legend>
      <c:legendPos val="r"/>
      <c:layout>
        <c:manualLayout>
          <c:xMode val="edge"/>
          <c:yMode val="edge"/>
          <c:x val="0.74883333333333335"/>
          <c:y val="9.3622779644195783E-2"/>
          <c:w val="0.1978819717847769"/>
          <c:h val="0.85537806744836398"/>
        </c:manualLayout>
      </c:layout>
      <c:overlay val="0"/>
      <c:txPr>
        <a:bodyPr/>
        <a:lstStyle/>
        <a:p>
          <a:pPr>
            <a:defRPr lang="en-IN" sz="1600" baseline="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602909011373582E-2"/>
          <c:y val="5.7140027344815984E-2"/>
          <c:w val="0.68703600721784785"/>
          <c:h val="0.72512244335243614"/>
        </c:manualLayout>
      </c:layout>
      <c:lineChart>
        <c:grouping val="standard"/>
        <c:varyColors val="0"/>
        <c:ser>
          <c:idx val="0"/>
          <c:order val="0"/>
          <c:tx>
            <c:strRef>
              <c:f>Sheet1!$B$1</c:f>
              <c:strCache>
                <c:ptCount val="1"/>
                <c:pt idx="0">
                  <c:v>A fine</c:v>
                </c:pt>
              </c:strCache>
            </c:strRef>
          </c:tx>
          <c:spPr>
            <a:ln>
              <a:solidFill>
                <a:schemeClr val="accent2"/>
              </a:solidFill>
            </a:ln>
          </c:spPr>
          <c:marker>
            <c:spPr>
              <a:solidFill>
                <a:schemeClr val="accent2"/>
              </a:solidFill>
              <a:ln>
                <a:solidFill>
                  <a:schemeClr val="accent2"/>
                </a:solidFill>
              </a:ln>
            </c:spPr>
          </c:marker>
          <c:dLbls>
            <c:dLbl>
              <c:idx val="0"/>
              <c:layout>
                <c:manualLayout>
                  <c:x val="-1.5625E-2"/>
                  <c:y val="-3.761879198790365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03B4-4333-9DF1-E74E90CD872D}"/>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03B4-4333-9DF1-E74E90CD872D}"/>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03B4-4333-9DF1-E74E90CD872D}"/>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03B4-4333-9DF1-E74E90CD872D}"/>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03B4-4333-9DF1-E74E90CD872D}"/>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03B4-4333-9DF1-E74E90CD872D}"/>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03B4-4333-9DF1-E74E90CD872D}"/>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03B4-4333-9DF1-E74E90CD872D}"/>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03B4-4333-9DF1-E74E90CD872D}"/>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03B4-4333-9DF1-E74E90CD872D}"/>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BE9D-45CB-B614-D6A191B9E5D3}"/>
                </c:ext>
              </c:extLst>
            </c:dLbl>
            <c:spPr>
              <a:noFill/>
              <a:ln>
                <a:noFill/>
              </a:ln>
              <a:effectLst/>
            </c:spPr>
            <c:txPr>
              <a:bodyPr/>
              <a:lstStyle/>
              <a:p>
                <a:pPr>
                  <a:defRPr sz="1400">
                    <a:solidFill>
                      <a:schemeClr val="accent2"/>
                    </a:solidFill>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Sheet1!$A$2:$A$16</c:f>
              <c:strCache>
                <c:ptCount val="12"/>
                <c:pt idx="0">
                  <c:v>Feb '12 </c:v>
                </c:pt>
                <c:pt idx="1">
                  <c:v>Aug '12 </c:v>
                </c:pt>
                <c:pt idx="2">
                  <c:v>Feb '13 </c:v>
                </c:pt>
                <c:pt idx="3">
                  <c:v>July '13 </c:v>
                </c:pt>
                <c:pt idx="4">
                  <c:v>Feb '14 </c:v>
                </c:pt>
                <c:pt idx="5">
                  <c:v>July '14 </c:v>
                </c:pt>
                <c:pt idx="6">
                  <c:v>Feb '15 </c:v>
                </c:pt>
                <c:pt idx="7">
                  <c:v>July '15 </c:v>
                </c:pt>
                <c:pt idx="8">
                  <c:v>Feb '16 </c:v>
                </c:pt>
                <c:pt idx="9">
                  <c:v>Jul '16 </c:v>
                </c:pt>
                <c:pt idx="10">
                  <c:v>Mar '17</c:v>
                </c:pt>
                <c:pt idx="11">
                  <c:v>Aug '17</c:v>
                </c:pt>
              </c:strCache>
            </c:strRef>
          </c:cat>
          <c:val>
            <c:numRef>
              <c:f>Sheet1!$B$2:$B$16</c:f>
              <c:numCache>
                <c:formatCode>General</c:formatCode>
                <c:ptCount val="12"/>
                <c:pt idx="0">
                  <c:v>70</c:v>
                </c:pt>
                <c:pt idx="1">
                  <c:v>66</c:v>
                </c:pt>
                <c:pt idx="2">
                  <c:v>69</c:v>
                </c:pt>
                <c:pt idx="3">
                  <c:v>67</c:v>
                </c:pt>
                <c:pt idx="4">
                  <c:v>64</c:v>
                </c:pt>
                <c:pt idx="5">
                  <c:v>67</c:v>
                </c:pt>
                <c:pt idx="6">
                  <c:v>72</c:v>
                </c:pt>
                <c:pt idx="7">
                  <c:v>68</c:v>
                </c:pt>
                <c:pt idx="8">
                  <c:v>60</c:v>
                </c:pt>
                <c:pt idx="9">
                  <c:v>67</c:v>
                </c:pt>
                <c:pt idx="10">
                  <c:v>59</c:v>
                </c:pt>
                <c:pt idx="11">
                  <c:v>61</c:v>
                </c:pt>
              </c:numCache>
            </c:numRef>
          </c:val>
          <c:smooth val="0"/>
          <c:extLst xmlns:c16r2="http://schemas.microsoft.com/office/drawing/2015/06/chart">
            <c:ext xmlns:c16="http://schemas.microsoft.com/office/drawing/2014/chart" uri="{C3380CC4-5D6E-409C-BE32-E72D297353CC}">
              <c16:uniqueId val="{0000000A-03B4-4333-9DF1-E74E90CD872D}"/>
            </c:ext>
          </c:extLst>
        </c:ser>
        <c:ser>
          <c:idx val="1"/>
          <c:order val="1"/>
          <c:tx>
            <c:strRef>
              <c:f>Sheet1!$C$1</c:f>
              <c:strCache>
                <c:ptCount val="1"/>
                <c:pt idx="0">
                  <c:v>A verbal warning</c:v>
                </c:pt>
              </c:strCache>
            </c:strRef>
          </c:tx>
          <c:spPr>
            <a:ln>
              <a:solidFill>
                <a:schemeClr val="accent1"/>
              </a:solidFill>
            </a:ln>
          </c:spPr>
          <c:marker>
            <c:spPr>
              <a:solidFill>
                <a:schemeClr val="accent1"/>
              </a:solidFill>
              <a:ln>
                <a:solidFill>
                  <a:schemeClr val="accent1"/>
                </a:solidFill>
              </a:ln>
            </c:spPr>
          </c:marker>
          <c:dLbls>
            <c:dLbl>
              <c:idx val="0"/>
              <c:layout>
                <c:manualLayout>
                  <c:x val="-1.3541666666666667E-2"/>
                  <c:y val="-3.472503875806491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03B4-4333-9DF1-E74E90CD872D}"/>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03B4-4333-9DF1-E74E90CD872D}"/>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03B4-4333-9DF1-E74E90CD872D}"/>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03B4-4333-9DF1-E74E90CD872D}"/>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03B4-4333-9DF1-E74E90CD872D}"/>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03B4-4333-9DF1-E74E90CD872D}"/>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03B4-4333-9DF1-E74E90CD872D}"/>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03B4-4333-9DF1-E74E90CD872D}"/>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03B4-4333-9DF1-E74E90CD872D}"/>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4-03B4-4333-9DF1-E74E90CD872D}"/>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BE9D-45CB-B614-D6A191B9E5D3}"/>
                </c:ext>
              </c:extLst>
            </c:dLbl>
            <c:spPr>
              <a:noFill/>
              <a:ln>
                <a:noFill/>
              </a:ln>
              <a:effectLst/>
            </c:spPr>
            <c:txPr>
              <a:bodyPr/>
              <a:lstStyle/>
              <a:p>
                <a:pPr>
                  <a:defRPr sz="1400">
                    <a:solidFill>
                      <a:schemeClr val="accent1"/>
                    </a:solidFill>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Sheet1!$A$2:$A$16</c:f>
              <c:strCache>
                <c:ptCount val="12"/>
                <c:pt idx="0">
                  <c:v>Feb '12 </c:v>
                </c:pt>
                <c:pt idx="1">
                  <c:v>Aug '12 </c:v>
                </c:pt>
                <c:pt idx="2">
                  <c:v>Feb '13 </c:v>
                </c:pt>
                <c:pt idx="3">
                  <c:v>July '13 </c:v>
                </c:pt>
                <c:pt idx="4">
                  <c:v>Feb '14 </c:v>
                </c:pt>
                <c:pt idx="5">
                  <c:v>July '14 </c:v>
                </c:pt>
                <c:pt idx="6">
                  <c:v>Feb '15 </c:v>
                </c:pt>
                <c:pt idx="7">
                  <c:v>July '15 </c:v>
                </c:pt>
                <c:pt idx="8">
                  <c:v>Feb '16 </c:v>
                </c:pt>
                <c:pt idx="9">
                  <c:v>Jul '16 </c:v>
                </c:pt>
                <c:pt idx="10">
                  <c:v>Mar '17</c:v>
                </c:pt>
                <c:pt idx="11">
                  <c:v>Aug '17</c:v>
                </c:pt>
              </c:strCache>
            </c:strRef>
          </c:cat>
          <c:val>
            <c:numRef>
              <c:f>Sheet1!$C$2:$C$16</c:f>
              <c:numCache>
                <c:formatCode>General</c:formatCode>
                <c:ptCount val="12"/>
                <c:pt idx="0">
                  <c:v>31</c:v>
                </c:pt>
                <c:pt idx="1">
                  <c:v>34</c:v>
                </c:pt>
                <c:pt idx="2">
                  <c:v>32</c:v>
                </c:pt>
                <c:pt idx="3">
                  <c:v>34</c:v>
                </c:pt>
                <c:pt idx="4">
                  <c:v>35</c:v>
                </c:pt>
                <c:pt idx="5">
                  <c:v>32</c:v>
                </c:pt>
                <c:pt idx="6">
                  <c:v>36</c:v>
                </c:pt>
                <c:pt idx="7">
                  <c:v>37</c:v>
                </c:pt>
                <c:pt idx="8">
                  <c:v>40</c:v>
                </c:pt>
                <c:pt idx="9">
                  <c:v>40</c:v>
                </c:pt>
                <c:pt idx="10">
                  <c:v>39</c:v>
                </c:pt>
                <c:pt idx="11">
                  <c:v>39</c:v>
                </c:pt>
              </c:numCache>
            </c:numRef>
          </c:val>
          <c:smooth val="0"/>
          <c:extLst xmlns:c16r2="http://schemas.microsoft.com/office/drawing/2015/06/chart">
            <c:ext xmlns:c16="http://schemas.microsoft.com/office/drawing/2014/chart" uri="{C3380CC4-5D6E-409C-BE32-E72D297353CC}">
              <c16:uniqueId val="{00000015-03B4-4333-9DF1-E74E90CD872D}"/>
            </c:ext>
          </c:extLst>
        </c:ser>
        <c:ser>
          <c:idx val="2"/>
          <c:order val="2"/>
          <c:tx>
            <c:strRef>
              <c:f>Sheet1!$D$1</c:f>
              <c:strCache>
                <c:ptCount val="1"/>
                <c:pt idx="0">
                  <c:v>Points on driving licence</c:v>
                </c:pt>
              </c:strCache>
            </c:strRef>
          </c:tx>
          <c:spPr>
            <a:ln>
              <a:solidFill>
                <a:srgbClr val="00B050"/>
              </a:solidFill>
            </a:ln>
          </c:spPr>
          <c:marker>
            <c:spPr>
              <a:solidFill>
                <a:srgbClr val="00B050"/>
              </a:solidFill>
              <a:ln>
                <a:solidFill>
                  <a:srgbClr val="00B050"/>
                </a:solidFill>
              </a:ln>
            </c:spPr>
          </c:marker>
          <c:dLbls>
            <c:dLbl>
              <c:idx val="0"/>
              <c:layout>
                <c:manualLayout>
                  <c:x val="-1.4583333333333334E-2"/>
                  <c:y val="-3.183128552822617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6-03B4-4333-9DF1-E74E90CD872D}"/>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03B4-4333-9DF1-E74E90CD872D}"/>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8-03B4-4333-9DF1-E74E90CD872D}"/>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03B4-4333-9DF1-E74E90CD872D}"/>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A-03B4-4333-9DF1-E74E90CD872D}"/>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03B4-4333-9DF1-E74E90CD872D}"/>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C-03B4-4333-9DF1-E74E90CD872D}"/>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03B4-4333-9DF1-E74E90CD872D}"/>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E-03B4-4333-9DF1-E74E90CD872D}"/>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03B4-4333-9DF1-E74E90CD872D}"/>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BE9D-45CB-B614-D6A191B9E5D3}"/>
                </c:ext>
              </c:extLst>
            </c:dLbl>
            <c:spPr>
              <a:noFill/>
              <a:ln>
                <a:noFill/>
              </a:ln>
              <a:effectLst/>
            </c:spPr>
            <c:txPr>
              <a:bodyPr/>
              <a:lstStyle/>
              <a:p>
                <a:pPr>
                  <a:defRPr sz="1400">
                    <a:solidFill>
                      <a:srgbClr val="00B050"/>
                    </a:solidFill>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Sheet1!$A$2:$A$16</c:f>
              <c:strCache>
                <c:ptCount val="12"/>
                <c:pt idx="0">
                  <c:v>Feb '12 </c:v>
                </c:pt>
                <c:pt idx="1">
                  <c:v>Aug '12 </c:v>
                </c:pt>
                <c:pt idx="2">
                  <c:v>Feb '13 </c:v>
                </c:pt>
                <c:pt idx="3">
                  <c:v>July '13 </c:v>
                </c:pt>
                <c:pt idx="4">
                  <c:v>Feb '14 </c:v>
                </c:pt>
                <c:pt idx="5">
                  <c:v>July '14 </c:v>
                </c:pt>
                <c:pt idx="6">
                  <c:v>Feb '15 </c:v>
                </c:pt>
                <c:pt idx="7">
                  <c:v>July '15 </c:v>
                </c:pt>
                <c:pt idx="8">
                  <c:v>Feb '16 </c:v>
                </c:pt>
                <c:pt idx="9">
                  <c:v>Jul '16 </c:v>
                </c:pt>
                <c:pt idx="10">
                  <c:v>Mar '17</c:v>
                </c:pt>
                <c:pt idx="11">
                  <c:v>Aug '17</c:v>
                </c:pt>
              </c:strCache>
            </c:strRef>
          </c:cat>
          <c:val>
            <c:numRef>
              <c:f>Sheet1!$D$2:$D$16</c:f>
              <c:numCache>
                <c:formatCode>General</c:formatCode>
                <c:ptCount val="12"/>
                <c:pt idx="0">
                  <c:v>20</c:v>
                </c:pt>
                <c:pt idx="1">
                  <c:v>15</c:v>
                </c:pt>
                <c:pt idx="2">
                  <c:v>22</c:v>
                </c:pt>
                <c:pt idx="3">
                  <c:v>20</c:v>
                </c:pt>
                <c:pt idx="4">
                  <c:v>18</c:v>
                </c:pt>
                <c:pt idx="5">
                  <c:v>22</c:v>
                </c:pt>
                <c:pt idx="6">
                  <c:v>18</c:v>
                </c:pt>
                <c:pt idx="7">
                  <c:v>20</c:v>
                </c:pt>
                <c:pt idx="8">
                  <c:v>15</c:v>
                </c:pt>
                <c:pt idx="9">
                  <c:v>19</c:v>
                </c:pt>
                <c:pt idx="10">
                  <c:v>20</c:v>
                </c:pt>
                <c:pt idx="11">
                  <c:v>19</c:v>
                </c:pt>
              </c:numCache>
            </c:numRef>
          </c:val>
          <c:smooth val="0"/>
          <c:extLst xmlns:c16r2="http://schemas.microsoft.com/office/drawing/2015/06/chart">
            <c:ext xmlns:c16="http://schemas.microsoft.com/office/drawing/2014/chart" uri="{C3380CC4-5D6E-409C-BE32-E72D297353CC}">
              <c16:uniqueId val="{00000020-03B4-4333-9DF1-E74E90CD872D}"/>
            </c:ext>
          </c:extLst>
        </c:ser>
        <c:ser>
          <c:idx val="3"/>
          <c:order val="3"/>
          <c:tx>
            <c:strRef>
              <c:f>Sheet1!$E$1</c:f>
              <c:strCache>
                <c:ptCount val="1"/>
                <c:pt idx="0">
                  <c:v>Don't know</c:v>
                </c:pt>
              </c:strCache>
            </c:strRef>
          </c:tx>
          <c:spPr>
            <a:ln>
              <a:solidFill>
                <a:srgbClr val="797979"/>
              </a:solidFill>
            </a:ln>
          </c:spPr>
          <c:marker>
            <c:symbol val="diamond"/>
            <c:size val="7"/>
            <c:spPr>
              <a:solidFill>
                <a:srgbClr val="797979"/>
              </a:solidFill>
              <a:ln>
                <a:solidFill>
                  <a:srgbClr val="797979"/>
                </a:solidFill>
              </a:ln>
            </c:spPr>
          </c:marker>
          <c:dLbls>
            <c:dLbl>
              <c:idx val="0"/>
              <c:layout>
                <c:manualLayout>
                  <c:x val="-1.6666666666666666E-2"/>
                  <c:y val="-3.183128552822617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1-03B4-4333-9DF1-E74E90CD872D}"/>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2-03B4-4333-9DF1-E74E90CD872D}"/>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3-03B4-4333-9DF1-E74E90CD872D}"/>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4-03B4-4333-9DF1-E74E90CD872D}"/>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5-03B4-4333-9DF1-E74E90CD872D}"/>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6-03B4-4333-9DF1-E74E90CD872D}"/>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7-03B4-4333-9DF1-E74E90CD872D}"/>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8-03B4-4333-9DF1-E74E90CD872D}"/>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9-03B4-4333-9DF1-E74E90CD872D}"/>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A-03B4-4333-9DF1-E74E90CD872D}"/>
                </c:ext>
              </c:extLst>
            </c:dLbl>
            <c:spPr>
              <a:noFill/>
              <a:ln>
                <a:noFill/>
              </a:ln>
              <a:effectLst/>
            </c:spPr>
            <c:txPr>
              <a:bodyPr/>
              <a:lstStyle/>
              <a:p>
                <a:pPr>
                  <a:defRPr sz="1400">
                    <a:solidFill>
                      <a:schemeClr val="bg1">
                        <a:lumMod val="50000"/>
                      </a:schemeClr>
                    </a:solidFill>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Sheet1!$A$2:$A$16</c:f>
              <c:strCache>
                <c:ptCount val="12"/>
                <c:pt idx="0">
                  <c:v>Feb '12 </c:v>
                </c:pt>
                <c:pt idx="1">
                  <c:v>Aug '12 </c:v>
                </c:pt>
                <c:pt idx="2">
                  <c:v>Feb '13 </c:v>
                </c:pt>
                <c:pt idx="3">
                  <c:v>July '13 </c:v>
                </c:pt>
                <c:pt idx="4">
                  <c:v>Feb '14 </c:v>
                </c:pt>
                <c:pt idx="5">
                  <c:v>July '14 </c:v>
                </c:pt>
                <c:pt idx="6">
                  <c:v>Feb '15 </c:v>
                </c:pt>
                <c:pt idx="7">
                  <c:v>July '15 </c:v>
                </c:pt>
                <c:pt idx="8">
                  <c:v>Feb '16 </c:v>
                </c:pt>
                <c:pt idx="9">
                  <c:v>Jul '16 </c:v>
                </c:pt>
                <c:pt idx="10">
                  <c:v>Mar '17</c:v>
                </c:pt>
                <c:pt idx="11">
                  <c:v>Aug '17</c:v>
                </c:pt>
              </c:strCache>
            </c:strRef>
          </c:cat>
          <c:val>
            <c:numRef>
              <c:f>Sheet1!$E$2:$E$16</c:f>
            </c:numRef>
          </c:val>
          <c:smooth val="0"/>
          <c:extLst xmlns:c16r2="http://schemas.microsoft.com/office/drawing/2015/06/chart">
            <c:ext xmlns:c16="http://schemas.microsoft.com/office/drawing/2014/chart" uri="{C3380CC4-5D6E-409C-BE32-E72D297353CC}">
              <c16:uniqueId val="{0000002B-03B4-4333-9DF1-E74E90CD872D}"/>
            </c:ext>
          </c:extLst>
        </c:ser>
        <c:dLbls>
          <c:showLegendKey val="0"/>
          <c:showVal val="1"/>
          <c:showCatName val="0"/>
          <c:showSerName val="0"/>
          <c:showPercent val="0"/>
          <c:showBubbleSize val="0"/>
        </c:dLbls>
        <c:marker val="1"/>
        <c:smooth val="0"/>
        <c:axId val="182758400"/>
        <c:axId val="183202560"/>
      </c:lineChart>
      <c:catAx>
        <c:axId val="182758400"/>
        <c:scaling>
          <c:orientation val="minMax"/>
        </c:scaling>
        <c:delete val="0"/>
        <c:axPos val="b"/>
        <c:numFmt formatCode="General" sourceLinked="0"/>
        <c:majorTickMark val="out"/>
        <c:minorTickMark val="none"/>
        <c:tickLblPos val="nextTo"/>
        <c:txPr>
          <a:bodyPr/>
          <a:lstStyle/>
          <a:p>
            <a:pPr>
              <a:defRPr lang="en-IN" sz="1200" baseline="0"/>
            </a:pPr>
            <a:endParaRPr lang="en-US"/>
          </a:p>
        </c:txPr>
        <c:crossAx val="183202560"/>
        <c:crosses val="autoZero"/>
        <c:auto val="1"/>
        <c:lblAlgn val="ctr"/>
        <c:lblOffset val="100"/>
        <c:noMultiLvlLbl val="0"/>
      </c:catAx>
      <c:valAx>
        <c:axId val="183202560"/>
        <c:scaling>
          <c:orientation val="minMax"/>
          <c:max val="80"/>
        </c:scaling>
        <c:delete val="0"/>
        <c:axPos val="l"/>
        <c:numFmt formatCode="General" sourceLinked="1"/>
        <c:majorTickMark val="out"/>
        <c:minorTickMark val="none"/>
        <c:tickLblPos val="nextTo"/>
        <c:txPr>
          <a:bodyPr/>
          <a:lstStyle/>
          <a:p>
            <a:pPr>
              <a:defRPr lang="en-IN" sz="1000" baseline="0"/>
            </a:pPr>
            <a:endParaRPr lang="en-US"/>
          </a:p>
        </c:txPr>
        <c:crossAx val="182758400"/>
        <c:crosses val="autoZero"/>
        <c:crossBetween val="between"/>
        <c:majorUnit val="10"/>
      </c:valAx>
    </c:plotArea>
    <c:legend>
      <c:legendPos val="r"/>
      <c:layout>
        <c:manualLayout>
          <c:xMode val="edge"/>
          <c:yMode val="edge"/>
          <c:x val="0.76515280511811035"/>
          <c:y val="0.16968695514272356"/>
          <c:w val="0.16397481955380577"/>
          <c:h val="0.50461132109176976"/>
        </c:manualLayout>
      </c:layout>
      <c:overlay val="0"/>
      <c:txPr>
        <a:bodyPr/>
        <a:lstStyle/>
        <a:p>
          <a:pPr>
            <a:defRPr lang="en-IN" sz="1600" baseline="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603127734033247E-2"/>
          <c:y val="0.15498246209137609"/>
          <c:w val="0.68217486876640421"/>
          <c:h val="0.77496163094746329"/>
        </c:manualLayout>
      </c:layout>
      <c:lineChart>
        <c:grouping val="standard"/>
        <c:varyColors val="0"/>
        <c:ser>
          <c:idx val="0"/>
          <c:order val="0"/>
          <c:tx>
            <c:strRef>
              <c:f>Sheet1!$B$1</c:f>
              <c:strCache>
                <c:ptCount val="1"/>
                <c:pt idx="0">
                  <c:v>It’s not important to wear a seatbelt if you are travelling in the back of a car (wording 'or taxi' removed July 16)</c:v>
                </c:pt>
              </c:strCache>
            </c:strRef>
          </c:tx>
          <c:dLbls>
            <c:dLbl>
              <c:idx val="0"/>
              <c:layout>
                <c:manualLayout>
                  <c:x val="-1.5625E-2"/>
                  <c:y val="-3.700077310389247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4970-4871-842F-BCEF64D045E3}"/>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8950-4FD7-A9DC-F0A8B4645424}"/>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8950-4FD7-A9DC-F0A8B4645424}"/>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8950-4FD7-A9DC-F0A8B4645424}"/>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8950-4FD7-A9DC-F0A8B4645424}"/>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8950-4FD7-A9DC-F0A8B4645424}"/>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8950-4FD7-A9DC-F0A8B4645424}"/>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8950-4FD7-A9DC-F0A8B4645424}"/>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8950-4FD7-A9DC-F0A8B4645424}"/>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8950-4FD7-A9DC-F0A8B4645424}"/>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4970-4871-842F-BCEF64D045E3}"/>
                </c:ext>
              </c:extLst>
            </c:dLbl>
            <c:spPr>
              <a:noFill/>
              <a:ln>
                <a:noFill/>
              </a:ln>
              <a:effectLst/>
            </c:spPr>
            <c:txPr>
              <a:bodyPr wrap="square" lIns="38100" tIns="19050" rIns="38100" bIns="19050" anchor="ctr">
                <a:spAutoFit/>
              </a:bodyPr>
              <a:lstStyle/>
              <a:p>
                <a:pPr>
                  <a:defRPr sz="1400">
                    <a:solidFill>
                      <a:schemeClr val="accent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trendline>
            <c:spPr>
              <a:ln>
                <a:solidFill>
                  <a:srgbClr val="FF0000"/>
                </a:solidFill>
                <a:prstDash val="sysDot"/>
              </a:ln>
            </c:spPr>
            <c:trendlineType val="linear"/>
            <c:dispRSqr val="0"/>
            <c:dispEq val="0"/>
          </c:trendline>
          <c:cat>
            <c:strRef>
              <c:f>Sheet1!$A$2:$A$16</c:f>
              <c:strCache>
                <c:ptCount val="12"/>
                <c:pt idx="0">
                  <c:v>Feb '12 </c:v>
                </c:pt>
                <c:pt idx="1">
                  <c:v>Aug '12 </c:v>
                </c:pt>
                <c:pt idx="2">
                  <c:v>Feb '13 </c:v>
                </c:pt>
                <c:pt idx="3">
                  <c:v>July '13 </c:v>
                </c:pt>
                <c:pt idx="4">
                  <c:v>Feb '14 </c:v>
                </c:pt>
                <c:pt idx="5">
                  <c:v>July '14 </c:v>
                </c:pt>
                <c:pt idx="6">
                  <c:v>Feb '15 </c:v>
                </c:pt>
                <c:pt idx="7">
                  <c:v>July '15 </c:v>
                </c:pt>
                <c:pt idx="8">
                  <c:v>Feb '16 </c:v>
                </c:pt>
                <c:pt idx="9">
                  <c:v>Jul '16 </c:v>
                </c:pt>
                <c:pt idx="10">
                  <c:v>Mar '17</c:v>
                </c:pt>
                <c:pt idx="11">
                  <c:v>Aug '17</c:v>
                </c:pt>
              </c:strCache>
            </c:strRef>
          </c:cat>
          <c:val>
            <c:numRef>
              <c:f>Sheet1!$B$2:$B$16</c:f>
              <c:numCache>
                <c:formatCode>General</c:formatCode>
                <c:ptCount val="12"/>
                <c:pt idx="0">
                  <c:v>12</c:v>
                </c:pt>
                <c:pt idx="1">
                  <c:v>17</c:v>
                </c:pt>
                <c:pt idx="2">
                  <c:v>12</c:v>
                </c:pt>
                <c:pt idx="3">
                  <c:v>21</c:v>
                </c:pt>
                <c:pt idx="4">
                  <c:v>22</c:v>
                </c:pt>
                <c:pt idx="5">
                  <c:v>27</c:v>
                </c:pt>
                <c:pt idx="6">
                  <c:v>23</c:v>
                </c:pt>
                <c:pt idx="7">
                  <c:v>25</c:v>
                </c:pt>
                <c:pt idx="8">
                  <c:v>22</c:v>
                </c:pt>
                <c:pt idx="9">
                  <c:v>19</c:v>
                </c:pt>
                <c:pt idx="10">
                  <c:v>22</c:v>
                </c:pt>
                <c:pt idx="11">
                  <c:v>15</c:v>
                </c:pt>
              </c:numCache>
            </c:numRef>
          </c:val>
          <c:smooth val="0"/>
          <c:extLst xmlns:c16r2="http://schemas.microsoft.com/office/drawing/2015/06/chart">
            <c:ext xmlns:c16="http://schemas.microsoft.com/office/drawing/2014/chart" uri="{C3380CC4-5D6E-409C-BE32-E72D297353CC}">
              <c16:uniqueId val="{00000003-4970-4871-842F-BCEF64D045E3}"/>
            </c:ext>
          </c:extLst>
        </c:ser>
        <c:ser>
          <c:idx val="1"/>
          <c:order val="1"/>
          <c:tx>
            <c:strRef>
              <c:f>Sheet1!$C$1</c:f>
              <c:strCache>
                <c:ptCount val="1"/>
                <c:pt idx="0">
                  <c:v>If you are just nipping around the corner in the car, it's not essential to wear a seatbelt</c:v>
                </c:pt>
              </c:strCache>
            </c:strRef>
          </c:tx>
          <c:dLbls>
            <c:dLbl>
              <c:idx val="0"/>
              <c:layout>
                <c:manualLayout>
                  <c:x val="-1.1458333333333333E-2"/>
                  <c:y val="3.964368546845621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4970-4871-842F-BCEF64D045E3}"/>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4970-4871-842F-BCEF64D045E3}"/>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4970-4871-842F-BCEF64D045E3}"/>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4970-4871-842F-BCEF64D045E3}"/>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4970-4871-842F-BCEF64D045E3}"/>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4970-4871-842F-BCEF64D045E3}"/>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4970-4871-842F-BCEF64D045E3}"/>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4970-4871-842F-BCEF64D045E3}"/>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4970-4871-842F-BCEF64D045E3}"/>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4970-4871-842F-BCEF64D045E3}"/>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4970-4871-842F-BCEF64D045E3}"/>
                </c:ext>
              </c:extLst>
            </c:dLbl>
            <c:dLbl>
              <c:idx val="11"/>
              <c:layout>
                <c:manualLayout>
                  <c:x val="-1.1867208005249496E-2"/>
                  <c:y val="3.951153985022803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8950-4FD7-A9DC-F0A8B4645424}"/>
                </c:ext>
              </c:extLst>
            </c:dLbl>
            <c:spPr>
              <a:noFill/>
              <a:ln>
                <a:noFill/>
              </a:ln>
              <a:effectLst/>
            </c:spPr>
            <c:txPr>
              <a:bodyPr/>
              <a:lstStyle/>
              <a:p>
                <a:pPr>
                  <a:defRPr sz="1400">
                    <a:solidFill>
                      <a:schemeClr val="accent2"/>
                    </a:solidFill>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trendline>
            <c:spPr>
              <a:ln>
                <a:solidFill>
                  <a:srgbClr val="FFC000"/>
                </a:solidFill>
                <a:prstDash val="lgDash"/>
              </a:ln>
            </c:spPr>
            <c:trendlineType val="linear"/>
            <c:dispRSqr val="0"/>
            <c:dispEq val="0"/>
          </c:trendline>
          <c:cat>
            <c:strRef>
              <c:f>Sheet1!$A$2:$A$16</c:f>
              <c:strCache>
                <c:ptCount val="12"/>
                <c:pt idx="0">
                  <c:v>Feb '12 </c:v>
                </c:pt>
                <c:pt idx="1">
                  <c:v>Aug '12 </c:v>
                </c:pt>
                <c:pt idx="2">
                  <c:v>Feb '13 </c:v>
                </c:pt>
                <c:pt idx="3">
                  <c:v>July '13 </c:v>
                </c:pt>
                <c:pt idx="4">
                  <c:v>Feb '14 </c:v>
                </c:pt>
                <c:pt idx="5">
                  <c:v>July '14 </c:v>
                </c:pt>
                <c:pt idx="6">
                  <c:v>Feb '15 </c:v>
                </c:pt>
                <c:pt idx="7">
                  <c:v>July '15 </c:v>
                </c:pt>
                <c:pt idx="8">
                  <c:v>Feb '16 </c:v>
                </c:pt>
                <c:pt idx="9">
                  <c:v>Jul '16 </c:v>
                </c:pt>
                <c:pt idx="10">
                  <c:v>Mar '17</c:v>
                </c:pt>
                <c:pt idx="11">
                  <c:v>Aug '17</c:v>
                </c:pt>
              </c:strCache>
            </c:strRef>
          </c:cat>
          <c:val>
            <c:numRef>
              <c:f>Sheet1!$C$2:$C$16</c:f>
              <c:numCache>
                <c:formatCode>General</c:formatCode>
                <c:ptCount val="12"/>
                <c:pt idx="0">
                  <c:v>7</c:v>
                </c:pt>
                <c:pt idx="1">
                  <c:v>8</c:v>
                </c:pt>
                <c:pt idx="2">
                  <c:v>7</c:v>
                </c:pt>
                <c:pt idx="3">
                  <c:v>9</c:v>
                </c:pt>
                <c:pt idx="4">
                  <c:v>11</c:v>
                </c:pt>
                <c:pt idx="5">
                  <c:v>11</c:v>
                </c:pt>
                <c:pt idx="6">
                  <c:v>10</c:v>
                </c:pt>
                <c:pt idx="7">
                  <c:v>13</c:v>
                </c:pt>
                <c:pt idx="8">
                  <c:v>11</c:v>
                </c:pt>
                <c:pt idx="9">
                  <c:v>11</c:v>
                </c:pt>
                <c:pt idx="10">
                  <c:v>10</c:v>
                </c:pt>
                <c:pt idx="11">
                  <c:v>9</c:v>
                </c:pt>
              </c:numCache>
            </c:numRef>
          </c:val>
          <c:smooth val="0"/>
          <c:extLst xmlns:c16r2="http://schemas.microsoft.com/office/drawing/2015/06/chart">
            <c:ext xmlns:c16="http://schemas.microsoft.com/office/drawing/2014/chart" uri="{C3380CC4-5D6E-409C-BE32-E72D297353CC}">
              <c16:uniqueId val="{00000010-4970-4871-842F-BCEF64D045E3}"/>
            </c:ext>
          </c:extLst>
        </c:ser>
        <c:dLbls>
          <c:showLegendKey val="0"/>
          <c:showVal val="1"/>
          <c:showCatName val="0"/>
          <c:showSerName val="0"/>
          <c:showPercent val="0"/>
          <c:showBubbleSize val="0"/>
        </c:dLbls>
        <c:marker val="1"/>
        <c:smooth val="0"/>
        <c:axId val="191984384"/>
        <c:axId val="191985920"/>
      </c:lineChart>
      <c:catAx>
        <c:axId val="191984384"/>
        <c:scaling>
          <c:orientation val="minMax"/>
        </c:scaling>
        <c:delete val="0"/>
        <c:axPos val="b"/>
        <c:numFmt formatCode="General" sourceLinked="0"/>
        <c:majorTickMark val="out"/>
        <c:minorTickMark val="none"/>
        <c:tickLblPos val="nextTo"/>
        <c:txPr>
          <a:bodyPr/>
          <a:lstStyle/>
          <a:p>
            <a:pPr>
              <a:defRPr lang="en-IN" sz="1200" baseline="0"/>
            </a:pPr>
            <a:endParaRPr lang="en-US"/>
          </a:p>
        </c:txPr>
        <c:crossAx val="191985920"/>
        <c:crosses val="autoZero"/>
        <c:auto val="1"/>
        <c:lblAlgn val="ctr"/>
        <c:lblOffset val="100"/>
        <c:noMultiLvlLbl val="0"/>
      </c:catAx>
      <c:valAx>
        <c:axId val="191985920"/>
        <c:scaling>
          <c:orientation val="minMax"/>
          <c:max val="60"/>
          <c:min val="0"/>
        </c:scaling>
        <c:delete val="0"/>
        <c:axPos val="l"/>
        <c:numFmt formatCode="General" sourceLinked="1"/>
        <c:majorTickMark val="out"/>
        <c:minorTickMark val="none"/>
        <c:tickLblPos val="nextTo"/>
        <c:txPr>
          <a:bodyPr/>
          <a:lstStyle/>
          <a:p>
            <a:pPr>
              <a:defRPr lang="en-IN" sz="1000" baseline="0"/>
            </a:pPr>
            <a:endParaRPr lang="en-US"/>
          </a:p>
        </c:txPr>
        <c:crossAx val="191984384"/>
        <c:crosses val="autoZero"/>
        <c:crossBetween val="between"/>
        <c:majorUnit val="10"/>
      </c:valAx>
    </c:plotArea>
    <c:legend>
      <c:legendPos val="r"/>
      <c:layout>
        <c:manualLayout>
          <c:xMode val="edge"/>
          <c:yMode val="edge"/>
          <c:x val="0.75038541666666669"/>
          <c:y val="0.23160735895016024"/>
          <c:w val="0.19648958333333333"/>
          <c:h val="0.71121729005755108"/>
        </c:manualLayout>
      </c:layout>
      <c:overlay val="0"/>
      <c:txPr>
        <a:bodyPr/>
        <a:lstStyle/>
        <a:p>
          <a:pPr>
            <a:defRPr lang="en-IN" sz="1600" baseline="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94106968617396"/>
          <c:y val="0.13648207553942987"/>
          <c:w val="0.79442253435899768"/>
          <c:h val="0.70766948925435147"/>
        </c:manualLayout>
      </c:layout>
      <c:lineChart>
        <c:grouping val="standard"/>
        <c:varyColors val="0"/>
        <c:ser>
          <c:idx val="0"/>
          <c:order val="0"/>
          <c:tx>
            <c:strRef>
              <c:f>Sheet1!$B$1</c:f>
              <c:strCache>
                <c:ptCount val="1"/>
                <c:pt idx="0">
                  <c:v>Not used seatbelt in car (In July '16 text from in 'front of car' removed)</c:v>
                </c:pt>
              </c:strCache>
            </c:strRef>
          </c:tx>
          <c:dLbls>
            <c:dLbl>
              <c:idx val="0"/>
              <c:layout>
                <c:manualLayout>
                  <c:x val="-2.1133676734212258E-2"/>
                  <c:y val="-3.623422471292325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EE92-4879-920E-16C8FC005654}"/>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EE92-4879-920E-16C8FC005654}"/>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EE92-4879-920E-16C8FC005654}"/>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EE92-4879-920E-16C8FC005654}"/>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EE92-4879-920E-16C8FC005654}"/>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EE92-4879-920E-16C8FC005654}"/>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EE92-4879-920E-16C8FC005654}"/>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EE92-4879-920E-16C8FC005654}"/>
                </c:ext>
              </c:extLst>
            </c:dLbl>
            <c:spPr>
              <a:noFill/>
              <a:ln>
                <a:noFill/>
              </a:ln>
              <a:effectLst/>
            </c:spPr>
            <c:txPr>
              <a:bodyPr/>
              <a:lstStyle/>
              <a:p>
                <a:pPr>
                  <a:defRPr sz="1400">
                    <a:solidFill>
                      <a:schemeClr val="accent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Sheet1!$A$2:$A$13</c:f>
              <c:strCache>
                <c:ptCount val="9"/>
                <c:pt idx="0">
                  <c:v>July '13</c:v>
                </c:pt>
                <c:pt idx="1">
                  <c:v>Feb '14</c:v>
                </c:pt>
                <c:pt idx="2">
                  <c:v>July '14</c:v>
                </c:pt>
                <c:pt idx="3">
                  <c:v>Feb '15</c:v>
                </c:pt>
                <c:pt idx="4">
                  <c:v>July '15</c:v>
                </c:pt>
                <c:pt idx="5">
                  <c:v>Feb '16</c:v>
                </c:pt>
                <c:pt idx="6">
                  <c:v>Jul '16</c:v>
                </c:pt>
                <c:pt idx="7">
                  <c:v>Mar '17</c:v>
                </c:pt>
                <c:pt idx="8">
                  <c:v>Aug '17</c:v>
                </c:pt>
              </c:strCache>
            </c:strRef>
          </c:cat>
          <c:val>
            <c:numRef>
              <c:f>Sheet1!$B$2:$B$13</c:f>
              <c:numCache>
                <c:formatCode>General</c:formatCode>
                <c:ptCount val="9"/>
                <c:pt idx="0">
                  <c:v>79</c:v>
                </c:pt>
                <c:pt idx="1">
                  <c:v>76</c:v>
                </c:pt>
                <c:pt idx="2">
                  <c:v>82</c:v>
                </c:pt>
                <c:pt idx="3">
                  <c:v>84</c:v>
                </c:pt>
                <c:pt idx="4">
                  <c:v>78</c:v>
                </c:pt>
                <c:pt idx="5">
                  <c:v>81</c:v>
                </c:pt>
                <c:pt idx="6">
                  <c:v>78</c:v>
                </c:pt>
                <c:pt idx="7">
                  <c:v>74</c:v>
                </c:pt>
                <c:pt idx="8">
                  <c:v>72</c:v>
                </c:pt>
              </c:numCache>
            </c:numRef>
          </c:val>
          <c:smooth val="0"/>
          <c:extLst xmlns:c16r2="http://schemas.microsoft.com/office/drawing/2015/06/chart">
            <c:ext xmlns:c16="http://schemas.microsoft.com/office/drawing/2014/chart" uri="{C3380CC4-5D6E-409C-BE32-E72D297353CC}">
              <c16:uniqueId val="{00000008-EE92-4879-920E-16C8FC005654}"/>
            </c:ext>
          </c:extLst>
        </c:ser>
        <c:dLbls>
          <c:showLegendKey val="0"/>
          <c:showVal val="1"/>
          <c:showCatName val="0"/>
          <c:showSerName val="0"/>
          <c:showPercent val="0"/>
          <c:showBubbleSize val="0"/>
        </c:dLbls>
        <c:marker val="1"/>
        <c:smooth val="0"/>
        <c:axId val="192090496"/>
        <c:axId val="192093184"/>
      </c:lineChart>
      <c:catAx>
        <c:axId val="192090496"/>
        <c:scaling>
          <c:orientation val="minMax"/>
        </c:scaling>
        <c:delete val="0"/>
        <c:axPos val="b"/>
        <c:numFmt formatCode="General" sourceLinked="0"/>
        <c:majorTickMark val="out"/>
        <c:minorTickMark val="none"/>
        <c:tickLblPos val="nextTo"/>
        <c:txPr>
          <a:bodyPr/>
          <a:lstStyle/>
          <a:p>
            <a:pPr>
              <a:defRPr lang="en-IN" sz="1000" baseline="0"/>
            </a:pPr>
            <a:endParaRPr lang="en-US"/>
          </a:p>
        </c:txPr>
        <c:crossAx val="192093184"/>
        <c:crosses val="autoZero"/>
        <c:auto val="1"/>
        <c:lblAlgn val="ctr"/>
        <c:lblOffset val="100"/>
        <c:noMultiLvlLbl val="0"/>
      </c:catAx>
      <c:valAx>
        <c:axId val="192093184"/>
        <c:scaling>
          <c:orientation val="minMax"/>
          <c:max val="100"/>
          <c:min val="40"/>
        </c:scaling>
        <c:delete val="0"/>
        <c:axPos val="l"/>
        <c:numFmt formatCode="General" sourceLinked="1"/>
        <c:majorTickMark val="out"/>
        <c:minorTickMark val="none"/>
        <c:tickLblPos val="nextTo"/>
        <c:txPr>
          <a:bodyPr/>
          <a:lstStyle/>
          <a:p>
            <a:pPr>
              <a:defRPr lang="en-IN" sz="1000" baseline="0"/>
            </a:pPr>
            <a:endParaRPr lang="en-US"/>
          </a:p>
        </c:txPr>
        <c:crossAx val="192090496"/>
        <c:crosses val="autoZero"/>
        <c:crossBetween val="between"/>
        <c:majorUnit val="10"/>
      </c:valAx>
    </c:plotArea>
    <c:legend>
      <c:legendPos val="r"/>
      <c:layout>
        <c:manualLayout>
          <c:xMode val="edge"/>
          <c:yMode val="edge"/>
          <c:x val="0.73499239828450835"/>
          <c:y val="0.5510956573342819"/>
          <c:w val="0.26500760171549159"/>
          <c:h val="0.19607382407407598"/>
        </c:manualLayout>
      </c:layout>
      <c:overlay val="0"/>
      <c:txPr>
        <a:bodyPr/>
        <a:lstStyle/>
        <a:p>
          <a:pPr>
            <a:defRPr lang="en-IN" sz="1000" baseline="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9602246407209958"/>
          <c:y val="0.13815333763046525"/>
          <c:w val="0.35651294894221036"/>
          <c:h val="0.77736756387063333"/>
        </c:manualLayout>
      </c:layout>
      <c:barChart>
        <c:barDir val="bar"/>
        <c:grouping val="stacked"/>
        <c:varyColors val="0"/>
        <c:ser>
          <c:idx val="8"/>
          <c:order val="0"/>
          <c:tx>
            <c:strRef>
              <c:f>Sheet1!$B$1</c:f>
              <c:strCache>
                <c:ptCount val="1"/>
                <c:pt idx="0">
                  <c:v>Very serious</c:v>
                </c:pt>
              </c:strCache>
            </c:strRef>
          </c:tx>
          <c:spPr>
            <a:solidFill>
              <a:srgbClr val="7A2280">
                <a:alpha val="50000"/>
              </a:srgbClr>
            </a:solidFill>
            <a:ln w="25527">
              <a:noFill/>
            </a:ln>
          </c:spPr>
          <c:invertIfNegative val="0"/>
          <c:dPt>
            <c:idx val="0"/>
            <c:invertIfNegative val="0"/>
            <c:bubble3D val="0"/>
            <c:spPr>
              <a:solidFill>
                <a:srgbClr val="7A2280">
                  <a:alpha val="50196"/>
                </a:srgbClr>
              </a:solidFill>
              <a:ln w="25527">
                <a:noFill/>
              </a:ln>
            </c:spPr>
            <c:extLst xmlns:c16r2="http://schemas.microsoft.com/office/drawing/2015/06/chart">
              <c:ext xmlns:c16="http://schemas.microsoft.com/office/drawing/2014/chart" uri="{C3380CC4-5D6E-409C-BE32-E72D297353CC}">
                <c16:uniqueId val="{00000001-BA72-49CB-A6C4-FFEE05B8DFFB}"/>
              </c:ext>
            </c:extLst>
          </c:dPt>
          <c:dPt>
            <c:idx val="1"/>
            <c:invertIfNegative val="0"/>
            <c:bubble3D val="0"/>
            <c:spPr>
              <a:solidFill>
                <a:srgbClr val="7A2280">
                  <a:alpha val="50196"/>
                </a:srgbClr>
              </a:solidFill>
              <a:ln w="25527">
                <a:noFill/>
              </a:ln>
            </c:spPr>
            <c:extLst xmlns:c16r2="http://schemas.microsoft.com/office/drawing/2015/06/chart">
              <c:ext xmlns:c16="http://schemas.microsoft.com/office/drawing/2014/chart" uri="{C3380CC4-5D6E-409C-BE32-E72D297353CC}">
                <c16:uniqueId val="{00000003-BA72-49CB-A6C4-FFEE05B8DFFB}"/>
              </c:ext>
            </c:extLst>
          </c:dPt>
          <c:dPt>
            <c:idx val="2"/>
            <c:invertIfNegative val="0"/>
            <c:bubble3D val="0"/>
            <c:spPr>
              <a:solidFill>
                <a:srgbClr val="7A2280">
                  <a:alpha val="50196"/>
                </a:srgbClr>
              </a:solidFill>
              <a:ln w="25527">
                <a:noFill/>
              </a:ln>
            </c:spPr>
            <c:extLst xmlns:c16r2="http://schemas.microsoft.com/office/drawing/2015/06/chart">
              <c:ext xmlns:c16="http://schemas.microsoft.com/office/drawing/2014/chart" uri="{C3380CC4-5D6E-409C-BE32-E72D297353CC}">
                <c16:uniqueId val="{00000005-BA72-49CB-A6C4-FFEE05B8DFFB}"/>
              </c:ext>
            </c:extLst>
          </c:dPt>
          <c:dPt>
            <c:idx val="4"/>
            <c:invertIfNegative val="0"/>
            <c:bubble3D val="0"/>
            <c:spPr>
              <a:solidFill>
                <a:srgbClr val="7A2280"/>
              </a:solidFill>
              <a:ln w="25527">
                <a:noFill/>
              </a:ln>
            </c:spPr>
            <c:extLst xmlns:c16r2="http://schemas.microsoft.com/office/drawing/2015/06/chart">
              <c:ext xmlns:c16="http://schemas.microsoft.com/office/drawing/2014/chart" uri="{C3380CC4-5D6E-409C-BE32-E72D297353CC}">
                <c16:uniqueId val="{00000007-BA72-49CB-A6C4-FFEE05B8DFFB}"/>
              </c:ext>
            </c:extLst>
          </c:dPt>
          <c:dPt>
            <c:idx val="5"/>
            <c:invertIfNegative val="0"/>
            <c:bubble3D val="0"/>
            <c:spPr>
              <a:solidFill>
                <a:srgbClr val="7A2280">
                  <a:alpha val="50196"/>
                </a:srgbClr>
              </a:solidFill>
              <a:ln w="25527">
                <a:noFill/>
              </a:ln>
            </c:spPr>
            <c:extLst xmlns:c16r2="http://schemas.microsoft.com/office/drawing/2015/06/chart">
              <c:ext xmlns:c16="http://schemas.microsoft.com/office/drawing/2014/chart" uri="{C3380CC4-5D6E-409C-BE32-E72D297353CC}">
                <c16:uniqueId val="{00000009-BA72-49CB-A6C4-FFEE05B8DFFB}"/>
              </c:ext>
            </c:extLst>
          </c:dPt>
          <c:dPt>
            <c:idx val="6"/>
            <c:invertIfNegative val="0"/>
            <c:bubble3D val="0"/>
            <c:spPr>
              <a:solidFill>
                <a:srgbClr val="7A2280">
                  <a:alpha val="50196"/>
                </a:srgbClr>
              </a:solidFill>
              <a:ln w="25527">
                <a:noFill/>
              </a:ln>
            </c:spPr>
            <c:extLst xmlns:c16r2="http://schemas.microsoft.com/office/drawing/2015/06/chart">
              <c:ext xmlns:c16="http://schemas.microsoft.com/office/drawing/2014/chart" uri="{C3380CC4-5D6E-409C-BE32-E72D297353CC}">
                <c16:uniqueId val="{0000000B-BA72-49CB-A6C4-FFEE05B8DFFB}"/>
              </c:ext>
            </c:extLst>
          </c:dPt>
          <c:dPt>
            <c:idx val="7"/>
            <c:invertIfNegative val="0"/>
            <c:bubble3D val="0"/>
            <c:extLst xmlns:c16r2="http://schemas.microsoft.com/office/drawing/2015/06/chart">
              <c:ext xmlns:c16="http://schemas.microsoft.com/office/drawing/2014/chart" uri="{C3380CC4-5D6E-409C-BE32-E72D297353CC}">
                <c16:uniqueId val="{0000000C-947E-4277-9F88-74B486E5AF8D}"/>
              </c:ext>
            </c:extLst>
          </c:dPt>
          <c:dPt>
            <c:idx val="9"/>
            <c:invertIfNegative val="0"/>
            <c:bubble3D val="0"/>
            <c:spPr>
              <a:solidFill>
                <a:srgbClr val="7A2280">
                  <a:alpha val="50196"/>
                </a:srgbClr>
              </a:solidFill>
              <a:ln w="25527">
                <a:noFill/>
              </a:ln>
            </c:spPr>
            <c:extLst xmlns:c16r2="http://schemas.microsoft.com/office/drawing/2015/06/chart">
              <c:ext xmlns:c16="http://schemas.microsoft.com/office/drawing/2014/chart" uri="{C3380CC4-5D6E-409C-BE32-E72D297353CC}">
                <c16:uniqueId val="{0000000E-BA72-49CB-A6C4-FFEE05B8DFFB}"/>
              </c:ext>
            </c:extLst>
          </c:dPt>
          <c:dPt>
            <c:idx val="10"/>
            <c:invertIfNegative val="0"/>
            <c:bubble3D val="0"/>
            <c:spPr>
              <a:solidFill>
                <a:srgbClr val="7A2280">
                  <a:alpha val="50196"/>
                </a:srgbClr>
              </a:solidFill>
              <a:ln w="25527">
                <a:noFill/>
              </a:ln>
            </c:spPr>
            <c:extLst xmlns:c16r2="http://schemas.microsoft.com/office/drawing/2015/06/chart">
              <c:ext xmlns:c16="http://schemas.microsoft.com/office/drawing/2014/chart" uri="{C3380CC4-5D6E-409C-BE32-E72D297353CC}">
                <c16:uniqueId val="{00000010-BA72-49CB-A6C4-FFEE05B8DFFB}"/>
              </c:ext>
            </c:extLst>
          </c:dPt>
          <c:dPt>
            <c:idx val="11"/>
            <c:invertIfNegative val="0"/>
            <c:bubble3D val="0"/>
            <c:spPr>
              <a:solidFill>
                <a:srgbClr val="7A2280">
                  <a:alpha val="50196"/>
                </a:srgbClr>
              </a:solidFill>
              <a:ln w="25527">
                <a:noFill/>
              </a:ln>
            </c:spPr>
            <c:extLst xmlns:c16r2="http://schemas.microsoft.com/office/drawing/2015/06/chart">
              <c:ext xmlns:c16="http://schemas.microsoft.com/office/drawing/2014/chart" uri="{C3380CC4-5D6E-409C-BE32-E72D297353CC}">
                <c16:uniqueId val="{00000012-BA72-49CB-A6C4-FFEE05B8DFFB}"/>
              </c:ext>
            </c:extLst>
          </c:dPt>
          <c:dLbls>
            <c:dLbl>
              <c:idx val="11"/>
              <c:layout>
                <c:manualLayout>
                  <c:x val="1.04644675274144E-2"/>
                  <c:y val="2.3787125361203407E-3"/>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BA72-49CB-A6C4-FFEE05B8DFFB}"/>
                </c:ext>
              </c:extLst>
            </c:dLbl>
            <c:numFmt formatCode="#,##0" sourceLinked="0"/>
            <c:spPr>
              <a:noFill/>
              <a:ln w="25527">
                <a:noFill/>
              </a:ln>
            </c:spPr>
            <c:txPr>
              <a:bodyPr/>
              <a:lstStyle/>
              <a:p>
                <a:pPr>
                  <a:defRPr sz="1200" b="0" i="0" u="none" strike="noStrike" baseline="0">
                    <a:solidFill>
                      <a:srgbClr val="FFFFFF"/>
                    </a:solidFill>
                    <a:latin typeface="+mn-lt"/>
                    <a:ea typeface="Arial"/>
                    <a:cs typeface="Arial"/>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Sheet1!$A$2:$A$13</c:f>
              <c:strCache>
                <c:ptCount val="12"/>
                <c:pt idx="0">
                  <c:v>Drinking / driving  over the limit</c:v>
                </c:pt>
                <c:pt idx="1">
                  <c:v>Driving  under influence of drugs</c:v>
                </c:pt>
                <c:pt idx="2">
                  <c:v>Using hand held mobile</c:v>
                </c:pt>
                <c:pt idx="3">
                  <c:v>Not looking out for motorcyclists / people on pedal bikes at junctions</c:v>
                </c:pt>
                <c:pt idx="4">
                  <c:v>Not wearing seatbelt </c:v>
                </c:pt>
                <c:pt idx="5">
                  <c:v>Driving at + 10mph in cities or towns</c:v>
                </c:pt>
                <c:pt idx="6">
                  <c:v>Not adjusting speed to  country roads</c:v>
                </c:pt>
                <c:pt idx="7">
                  <c:v>Driving when tired</c:v>
                </c:pt>
                <c:pt idx="8">
                  <c:v>Being distracted by something /someone</c:v>
                </c:pt>
                <c:pt idx="9">
                  <c:v>Speeding up through amber</c:v>
                </c:pt>
                <c:pt idx="10">
                  <c:v>Driving at +10mph motorways</c:v>
                </c:pt>
                <c:pt idx="11">
                  <c:v>Driving at + 5mph  in cities/towns</c:v>
                </c:pt>
              </c:strCache>
            </c:strRef>
          </c:cat>
          <c:val>
            <c:numRef>
              <c:f>Sheet1!$B$2:$B$13</c:f>
              <c:numCache>
                <c:formatCode>General</c:formatCode>
                <c:ptCount val="12"/>
                <c:pt idx="0">
                  <c:v>93</c:v>
                </c:pt>
                <c:pt idx="1">
                  <c:v>91</c:v>
                </c:pt>
                <c:pt idx="2">
                  <c:v>84</c:v>
                </c:pt>
                <c:pt idx="3">
                  <c:v>78</c:v>
                </c:pt>
                <c:pt idx="4">
                  <c:v>72</c:v>
                </c:pt>
                <c:pt idx="5">
                  <c:v>69</c:v>
                </c:pt>
                <c:pt idx="6">
                  <c:v>66</c:v>
                </c:pt>
                <c:pt idx="7">
                  <c:v>63</c:v>
                </c:pt>
                <c:pt idx="8">
                  <c:v>59</c:v>
                </c:pt>
                <c:pt idx="9">
                  <c:v>47</c:v>
                </c:pt>
                <c:pt idx="10">
                  <c:v>35</c:v>
                </c:pt>
                <c:pt idx="11">
                  <c:v>27</c:v>
                </c:pt>
              </c:numCache>
            </c:numRef>
          </c:val>
          <c:extLst xmlns:c16r2="http://schemas.microsoft.com/office/drawing/2015/06/chart">
            <c:ext xmlns:c16="http://schemas.microsoft.com/office/drawing/2014/chart" uri="{C3380CC4-5D6E-409C-BE32-E72D297353CC}">
              <c16:uniqueId val="{00000013-BA72-49CB-A6C4-FFEE05B8DFFB}"/>
            </c:ext>
          </c:extLst>
        </c:ser>
        <c:dLbls>
          <c:dLblPos val="inEnd"/>
          <c:showLegendKey val="0"/>
          <c:showVal val="1"/>
          <c:showCatName val="0"/>
          <c:showSerName val="0"/>
          <c:showPercent val="0"/>
          <c:showBubbleSize val="0"/>
        </c:dLbls>
        <c:gapWidth val="19"/>
        <c:overlap val="100"/>
        <c:axId val="192121472"/>
        <c:axId val="192148608"/>
      </c:barChart>
      <c:catAx>
        <c:axId val="192121472"/>
        <c:scaling>
          <c:orientation val="maxMin"/>
        </c:scaling>
        <c:delete val="0"/>
        <c:axPos val="l"/>
        <c:numFmt formatCode="General" sourceLinked="1"/>
        <c:majorTickMark val="none"/>
        <c:minorTickMark val="none"/>
        <c:tickLblPos val="nextTo"/>
        <c:spPr>
          <a:ln w="9572">
            <a:noFill/>
          </a:ln>
        </c:spPr>
        <c:txPr>
          <a:bodyPr rot="0" vert="horz"/>
          <a:lstStyle/>
          <a:p>
            <a:pPr>
              <a:defRPr sz="1200" b="0" i="0" u="none" strike="noStrike" baseline="0">
                <a:solidFill>
                  <a:srgbClr val="717171"/>
                </a:solidFill>
                <a:latin typeface="+mj-lt"/>
                <a:ea typeface="Arial"/>
                <a:cs typeface="Arial"/>
              </a:defRPr>
            </a:pPr>
            <a:endParaRPr lang="en-US"/>
          </a:p>
        </c:txPr>
        <c:crossAx val="192148608"/>
        <c:crosses val="autoZero"/>
        <c:auto val="1"/>
        <c:lblAlgn val="ctr"/>
        <c:lblOffset val="100"/>
        <c:tickLblSkip val="1"/>
        <c:tickMarkSkip val="1"/>
        <c:noMultiLvlLbl val="0"/>
      </c:catAx>
      <c:valAx>
        <c:axId val="192148608"/>
        <c:scaling>
          <c:orientation val="minMax"/>
        </c:scaling>
        <c:delete val="0"/>
        <c:axPos val="t"/>
        <c:numFmt formatCode="General" sourceLinked="1"/>
        <c:majorTickMark val="none"/>
        <c:minorTickMark val="none"/>
        <c:tickLblPos val="none"/>
        <c:spPr>
          <a:ln w="9572">
            <a:noFill/>
          </a:ln>
        </c:spPr>
        <c:crossAx val="192121472"/>
        <c:crosses val="autoZero"/>
        <c:crossBetween val="between"/>
      </c:valAx>
      <c:spPr>
        <a:noFill/>
        <a:ln w="25400">
          <a:noFill/>
        </a:ln>
      </c:spPr>
    </c:plotArea>
    <c:plotVisOnly val="1"/>
    <c:dispBlanksAs val="gap"/>
    <c:showDLblsOverMax val="0"/>
  </c:chart>
  <c:spPr>
    <a:noFill/>
    <a:ln>
      <a:noFill/>
    </a:ln>
  </c:spPr>
  <c:txPr>
    <a:bodyPr/>
    <a:lstStyle/>
    <a:p>
      <a:pPr>
        <a:defRPr sz="1809" b="1" i="0" u="none" strike="noStrike" baseline="0">
          <a:solidFill>
            <a:schemeClr val="tx1"/>
          </a:solidFill>
          <a:latin typeface="Arial"/>
          <a:ea typeface="Arial"/>
          <a:cs typeface="Arial"/>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957894038123266E-2"/>
          <c:y val="0.16066638366745378"/>
          <c:w val="0.68370877631622617"/>
          <c:h val="0.63971319938625992"/>
        </c:manualLayout>
      </c:layout>
      <c:lineChart>
        <c:grouping val="standard"/>
        <c:varyColors val="0"/>
        <c:ser>
          <c:idx val="0"/>
          <c:order val="0"/>
          <c:tx>
            <c:strRef>
              <c:f>Sheet1!$B$1</c:f>
              <c:strCache>
                <c:ptCount val="1"/>
                <c:pt idx="0">
                  <c:v>Carried on driving when you are aware of feeling tired or sleepy*</c:v>
                </c:pt>
              </c:strCache>
            </c:strRef>
          </c:tx>
          <c:dLbls>
            <c:dLbl>
              <c:idx val="0"/>
              <c:layout>
                <c:manualLayout>
                  <c:x val="-1.0537553808939878E-2"/>
                  <c:y val="-4.399870143712104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A27F-43B7-AF12-649326110D58}"/>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A27F-43B7-AF12-649326110D58}"/>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A27F-43B7-AF12-649326110D58}"/>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A27F-43B7-AF12-649326110D58}"/>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A27F-43B7-AF12-649326110D58}"/>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A27F-43B7-AF12-649326110D58}"/>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A27F-43B7-AF12-649326110D58}"/>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A27F-43B7-AF12-649326110D58}"/>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A27F-43B7-AF12-649326110D58}"/>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A27F-43B7-AF12-649326110D58}"/>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5F32-4D08-8EE1-04D9E68B91A9}"/>
                </c:ext>
              </c:extLst>
            </c:dLbl>
            <c:spPr>
              <a:noFill/>
              <a:ln>
                <a:noFill/>
              </a:ln>
              <a:effectLst/>
            </c:spPr>
            <c:txPr>
              <a:bodyPr/>
              <a:lstStyle/>
              <a:p>
                <a:pPr>
                  <a:defRPr sz="1400">
                    <a:solidFill>
                      <a:schemeClr val="accent1"/>
                    </a:solidFill>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Sheet1!$A$2:$A$16</c:f>
              <c:strCache>
                <c:ptCount val="12"/>
                <c:pt idx="0">
                  <c:v>Feb '12 </c:v>
                </c:pt>
                <c:pt idx="1">
                  <c:v>Aug '12 </c:v>
                </c:pt>
                <c:pt idx="2">
                  <c:v>Feb '13 </c:v>
                </c:pt>
                <c:pt idx="3">
                  <c:v>July '13 </c:v>
                </c:pt>
                <c:pt idx="4">
                  <c:v>Feb '14 </c:v>
                </c:pt>
                <c:pt idx="5">
                  <c:v>July '14 </c:v>
                </c:pt>
                <c:pt idx="6">
                  <c:v>Feb '15 </c:v>
                </c:pt>
                <c:pt idx="7">
                  <c:v>July '15 </c:v>
                </c:pt>
                <c:pt idx="8">
                  <c:v>Feb '16 </c:v>
                </c:pt>
                <c:pt idx="9">
                  <c:v>Jul '16 </c:v>
                </c:pt>
                <c:pt idx="10">
                  <c:v>Mar '17</c:v>
                </c:pt>
                <c:pt idx="11">
                  <c:v>Aug '17</c:v>
                </c:pt>
              </c:strCache>
            </c:strRef>
          </c:cat>
          <c:val>
            <c:numRef>
              <c:f>Sheet1!$B$2:$B$16</c:f>
              <c:numCache>
                <c:formatCode>General</c:formatCode>
                <c:ptCount val="12"/>
                <c:pt idx="0">
                  <c:v>22</c:v>
                </c:pt>
                <c:pt idx="1">
                  <c:v>21</c:v>
                </c:pt>
                <c:pt idx="2">
                  <c:v>20</c:v>
                </c:pt>
                <c:pt idx="3">
                  <c:v>20</c:v>
                </c:pt>
                <c:pt idx="4">
                  <c:v>24</c:v>
                </c:pt>
                <c:pt idx="5">
                  <c:v>19</c:v>
                </c:pt>
                <c:pt idx="6">
                  <c:v>19</c:v>
                </c:pt>
                <c:pt idx="7">
                  <c:v>29</c:v>
                </c:pt>
                <c:pt idx="8">
                  <c:v>28</c:v>
                </c:pt>
                <c:pt idx="9">
                  <c:v>27</c:v>
                </c:pt>
                <c:pt idx="10">
                  <c:v>23</c:v>
                </c:pt>
                <c:pt idx="11">
                  <c:v>24</c:v>
                </c:pt>
              </c:numCache>
            </c:numRef>
          </c:val>
          <c:smooth val="0"/>
          <c:extLst xmlns:c16r2="http://schemas.microsoft.com/office/drawing/2015/06/chart">
            <c:ext xmlns:c16="http://schemas.microsoft.com/office/drawing/2014/chart" uri="{C3380CC4-5D6E-409C-BE32-E72D297353CC}">
              <c16:uniqueId val="{0000000A-A27F-43B7-AF12-649326110D58}"/>
            </c:ext>
          </c:extLst>
        </c:ser>
        <c:ser>
          <c:idx val="1"/>
          <c:order val="1"/>
          <c:tx>
            <c:strRef>
              <c:f>Sheet1!$C$1</c:f>
              <c:strCache>
                <c:ptCount val="1"/>
                <c:pt idx="0">
                  <c:v>Overtaken when you think you will just make it</c:v>
                </c:pt>
              </c:strCache>
            </c:strRef>
          </c:tx>
          <c:spPr>
            <a:ln>
              <a:solidFill>
                <a:srgbClr val="00B050"/>
              </a:solidFill>
            </a:ln>
          </c:spPr>
          <c:marker>
            <c:spPr>
              <a:solidFill>
                <a:srgbClr val="00B050"/>
              </a:solidFill>
              <a:ln>
                <a:solidFill>
                  <a:srgbClr val="00B050"/>
                </a:solidFill>
              </a:ln>
            </c:spPr>
          </c:marker>
          <c:dLbls>
            <c:dLbl>
              <c:idx val="0"/>
              <c:layout>
                <c:manualLayout>
                  <c:x val="-1.5277777777777781E-2"/>
                  <c:y val="-2.588158908065949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A27F-43B7-AF12-649326110D58}"/>
                </c:ext>
              </c:extLst>
            </c:dLbl>
            <c:dLbl>
              <c:idx val="2"/>
              <c:layout>
                <c:manualLayout>
                  <c:x val="-1.8055555555555561E-2"/>
                  <c:y val="-2.329343017259351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A27F-43B7-AF12-649326110D58}"/>
                </c:ext>
              </c:extLst>
            </c:dLbl>
            <c:spPr>
              <a:noFill/>
              <a:ln>
                <a:noFill/>
              </a:ln>
              <a:effectLst/>
            </c:spPr>
            <c:txPr>
              <a:bodyPr/>
              <a:lstStyle/>
              <a:p>
                <a:pPr>
                  <a:defRPr lang="en-IN" sz="1200" baseline="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Sheet1!$A$2:$A$16</c:f>
              <c:strCache>
                <c:ptCount val="12"/>
                <c:pt idx="0">
                  <c:v>Feb '12 </c:v>
                </c:pt>
                <c:pt idx="1">
                  <c:v>Aug '12 </c:v>
                </c:pt>
                <c:pt idx="2">
                  <c:v>Feb '13 </c:v>
                </c:pt>
                <c:pt idx="3">
                  <c:v>July '13 </c:v>
                </c:pt>
                <c:pt idx="4">
                  <c:v>Feb '14 </c:v>
                </c:pt>
                <c:pt idx="5">
                  <c:v>July '14 </c:v>
                </c:pt>
                <c:pt idx="6">
                  <c:v>Feb '15 </c:v>
                </c:pt>
                <c:pt idx="7">
                  <c:v>July '15 </c:v>
                </c:pt>
                <c:pt idx="8">
                  <c:v>Feb '16 </c:v>
                </c:pt>
                <c:pt idx="9">
                  <c:v>Jul '16 </c:v>
                </c:pt>
                <c:pt idx="10">
                  <c:v>Mar '17</c:v>
                </c:pt>
                <c:pt idx="11">
                  <c:v>Aug '17</c:v>
                </c:pt>
              </c:strCache>
            </c:strRef>
          </c:cat>
          <c:val>
            <c:numRef>
              <c:f>Sheet1!$C$2:$C$16</c:f>
            </c:numRef>
          </c:val>
          <c:smooth val="0"/>
          <c:extLst xmlns:c16r2="http://schemas.microsoft.com/office/drawing/2015/06/chart">
            <c:ext xmlns:c16="http://schemas.microsoft.com/office/drawing/2014/chart" uri="{C3380CC4-5D6E-409C-BE32-E72D297353CC}">
              <c16:uniqueId val="{0000000D-A27F-43B7-AF12-649326110D58}"/>
            </c:ext>
          </c:extLst>
        </c:ser>
        <c:dLbls>
          <c:showLegendKey val="0"/>
          <c:showVal val="1"/>
          <c:showCatName val="0"/>
          <c:showSerName val="0"/>
          <c:showPercent val="0"/>
          <c:showBubbleSize val="0"/>
        </c:dLbls>
        <c:marker val="1"/>
        <c:smooth val="0"/>
        <c:axId val="193980672"/>
        <c:axId val="193871872"/>
      </c:lineChart>
      <c:catAx>
        <c:axId val="193980672"/>
        <c:scaling>
          <c:orientation val="minMax"/>
        </c:scaling>
        <c:delete val="0"/>
        <c:axPos val="b"/>
        <c:numFmt formatCode="General" sourceLinked="0"/>
        <c:majorTickMark val="out"/>
        <c:minorTickMark val="none"/>
        <c:tickLblPos val="nextTo"/>
        <c:txPr>
          <a:bodyPr/>
          <a:lstStyle/>
          <a:p>
            <a:pPr>
              <a:defRPr lang="en-IN" sz="1200" baseline="0"/>
            </a:pPr>
            <a:endParaRPr lang="en-US"/>
          </a:p>
        </c:txPr>
        <c:crossAx val="193871872"/>
        <c:crosses val="autoZero"/>
        <c:auto val="1"/>
        <c:lblAlgn val="ctr"/>
        <c:lblOffset val="100"/>
        <c:noMultiLvlLbl val="0"/>
      </c:catAx>
      <c:valAx>
        <c:axId val="193871872"/>
        <c:scaling>
          <c:orientation val="minMax"/>
          <c:max val="40"/>
        </c:scaling>
        <c:delete val="0"/>
        <c:axPos val="l"/>
        <c:numFmt formatCode="General" sourceLinked="1"/>
        <c:majorTickMark val="out"/>
        <c:minorTickMark val="none"/>
        <c:tickLblPos val="nextTo"/>
        <c:txPr>
          <a:bodyPr/>
          <a:lstStyle/>
          <a:p>
            <a:pPr>
              <a:defRPr lang="en-IN" sz="1000" baseline="0"/>
            </a:pPr>
            <a:endParaRPr lang="en-US"/>
          </a:p>
        </c:txPr>
        <c:crossAx val="193980672"/>
        <c:crosses val="autoZero"/>
        <c:crossBetween val="between"/>
        <c:majorUnit val="10"/>
      </c:valAx>
    </c:plotArea>
    <c:legend>
      <c:legendPos val="r"/>
      <c:layout>
        <c:manualLayout>
          <c:xMode val="edge"/>
          <c:yMode val="edge"/>
          <c:x val="0.7264660122818094"/>
          <c:y val="0.33814438788309592"/>
          <c:w val="0.21979246329259722"/>
          <c:h val="8.4249259674466656E-2"/>
        </c:manualLayout>
      </c:layout>
      <c:overlay val="0"/>
      <c:txPr>
        <a:bodyPr/>
        <a:lstStyle/>
        <a:p>
          <a:pPr>
            <a:defRPr lang="en-IN" sz="1200" baseline="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77355540051164495"/>
          <c:y val="8.6529999477473585E-2"/>
          <c:w val="0.17450865477258382"/>
          <c:h val="0.7274734462002872"/>
        </c:manualLayout>
      </c:layout>
      <c:barChart>
        <c:barDir val="bar"/>
        <c:grouping val="stacked"/>
        <c:varyColors val="0"/>
        <c:ser>
          <c:idx val="8"/>
          <c:order val="0"/>
          <c:tx>
            <c:strRef>
              <c:f>Sheet1!$B$1</c:f>
              <c:strCache>
                <c:ptCount val="1"/>
                <c:pt idx="0">
                  <c:v>Very serious</c:v>
                </c:pt>
              </c:strCache>
            </c:strRef>
          </c:tx>
          <c:spPr>
            <a:solidFill>
              <a:srgbClr val="7A2280">
                <a:alpha val="50000"/>
              </a:srgbClr>
            </a:solidFill>
            <a:ln w="25527">
              <a:noFill/>
            </a:ln>
          </c:spPr>
          <c:invertIfNegative val="0"/>
          <c:dPt>
            <c:idx val="0"/>
            <c:invertIfNegative val="0"/>
            <c:bubble3D val="0"/>
            <c:extLst xmlns:c16r2="http://schemas.microsoft.com/office/drawing/2015/06/chart">
              <c:ext xmlns:c16="http://schemas.microsoft.com/office/drawing/2014/chart" uri="{C3380CC4-5D6E-409C-BE32-E72D297353CC}">
                <c16:uniqueId val="{00000000-55E1-431B-8EA8-B1A3625F7AA6}"/>
              </c:ext>
            </c:extLst>
          </c:dPt>
          <c:dPt>
            <c:idx val="1"/>
            <c:invertIfNegative val="0"/>
            <c:bubble3D val="0"/>
            <c:extLst xmlns:c16r2="http://schemas.microsoft.com/office/drawing/2015/06/chart">
              <c:ext xmlns:c16="http://schemas.microsoft.com/office/drawing/2014/chart" uri="{C3380CC4-5D6E-409C-BE32-E72D297353CC}">
                <c16:uniqueId val="{00000001-55E1-431B-8EA8-B1A3625F7AA6}"/>
              </c:ext>
            </c:extLst>
          </c:dPt>
          <c:dPt>
            <c:idx val="4"/>
            <c:invertIfNegative val="0"/>
            <c:bubble3D val="0"/>
            <c:extLst xmlns:c16r2="http://schemas.microsoft.com/office/drawing/2015/06/chart">
              <c:ext xmlns:c16="http://schemas.microsoft.com/office/drawing/2014/chart" uri="{C3380CC4-5D6E-409C-BE32-E72D297353CC}">
                <c16:uniqueId val="{00000002-55E1-431B-8EA8-B1A3625F7AA6}"/>
              </c:ext>
            </c:extLst>
          </c:dPt>
          <c:dPt>
            <c:idx val="5"/>
            <c:invertIfNegative val="0"/>
            <c:bubble3D val="0"/>
            <c:extLst xmlns:c16r2="http://schemas.microsoft.com/office/drawing/2015/06/chart">
              <c:ext xmlns:c16="http://schemas.microsoft.com/office/drawing/2014/chart" uri="{C3380CC4-5D6E-409C-BE32-E72D297353CC}">
                <c16:uniqueId val="{00000003-55E1-431B-8EA8-B1A3625F7AA6}"/>
              </c:ext>
            </c:extLst>
          </c:dPt>
          <c:dPt>
            <c:idx val="6"/>
            <c:invertIfNegative val="0"/>
            <c:bubble3D val="0"/>
            <c:extLst xmlns:c16r2="http://schemas.microsoft.com/office/drawing/2015/06/chart">
              <c:ext xmlns:c16="http://schemas.microsoft.com/office/drawing/2014/chart" uri="{C3380CC4-5D6E-409C-BE32-E72D297353CC}">
                <c16:uniqueId val="{00000004-55E1-431B-8EA8-B1A3625F7AA6}"/>
              </c:ext>
            </c:extLst>
          </c:dPt>
          <c:dPt>
            <c:idx val="7"/>
            <c:invertIfNegative val="0"/>
            <c:bubble3D val="0"/>
            <c:spPr>
              <a:solidFill>
                <a:srgbClr val="5C1960"/>
              </a:solidFill>
              <a:ln w="25527">
                <a:noFill/>
              </a:ln>
            </c:spPr>
            <c:extLst xmlns:c16r2="http://schemas.microsoft.com/office/drawing/2015/06/chart">
              <c:ext xmlns:c16="http://schemas.microsoft.com/office/drawing/2014/chart" uri="{C3380CC4-5D6E-409C-BE32-E72D297353CC}">
                <c16:uniqueId val="{00000006-55E1-431B-8EA8-B1A3625F7AA6}"/>
              </c:ext>
            </c:extLst>
          </c:dPt>
          <c:dPt>
            <c:idx val="8"/>
            <c:invertIfNegative val="0"/>
            <c:bubble3D val="0"/>
            <c:spPr>
              <a:solidFill>
                <a:srgbClr val="5C1960"/>
              </a:solidFill>
              <a:ln w="25527">
                <a:noFill/>
              </a:ln>
            </c:spPr>
            <c:extLst xmlns:c16r2="http://schemas.microsoft.com/office/drawing/2015/06/chart">
              <c:ext xmlns:c16="http://schemas.microsoft.com/office/drawing/2014/chart" uri="{C3380CC4-5D6E-409C-BE32-E72D297353CC}">
                <c16:uniqueId val="{00000008-55E1-431B-8EA8-B1A3625F7AA6}"/>
              </c:ext>
            </c:extLst>
          </c:dPt>
          <c:dPt>
            <c:idx val="9"/>
            <c:invertIfNegative val="0"/>
            <c:bubble3D val="0"/>
            <c:extLst xmlns:c16r2="http://schemas.microsoft.com/office/drawing/2015/06/chart">
              <c:ext xmlns:c16="http://schemas.microsoft.com/office/drawing/2014/chart" uri="{C3380CC4-5D6E-409C-BE32-E72D297353CC}">
                <c16:uniqueId val="{00000009-55E1-431B-8EA8-B1A3625F7AA6}"/>
              </c:ext>
            </c:extLst>
          </c:dPt>
          <c:dPt>
            <c:idx val="10"/>
            <c:invertIfNegative val="0"/>
            <c:bubble3D val="0"/>
            <c:extLst xmlns:c16r2="http://schemas.microsoft.com/office/drawing/2015/06/chart">
              <c:ext xmlns:c16="http://schemas.microsoft.com/office/drawing/2014/chart" uri="{C3380CC4-5D6E-409C-BE32-E72D297353CC}">
                <c16:uniqueId val="{0000000A-55E1-431B-8EA8-B1A3625F7AA6}"/>
              </c:ext>
            </c:extLst>
          </c:dPt>
          <c:dPt>
            <c:idx val="11"/>
            <c:invertIfNegative val="0"/>
            <c:bubble3D val="0"/>
            <c:extLst xmlns:c16r2="http://schemas.microsoft.com/office/drawing/2015/06/chart">
              <c:ext xmlns:c16="http://schemas.microsoft.com/office/drawing/2014/chart" uri="{C3380CC4-5D6E-409C-BE32-E72D297353CC}">
                <c16:uniqueId val="{0000000B-55E1-431B-8EA8-B1A3625F7AA6}"/>
              </c:ext>
            </c:extLst>
          </c:dPt>
          <c:dLbls>
            <c:dLbl>
              <c:idx val="11"/>
              <c:layout>
                <c:manualLayout>
                  <c:x val="1.04644675274144E-2"/>
                  <c:y val="2.3787125361203407E-3"/>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55E1-431B-8EA8-B1A3625F7AA6}"/>
                </c:ext>
              </c:extLst>
            </c:dLbl>
            <c:numFmt formatCode="#,##0" sourceLinked="0"/>
            <c:spPr>
              <a:noFill/>
              <a:ln w="25527">
                <a:noFill/>
              </a:ln>
            </c:spPr>
            <c:txPr>
              <a:bodyPr/>
              <a:lstStyle/>
              <a:p>
                <a:pPr>
                  <a:defRPr sz="1400" b="0" i="0" u="none" strike="noStrike" baseline="0">
                    <a:solidFill>
                      <a:srgbClr val="FFFFFF"/>
                    </a:solidFill>
                    <a:latin typeface="+mn-lt"/>
                    <a:ea typeface="Arial"/>
                    <a:cs typeface="Arial"/>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Sheet1!$A$2:$A$13</c:f>
              <c:strCache>
                <c:ptCount val="12"/>
                <c:pt idx="0">
                  <c:v>Drinking and driving when over the limit</c:v>
                </c:pt>
                <c:pt idx="1">
                  <c:v>Driving when under the influence of drugs</c:v>
                </c:pt>
                <c:pt idx="2">
                  <c:v>Using hand held mobile</c:v>
                </c:pt>
                <c:pt idx="3">
                  <c:v>Drivers not looking out for motorcyclists or people on pedal bikes at junctions</c:v>
                </c:pt>
                <c:pt idx="4">
                  <c:v>Not wearing seatbelt </c:v>
                </c:pt>
                <c:pt idx="5">
                  <c:v>Driving without continually adjusting speed to the conditions when driving on country roads</c:v>
                </c:pt>
                <c:pt idx="6">
                  <c:v>Driving at 10mph above the speed limit in cities or towns</c:v>
                </c:pt>
                <c:pt idx="7">
                  <c:v>Driving when tired</c:v>
                </c:pt>
                <c:pt idx="8">
                  <c:v>Being distracted by something (e.g. satnav) or someone (e.g. child) in the car when driving</c:v>
                </c:pt>
                <c:pt idx="9">
                  <c:v>Speeding up through amber</c:v>
                </c:pt>
                <c:pt idx="10">
                  <c:v>Driving at 10mph above speed limit on motorways</c:v>
                </c:pt>
                <c:pt idx="11">
                  <c:v>Driving at 5mph over speed limit in cities/towns</c:v>
                </c:pt>
              </c:strCache>
            </c:strRef>
          </c:cat>
          <c:val>
            <c:numRef>
              <c:f>Sheet1!$B$2:$B$13</c:f>
              <c:numCache>
                <c:formatCode>General</c:formatCode>
                <c:ptCount val="12"/>
                <c:pt idx="0">
                  <c:v>93</c:v>
                </c:pt>
                <c:pt idx="1">
                  <c:v>91</c:v>
                </c:pt>
                <c:pt idx="2">
                  <c:v>84</c:v>
                </c:pt>
                <c:pt idx="3">
                  <c:v>78</c:v>
                </c:pt>
                <c:pt idx="4">
                  <c:v>72</c:v>
                </c:pt>
                <c:pt idx="5">
                  <c:v>69</c:v>
                </c:pt>
                <c:pt idx="6">
                  <c:v>66</c:v>
                </c:pt>
                <c:pt idx="7">
                  <c:v>63</c:v>
                </c:pt>
                <c:pt idx="8">
                  <c:v>59</c:v>
                </c:pt>
                <c:pt idx="9">
                  <c:v>47</c:v>
                </c:pt>
                <c:pt idx="10">
                  <c:v>35</c:v>
                </c:pt>
                <c:pt idx="11">
                  <c:v>27</c:v>
                </c:pt>
              </c:numCache>
            </c:numRef>
          </c:val>
          <c:extLst xmlns:c16r2="http://schemas.microsoft.com/office/drawing/2015/06/chart">
            <c:ext xmlns:c16="http://schemas.microsoft.com/office/drawing/2014/chart" uri="{C3380CC4-5D6E-409C-BE32-E72D297353CC}">
              <c16:uniqueId val="{0000000C-55E1-431B-8EA8-B1A3625F7AA6}"/>
            </c:ext>
          </c:extLst>
        </c:ser>
        <c:dLbls>
          <c:dLblPos val="inEnd"/>
          <c:showLegendKey val="0"/>
          <c:showVal val="1"/>
          <c:showCatName val="0"/>
          <c:showSerName val="0"/>
          <c:showPercent val="0"/>
          <c:showBubbleSize val="0"/>
        </c:dLbls>
        <c:gapWidth val="19"/>
        <c:overlap val="100"/>
        <c:axId val="193546880"/>
        <c:axId val="193558784"/>
      </c:barChart>
      <c:catAx>
        <c:axId val="193546880"/>
        <c:scaling>
          <c:orientation val="maxMin"/>
        </c:scaling>
        <c:delete val="0"/>
        <c:axPos val="l"/>
        <c:numFmt formatCode="General" sourceLinked="1"/>
        <c:majorTickMark val="none"/>
        <c:minorTickMark val="none"/>
        <c:tickLblPos val="nextTo"/>
        <c:spPr>
          <a:ln w="9572">
            <a:noFill/>
          </a:ln>
        </c:spPr>
        <c:txPr>
          <a:bodyPr rot="0" vert="horz"/>
          <a:lstStyle/>
          <a:p>
            <a:pPr>
              <a:defRPr sz="1200" b="0" i="0" u="none" strike="noStrike" baseline="0">
                <a:solidFill>
                  <a:srgbClr val="717171"/>
                </a:solidFill>
                <a:latin typeface="+mn-lt"/>
                <a:ea typeface="Arial"/>
                <a:cs typeface="Arial"/>
              </a:defRPr>
            </a:pPr>
            <a:endParaRPr lang="en-US"/>
          </a:p>
        </c:txPr>
        <c:crossAx val="193558784"/>
        <c:crosses val="autoZero"/>
        <c:auto val="1"/>
        <c:lblAlgn val="ctr"/>
        <c:lblOffset val="100"/>
        <c:tickLblSkip val="1"/>
        <c:tickMarkSkip val="1"/>
        <c:noMultiLvlLbl val="0"/>
      </c:catAx>
      <c:valAx>
        <c:axId val="193558784"/>
        <c:scaling>
          <c:orientation val="minMax"/>
        </c:scaling>
        <c:delete val="0"/>
        <c:axPos val="t"/>
        <c:numFmt formatCode="General" sourceLinked="1"/>
        <c:majorTickMark val="none"/>
        <c:minorTickMark val="none"/>
        <c:tickLblPos val="none"/>
        <c:spPr>
          <a:ln w="9572">
            <a:noFill/>
          </a:ln>
        </c:spPr>
        <c:crossAx val="193546880"/>
        <c:crosses val="autoZero"/>
        <c:crossBetween val="between"/>
      </c:valAx>
      <c:spPr>
        <a:noFill/>
        <a:ln w="25400">
          <a:noFill/>
        </a:ln>
      </c:spPr>
    </c:plotArea>
    <c:plotVisOnly val="1"/>
    <c:dispBlanksAs val="gap"/>
    <c:showDLblsOverMax val="0"/>
  </c:chart>
  <c:spPr>
    <a:noFill/>
    <a:ln>
      <a:noFill/>
    </a:ln>
  </c:spPr>
  <c:txPr>
    <a:bodyPr/>
    <a:lstStyle/>
    <a:p>
      <a:pPr>
        <a:defRPr sz="1809" b="1" i="0" u="none" strike="noStrike" baseline="0">
          <a:solidFill>
            <a:schemeClr val="tx1"/>
          </a:solidFill>
          <a:latin typeface="Arial"/>
          <a:ea typeface="Arial"/>
          <a:cs typeface="Arial"/>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3047353455818026E-2"/>
          <c:y val="5.4551868436749966E-2"/>
          <c:w val="0.72939709098862637"/>
          <c:h val="0.83826121040875212"/>
        </c:manualLayout>
      </c:layout>
      <c:lineChart>
        <c:grouping val="standard"/>
        <c:varyColors val="0"/>
        <c:ser>
          <c:idx val="0"/>
          <c:order val="0"/>
          <c:tx>
            <c:strRef>
              <c:f>Sheet1!$B$1</c:f>
              <c:strCache>
                <c:ptCount val="1"/>
                <c:pt idx="0">
                  <c:v>A fine</c:v>
                </c:pt>
              </c:strCache>
            </c:strRef>
          </c:tx>
          <c:spPr>
            <a:ln>
              <a:solidFill>
                <a:schemeClr val="accent2"/>
              </a:solidFill>
            </a:ln>
          </c:spPr>
          <c:marker>
            <c:spPr>
              <a:solidFill>
                <a:schemeClr val="accent2"/>
              </a:solidFill>
              <a:ln>
                <a:solidFill>
                  <a:schemeClr val="accent2"/>
                </a:solidFill>
              </a:ln>
            </c:spPr>
          </c:marker>
          <c:dLbls>
            <c:dLbl>
              <c:idx val="0"/>
              <c:layout>
                <c:manualLayout>
                  <c:x val="-1.5625E-2"/>
                  <c:y val="-4.192522125104105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0557-4C28-BD9C-461336ED63ED}"/>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0557-4C28-BD9C-461336ED63ED}"/>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0557-4C28-BD9C-461336ED63ED}"/>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0557-4C28-BD9C-461336ED63ED}"/>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0557-4C28-BD9C-461336ED63ED}"/>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0557-4C28-BD9C-461336ED63ED}"/>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0557-4C28-BD9C-461336ED63ED}"/>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0557-4C28-BD9C-461336ED63ED}"/>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0557-4C28-BD9C-461336ED63ED}"/>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0557-4C28-BD9C-461336ED63ED}"/>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A94A-48D5-AE93-8B2E5DB17A35}"/>
                </c:ext>
              </c:extLst>
            </c:dLbl>
            <c:dLbl>
              <c:idx val="12"/>
              <c:layout>
                <c:manualLayout>
                  <c:x val="-1.4444444444444444E-2"/>
                  <c:y val="-5.442024123031875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0557-4C28-BD9C-461336ED63ED}"/>
                </c:ext>
              </c:extLst>
            </c:dLbl>
            <c:spPr>
              <a:noFill/>
              <a:ln>
                <a:noFill/>
              </a:ln>
              <a:effectLst/>
            </c:spPr>
            <c:txPr>
              <a:bodyPr/>
              <a:lstStyle/>
              <a:p>
                <a:pPr>
                  <a:defRPr sz="1400">
                    <a:solidFill>
                      <a:srgbClr val="F7911E"/>
                    </a:solidFill>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trendline>
            <c:spPr>
              <a:ln>
                <a:solidFill>
                  <a:srgbClr val="FFC000"/>
                </a:solidFill>
                <a:prstDash val="lgDashDotDot"/>
              </a:ln>
            </c:spPr>
            <c:trendlineType val="linear"/>
            <c:dispRSqr val="0"/>
            <c:dispEq val="0"/>
          </c:trendline>
          <c:cat>
            <c:strRef>
              <c:f>Sheet1!$A$2:$A$16</c:f>
              <c:strCache>
                <c:ptCount val="12"/>
                <c:pt idx="0">
                  <c:v>Feb '12</c:v>
                </c:pt>
                <c:pt idx="1">
                  <c:v>Aug '12</c:v>
                </c:pt>
                <c:pt idx="2">
                  <c:v>Feb '13</c:v>
                </c:pt>
                <c:pt idx="3">
                  <c:v>July '13</c:v>
                </c:pt>
                <c:pt idx="4">
                  <c:v>Feb '14</c:v>
                </c:pt>
                <c:pt idx="5">
                  <c:v>July '14</c:v>
                </c:pt>
                <c:pt idx="6">
                  <c:v>Feb '15</c:v>
                </c:pt>
                <c:pt idx="7">
                  <c:v>July '15</c:v>
                </c:pt>
                <c:pt idx="8">
                  <c:v>Feb '16</c:v>
                </c:pt>
                <c:pt idx="9">
                  <c:v>Jul '16</c:v>
                </c:pt>
                <c:pt idx="10">
                  <c:v>Mar '17</c:v>
                </c:pt>
                <c:pt idx="11">
                  <c:v>Aug '17</c:v>
                </c:pt>
              </c:strCache>
            </c:strRef>
          </c:cat>
          <c:val>
            <c:numRef>
              <c:f>Sheet1!$B$2:$B$16</c:f>
              <c:numCache>
                <c:formatCode>General</c:formatCode>
                <c:ptCount val="12"/>
                <c:pt idx="0">
                  <c:v>63</c:v>
                </c:pt>
                <c:pt idx="1">
                  <c:v>61</c:v>
                </c:pt>
                <c:pt idx="2">
                  <c:v>55.000000000000007</c:v>
                </c:pt>
                <c:pt idx="3">
                  <c:v>51</c:v>
                </c:pt>
                <c:pt idx="4">
                  <c:v>51</c:v>
                </c:pt>
                <c:pt idx="5">
                  <c:v>56</c:v>
                </c:pt>
                <c:pt idx="6">
                  <c:v>64</c:v>
                </c:pt>
                <c:pt idx="7">
                  <c:v>53</c:v>
                </c:pt>
                <c:pt idx="8">
                  <c:v>54</c:v>
                </c:pt>
                <c:pt idx="9">
                  <c:v>52</c:v>
                </c:pt>
                <c:pt idx="10">
                  <c:v>54</c:v>
                </c:pt>
                <c:pt idx="11">
                  <c:v>53</c:v>
                </c:pt>
              </c:numCache>
            </c:numRef>
          </c:val>
          <c:smooth val="0"/>
          <c:extLst xmlns:c16r2="http://schemas.microsoft.com/office/drawing/2015/06/chart">
            <c:ext xmlns:c16="http://schemas.microsoft.com/office/drawing/2014/chart" uri="{C3380CC4-5D6E-409C-BE32-E72D297353CC}">
              <c16:uniqueId val="{0000000C-0557-4C28-BD9C-461336ED63ED}"/>
            </c:ext>
          </c:extLst>
        </c:ser>
        <c:ser>
          <c:idx val="1"/>
          <c:order val="1"/>
          <c:tx>
            <c:strRef>
              <c:f>Sheet1!$C$1</c:f>
              <c:strCache>
                <c:ptCount val="1"/>
                <c:pt idx="0">
                  <c:v>Points on driving licence</c:v>
                </c:pt>
              </c:strCache>
            </c:strRef>
          </c:tx>
          <c:spPr>
            <a:ln>
              <a:solidFill>
                <a:srgbClr val="92D050"/>
              </a:solidFill>
            </a:ln>
          </c:spPr>
          <c:marker>
            <c:spPr>
              <a:solidFill>
                <a:srgbClr val="92D050"/>
              </a:solidFill>
              <a:ln>
                <a:solidFill>
                  <a:srgbClr val="92D050"/>
                </a:solidFill>
              </a:ln>
            </c:spPr>
          </c:marker>
          <c:dLbls>
            <c:dLbl>
              <c:idx val="0"/>
              <c:layout>
                <c:manualLayout>
                  <c:x val="-8.3333333333333332E-3"/>
                  <c:y val="5.989317321577293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0557-4C28-BD9C-461336ED63ED}"/>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0557-4C28-BD9C-461336ED63ED}"/>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0557-4C28-BD9C-461336ED63ED}"/>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0557-4C28-BD9C-461336ED63ED}"/>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0557-4C28-BD9C-461336ED63ED}"/>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0557-4C28-BD9C-461336ED63ED}"/>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0557-4C28-BD9C-461336ED63ED}"/>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4-0557-4C28-BD9C-461336ED63ED}"/>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0557-4C28-BD9C-461336ED63ED}"/>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6-0557-4C28-BD9C-461336ED63ED}"/>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0557-4C28-BD9C-461336ED63ED}"/>
                </c:ext>
              </c:extLst>
            </c:dLbl>
            <c:dLbl>
              <c:idx val="12"/>
              <c:layout>
                <c:manualLayout>
                  <c:x val="-1.3055555555555556E-2"/>
                  <c:y val="-4.782683748947064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8-0557-4C28-BD9C-461336ED63ED}"/>
                </c:ext>
              </c:extLst>
            </c:dLbl>
            <c:spPr>
              <a:noFill/>
              <a:ln>
                <a:noFill/>
              </a:ln>
              <a:effectLst/>
            </c:spPr>
            <c:txPr>
              <a:bodyPr/>
              <a:lstStyle/>
              <a:p>
                <a:pPr>
                  <a:defRPr sz="1400">
                    <a:solidFill>
                      <a:srgbClr val="92D050"/>
                    </a:solidFill>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trendline>
            <c:spPr>
              <a:ln>
                <a:solidFill>
                  <a:srgbClr val="92D050"/>
                </a:solidFill>
                <a:prstDash val="dash"/>
              </a:ln>
            </c:spPr>
            <c:trendlineType val="linear"/>
            <c:dispRSqr val="0"/>
            <c:dispEq val="0"/>
          </c:trendline>
          <c:cat>
            <c:strRef>
              <c:f>Sheet1!$A$2:$A$16</c:f>
              <c:strCache>
                <c:ptCount val="12"/>
                <c:pt idx="0">
                  <c:v>Feb '12</c:v>
                </c:pt>
                <c:pt idx="1">
                  <c:v>Aug '12</c:v>
                </c:pt>
                <c:pt idx="2">
                  <c:v>Feb '13</c:v>
                </c:pt>
                <c:pt idx="3">
                  <c:v>July '13</c:v>
                </c:pt>
                <c:pt idx="4">
                  <c:v>Feb '14</c:v>
                </c:pt>
                <c:pt idx="5">
                  <c:v>July '14</c:v>
                </c:pt>
                <c:pt idx="6">
                  <c:v>Feb '15</c:v>
                </c:pt>
                <c:pt idx="7">
                  <c:v>July '15</c:v>
                </c:pt>
                <c:pt idx="8">
                  <c:v>Feb '16</c:v>
                </c:pt>
                <c:pt idx="9">
                  <c:v>Jul '16</c:v>
                </c:pt>
                <c:pt idx="10">
                  <c:v>Mar '17</c:v>
                </c:pt>
                <c:pt idx="11">
                  <c:v>Aug '17</c:v>
                </c:pt>
              </c:strCache>
            </c:strRef>
          </c:cat>
          <c:val>
            <c:numRef>
              <c:f>Sheet1!$C$2:$C$16</c:f>
              <c:numCache>
                <c:formatCode>General</c:formatCode>
                <c:ptCount val="12"/>
                <c:pt idx="0">
                  <c:v>56</c:v>
                </c:pt>
                <c:pt idx="1">
                  <c:v>54</c:v>
                </c:pt>
                <c:pt idx="2">
                  <c:v>51</c:v>
                </c:pt>
                <c:pt idx="3">
                  <c:v>51</c:v>
                </c:pt>
                <c:pt idx="4">
                  <c:v>46</c:v>
                </c:pt>
                <c:pt idx="5">
                  <c:v>55</c:v>
                </c:pt>
                <c:pt idx="6">
                  <c:v>58</c:v>
                </c:pt>
                <c:pt idx="7">
                  <c:v>44</c:v>
                </c:pt>
                <c:pt idx="8">
                  <c:v>48</c:v>
                </c:pt>
                <c:pt idx="9">
                  <c:v>49</c:v>
                </c:pt>
                <c:pt idx="10">
                  <c:v>47</c:v>
                </c:pt>
                <c:pt idx="11">
                  <c:v>46</c:v>
                </c:pt>
              </c:numCache>
            </c:numRef>
          </c:val>
          <c:smooth val="0"/>
          <c:extLst xmlns:c16r2="http://schemas.microsoft.com/office/drawing/2015/06/chart">
            <c:ext xmlns:c16="http://schemas.microsoft.com/office/drawing/2014/chart" uri="{C3380CC4-5D6E-409C-BE32-E72D297353CC}">
              <c16:uniqueId val="{0000001A-0557-4C28-BD9C-461336ED63ED}"/>
            </c:ext>
          </c:extLst>
        </c:ser>
        <c:ser>
          <c:idx val="2"/>
          <c:order val="2"/>
          <c:tx>
            <c:strRef>
              <c:f>Sheet1!$D$1</c:f>
              <c:strCache>
                <c:ptCount val="1"/>
                <c:pt idx="0">
                  <c:v>A verbal warning</c:v>
                </c:pt>
              </c:strCache>
            </c:strRef>
          </c:tx>
          <c:spPr>
            <a:ln>
              <a:solidFill>
                <a:schemeClr val="accent1"/>
              </a:solidFill>
            </a:ln>
          </c:spPr>
          <c:marker>
            <c:spPr>
              <a:solidFill>
                <a:schemeClr val="accent1"/>
              </a:solidFill>
              <a:ln>
                <a:solidFill>
                  <a:schemeClr val="accent1"/>
                </a:solidFill>
              </a:ln>
            </c:spPr>
          </c:marker>
          <c:dLbls>
            <c:dLbl>
              <c:idx val="0"/>
              <c:layout>
                <c:manualLayout>
                  <c:x val="-1.3541666666666667E-2"/>
                  <c:y val="5.689851455498423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0557-4C28-BD9C-461336ED63ED}"/>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C-0557-4C28-BD9C-461336ED63ED}"/>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0557-4C28-BD9C-461336ED63ED}"/>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E-0557-4C28-BD9C-461336ED63ED}"/>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0557-4C28-BD9C-461336ED63ED}"/>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0-0557-4C28-BD9C-461336ED63ED}"/>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1-0557-4C28-BD9C-461336ED63ED}"/>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2-0557-4C28-BD9C-461336ED63ED}"/>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3-0557-4C28-BD9C-461336ED63ED}"/>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4-0557-4C28-BD9C-461336ED63ED}"/>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5-0557-4C28-BD9C-461336ED63ED}"/>
                </c:ext>
              </c:extLst>
            </c:dLbl>
            <c:dLbl>
              <c:idx val="11"/>
              <c:layout>
                <c:manualLayout>
                  <c:x val="-1.5921916010498686E-2"/>
                  <c:y val="5.075946430036751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A94A-48D5-AE93-8B2E5DB17A35}"/>
                </c:ext>
              </c:extLst>
            </c:dLbl>
            <c:dLbl>
              <c:idx val="12"/>
              <c:layout>
                <c:manualLayout>
                  <c:x val="-8.8888888888888889E-3"/>
                  <c:y val="-2.474992439650238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6-0557-4C28-BD9C-461336ED63ED}"/>
                </c:ext>
              </c:extLst>
            </c:dLbl>
            <c:spPr>
              <a:noFill/>
              <a:ln>
                <a:noFill/>
              </a:ln>
              <a:effectLst/>
            </c:spPr>
            <c:txPr>
              <a:bodyPr/>
              <a:lstStyle/>
              <a:p>
                <a:pPr>
                  <a:defRPr sz="1400">
                    <a:solidFill>
                      <a:srgbClr val="C50017"/>
                    </a:solidFill>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trendline>
            <c:spPr>
              <a:ln>
                <a:solidFill>
                  <a:schemeClr val="accent3"/>
                </a:solidFill>
                <a:prstDash val="sysDash"/>
              </a:ln>
            </c:spPr>
            <c:trendlineType val="linear"/>
            <c:dispRSqr val="0"/>
            <c:dispEq val="0"/>
          </c:trendline>
          <c:cat>
            <c:strRef>
              <c:f>Sheet1!$A$2:$A$16</c:f>
              <c:strCache>
                <c:ptCount val="12"/>
                <c:pt idx="0">
                  <c:v>Feb '12</c:v>
                </c:pt>
                <c:pt idx="1">
                  <c:v>Aug '12</c:v>
                </c:pt>
                <c:pt idx="2">
                  <c:v>Feb '13</c:v>
                </c:pt>
                <c:pt idx="3">
                  <c:v>July '13</c:v>
                </c:pt>
                <c:pt idx="4">
                  <c:v>Feb '14</c:v>
                </c:pt>
                <c:pt idx="5">
                  <c:v>July '14</c:v>
                </c:pt>
                <c:pt idx="6">
                  <c:v>Feb '15</c:v>
                </c:pt>
                <c:pt idx="7">
                  <c:v>July '15</c:v>
                </c:pt>
                <c:pt idx="8">
                  <c:v>Feb '16</c:v>
                </c:pt>
                <c:pt idx="9">
                  <c:v>Jul '16</c:v>
                </c:pt>
                <c:pt idx="10">
                  <c:v>Mar '17</c:v>
                </c:pt>
                <c:pt idx="11">
                  <c:v>Aug '17</c:v>
                </c:pt>
              </c:strCache>
            </c:strRef>
          </c:cat>
          <c:val>
            <c:numRef>
              <c:f>Sheet1!$D$2:$D$16</c:f>
              <c:numCache>
                <c:formatCode>General</c:formatCode>
                <c:ptCount val="12"/>
                <c:pt idx="0">
                  <c:v>36</c:v>
                </c:pt>
                <c:pt idx="1">
                  <c:v>34</c:v>
                </c:pt>
                <c:pt idx="2">
                  <c:v>40</c:v>
                </c:pt>
                <c:pt idx="3">
                  <c:v>40</c:v>
                </c:pt>
                <c:pt idx="4">
                  <c:v>40</c:v>
                </c:pt>
                <c:pt idx="5">
                  <c:v>33</c:v>
                </c:pt>
                <c:pt idx="6">
                  <c:v>34</c:v>
                </c:pt>
                <c:pt idx="7">
                  <c:v>44</c:v>
                </c:pt>
                <c:pt idx="8">
                  <c:v>37</c:v>
                </c:pt>
                <c:pt idx="9">
                  <c:v>45</c:v>
                </c:pt>
                <c:pt idx="10">
                  <c:v>40</c:v>
                </c:pt>
                <c:pt idx="11">
                  <c:v>45</c:v>
                </c:pt>
              </c:numCache>
            </c:numRef>
          </c:val>
          <c:smooth val="0"/>
          <c:extLst xmlns:c16r2="http://schemas.microsoft.com/office/drawing/2015/06/chart">
            <c:ext xmlns:c16="http://schemas.microsoft.com/office/drawing/2014/chart" uri="{C3380CC4-5D6E-409C-BE32-E72D297353CC}">
              <c16:uniqueId val="{00000028-0557-4C28-BD9C-461336ED63ED}"/>
            </c:ext>
          </c:extLst>
        </c:ser>
        <c:ser>
          <c:idx val="3"/>
          <c:order val="3"/>
          <c:tx>
            <c:strRef>
              <c:f>Sheet1!$E$1</c:f>
              <c:strCache>
                <c:ptCount val="1"/>
                <c:pt idx="0">
                  <c:v>Any disqualified (net)</c:v>
                </c:pt>
              </c:strCache>
            </c:strRef>
          </c:tx>
          <c:spPr>
            <a:ln>
              <a:solidFill>
                <a:schemeClr val="accent4"/>
              </a:solidFill>
            </a:ln>
          </c:spPr>
          <c:marker>
            <c:spPr>
              <a:solidFill>
                <a:schemeClr val="accent4"/>
              </a:solidFill>
              <a:ln>
                <a:solidFill>
                  <a:schemeClr val="accent4"/>
                </a:solidFill>
              </a:ln>
            </c:spPr>
          </c:marker>
          <c:dLbls>
            <c:dLbl>
              <c:idx val="0"/>
              <c:layout>
                <c:manualLayout>
                  <c:x val="-1.2500000000000001E-2"/>
                  <c:y val="-4.491987991182970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9-0557-4C28-BD9C-461336ED63ED}"/>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A-0557-4C28-BD9C-461336ED63ED}"/>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B-0557-4C28-BD9C-461336ED63ED}"/>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C-0557-4C28-BD9C-461336ED63ED}"/>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D-0557-4C28-BD9C-461336ED63ED}"/>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E-0557-4C28-BD9C-461336ED63ED}"/>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F-0557-4C28-BD9C-461336ED63ED}"/>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0-0557-4C28-BD9C-461336ED63ED}"/>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1-0557-4C28-BD9C-461336ED63ED}"/>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2-0557-4C28-BD9C-461336ED63ED}"/>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3-0557-4C28-BD9C-461336ED63ED}"/>
                </c:ext>
              </c:extLst>
            </c:dLbl>
            <c:dLbl>
              <c:idx val="11"/>
              <c:layout>
                <c:manualLayout>
                  <c:x val="-2.0833333333333333E-3"/>
                  <c:y val="1.497329330394312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A94A-48D5-AE93-8B2E5DB17A35}"/>
                </c:ext>
              </c:extLst>
            </c:dLbl>
            <c:dLbl>
              <c:idx val="12"/>
              <c:layout>
                <c:manualLayout>
                  <c:x val="-8.3333333333333332E-3"/>
                  <c:y val="-4.615382618593658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34-0557-4C28-BD9C-461336ED63ED}"/>
                </c:ext>
              </c:extLst>
            </c:dLbl>
            <c:spPr>
              <a:noFill/>
              <a:ln>
                <a:noFill/>
              </a:ln>
              <a:effectLst/>
            </c:spPr>
            <c:txPr>
              <a:bodyPr/>
              <a:lstStyle/>
              <a:p>
                <a:pPr>
                  <a:defRPr sz="1400">
                    <a:solidFill>
                      <a:schemeClr val="accent4"/>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Sheet1!$A$2:$A$16</c:f>
              <c:strCache>
                <c:ptCount val="12"/>
                <c:pt idx="0">
                  <c:v>Feb '12</c:v>
                </c:pt>
                <c:pt idx="1">
                  <c:v>Aug '12</c:v>
                </c:pt>
                <c:pt idx="2">
                  <c:v>Feb '13</c:v>
                </c:pt>
                <c:pt idx="3">
                  <c:v>July '13</c:v>
                </c:pt>
                <c:pt idx="4">
                  <c:v>Feb '14</c:v>
                </c:pt>
                <c:pt idx="5">
                  <c:v>July '14</c:v>
                </c:pt>
                <c:pt idx="6">
                  <c:v>Feb '15</c:v>
                </c:pt>
                <c:pt idx="7">
                  <c:v>July '15</c:v>
                </c:pt>
                <c:pt idx="8">
                  <c:v>Feb '16</c:v>
                </c:pt>
                <c:pt idx="9">
                  <c:v>Jul '16</c:v>
                </c:pt>
                <c:pt idx="10">
                  <c:v>Mar '17</c:v>
                </c:pt>
                <c:pt idx="11">
                  <c:v>Aug '17</c:v>
                </c:pt>
              </c:strCache>
            </c:strRef>
          </c:cat>
          <c:val>
            <c:numRef>
              <c:f>Sheet1!$E$2:$E$16</c:f>
              <c:numCache>
                <c:formatCode>General</c:formatCode>
                <c:ptCount val="12"/>
                <c:pt idx="0">
                  <c:v>5</c:v>
                </c:pt>
                <c:pt idx="1">
                  <c:v>3</c:v>
                </c:pt>
                <c:pt idx="2">
                  <c:v>4</c:v>
                </c:pt>
                <c:pt idx="3">
                  <c:v>4</c:v>
                </c:pt>
                <c:pt idx="4">
                  <c:v>4</c:v>
                </c:pt>
                <c:pt idx="5">
                  <c:v>4</c:v>
                </c:pt>
                <c:pt idx="6">
                  <c:v>3</c:v>
                </c:pt>
                <c:pt idx="7">
                  <c:v>5</c:v>
                </c:pt>
                <c:pt idx="8">
                  <c:v>5</c:v>
                </c:pt>
                <c:pt idx="9">
                  <c:v>4</c:v>
                </c:pt>
                <c:pt idx="10">
                  <c:v>3</c:v>
                </c:pt>
                <c:pt idx="11">
                  <c:v>4</c:v>
                </c:pt>
              </c:numCache>
            </c:numRef>
          </c:val>
          <c:smooth val="0"/>
          <c:extLst xmlns:c16r2="http://schemas.microsoft.com/office/drawing/2015/06/chart">
            <c:ext xmlns:c16="http://schemas.microsoft.com/office/drawing/2014/chart" uri="{C3380CC4-5D6E-409C-BE32-E72D297353CC}">
              <c16:uniqueId val="{00000035-0557-4C28-BD9C-461336ED63ED}"/>
            </c:ext>
          </c:extLst>
        </c:ser>
        <c:ser>
          <c:idx val="4"/>
          <c:order val="4"/>
          <c:tx>
            <c:strRef>
              <c:f>Sheet1!$F$1</c:f>
              <c:strCache>
                <c:ptCount val="1"/>
                <c:pt idx="0">
                  <c:v>Don't know</c:v>
                </c:pt>
              </c:strCache>
            </c:strRef>
          </c:tx>
          <c:spPr>
            <a:ln>
              <a:solidFill>
                <a:srgbClr val="797979"/>
              </a:solidFill>
            </a:ln>
          </c:spPr>
          <c:marker>
            <c:symbol val="diamond"/>
            <c:size val="7"/>
            <c:spPr>
              <a:solidFill>
                <a:srgbClr val="797979"/>
              </a:solidFill>
              <a:ln>
                <a:solidFill>
                  <a:srgbClr val="797979"/>
                </a:solidFill>
              </a:ln>
            </c:spPr>
          </c:marker>
          <c:dLbls>
            <c:dLbl>
              <c:idx val="0"/>
              <c:layout>
                <c:manualLayout>
                  <c:x val="-1.1458333333333333E-2"/>
                  <c:y val="4.192522125104105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36-0557-4C28-BD9C-461336ED63ED}"/>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7-0557-4C28-BD9C-461336ED63ED}"/>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8-0557-4C28-BD9C-461336ED63ED}"/>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9-0557-4C28-BD9C-461336ED63ED}"/>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A-0557-4C28-BD9C-461336ED63ED}"/>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B-0557-4C28-BD9C-461336ED63ED}"/>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C-0557-4C28-BD9C-461336ED63ED}"/>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D-0557-4C28-BD9C-461336ED63ED}"/>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E-0557-4C28-BD9C-461336ED63ED}"/>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F-0557-4C28-BD9C-461336ED63ED}"/>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40-0557-4C28-BD9C-461336ED63ED}"/>
                </c:ext>
              </c:extLst>
            </c:dLbl>
            <c:dLbl>
              <c:idx val="11"/>
              <c:layout>
                <c:manualLayout>
                  <c:x val="-8.3333333333333332E-3"/>
                  <c:y val="-3.294124526867500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A94A-48D5-AE93-8B2E5DB17A35}"/>
                </c:ext>
              </c:extLst>
            </c:dLbl>
            <c:spPr>
              <a:noFill/>
              <a:ln>
                <a:noFill/>
              </a:ln>
              <a:effectLst/>
            </c:spPr>
            <c:txPr>
              <a:bodyPr/>
              <a:lstStyle/>
              <a:p>
                <a:pPr>
                  <a:defRPr sz="1400">
                    <a:solidFill>
                      <a:srgbClr val="71717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Sheet1!$A$2:$A$16</c:f>
              <c:strCache>
                <c:ptCount val="12"/>
                <c:pt idx="0">
                  <c:v>Feb '12</c:v>
                </c:pt>
                <c:pt idx="1">
                  <c:v>Aug '12</c:v>
                </c:pt>
                <c:pt idx="2">
                  <c:v>Feb '13</c:v>
                </c:pt>
                <c:pt idx="3">
                  <c:v>July '13</c:v>
                </c:pt>
                <c:pt idx="4">
                  <c:v>Feb '14</c:v>
                </c:pt>
                <c:pt idx="5">
                  <c:v>July '14</c:v>
                </c:pt>
                <c:pt idx="6">
                  <c:v>Feb '15</c:v>
                </c:pt>
                <c:pt idx="7">
                  <c:v>July '15</c:v>
                </c:pt>
                <c:pt idx="8">
                  <c:v>Feb '16</c:v>
                </c:pt>
                <c:pt idx="9">
                  <c:v>Jul '16</c:v>
                </c:pt>
                <c:pt idx="10">
                  <c:v>Mar '17</c:v>
                </c:pt>
                <c:pt idx="11">
                  <c:v>Aug '17</c:v>
                </c:pt>
              </c:strCache>
            </c:strRef>
          </c:cat>
          <c:val>
            <c:numRef>
              <c:f>Sheet1!$F$2:$F$16</c:f>
              <c:numCache>
                <c:formatCode>General</c:formatCode>
                <c:ptCount val="12"/>
                <c:pt idx="0">
                  <c:v>4</c:v>
                </c:pt>
                <c:pt idx="1">
                  <c:v>3</c:v>
                </c:pt>
                <c:pt idx="2">
                  <c:v>5</c:v>
                </c:pt>
                <c:pt idx="3">
                  <c:v>5</c:v>
                </c:pt>
                <c:pt idx="4">
                  <c:v>5</c:v>
                </c:pt>
                <c:pt idx="5">
                  <c:v>4</c:v>
                </c:pt>
                <c:pt idx="6">
                  <c:v>6</c:v>
                </c:pt>
                <c:pt idx="7">
                  <c:v>4</c:v>
                </c:pt>
                <c:pt idx="8">
                  <c:v>7</c:v>
                </c:pt>
                <c:pt idx="9">
                  <c:v>3</c:v>
                </c:pt>
                <c:pt idx="10">
                  <c:v>6</c:v>
                </c:pt>
                <c:pt idx="11">
                  <c:v>5</c:v>
                </c:pt>
              </c:numCache>
            </c:numRef>
          </c:val>
          <c:smooth val="0"/>
          <c:extLst xmlns:c16r2="http://schemas.microsoft.com/office/drawing/2015/06/chart">
            <c:ext xmlns:c16="http://schemas.microsoft.com/office/drawing/2014/chart" uri="{C3380CC4-5D6E-409C-BE32-E72D297353CC}">
              <c16:uniqueId val="{00000041-0557-4C28-BD9C-461336ED63ED}"/>
            </c:ext>
          </c:extLst>
        </c:ser>
        <c:dLbls>
          <c:showLegendKey val="0"/>
          <c:showVal val="1"/>
          <c:showCatName val="0"/>
          <c:showSerName val="0"/>
          <c:showPercent val="0"/>
          <c:showBubbleSize val="0"/>
        </c:dLbls>
        <c:marker val="1"/>
        <c:smooth val="0"/>
        <c:axId val="178529408"/>
        <c:axId val="178530944"/>
      </c:lineChart>
      <c:catAx>
        <c:axId val="178529408"/>
        <c:scaling>
          <c:orientation val="minMax"/>
        </c:scaling>
        <c:delete val="0"/>
        <c:axPos val="b"/>
        <c:numFmt formatCode="General" sourceLinked="0"/>
        <c:majorTickMark val="out"/>
        <c:minorTickMark val="none"/>
        <c:tickLblPos val="nextTo"/>
        <c:txPr>
          <a:bodyPr/>
          <a:lstStyle/>
          <a:p>
            <a:pPr>
              <a:defRPr lang="en-IN" sz="1200" baseline="0"/>
            </a:pPr>
            <a:endParaRPr lang="en-US"/>
          </a:p>
        </c:txPr>
        <c:crossAx val="178530944"/>
        <c:crosses val="autoZero"/>
        <c:auto val="1"/>
        <c:lblAlgn val="ctr"/>
        <c:lblOffset val="100"/>
        <c:noMultiLvlLbl val="0"/>
      </c:catAx>
      <c:valAx>
        <c:axId val="178530944"/>
        <c:scaling>
          <c:orientation val="minMax"/>
          <c:max val="70"/>
        </c:scaling>
        <c:delete val="0"/>
        <c:axPos val="l"/>
        <c:numFmt formatCode="General" sourceLinked="1"/>
        <c:majorTickMark val="out"/>
        <c:minorTickMark val="none"/>
        <c:tickLblPos val="nextTo"/>
        <c:txPr>
          <a:bodyPr/>
          <a:lstStyle/>
          <a:p>
            <a:pPr>
              <a:defRPr lang="en-IN" sz="1000" baseline="0"/>
            </a:pPr>
            <a:endParaRPr lang="en-US"/>
          </a:p>
        </c:txPr>
        <c:crossAx val="178529408"/>
        <c:crosses val="autoZero"/>
        <c:crossBetween val="between"/>
        <c:majorUnit val="10"/>
      </c:valAx>
    </c:plotArea>
    <c:legend>
      <c:legendPos val="r"/>
      <c:legendEntry>
        <c:idx val="0"/>
        <c:txPr>
          <a:bodyPr/>
          <a:lstStyle/>
          <a:p>
            <a:pPr>
              <a:defRPr lang="en-IN" sz="1400" baseline="0"/>
            </a:pPr>
            <a:endParaRPr lang="en-US"/>
          </a:p>
        </c:txPr>
      </c:legendEntry>
      <c:legendEntry>
        <c:idx val="1"/>
        <c:txPr>
          <a:bodyPr/>
          <a:lstStyle/>
          <a:p>
            <a:pPr>
              <a:defRPr lang="en-IN" sz="1400" baseline="0"/>
            </a:pPr>
            <a:endParaRPr lang="en-US"/>
          </a:p>
        </c:txPr>
      </c:legendEntry>
      <c:legendEntry>
        <c:idx val="2"/>
        <c:txPr>
          <a:bodyPr/>
          <a:lstStyle/>
          <a:p>
            <a:pPr>
              <a:defRPr lang="en-IN" sz="1400" baseline="0"/>
            </a:pPr>
            <a:endParaRPr lang="en-US"/>
          </a:p>
        </c:txPr>
      </c:legendEntry>
      <c:legendEntry>
        <c:idx val="3"/>
        <c:txPr>
          <a:bodyPr/>
          <a:lstStyle/>
          <a:p>
            <a:pPr>
              <a:defRPr lang="en-IN" sz="1400" baseline="0"/>
            </a:pPr>
            <a:endParaRPr lang="en-US"/>
          </a:p>
        </c:txPr>
      </c:legendEntry>
      <c:legendEntry>
        <c:idx val="4"/>
        <c:txPr>
          <a:bodyPr/>
          <a:lstStyle/>
          <a:p>
            <a:pPr>
              <a:defRPr lang="en-IN" sz="1400" baseline="0"/>
            </a:pPr>
            <a:endParaRPr lang="en-US"/>
          </a:p>
        </c:txPr>
      </c:legendEntry>
      <c:legendEntry>
        <c:idx val="5"/>
        <c:delete val="1"/>
      </c:legendEntry>
      <c:legendEntry>
        <c:idx val="6"/>
        <c:delete val="1"/>
      </c:legendEntry>
      <c:legendEntry>
        <c:idx val="7"/>
        <c:delete val="1"/>
      </c:legendEntry>
      <c:layout>
        <c:manualLayout>
          <c:xMode val="edge"/>
          <c:yMode val="edge"/>
          <c:x val="0.77105552821522305"/>
          <c:y val="8.1157843506212385E-2"/>
          <c:w val="0.21644447178477691"/>
          <c:h val="0.8379863726524942"/>
        </c:manualLayout>
      </c:layout>
      <c:overlay val="0"/>
      <c:txPr>
        <a:bodyPr/>
        <a:lstStyle/>
        <a:p>
          <a:pPr>
            <a:defRPr lang="en-IN" sz="1200" baseline="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401244479202613E-2"/>
          <c:y val="0.24484148248654353"/>
          <c:w val="0.69714582791166957"/>
          <c:h val="0.70360299710424212"/>
        </c:manualLayout>
      </c:layout>
      <c:lineChart>
        <c:grouping val="standard"/>
        <c:varyColors val="0"/>
        <c:ser>
          <c:idx val="0"/>
          <c:order val="0"/>
          <c:tx>
            <c:strRef>
              <c:f>Sheet1!$B$1</c:f>
              <c:strCache>
                <c:ptCount val="1"/>
                <c:pt idx="0">
                  <c:v>Distracted by something (eg Satnav) or someone</c:v>
                </c:pt>
              </c:strCache>
            </c:strRef>
          </c:tx>
          <c:spPr>
            <a:ln>
              <a:solidFill>
                <a:srgbClr val="FF0000"/>
              </a:solidFill>
            </a:ln>
          </c:spPr>
          <c:marker>
            <c:symbol val="triangle"/>
            <c:size val="5"/>
            <c:spPr>
              <a:solidFill>
                <a:srgbClr val="FF0000"/>
              </a:solidFill>
              <a:ln>
                <a:noFill/>
              </a:ln>
            </c:spPr>
          </c:marker>
          <c:dLbls>
            <c:dLbl>
              <c:idx val="0"/>
              <c:layout>
                <c:manualLayout>
                  <c:x val="-4.7241941082826949E-2"/>
                  <c:y val="-1.850038655194623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EB2B-47F9-AA5D-3C495BB13360}"/>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EB2B-47F9-AA5D-3C495BB13360}"/>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EB2B-47F9-AA5D-3C495BB13360}"/>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EB2B-47F9-AA5D-3C495BB13360}"/>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EB2B-47F9-AA5D-3C495BB13360}"/>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EB2B-47F9-AA5D-3C495BB13360}"/>
                </c:ext>
              </c:extLst>
            </c:dLbl>
            <c:dLbl>
              <c:idx val="6"/>
              <c:layout>
                <c:manualLayout>
                  <c:x val="-2.6455487006383092E-2"/>
                  <c:y val="-5.285824729127495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EB2B-47F9-AA5D-3C495BB13360}"/>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EB2B-47F9-AA5D-3C495BB13360}"/>
                </c:ext>
              </c:extLst>
            </c:dLbl>
            <c:spPr>
              <a:noFill/>
              <a:ln>
                <a:noFill/>
              </a:ln>
              <a:effectLst/>
            </c:spPr>
            <c:txPr>
              <a:bodyPr/>
              <a:lstStyle/>
              <a:p>
                <a:pPr>
                  <a:defRPr sz="1400">
                    <a:solidFill>
                      <a:srgbClr val="FF0000"/>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Sheet1!$A$2:$A$13</c:f>
              <c:strCache>
                <c:ptCount val="9"/>
                <c:pt idx="0">
                  <c:v>July '13</c:v>
                </c:pt>
                <c:pt idx="1">
                  <c:v>Feb '14</c:v>
                </c:pt>
                <c:pt idx="2">
                  <c:v>July '14</c:v>
                </c:pt>
                <c:pt idx="3">
                  <c:v>Feb '15</c:v>
                </c:pt>
                <c:pt idx="4">
                  <c:v>July '15</c:v>
                </c:pt>
                <c:pt idx="5">
                  <c:v>Feb '16</c:v>
                </c:pt>
                <c:pt idx="6">
                  <c:v>Jul '16</c:v>
                </c:pt>
                <c:pt idx="7">
                  <c:v>Mar '17</c:v>
                </c:pt>
                <c:pt idx="8">
                  <c:v>Aug '17</c:v>
                </c:pt>
              </c:strCache>
            </c:strRef>
          </c:cat>
          <c:val>
            <c:numRef>
              <c:f>Sheet1!$B$2:$B$13</c:f>
              <c:numCache>
                <c:formatCode>General</c:formatCode>
                <c:ptCount val="9"/>
                <c:pt idx="6">
                  <c:v>55</c:v>
                </c:pt>
                <c:pt idx="7">
                  <c:v>60</c:v>
                </c:pt>
                <c:pt idx="8">
                  <c:v>59</c:v>
                </c:pt>
              </c:numCache>
            </c:numRef>
          </c:val>
          <c:smooth val="0"/>
          <c:extLst xmlns:c16r2="http://schemas.microsoft.com/office/drawing/2015/06/chart">
            <c:ext xmlns:c16="http://schemas.microsoft.com/office/drawing/2014/chart" uri="{C3380CC4-5D6E-409C-BE32-E72D297353CC}">
              <c16:uniqueId val="{00000008-EB2B-47F9-AA5D-3C495BB13360}"/>
            </c:ext>
          </c:extLst>
        </c:ser>
        <c:ser>
          <c:idx val="1"/>
          <c:order val="1"/>
          <c:tx>
            <c:strRef>
              <c:f>Sheet1!$C$1</c:f>
              <c:strCache>
                <c:ptCount val="1"/>
                <c:pt idx="0">
                  <c:v>Driving when feeling tired/sleepy</c:v>
                </c:pt>
              </c:strCache>
            </c:strRef>
          </c:tx>
          <c:spPr>
            <a:ln>
              <a:solidFill>
                <a:srgbClr val="7030A0"/>
              </a:solidFill>
            </a:ln>
          </c:spPr>
          <c:marker>
            <c:symbol val="square"/>
            <c:size val="5"/>
            <c:spPr>
              <a:solidFill>
                <a:srgbClr val="7030A0"/>
              </a:solidFill>
              <a:ln>
                <a:solidFill>
                  <a:schemeClr val="accent6"/>
                </a:solidFill>
              </a:ln>
            </c:spPr>
          </c:marker>
          <c:dLbls>
            <c:dLbl>
              <c:idx val="0"/>
              <c:layout>
                <c:manualLayout>
                  <c:x val="-2.4565809363070016E-2"/>
                  <c:y val="3.964368546845631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EB2B-47F9-AA5D-3C495BB13360}"/>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EB2B-47F9-AA5D-3C495BB13360}"/>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EB2B-47F9-AA5D-3C495BB13360}"/>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EB2B-47F9-AA5D-3C495BB13360}"/>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EB2B-47F9-AA5D-3C495BB13360}"/>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EB2B-47F9-AA5D-3C495BB13360}"/>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EB2B-47F9-AA5D-3C495BB13360}"/>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EB2B-47F9-AA5D-3C495BB13360}"/>
                </c:ext>
              </c:extLst>
            </c:dLbl>
            <c:spPr>
              <a:noFill/>
              <a:ln>
                <a:noFill/>
              </a:ln>
              <a:effectLst/>
            </c:spPr>
            <c:txPr>
              <a:bodyPr/>
              <a:lstStyle/>
              <a:p>
                <a:pPr>
                  <a:defRPr sz="1400">
                    <a:solidFill>
                      <a:schemeClr val="accent6"/>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Sheet1!$A$2:$A$13</c:f>
              <c:strCache>
                <c:ptCount val="9"/>
                <c:pt idx="0">
                  <c:v>July '13</c:v>
                </c:pt>
                <c:pt idx="1">
                  <c:v>Feb '14</c:v>
                </c:pt>
                <c:pt idx="2">
                  <c:v>July '14</c:v>
                </c:pt>
                <c:pt idx="3">
                  <c:v>Feb '15</c:v>
                </c:pt>
                <c:pt idx="4">
                  <c:v>July '15</c:v>
                </c:pt>
                <c:pt idx="5">
                  <c:v>Feb '16</c:v>
                </c:pt>
                <c:pt idx="6">
                  <c:v>Jul '16</c:v>
                </c:pt>
                <c:pt idx="7">
                  <c:v>Mar '17</c:v>
                </c:pt>
                <c:pt idx="8">
                  <c:v>Aug '17</c:v>
                </c:pt>
              </c:strCache>
            </c:strRef>
          </c:cat>
          <c:val>
            <c:numRef>
              <c:f>Sheet1!$C$2:$C$13</c:f>
              <c:numCache>
                <c:formatCode>General</c:formatCode>
                <c:ptCount val="9"/>
                <c:pt idx="0">
                  <c:v>54</c:v>
                </c:pt>
                <c:pt idx="1">
                  <c:v>53</c:v>
                </c:pt>
                <c:pt idx="2">
                  <c:v>63</c:v>
                </c:pt>
                <c:pt idx="3">
                  <c:v>59</c:v>
                </c:pt>
                <c:pt idx="4">
                  <c:v>49</c:v>
                </c:pt>
                <c:pt idx="5">
                  <c:v>56</c:v>
                </c:pt>
                <c:pt idx="6">
                  <c:v>55</c:v>
                </c:pt>
                <c:pt idx="7">
                  <c:v>58</c:v>
                </c:pt>
                <c:pt idx="8">
                  <c:v>63</c:v>
                </c:pt>
              </c:numCache>
            </c:numRef>
          </c:val>
          <c:smooth val="0"/>
          <c:extLst xmlns:c16r2="http://schemas.microsoft.com/office/drawing/2015/06/chart">
            <c:ext xmlns:c16="http://schemas.microsoft.com/office/drawing/2014/chart" uri="{C3380CC4-5D6E-409C-BE32-E72D297353CC}">
              <c16:uniqueId val="{00000011-EB2B-47F9-AA5D-3C495BB13360}"/>
            </c:ext>
          </c:extLst>
        </c:ser>
        <c:dLbls>
          <c:showLegendKey val="0"/>
          <c:showVal val="1"/>
          <c:showCatName val="0"/>
          <c:showSerName val="0"/>
          <c:showPercent val="0"/>
          <c:showBubbleSize val="0"/>
        </c:dLbls>
        <c:marker val="1"/>
        <c:smooth val="0"/>
        <c:axId val="193698048"/>
        <c:axId val="193601536"/>
      </c:lineChart>
      <c:catAx>
        <c:axId val="193698048"/>
        <c:scaling>
          <c:orientation val="minMax"/>
        </c:scaling>
        <c:delete val="0"/>
        <c:axPos val="b"/>
        <c:numFmt formatCode="General" sourceLinked="0"/>
        <c:majorTickMark val="out"/>
        <c:minorTickMark val="none"/>
        <c:tickLblPos val="nextTo"/>
        <c:txPr>
          <a:bodyPr/>
          <a:lstStyle/>
          <a:p>
            <a:pPr>
              <a:defRPr lang="en-IN" sz="1000" baseline="0"/>
            </a:pPr>
            <a:endParaRPr lang="en-US"/>
          </a:p>
        </c:txPr>
        <c:crossAx val="193601536"/>
        <c:crosses val="autoZero"/>
        <c:auto val="1"/>
        <c:lblAlgn val="ctr"/>
        <c:lblOffset val="100"/>
        <c:noMultiLvlLbl val="0"/>
      </c:catAx>
      <c:valAx>
        <c:axId val="193601536"/>
        <c:scaling>
          <c:orientation val="minMax"/>
          <c:max val="80"/>
          <c:min val="40"/>
        </c:scaling>
        <c:delete val="0"/>
        <c:axPos val="l"/>
        <c:numFmt formatCode="General" sourceLinked="1"/>
        <c:majorTickMark val="out"/>
        <c:minorTickMark val="none"/>
        <c:tickLblPos val="nextTo"/>
        <c:txPr>
          <a:bodyPr/>
          <a:lstStyle/>
          <a:p>
            <a:pPr>
              <a:defRPr lang="en-IN" sz="1000" baseline="0"/>
            </a:pPr>
            <a:endParaRPr lang="en-US"/>
          </a:p>
        </c:txPr>
        <c:crossAx val="193698048"/>
        <c:crosses val="autoZero"/>
        <c:crossBetween val="between"/>
        <c:majorUnit val="10"/>
      </c:valAx>
    </c:plotArea>
    <c:legend>
      <c:legendPos val="r"/>
      <c:layout>
        <c:manualLayout>
          <c:xMode val="edge"/>
          <c:yMode val="edge"/>
          <c:x val="0.13867466342534876"/>
          <c:y val="0.21025470807784313"/>
          <c:w val="0.66479886167009117"/>
          <c:h val="0.14208047147891756"/>
        </c:manualLayout>
      </c:layout>
      <c:overlay val="0"/>
      <c:txPr>
        <a:bodyPr/>
        <a:lstStyle/>
        <a:p>
          <a:pPr>
            <a:defRPr lang="en-IN" sz="1400" baseline="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5825131233595801E-2"/>
          <c:y val="9.1222165164610222E-2"/>
          <c:w val="0.69884153543307082"/>
          <c:h val="0.80720556199181215"/>
        </c:manualLayout>
      </c:layout>
      <c:lineChart>
        <c:grouping val="standard"/>
        <c:varyColors val="0"/>
        <c:ser>
          <c:idx val="0"/>
          <c:order val="0"/>
          <c:tx>
            <c:strRef>
              <c:f>Sheet1!$B$1</c:f>
              <c:strCache>
                <c:ptCount val="1"/>
                <c:pt idx="0">
                  <c:v>A verbal warning</c:v>
                </c:pt>
              </c:strCache>
            </c:strRef>
          </c:tx>
          <c:dLbls>
            <c:dLbl>
              <c:idx val="0"/>
              <c:layout>
                <c:manualLayout>
                  <c:x val="-1.3304742508104338E-2"/>
                  <c:y val="-3.102877835901520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E393-45A3-9B12-BEE420423913}"/>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E393-45A3-9B12-BEE420423913}"/>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E393-45A3-9B12-BEE420423913}"/>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E393-45A3-9B12-BEE420423913}"/>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E393-45A3-9B12-BEE420423913}"/>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E393-45A3-9B12-BEE420423913}"/>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E393-45A3-9B12-BEE420423913}"/>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E393-45A3-9B12-BEE420423913}"/>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E393-45A3-9B12-BEE420423913}"/>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E393-45A3-9B12-BEE420423913}"/>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83A5-4897-B605-71C9BD6A4316}"/>
                </c:ext>
              </c:extLst>
            </c:dLbl>
            <c:spPr>
              <a:noFill/>
              <a:ln>
                <a:noFill/>
              </a:ln>
              <a:effectLst/>
            </c:spPr>
            <c:txPr>
              <a:bodyPr/>
              <a:lstStyle/>
              <a:p>
                <a:pPr>
                  <a:defRPr sz="1400">
                    <a:solidFill>
                      <a:schemeClr val="accent1"/>
                    </a:solidFill>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Sheet1!$A$2:$A$16</c:f>
              <c:strCache>
                <c:ptCount val="12"/>
                <c:pt idx="0">
                  <c:v>Feb '12 </c:v>
                </c:pt>
                <c:pt idx="1">
                  <c:v>Aug '12 </c:v>
                </c:pt>
                <c:pt idx="2">
                  <c:v>Feb '13 </c:v>
                </c:pt>
                <c:pt idx="3">
                  <c:v>July '13 </c:v>
                </c:pt>
                <c:pt idx="4">
                  <c:v>Feb '14 </c:v>
                </c:pt>
                <c:pt idx="5">
                  <c:v>July '14 </c:v>
                </c:pt>
                <c:pt idx="6">
                  <c:v>Feb '15 </c:v>
                </c:pt>
                <c:pt idx="7">
                  <c:v>July '15 </c:v>
                </c:pt>
                <c:pt idx="8">
                  <c:v>Feb '16 </c:v>
                </c:pt>
                <c:pt idx="9">
                  <c:v>Jul '16 </c:v>
                </c:pt>
                <c:pt idx="10">
                  <c:v>Mar '17</c:v>
                </c:pt>
                <c:pt idx="11">
                  <c:v>Aug '17</c:v>
                </c:pt>
              </c:strCache>
            </c:strRef>
          </c:cat>
          <c:val>
            <c:numRef>
              <c:f>Sheet1!$B$2:$B$16</c:f>
              <c:numCache>
                <c:formatCode>General</c:formatCode>
                <c:ptCount val="12"/>
                <c:pt idx="0">
                  <c:v>50</c:v>
                </c:pt>
                <c:pt idx="1">
                  <c:v>49</c:v>
                </c:pt>
                <c:pt idx="2">
                  <c:v>50</c:v>
                </c:pt>
                <c:pt idx="3">
                  <c:v>51</c:v>
                </c:pt>
                <c:pt idx="4">
                  <c:v>44</c:v>
                </c:pt>
                <c:pt idx="5">
                  <c:v>45</c:v>
                </c:pt>
                <c:pt idx="6">
                  <c:v>45</c:v>
                </c:pt>
                <c:pt idx="7">
                  <c:v>52</c:v>
                </c:pt>
                <c:pt idx="8">
                  <c:v>46</c:v>
                </c:pt>
                <c:pt idx="9">
                  <c:v>52</c:v>
                </c:pt>
                <c:pt idx="10">
                  <c:v>53</c:v>
                </c:pt>
                <c:pt idx="11">
                  <c:v>51</c:v>
                </c:pt>
              </c:numCache>
            </c:numRef>
          </c:val>
          <c:smooth val="0"/>
          <c:extLst xmlns:c16r2="http://schemas.microsoft.com/office/drawing/2015/06/chart">
            <c:ext xmlns:c16="http://schemas.microsoft.com/office/drawing/2014/chart" uri="{C3380CC4-5D6E-409C-BE32-E72D297353CC}">
              <c16:uniqueId val="{0000000A-E393-45A3-9B12-BEE420423913}"/>
            </c:ext>
          </c:extLst>
        </c:ser>
        <c:ser>
          <c:idx val="1"/>
          <c:order val="1"/>
          <c:tx>
            <c:strRef>
              <c:f>Sheet1!$C$1</c:f>
              <c:strCache>
                <c:ptCount val="1"/>
                <c:pt idx="0">
                  <c:v>A fine</c:v>
                </c:pt>
              </c:strCache>
            </c:strRef>
          </c:tx>
          <c:spPr>
            <a:ln>
              <a:solidFill>
                <a:schemeClr val="accent2"/>
              </a:solidFill>
            </a:ln>
          </c:spPr>
          <c:marker>
            <c:spPr>
              <a:solidFill>
                <a:schemeClr val="accent2"/>
              </a:solidFill>
              <a:ln>
                <a:solidFill>
                  <a:schemeClr val="accent2"/>
                </a:solidFill>
              </a:ln>
            </c:spPr>
          </c:marker>
          <c:dLbls>
            <c:dLbl>
              <c:idx val="0"/>
              <c:layout>
                <c:manualLayout>
                  <c:x val="-1.5351625970889619E-2"/>
                  <c:y val="-4.231197048956621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E393-45A3-9B12-BEE420423913}"/>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E393-45A3-9B12-BEE420423913}"/>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E393-45A3-9B12-BEE420423913}"/>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E393-45A3-9B12-BEE420423913}"/>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E393-45A3-9B12-BEE420423913}"/>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E393-45A3-9B12-BEE420423913}"/>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E393-45A3-9B12-BEE420423913}"/>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E393-45A3-9B12-BEE420423913}"/>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E393-45A3-9B12-BEE420423913}"/>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4-E393-45A3-9B12-BEE420423913}"/>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E393-45A3-9B12-BEE420423913}"/>
                </c:ext>
              </c:extLst>
            </c:dLbl>
            <c:dLbl>
              <c:idx val="11"/>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6-E393-45A3-9B12-BEE420423913}"/>
                </c:ext>
              </c:extLst>
            </c:dLbl>
            <c:spPr>
              <a:noFill/>
              <a:ln>
                <a:noFill/>
              </a:ln>
              <a:effectLst/>
            </c:spPr>
            <c:txPr>
              <a:bodyPr/>
              <a:lstStyle/>
              <a:p>
                <a:pPr>
                  <a:defRPr sz="1400">
                    <a:solidFill>
                      <a:schemeClr val="accent2"/>
                    </a:solidFill>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trendline>
            <c:spPr>
              <a:ln>
                <a:solidFill>
                  <a:srgbClr val="FFC000"/>
                </a:solidFill>
                <a:prstDash val="sysDot"/>
              </a:ln>
            </c:spPr>
            <c:trendlineType val="linear"/>
            <c:dispRSqr val="0"/>
            <c:dispEq val="0"/>
          </c:trendline>
          <c:cat>
            <c:strRef>
              <c:f>Sheet1!$A$2:$A$16</c:f>
              <c:strCache>
                <c:ptCount val="12"/>
                <c:pt idx="0">
                  <c:v>Feb '12 </c:v>
                </c:pt>
                <c:pt idx="1">
                  <c:v>Aug '12 </c:v>
                </c:pt>
                <c:pt idx="2">
                  <c:v>Feb '13 </c:v>
                </c:pt>
                <c:pt idx="3">
                  <c:v>July '13 </c:v>
                </c:pt>
                <c:pt idx="4">
                  <c:v>Feb '14 </c:v>
                </c:pt>
                <c:pt idx="5">
                  <c:v>July '14 </c:v>
                </c:pt>
                <c:pt idx="6">
                  <c:v>Feb '15 </c:v>
                </c:pt>
                <c:pt idx="7">
                  <c:v>July '15 </c:v>
                </c:pt>
                <c:pt idx="8">
                  <c:v>Feb '16 </c:v>
                </c:pt>
                <c:pt idx="9">
                  <c:v>Jul '16 </c:v>
                </c:pt>
                <c:pt idx="10">
                  <c:v>Mar '17</c:v>
                </c:pt>
                <c:pt idx="11">
                  <c:v>Aug '17</c:v>
                </c:pt>
              </c:strCache>
            </c:strRef>
          </c:cat>
          <c:val>
            <c:numRef>
              <c:f>Sheet1!$C$2:$C$16</c:f>
              <c:numCache>
                <c:formatCode>General</c:formatCode>
                <c:ptCount val="12"/>
                <c:pt idx="0">
                  <c:v>37</c:v>
                </c:pt>
                <c:pt idx="1">
                  <c:v>34</c:v>
                </c:pt>
                <c:pt idx="2">
                  <c:v>34</c:v>
                </c:pt>
                <c:pt idx="3">
                  <c:v>30</c:v>
                </c:pt>
                <c:pt idx="4">
                  <c:v>33</c:v>
                </c:pt>
                <c:pt idx="5">
                  <c:v>36</c:v>
                </c:pt>
                <c:pt idx="6">
                  <c:v>35</c:v>
                </c:pt>
                <c:pt idx="7">
                  <c:v>32</c:v>
                </c:pt>
                <c:pt idx="8">
                  <c:v>31</c:v>
                </c:pt>
                <c:pt idx="9">
                  <c:v>30</c:v>
                </c:pt>
                <c:pt idx="10">
                  <c:v>28</c:v>
                </c:pt>
                <c:pt idx="11">
                  <c:v>30</c:v>
                </c:pt>
              </c:numCache>
            </c:numRef>
          </c:val>
          <c:smooth val="0"/>
          <c:extLst xmlns:c16r2="http://schemas.microsoft.com/office/drawing/2015/06/chart">
            <c:ext xmlns:c16="http://schemas.microsoft.com/office/drawing/2014/chart" uri="{C3380CC4-5D6E-409C-BE32-E72D297353CC}">
              <c16:uniqueId val="{00000018-E393-45A3-9B12-BEE420423913}"/>
            </c:ext>
          </c:extLst>
        </c:ser>
        <c:ser>
          <c:idx val="2"/>
          <c:order val="2"/>
          <c:tx>
            <c:strRef>
              <c:f>Sheet1!$D$1</c:f>
              <c:strCache>
                <c:ptCount val="1"/>
                <c:pt idx="0">
                  <c:v>Points on driving licence</c:v>
                </c:pt>
              </c:strCache>
            </c:strRef>
          </c:tx>
          <c:spPr>
            <a:ln>
              <a:solidFill>
                <a:srgbClr val="00B050"/>
              </a:solidFill>
            </a:ln>
          </c:spPr>
          <c:marker>
            <c:spPr>
              <a:solidFill>
                <a:srgbClr val="00B050"/>
              </a:solidFill>
              <a:ln>
                <a:solidFill>
                  <a:srgbClr val="00B050"/>
                </a:solidFill>
              </a:ln>
            </c:spPr>
          </c:marker>
          <c:dLbls>
            <c:dLbl>
              <c:idx val="0"/>
              <c:layout>
                <c:manualLayout>
                  <c:x val="-1.4328184239496979E-2"/>
                  <c:y val="-4.795356655484164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E393-45A3-9B12-BEE420423913}"/>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A-E393-45A3-9B12-BEE420423913}"/>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E393-45A3-9B12-BEE420423913}"/>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C-E393-45A3-9B12-BEE420423913}"/>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E393-45A3-9B12-BEE420423913}"/>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E-E393-45A3-9B12-BEE420423913}"/>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E393-45A3-9B12-BEE420423913}"/>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0-E393-45A3-9B12-BEE420423913}"/>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1-E393-45A3-9B12-BEE420423913}"/>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2-E393-45A3-9B12-BEE420423913}"/>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3-E393-45A3-9B12-BEE420423913}"/>
                </c:ext>
              </c:extLst>
            </c:dLbl>
            <c:spPr>
              <a:noFill/>
              <a:ln>
                <a:noFill/>
              </a:ln>
              <a:effectLst/>
            </c:spPr>
            <c:txPr>
              <a:bodyPr/>
              <a:lstStyle/>
              <a:p>
                <a:pPr>
                  <a:defRPr sz="1400">
                    <a:solidFill>
                      <a:srgbClr val="00B050"/>
                    </a:solidFill>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Sheet1!$A$2:$A$16</c:f>
              <c:strCache>
                <c:ptCount val="12"/>
                <c:pt idx="0">
                  <c:v>Feb '12 </c:v>
                </c:pt>
                <c:pt idx="1">
                  <c:v>Aug '12 </c:v>
                </c:pt>
                <c:pt idx="2">
                  <c:v>Feb '13 </c:v>
                </c:pt>
                <c:pt idx="3">
                  <c:v>July '13 </c:v>
                </c:pt>
                <c:pt idx="4">
                  <c:v>Feb '14 </c:v>
                </c:pt>
                <c:pt idx="5">
                  <c:v>July '14 </c:v>
                </c:pt>
                <c:pt idx="6">
                  <c:v>Feb '15 </c:v>
                </c:pt>
                <c:pt idx="7">
                  <c:v>July '15 </c:v>
                </c:pt>
                <c:pt idx="8">
                  <c:v>Feb '16 </c:v>
                </c:pt>
                <c:pt idx="9">
                  <c:v>Jul '16 </c:v>
                </c:pt>
                <c:pt idx="10">
                  <c:v>Mar '17</c:v>
                </c:pt>
                <c:pt idx="11">
                  <c:v>Aug '17</c:v>
                </c:pt>
              </c:strCache>
            </c:strRef>
          </c:cat>
          <c:val>
            <c:numRef>
              <c:f>Sheet1!$D$2:$D$16</c:f>
              <c:numCache>
                <c:formatCode>General</c:formatCode>
                <c:ptCount val="12"/>
                <c:pt idx="0">
                  <c:v>19</c:v>
                </c:pt>
                <c:pt idx="1">
                  <c:v>21</c:v>
                </c:pt>
                <c:pt idx="2">
                  <c:v>23</c:v>
                </c:pt>
                <c:pt idx="3">
                  <c:v>17</c:v>
                </c:pt>
                <c:pt idx="4">
                  <c:v>18</c:v>
                </c:pt>
                <c:pt idx="5">
                  <c:v>21</c:v>
                </c:pt>
                <c:pt idx="6">
                  <c:v>20</c:v>
                </c:pt>
                <c:pt idx="7">
                  <c:v>17</c:v>
                </c:pt>
                <c:pt idx="8">
                  <c:v>19</c:v>
                </c:pt>
                <c:pt idx="9">
                  <c:v>18</c:v>
                </c:pt>
                <c:pt idx="10">
                  <c:v>17</c:v>
                </c:pt>
                <c:pt idx="11">
                  <c:v>17</c:v>
                </c:pt>
              </c:numCache>
            </c:numRef>
          </c:val>
          <c:smooth val="0"/>
          <c:extLst xmlns:c16r2="http://schemas.microsoft.com/office/drawing/2015/06/chart">
            <c:ext xmlns:c16="http://schemas.microsoft.com/office/drawing/2014/chart" uri="{C3380CC4-5D6E-409C-BE32-E72D297353CC}">
              <c16:uniqueId val="{00000024-E393-45A3-9B12-BEE420423913}"/>
            </c:ext>
          </c:extLst>
        </c:ser>
        <c:ser>
          <c:idx val="3"/>
          <c:order val="3"/>
          <c:tx>
            <c:strRef>
              <c:f>Sheet1!$E$1</c:f>
              <c:strCache>
                <c:ptCount val="1"/>
                <c:pt idx="0">
                  <c:v>No penalty / not an offence</c:v>
                </c:pt>
              </c:strCache>
            </c:strRef>
          </c:tx>
          <c:spPr>
            <a:ln>
              <a:solidFill>
                <a:srgbClr val="002060"/>
              </a:solidFill>
            </a:ln>
          </c:spPr>
          <c:marker>
            <c:spPr>
              <a:solidFill>
                <a:srgbClr val="002060"/>
              </a:solidFill>
              <a:ln>
                <a:solidFill>
                  <a:srgbClr val="002060"/>
                </a:solidFill>
              </a:ln>
            </c:spPr>
          </c:marker>
          <c:dLbls>
            <c:dLbl>
              <c:idx val="0"/>
              <c:layout>
                <c:manualLayout>
                  <c:x val="-1.4328184239496979E-2"/>
                  <c:y val="4.231197048956605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5-E393-45A3-9B12-BEE420423913}"/>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6-E393-45A3-9B12-BEE420423913}"/>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7-E393-45A3-9B12-BEE420423913}"/>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8-E393-45A3-9B12-BEE420423913}"/>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9-E393-45A3-9B12-BEE420423913}"/>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A-E393-45A3-9B12-BEE420423913}"/>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B-E393-45A3-9B12-BEE420423913}"/>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C-E393-45A3-9B12-BEE420423913}"/>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D-E393-45A3-9B12-BEE420423913}"/>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E-E393-45A3-9B12-BEE420423913}"/>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F-E393-45A3-9B12-BEE420423913}"/>
                </c:ext>
              </c:extLst>
            </c:dLbl>
            <c:dLbl>
              <c:idx val="11"/>
              <c:layout>
                <c:manualLayout>
                  <c:x val="-1.6666788888710853E-2"/>
                  <c:y val="4.217093058793427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83A5-4897-B605-71C9BD6A4316}"/>
                </c:ext>
              </c:extLst>
            </c:dLbl>
            <c:dLbl>
              <c:idx val="12"/>
              <c:layout>
                <c:manualLayout>
                  <c:x val="2.18323485370757E-3"/>
                  <c:y val="-4.65642679962472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30-E393-45A3-9B12-BEE420423913}"/>
                </c:ext>
              </c:extLst>
            </c:dLbl>
            <c:spPr>
              <a:noFill/>
              <a:ln>
                <a:noFill/>
              </a:ln>
              <a:effectLst/>
            </c:spPr>
            <c:txPr>
              <a:bodyPr/>
              <a:lstStyle/>
              <a:p>
                <a:pPr>
                  <a:defRPr sz="1400">
                    <a:solidFill>
                      <a:srgbClr val="002060"/>
                    </a:solidFill>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trendline>
            <c:spPr>
              <a:ln>
                <a:solidFill>
                  <a:srgbClr val="002060"/>
                </a:solidFill>
                <a:prstDash val="lgDash"/>
              </a:ln>
            </c:spPr>
            <c:trendlineType val="linear"/>
            <c:dispRSqr val="0"/>
            <c:dispEq val="0"/>
          </c:trendline>
          <c:cat>
            <c:strRef>
              <c:f>Sheet1!$A$2:$A$16</c:f>
              <c:strCache>
                <c:ptCount val="12"/>
                <c:pt idx="0">
                  <c:v>Feb '12 </c:v>
                </c:pt>
                <c:pt idx="1">
                  <c:v>Aug '12 </c:v>
                </c:pt>
                <c:pt idx="2">
                  <c:v>Feb '13 </c:v>
                </c:pt>
                <c:pt idx="3">
                  <c:v>July '13 </c:v>
                </c:pt>
                <c:pt idx="4">
                  <c:v>Feb '14 </c:v>
                </c:pt>
                <c:pt idx="5">
                  <c:v>July '14 </c:v>
                </c:pt>
                <c:pt idx="6">
                  <c:v>Feb '15 </c:v>
                </c:pt>
                <c:pt idx="7">
                  <c:v>July '15 </c:v>
                </c:pt>
                <c:pt idx="8">
                  <c:v>Feb '16 </c:v>
                </c:pt>
                <c:pt idx="9">
                  <c:v>Jul '16 </c:v>
                </c:pt>
                <c:pt idx="10">
                  <c:v>Mar '17</c:v>
                </c:pt>
                <c:pt idx="11">
                  <c:v>Aug '17</c:v>
                </c:pt>
              </c:strCache>
            </c:strRef>
          </c:cat>
          <c:val>
            <c:numRef>
              <c:f>Sheet1!$E$2:$E$16</c:f>
              <c:numCache>
                <c:formatCode>General</c:formatCode>
                <c:ptCount val="12"/>
                <c:pt idx="0">
                  <c:v>8</c:v>
                </c:pt>
                <c:pt idx="1">
                  <c:v>12</c:v>
                </c:pt>
                <c:pt idx="2">
                  <c:v>10</c:v>
                </c:pt>
                <c:pt idx="3">
                  <c:v>12</c:v>
                </c:pt>
                <c:pt idx="4">
                  <c:v>16</c:v>
                </c:pt>
                <c:pt idx="5">
                  <c:v>13</c:v>
                </c:pt>
                <c:pt idx="6">
                  <c:v>19</c:v>
                </c:pt>
                <c:pt idx="7">
                  <c:v>16</c:v>
                </c:pt>
                <c:pt idx="8">
                  <c:v>17</c:v>
                </c:pt>
                <c:pt idx="9">
                  <c:v>18</c:v>
                </c:pt>
                <c:pt idx="10">
                  <c:v>14</c:v>
                </c:pt>
                <c:pt idx="11">
                  <c:v>15</c:v>
                </c:pt>
              </c:numCache>
            </c:numRef>
          </c:val>
          <c:smooth val="0"/>
          <c:extLst xmlns:c16r2="http://schemas.microsoft.com/office/drawing/2015/06/chart">
            <c:ext xmlns:c16="http://schemas.microsoft.com/office/drawing/2014/chart" uri="{C3380CC4-5D6E-409C-BE32-E72D297353CC}">
              <c16:uniqueId val="{00000032-E393-45A3-9B12-BEE420423913}"/>
            </c:ext>
          </c:extLst>
        </c:ser>
        <c:ser>
          <c:idx val="4"/>
          <c:order val="4"/>
          <c:tx>
            <c:strRef>
              <c:f>Sheet1!$F$1</c:f>
              <c:strCache>
                <c:ptCount val="1"/>
                <c:pt idx="0">
                  <c:v>Don't know</c:v>
                </c:pt>
              </c:strCache>
            </c:strRef>
          </c:tx>
          <c:spPr>
            <a:ln>
              <a:solidFill>
                <a:srgbClr val="797979"/>
              </a:solidFill>
            </a:ln>
          </c:spPr>
          <c:marker>
            <c:symbol val="diamond"/>
            <c:size val="7"/>
            <c:spPr>
              <a:solidFill>
                <a:srgbClr val="797979"/>
              </a:solidFill>
              <a:ln>
                <a:solidFill>
                  <a:srgbClr val="797979"/>
                </a:solidFill>
              </a:ln>
            </c:spPr>
          </c:marker>
          <c:dLbls>
            <c:dLbl>
              <c:idx val="0"/>
              <c:layout>
                <c:manualLayout>
                  <c:x val="-1.8421951165067542E-2"/>
                  <c:y val="-2.82079803263774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33-E393-45A3-9B12-BEE420423913}"/>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4-E393-45A3-9B12-BEE420423913}"/>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5-E393-45A3-9B12-BEE420423913}"/>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6-E393-45A3-9B12-BEE420423913}"/>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7-E393-45A3-9B12-BEE420423913}"/>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8-E393-45A3-9B12-BEE420423913}"/>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9-E393-45A3-9B12-BEE420423913}"/>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A-E393-45A3-9B12-BEE420423913}"/>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B-E393-45A3-9B12-BEE420423913}"/>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C-E393-45A3-9B12-BEE420423913}"/>
                </c:ext>
              </c:extLst>
            </c:dLbl>
            <c:dLbl>
              <c:idx val="10"/>
              <c:layout>
                <c:manualLayout>
                  <c:x val="-3.8532984116748429E-3"/>
                  <c:y val="3.088773845738329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3D-E393-45A3-9B12-BEE420423913}"/>
                </c:ext>
              </c:extLst>
            </c:dLbl>
            <c:spPr>
              <a:noFill/>
              <a:ln>
                <a:noFill/>
              </a:ln>
              <a:effectLst/>
            </c:spPr>
            <c:txPr>
              <a:bodyPr/>
              <a:lstStyle/>
              <a:p>
                <a:pPr>
                  <a:defRPr sz="1400">
                    <a:solidFill>
                      <a:srgbClr val="797979"/>
                    </a:solidFill>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Sheet1!$A$2:$A$16</c:f>
              <c:strCache>
                <c:ptCount val="12"/>
                <c:pt idx="0">
                  <c:v>Feb '12 </c:v>
                </c:pt>
                <c:pt idx="1">
                  <c:v>Aug '12 </c:v>
                </c:pt>
                <c:pt idx="2">
                  <c:v>Feb '13 </c:v>
                </c:pt>
                <c:pt idx="3">
                  <c:v>July '13 </c:v>
                </c:pt>
                <c:pt idx="4">
                  <c:v>Feb '14 </c:v>
                </c:pt>
                <c:pt idx="5">
                  <c:v>July '14 </c:v>
                </c:pt>
                <c:pt idx="6">
                  <c:v>Feb '15 </c:v>
                </c:pt>
                <c:pt idx="7">
                  <c:v>July '15 </c:v>
                </c:pt>
                <c:pt idx="8">
                  <c:v>Feb '16 </c:v>
                </c:pt>
                <c:pt idx="9">
                  <c:v>Jul '16 </c:v>
                </c:pt>
                <c:pt idx="10">
                  <c:v>Mar '17</c:v>
                </c:pt>
                <c:pt idx="11">
                  <c:v>Aug '17</c:v>
                </c:pt>
              </c:strCache>
            </c:strRef>
          </c:cat>
          <c:val>
            <c:numRef>
              <c:f>Sheet1!$F$2:$F$16</c:f>
            </c:numRef>
          </c:val>
          <c:smooth val="0"/>
          <c:extLst xmlns:c16r2="http://schemas.microsoft.com/office/drawing/2015/06/chart">
            <c:ext xmlns:c16="http://schemas.microsoft.com/office/drawing/2014/chart" uri="{C3380CC4-5D6E-409C-BE32-E72D297353CC}">
              <c16:uniqueId val="{0000003E-E393-45A3-9B12-BEE420423913}"/>
            </c:ext>
          </c:extLst>
        </c:ser>
        <c:dLbls>
          <c:showLegendKey val="0"/>
          <c:showVal val="1"/>
          <c:showCatName val="0"/>
          <c:showSerName val="0"/>
          <c:showPercent val="0"/>
          <c:showBubbleSize val="0"/>
        </c:dLbls>
        <c:marker val="1"/>
        <c:smooth val="0"/>
        <c:axId val="194027904"/>
        <c:axId val="194029440"/>
      </c:lineChart>
      <c:catAx>
        <c:axId val="194027904"/>
        <c:scaling>
          <c:orientation val="minMax"/>
        </c:scaling>
        <c:delete val="0"/>
        <c:axPos val="b"/>
        <c:numFmt formatCode="General" sourceLinked="0"/>
        <c:majorTickMark val="out"/>
        <c:minorTickMark val="none"/>
        <c:tickLblPos val="nextTo"/>
        <c:txPr>
          <a:bodyPr/>
          <a:lstStyle/>
          <a:p>
            <a:pPr>
              <a:defRPr lang="en-IN" sz="1200" baseline="0"/>
            </a:pPr>
            <a:endParaRPr lang="en-US"/>
          </a:p>
        </c:txPr>
        <c:crossAx val="194029440"/>
        <c:crosses val="autoZero"/>
        <c:auto val="1"/>
        <c:lblAlgn val="ctr"/>
        <c:lblOffset val="100"/>
        <c:noMultiLvlLbl val="0"/>
      </c:catAx>
      <c:valAx>
        <c:axId val="194029440"/>
        <c:scaling>
          <c:orientation val="minMax"/>
          <c:max val="60"/>
        </c:scaling>
        <c:delete val="0"/>
        <c:axPos val="l"/>
        <c:numFmt formatCode="General" sourceLinked="1"/>
        <c:majorTickMark val="out"/>
        <c:minorTickMark val="none"/>
        <c:tickLblPos val="nextTo"/>
        <c:txPr>
          <a:bodyPr/>
          <a:lstStyle/>
          <a:p>
            <a:pPr>
              <a:defRPr lang="en-IN" sz="1000" baseline="0"/>
            </a:pPr>
            <a:endParaRPr lang="en-US"/>
          </a:p>
        </c:txPr>
        <c:crossAx val="194027904"/>
        <c:crosses val="autoZero"/>
        <c:crossBetween val="between"/>
        <c:majorUnit val="10"/>
      </c:valAx>
    </c:plotArea>
    <c:legend>
      <c:legendPos val="r"/>
      <c:legendEntry>
        <c:idx val="4"/>
        <c:delete val="1"/>
      </c:legendEntry>
      <c:legendEntry>
        <c:idx val="5"/>
        <c:delete val="1"/>
      </c:legendEntry>
      <c:layout>
        <c:manualLayout>
          <c:xMode val="edge"/>
          <c:yMode val="edge"/>
          <c:x val="0.77522222222222226"/>
          <c:y val="0.10280431075176426"/>
          <c:w val="0.14988916609564798"/>
          <c:h val="0.79731388952066873"/>
        </c:manualLayout>
      </c:layout>
      <c:overlay val="0"/>
      <c:txPr>
        <a:bodyPr/>
        <a:lstStyle/>
        <a:p>
          <a:pPr>
            <a:defRPr lang="en-IN" sz="1200" baseline="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9346932924571245"/>
          <c:y val="0"/>
          <c:w val="0.70653067075428755"/>
          <c:h val="0.89781030779807858"/>
        </c:manualLayout>
      </c:layout>
      <c:barChart>
        <c:barDir val="bar"/>
        <c:grouping val="percentStacked"/>
        <c:varyColors val="0"/>
        <c:ser>
          <c:idx val="0"/>
          <c:order val="0"/>
          <c:tx>
            <c:strRef>
              <c:f>Sheet1!$B$1</c:f>
              <c:strCache>
                <c:ptCount val="1"/>
                <c:pt idx="0">
                  <c:v>Always</c:v>
                </c:pt>
              </c:strCache>
            </c:strRef>
          </c:tx>
          <c:spPr>
            <a:solidFill>
              <a:srgbClr val="000000"/>
            </a:solidFill>
          </c:spPr>
          <c:invertIfNegative val="0"/>
          <c:dLbls>
            <c:spPr>
              <a:noFill/>
              <a:ln>
                <a:noFill/>
              </a:ln>
              <a:effectLst/>
            </c:spPr>
            <c:txPr>
              <a:bodyPr/>
              <a:lstStyle/>
              <a:p>
                <a:pPr>
                  <a:defRPr sz="1400">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Aug '17</c:v>
                </c:pt>
                <c:pt idx="1">
                  <c:v>Mar '17</c:v>
                </c:pt>
                <c:pt idx="2">
                  <c:v>July '16</c:v>
                </c:pt>
                <c:pt idx="4">
                  <c:v>Aug '17</c:v>
                </c:pt>
                <c:pt idx="5">
                  <c:v>Mar '17</c:v>
                </c:pt>
                <c:pt idx="6">
                  <c:v>July '16</c:v>
                </c:pt>
              </c:strCache>
            </c:strRef>
          </c:cat>
          <c:val>
            <c:numRef>
              <c:f>Sheet1!$B$2:$B$8</c:f>
              <c:numCache>
                <c:formatCode>General</c:formatCode>
                <c:ptCount val="7"/>
                <c:pt idx="0">
                  <c:v>3</c:v>
                </c:pt>
                <c:pt idx="1">
                  <c:v>3</c:v>
                </c:pt>
                <c:pt idx="2">
                  <c:v>3</c:v>
                </c:pt>
                <c:pt idx="4">
                  <c:v>5</c:v>
                </c:pt>
                <c:pt idx="5">
                  <c:v>5</c:v>
                </c:pt>
                <c:pt idx="6">
                  <c:v>4</c:v>
                </c:pt>
              </c:numCache>
            </c:numRef>
          </c:val>
          <c:extLst xmlns:c16r2="http://schemas.microsoft.com/office/drawing/2015/06/chart">
            <c:ext xmlns:c16="http://schemas.microsoft.com/office/drawing/2014/chart" uri="{C3380CC4-5D6E-409C-BE32-E72D297353CC}">
              <c16:uniqueId val="{00000000-6AE8-4566-9B8B-E4A30FA6C53C}"/>
            </c:ext>
          </c:extLst>
        </c:ser>
        <c:ser>
          <c:idx val="1"/>
          <c:order val="1"/>
          <c:tx>
            <c:strRef>
              <c:f>Sheet1!$C$1</c:f>
              <c:strCache>
                <c:ptCount val="1"/>
                <c:pt idx="0">
                  <c:v>Nearly always</c:v>
                </c:pt>
              </c:strCache>
            </c:strRef>
          </c:tx>
          <c:spPr>
            <a:solidFill>
              <a:srgbClr val="989898"/>
            </a:solidFill>
          </c:spPr>
          <c:invertIfNegative val="0"/>
          <c:dLbls>
            <c:spPr>
              <a:noFill/>
              <a:ln>
                <a:noFill/>
              </a:ln>
              <a:effectLst/>
            </c:spPr>
            <c:txPr>
              <a:bodyPr/>
              <a:lstStyle/>
              <a:p>
                <a:pPr>
                  <a:defRPr sz="1400">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Aug '17</c:v>
                </c:pt>
                <c:pt idx="1">
                  <c:v>Mar '17</c:v>
                </c:pt>
                <c:pt idx="2">
                  <c:v>July '16</c:v>
                </c:pt>
                <c:pt idx="4">
                  <c:v>Aug '17</c:v>
                </c:pt>
                <c:pt idx="5">
                  <c:v>Mar '17</c:v>
                </c:pt>
                <c:pt idx="6">
                  <c:v>July '16</c:v>
                </c:pt>
              </c:strCache>
            </c:strRef>
          </c:cat>
          <c:val>
            <c:numRef>
              <c:f>Sheet1!$C$2:$C$8</c:f>
              <c:numCache>
                <c:formatCode>General</c:formatCode>
                <c:ptCount val="7"/>
                <c:pt idx="0">
                  <c:v>3</c:v>
                </c:pt>
                <c:pt idx="1">
                  <c:v>2</c:v>
                </c:pt>
                <c:pt idx="2">
                  <c:v>4</c:v>
                </c:pt>
                <c:pt idx="4">
                  <c:v>5</c:v>
                </c:pt>
                <c:pt idx="5">
                  <c:v>4</c:v>
                </c:pt>
                <c:pt idx="6">
                  <c:v>4</c:v>
                </c:pt>
              </c:numCache>
            </c:numRef>
          </c:val>
          <c:extLst xmlns:c16r2="http://schemas.microsoft.com/office/drawing/2015/06/chart">
            <c:ext xmlns:c16="http://schemas.microsoft.com/office/drawing/2014/chart" uri="{C3380CC4-5D6E-409C-BE32-E72D297353CC}">
              <c16:uniqueId val="{00000001-6AE8-4566-9B8B-E4A30FA6C53C}"/>
            </c:ext>
          </c:extLst>
        </c:ser>
        <c:ser>
          <c:idx val="2"/>
          <c:order val="2"/>
          <c:tx>
            <c:strRef>
              <c:f>Sheet1!$D$1</c:f>
              <c:strCache>
                <c:ptCount val="1"/>
                <c:pt idx="0">
                  <c:v>Occasionally </c:v>
                </c:pt>
              </c:strCache>
            </c:strRef>
          </c:tx>
          <c:spPr>
            <a:solidFill>
              <a:schemeClr val="tx1">
                <a:lumMod val="40000"/>
                <a:lumOff val="60000"/>
              </a:schemeClr>
            </a:solidFill>
            <a:ln>
              <a:noFill/>
            </a:ln>
          </c:spPr>
          <c:invertIfNegative val="0"/>
          <c:dLbls>
            <c:spPr>
              <a:noFill/>
              <a:ln>
                <a:noFill/>
              </a:ln>
              <a:effectLst/>
            </c:spPr>
            <c:txPr>
              <a:bodyPr/>
              <a:lstStyle/>
              <a:p>
                <a:pPr>
                  <a:defRPr sz="1400">
                    <a:solidFill>
                      <a:schemeClr val="tx1">
                        <a:lumMod val="75000"/>
                      </a:schemeClr>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Aug '17</c:v>
                </c:pt>
                <c:pt idx="1">
                  <c:v>Mar '17</c:v>
                </c:pt>
                <c:pt idx="2">
                  <c:v>July '16</c:v>
                </c:pt>
                <c:pt idx="4">
                  <c:v>Aug '17</c:v>
                </c:pt>
                <c:pt idx="5">
                  <c:v>Mar '17</c:v>
                </c:pt>
                <c:pt idx="6">
                  <c:v>July '16</c:v>
                </c:pt>
              </c:strCache>
            </c:strRef>
          </c:cat>
          <c:val>
            <c:numRef>
              <c:f>Sheet1!$D$2:$D$8</c:f>
              <c:numCache>
                <c:formatCode>General</c:formatCode>
                <c:ptCount val="7"/>
                <c:pt idx="0">
                  <c:v>17</c:v>
                </c:pt>
                <c:pt idx="1">
                  <c:v>18</c:v>
                </c:pt>
                <c:pt idx="2">
                  <c:v>20</c:v>
                </c:pt>
                <c:pt idx="4">
                  <c:v>5</c:v>
                </c:pt>
                <c:pt idx="5">
                  <c:v>9</c:v>
                </c:pt>
                <c:pt idx="6">
                  <c:v>8</c:v>
                </c:pt>
              </c:numCache>
            </c:numRef>
          </c:val>
          <c:extLst xmlns:c16r2="http://schemas.microsoft.com/office/drawing/2015/06/chart">
            <c:ext xmlns:c16="http://schemas.microsoft.com/office/drawing/2014/chart" uri="{C3380CC4-5D6E-409C-BE32-E72D297353CC}">
              <c16:uniqueId val="{00000002-6AE8-4566-9B8B-E4A30FA6C53C}"/>
            </c:ext>
          </c:extLst>
        </c:ser>
        <c:ser>
          <c:idx val="3"/>
          <c:order val="3"/>
          <c:tx>
            <c:strRef>
              <c:f>Sheet1!$E$1</c:f>
              <c:strCache>
                <c:ptCount val="1"/>
                <c:pt idx="0">
                  <c:v>Rarely</c:v>
                </c:pt>
              </c:strCache>
            </c:strRef>
          </c:tx>
          <c:spPr>
            <a:solidFill>
              <a:schemeClr val="bg2">
                <a:lumMod val="60000"/>
                <a:lumOff val="40000"/>
              </a:schemeClr>
            </a:solidFill>
          </c:spPr>
          <c:invertIfNegative val="0"/>
          <c:dLbls>
            <c:spPr>
              <a:noFill/>
              <a:ln>
                <a:noFill/>
              </a:ln>
              <a:effectLst/>
            </c:spPr>
            <c:txPr>
              <a:bodyPr/>
              <a:lstStyle/>
              <a:p>
                <a:pPr>
                  <a:defRPr sz="1400">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Aug '17</c:v>
                </c:pt>
                <c:pt idx="1">
                  <c:v>Mar '17</c:v>
                </c:pt>
                <c:pt idx="2">
                  <c:v>July '16</c:v>
                </c:pt>
                <c:pt idx="4">
                  <c:v>Aug '17</c:v>
                </c:pt>
                <c:pt idx="5">
                  <c:v>Mar '17</c:v>
                </c:pt>
                <c:pt idx="6">
                  <c:v>July '16</c:v>
                </c:pt>
              </c:strCache>
            </c:strRef>
          </c:cat>
          <c:val>
            <c:numRef>
              <c:f>Sheet1!$E$2:$E$8</c:f>
              <c:numCache>
                <c:formatCode>General</c:formatCode>
                <c:ptCount val="7"/>
                <c:pt idx="0">
                  <c:v>32</c:v>
                </c:pt>
                <c:pt idx="1">
                  <c:v>38</c:v>
                </c:pt>
                <c:pt idx="2">
                  <c:v>36</c:v>
                </c:pt>
                <c:pt idx="4">
                  <c:v>11</c:v>
                </c:pt>
                <c:pt idx="5">
                  <c:v>14</c:v>
                </c:pt>
                <c:pt idx="6">
                  <c:v>14</c:v>
                </c:pt>
              </c:numCache>
            </c:numRef>
          </c:val>
          <c:extLst xmlns:c16r2="http://schemas.microsoft.com/office/drawing/2015/06/chart">
            <c:ext xmlns:c16="http://schemas.microsoft.com/office/drawing/2014/chart" uri="{C3380CC4-5D6E-409C-BE32-E72D297353CC}">
              <c16:uniqueId val="{00000003-6AE8-4566-9B8B-E4A30FA6C53C}"/>
            </c:ext>
          </c:extLst>
        </c:ser>
        <c:ser>
          <c:idx val="4"/>
          <c:order val="4"/>
          <c:tx>
            <c:strRef>
              <c:f>Sheet1!$F$1</c:f>
              <c:strCache>
                <c:ptCount val="1"/>
                <c:pt idx="0">
                  <c:v>Never</c:v>
                </c:pt>
              </c:strCache>
            </c:strRef>
          </c:tx>
          <c:spPr>
            <a:solidFill>
              <a:schemeClr val="bg2"/>
            </a:solidFill>
          </c:spPr>
          <c:invertIfNegative val="0"/>
          <c:dLbls>
            <c:spPr>
              <a:noFill/>
              <a:ln>
                <a:noFill/>
              </a:ln>
              <a:effectLst/>
            </c:spPr>
            <c:txPr>
              <a:bodyPr/>
              <a:lstStyle/>
              <a:p>
                <a:pPr>
                  <a:defRPr sz="1400">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Aug '17</c:v>
                </c:pt>
                <c:pt idx="1">
                  <c:v>Mar '17</c:v>
                </c:pt>
                <c:pt idx="2">
                  <c:v>July '16</c:v>
                </c:pt>
                <c:pt idx="4">
                  <c:v>Aug '17</c:v>
                </c:pt>
                <c:pt idx="5">
                  <c:v>Mar '17</c:v>
                </c:pt>
                <c:pt idx="6">
                  <c:v>July '16</c:v>
                </c:pt>
              </c:strCache>
            </c:strRef>
          </c:cat>
          <c:val>
            <c:numRef>
              <c:f>Sheet1!$F$2:$F$8</c:f>
              <c:numCache>
                <c:formatCode>General</c:formatCode>
                <c:ptCount val="7"/>
                <c:pt idx="0">
                  <c:v>45</c:v>
                </c:pt>
                <c:pt idx="1">
                  <c:v>39</c:v>
                </c:pt>
                <c:pt idx="2">
                  <c:v>37</c:v>
                </c:pt>
                <c:pt idx="4">
                  <c:v>75</c:v>
                </c:pt>
                <c:pt idx="5">
                  <c:v>68</c:v>
                </c:pt>
                <c:pt idx="6">
                  <c:v>70</c:v>
                </c:pt>
              </c:numCache>
            </c:numRef>
          </c:val>
          <c:extLst xmlns:c16r2="http://schemas.microsoft.com/office/drawing/2015/06/chart">
            <c:ext xmlns:c16="http://schemas.microsoft.com/office/drawing/2014/chart" uri="{C3380CC4-5D6E-409C-BE32-E72D297353CC}">
              <c16:uniqueId val="{00000004-6AE8-4566-9B8B-E4A30FA6C53C}"/>
            </c:ext>
          </c:extLst>
        </c:ser>
        <c:dLbls>
          <c:showLegendKey val="0"/>
          <c:showVal val="0"/>
          <c:showCatName val="0"/>
          <c:showSerName val="0"/>
          <c:showPercent val="0"/>
          <c:showBubbleSize val="0"/>
        </c:dLbls>
        <c:gapWidth val="150"/>
        <c:overlap val="100"/>
        <c:axId val="194380928"/>
        <c:axId val="194382464"/>
      </c:barChart>
      <c:catAx>
        <c:axId val="194380928"/>
        <c:scaling>
          <c:orientation val="minMax"/>
        </c:scaling>
        <c:delete val="0"/>
        <c:axPos val="l"/>
        <c:numFmt formatCode="General" sourceLinked="0"/>
        <c:majorTickMark val="out"/>
        <c:minorTickMark val="none"/>
        <c:tickLblPos val="nextTo"/>
        <c:spPr>
          <a:ln>
            <a:noFill/>
          </a:ln>
        </c:spPr>
        <c:txPr>
          <a:bodyPr/>
          <a:lstStyle/>
          <a:p>
            <a:pPr>
              <a:defRPr sz="1200"/>
            </a:pPr>
            <a:endParaRPr lang="en-US"/>
          </a:p>
        </c:txPr>
        <c:crossAx val="194382464"/>
        <c:crosses val="autoZero"/>
        <c:auto val="1"/>
        <c:lblAlgn val="ctr"/>
        <c:lblOffset val="100"/>
        <c:noMultiLvlLbl val="0"/>
      </c:catAx>
      <c:valAx>
        <c:axId val="194382464"/>
        <c:scaling>
          <c:orientation val="minMax"/>
        </c:scaling>
        <c:delete val="1"/>
        <c:axPos val="b"/>
        <c:numFmt formatCode="0%" sourceLinked="1"/>
        <c:majorTickMark val="out"/>
        <c:minorTickMark val="none"/>
        <c:tickLblPos val="nextTo"/>
        <c:crossAx val="194380928"/>
        <c:crosses val="autoZero"/>
        <c:crossBetween val="between"/>
      </c:valAx>
    </c:plotArea>
    <c:legend>
      <c:legendPos val="b"/>
      <c:layout>
        <c:manualLayout>
          <c:xMode val="edge"/>
          <c:yMode val="edge"/>
          <c:x val="0.23116362841641719"/>
          <c:y val="0.90511460545182043"/>
          <c:w val="0.75030873672756115"/>
          <c:h val="7.1390009842519683E-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9346932924571245"/>
          <c:y val="0"/>
          <c:w val="0.70653067075428755"/>
          <c:h val="0.89781030779807858"/>
        </c:manualLayout>
      </c:layout>
      <c:barChart>
        <c:barDir val="bar"/>
        <c:grouping val="percentStacked"/>
        <c:varyColors val="0"/>
        <c:ser>
          <c:idx val="0"/>
          <c:order val="0"/>
          <c:tx>
            <c:strRef>
              <c:f>Sheet1!$B$1</c:f>
              <c:strCache>
                <c:ptCount val="1"/>
                <c:pt idx="0">
                  <c:v>Always</c:v>
                </c:pt>
              </c:strCache>
            </c:strRef>
          </c:tx>
          <c:spPr>
            <a:solidFill>
              <a:srgbClr val="000000"/>
            </a:solidFill>
          </c:spPr>
          <c:invertIfNegative val="0"/>
          <c:dLbls>
            <c:spPr>
              <a:noFill/>
              <a:ln>
                <a:noFill/>
              </a:ln>
              <a:effectLst/>
            </c:spPr>
            <c:txPr>
              <a:bodyPr/>
              <a:lstStyle/>
              <a:p>
                <a:pPr>
                  <a:defRPr sz="1400">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Aug '17</c:v>
                </c:pt>
                <c:pt idx="1">
                  <c:v>Mar '17</c:v>
                </c:pt>
                <c:pt idx="2">
                  <c:v>July '16</c:v>
                </c:pt>
                <c:pt idx="4">
                  <c:v>Aug '17</c:v>
                </c:pt>
                <c:pt idx="5">
                  <c:v>Mar '17</c:v>
                </c:pt>
                <c:pt idx="6">
                  <c:v>July '16</c:v>
                </c:pt>
              </c:strCache>
            </c:strRef>
          </c:cat>
          <c:val>
            <c:numRef>
              <c:f>Sheet1!$B$2:$B$8</c:f>
              <c:numCache>
                <c:formatCode>General</c:formatCode>
                <c:ptCount val="7"/>
                <c:pt idx="0">
                  <c:v>2</c:v>
                </c:pt>
                <c:pt idx="1">
                  <c:v>0</c:v>
                </c:pt>
                <c:pt idx="2">
                  <c:v>2</c:v>
                </c:pt>
                <c:pt idx="4">
                  <c:v>4</c:v>
                </c:pt>
                <c:pt idx="5">
                  <c:v>4</c:v>
                </c:pt>
                <c:pt idx="6">
                  <c:v>5</c:v>
                </c:pt>
              </c:numCache>
            </c:numRef>
          </c:val>
          <c:extLst xmlns:c16r2="http://schemas.microsoft.com/office/drawing/2015/06/chart">
            <c:ext xmlns:c16="http://schemas.microsoft.com/office/drawing/2014/chart" uri="{C3380CC4-5D6E-409C-BE32-E72D297353CC}">
              <c16:uniqueId val="{00000000-6AE8-4566-9B8B-E4A30FA6C53C}"/>
            </c:ext>
          </c:extLst>
        </c:ser>
        <c:ser>
          <c:idx val="1"/>
          <c:order val="1"/>
          <c:tx>
            <c:strRef>
              <c:f>Sheet1!$C$1</c:f>
              <c:strCache>
                <c:ptCount val="1"/>
                <c:pt idx="0">
                  <c:v>Nearly always</c:v>
                </c:pt>
              </c:strCache>
            </c:strRef>
          </c:tx>
          <c:spPr>
            <a:solidFill>
              <a:srgbClr val="989898"/>
            </a:solidFill>
          </c:spPr>
          <c:invertIfNegative val="0"/>
          <c:dLbls>
            <c:spPr>
              <a:noFill/>
              <a:ln>
                <a:noFill/>
              </a:ln>
              <a:effectLst/>
            </c:spPr>
            <c:txPr>
              <a:bodyPr/>
              <a:lstStyle/>
              <a:p>
                <a:pPr>
                  <a:defRPr sz="1400">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Aug '17</c:v>
                </c:pt>
                <c:pt idx="1">
                  <c:v>Mar '17</c:v>
                </c:pt>
                <c:pt idx="2">
                  <c:v>July '16</c:v>
                </c:pt>
                <c:pt idx="4">
                  <c:v>Aug '17</c:v>
                </c:pt>
                <c:pt idx="5">
                  <c:v>Mar '17</c:v>
                </c:pt>
                <c:pt idx="6">
                  <c:v>July '16</c:v>
                </c:pt>
              </c:strCache>
            </c:strRef>
          </c:cat>
          <c:val>
            <c:numRef>
              <c:f>Sheet1!$C$2:$C$8</c:f>
              <c:numCache>
                <c:formatCode>General</c:formatCode>
                <c:ptCount val="7"/>
                <c:pt idx="0">
                  <c:v>6</c:v>
                </c:pt>
                <c:pt idx="1">
                  <c:v>2</c:v>
                </c:pt>
                <c:pt idx="2">
                  <c:v>2</c:v>
                </c:pt>
                <c:pt idx="4">
                  <c:v>12</c:v>
                </c:pt>
                <c:pt idx="5">
                  <c:v>4</c:v>
                </c:pt>
                <c:pt idx="6">
                  <c:v>4</c:v>
                </c:pt>
              </c:numCache>
            </c:numRef>
          </c:val>
          <c:extLst xmlns:c16r2="http://schemas.microsoft.com/office/drawing/2015/06/chart">
            <c:ext xmlns:c16="http://schemas.microsoft.com/office/drawing/2014/chart" uri="{C3380CC4-5D6E-409C-BE32-E72D297353CC}">
              <c16:uniqueId val="{00000001-6AE8-4566-9B8B-E4A30FA6C53C}"/>
            </c:ext>
          </c:extLst>
        </c:ser>
        <c:ser>
          <c:idx val="2"/>
          <c:order val="2"/>
          <c:tx>
            <c:strRef>
              <c:f>Sheet1!$D$1</c:f>
              <c:strCache>
                <c:ptCount val="1"/>
                <c:pt idx="0">
                  <c:v>Occasionally </c:v>
                </c:pt>
              </c:strCache>
            </c:strRef>
          </c:tx>
          <c:spPr>
            <a:solidFill>
              <a:schemeClr val="tx1">
                <a:lumMod val="40000"/>
                <a:lumOff val="60000"/>
              </a:schemeClr>
            </a:solidFill>
            <a:ln>
              <a:noFill/>
            </a:ln>
          </c:spPr>
          <c:invertIfNegative val="0"/>
          <c:dLbls>
            <c:spPr>
              <a:noFill/>
              <a:ln>
                <a:noFill/>
              </a:ln>
              <a:effectLst/>
            </c:spPr>
            <c:txPr>
              <a:bodyPr/>
              <a:lstStyle/>
              <a:p>
                <a:pPr>
                  <a:defRPr sz="1400">
                    <a:solidFill>
                      <a:schemeClr val="tx1">
                        <a:lumMod val="75000"/>
                      </a:schemeClr>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Aug '17</c:v>
                </c:pt>
                <c:pt idx="1">
                  <c:v>Mar '17</c:v>
                </c:pt>
                <c:pt idx="2">
                  <c:v>July '16</c:v>
                </c:pt>
                <c:pt idx="4">
                  <c:v>Aug '17</c:v>
                </c:pt>
                <c:pt idx="5">
                  <c:v>Mar '17</c:v>
                </c:pt>
                <c:pt idx="6">
                  <c:v>July '16</c:v>
                </c:pt>
              </c:strCache>
            </c:strRef>
          </c:cat>
          <c:val>
            <c:numRef>
              <c:f>Sheet1!$D$2:$D$8</c:f>
              <c:numCache>
                <c:formatCode>General</c:formatCode>
                <c:ptCount val="7"/>
                <c:pt idx="0">
                  <c:v>8</c:v>
                </c:pt>
                <c:pt idx="1">
                  <c:v>8</c:v>
                </c:pt>
                <c:pt idx="2">
                  <c:v>12</c:v>
                </c:pt>
                <c:pt idx="4">
                  <c:v>6</c:v>
                </c:pt>
                <c:pt idx="5">
                  <c:v>3</c:v>
                </c:pt>
                <c:pt idx="6">
                  <c:v>4</c:v>
                </c:pt>
              </c:numCache>
            </c:numRef>
          </c:val>
          <c:extLst xmlns:c16r2="http://schemas.microsoft.com/office/drawing/2015/06/chart">
            <c:ext xmlns:c16="http://schemas.microsoft.com/office/drawing/2014/chart" uri="{C3380CC4-5D6E-409C-BE32-E72D297353CC}">
              <c16:uniqueId val="{00000002-6AE8-4566-9B8B-E4A30FA6C53C}"/>
            </c:ext>
          </c:extLst>
        </c:ser>
        <c:ser>
          <c:idx val="3"/>
          <c:order val="3"/>
          <c:tx>
            <c:strRef>
              <c:f>Sheet1!$E$1</c:f>
              <c:strCache>
                <c:ptCount val="1"/>
                <c:pt idx="0">
                  <c:v>Rarely</c:v>
                </c:pt>
              </c:strCache>
            </c:strRef>
          </c:tx>
          <c:spPr>
            <a:solidFill>
              <a:schemeClr val="bg2">
                <a:lumMod val="60000"/>
                <a:lumOff val="40000"/>
              </a:schemeClr>
            </a:solidFill>
          </c:spPr>
          <c:invertIfNegative val="0"/>
          <c:dLbls>
            <c:spPr>
              <a:noFill/>
              <a:ln>
                <a:noFill/>
              </a:ln>
              <a:effectLst/>
            </c:spPr>
            <c:txPr>
              <a:bodyPr/>
              <a:lstStyle/>
              <a:p>
                <a:pPr>
                  <a:defRPr sz="1400">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Aug '17</c:v>
                </c:pt>
                <c:pt idx="1">
                  <c:v>Mar '17</c:v>
                </c:pt>
                <c:pt idx="2">
                  <c:v>July '16</c:v>
                </c:pt>
                <c:pt idx="4">
                  <c:v>Aug '17</c:v>
                </c:pt>
                <c:pt idx="5">
                  <c:v>Mar '17</c:v>
                </c:pt>
                <c:pt idx="6">
                  <c:v>July '16</c:v>
                </c:pt>
              </c:strCache>
            </c:strRef>
          </c:cat>
          <c:val>
            <c:numRef>
              <c:f>Sheet1!$E$2:$E$8</c:f>
              <c:numCache>
                <c:formatCode>General</c:formatCode>
                <c:ptCount val="7"/>
                <c:pt idx="0">
                  <c:v>23</c:v>
                </c:pt>
                <c:pt idx="1">
                  <c:v>32</c:v>
                </c:pt>
                <c:pt idx="2">
                  <c:v>36</c:v>
                </c:pt>
                <c:pt idx="4">
                  <c:v>11</c:v>
                </c:pt>
                <c:pt idx="5">
                  <c:v>15</c:v>
                </c:pt>
                <c:pt idx="6">
                  <c:v>9</c:v>
                </c:pt>
              </c:numCache>
            </c:numRef>
          </c:val>
          <c:extLst xmlns:c16r2="http://schemas.microsoft.com/office/drawing/2015/06/chart">
            <c:ext xmlns:c16="http://schemas.microsoft.com/office/drawing/2014/chart" uri="{C3380CC4-5D6E-409C-BE32-E72D297353CC}">
              <c16:uniqueId val="{00000003-6AE8-4566-9B8B-E4A30FA6C53C}"/>
            </c:ext>
          </c:extLst>
        </c:ser>
        <c:ser>
          <c:idx val="4"/>
          <c:order val="4"/>
          <c:tx>
            <c:strRef>
              <c:f>Sheet1!$F$1</c:f>
              <c:strCache>
                <c:ptCount val="1"/>
                <c:pt idx="0">
                  <c:v>Never</c:v>
                </c:pt>
              </c:strCache>
            </c:strRef>
          </c:tx>
          <c:spPr>
            <a:solidFill>
              <a:schemeClr val="bg2"/>
            </a:solidFill>
          </c:spPr>
          <c:invertIfNegative val="0"/>
          <c:dLbls>
            <c:spPr>
              <a:noFill/>
              <a:ln>
                <a:noFill/>
              </a:ln>
              <a:effectLst/>
            </c:spPr>
            <c:txPr>
              <a:bodyPr/>
              <a:lstStyle/>
              <a:p>
                <a:pPr>
                  <a:defRPr sz="1400">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Aug '17</c:v>
                </c:pt>
                <c:pt idx="1">
                  <c:v>Mar '17</c:v>
                </c:pt>
                <c:pt idx="2">
                  <c:v>July '16</c:v>
                </c:pt>
                <c:pt idx="4">
                  <c:v>Aug '17</c:v>
                </c:pt>
                <c:pt idx="5">
                  <c:v>Mar '17</c:v>
                </c:pt>
                <c:pt idx="6">
                  <c:v>July '16</c:v>
                </c:pt>
              </c:strCache>
            </c:strRef>
          </c:cat>
          <c:val>
            <c:numRef>
              <c:f>Sheet1!$F$2:$F$8</c:f>
              <c:numCache>
                <c:formatCode>General</c:formatCode>
                <c:ptCount val="7"/>
                <c:pt idx="0">
                  <c:v>61</c:v>
                </c:pt>
                <c:pt idx="1">
                  <c:v>59</c:v>
                </c:pt>
                <c:pt idx="2">
                  <c:v>49</c:v>
                </c:pt>
                <c:pt idx="4">
                  <c:v>68</c:v>
                </c:pt>
                <c:pt idx="5">
                  <c:v>74</c:v>
                </c:pt>
                <c:pt idx="6">
                  <c:v>78</c:v>
                </c:pt>
              </c:numCache>
            </c:numRef>
          </c:val>
          <c:extLst xmlns:c16r2="http://schemas.microsoft.com/office/drawing/2015/06/chart">
            <c:ext xmlns:c16="http://schemas.microsoft.com/office/drawing/2014/chart" uri="{C3380CC4-5D6E-409C-BE32-E72D297353CC}">
              <c16:uniqueId val="{00000004-6AE8-4566-9B8B-E4A30FA6C53C}"/>
            </c:ext>
          </c:extLst>
        </c:ser>
        <c:dLbls>
          <c:showLegendKey val="0"/>
          <c:showVal val="0"/>
          <c:showCatName val="0"/>
          <c:showSerName val="0"/>
          <c:showPercent val="0"/>
          <c:showBubbleSize val="0"/>
        </c:dLbls>
        <c:gapWidth val="150"/>
        <c:overlap val="100"/>
        <c:axId val="194224512"/>
        <c:axId val="194226048"/>
      </c:barChart>
      <c:catAx>
        <c:axId val="194224512"/>
        <c:scaling>
          <c:orientation val="minMax"/>
        </c:scaling>
        <c:delete val="0"/>
        <c:axPos val="l"/>
        <c:numFmt formatCode="General" sourceLinked="0"/>
        <c:majorTickMark val="out"/>
        <c:minorTickMark val="none"/>
        <c:tickLblPos val="nextTo"/>
        <c:spPr>
          <a:ln>
            <a:noFill/>
          </a:ln>
        </c:spPr>
        <c:txPr>
          <a:bodyPr/>
          <a:lstStyle/>
          <a:p>
            <a:pPr>
              <a:defRPr sz="1200"/>
            </a:pPr>
            <a:endParaRPr lang="en-US"/>
          </a:p>
        </c:txPr>
        <c:crossAx val="194226048"/>
        <c:crosses val="autoZero"/>
        <c:auto val="1"/>
        <c:lblAlgn val="ctr"/>
        <c:lblOffset val="100"/>
        <c:noMultiLvlLbl val="0"/>
      </c:catAx>
      <c:valAx>
        <c:axId val="194226048"/>
        <c:scaling>
          <c:orientation val="minMax"/>
        </c:scaling>
        <c:delete val="1"/>
        <c:axPos val="b"/>
        <c:numFmt formatCode="0%" sourceLinked="1"/>
        <c:majorTickMark val="out"/>
        <c:minorTickMark val="none"/>
        <c:tickLblPos val="nextTo"/>
        <c:crossAx val="194224512"/>
        <c:crosses val="autoZero"/>
        <c:crossBetween val="between"/>
      </c:valAx>
    </c:plotArea>
    <c:legend>
      <c:legendPos val="b"/>
      <c:layout>
        <c:manualLayout>
          <c:xMode val="edge"/>
          <c:yMode val="edge"/>
          <c:x val="0.23116362841641719"/>
          <c:y val="0.90511460545182043"/>
          <c:w val="0.75030873672756115"/>
          <c:h val="7.1390009842519683E-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5827906295863939"/>
          <c:y val="0"/>
          <c:w val="0.71697402153798795"/>
          <c:h val="0.99906938074709906"/>
        </c:manualLayout>
      </c:layout>
      <c:barChart>
        <c:barDir val="bar"/>
        <c:grouping val="percentStacked"/>
        <c:varyColors val="0"/>
        <c:ser>
          <c:idx val="0"/>
          <c:order val="0"/>
          <c:tx>
            <c:strRef>
              <c:f>Sheet1!$B$1</c:f>
              <c:strCache>
                <c:ptCount val="1"/>
                <c:pt idx="0">
                  <c:v>Often</c:v>
                </c:pt>
              </c:strCache>
            </c:strRef>
          </c:tx>
          <c:spPr>
            <a:solidFill>
              <a:schemeClr val="tx1">
                <a:lumMod val="50000"/>
              </a:schemeClr>
            </a:solidFill>
          </c:spPr>
          <c:invertIfNegative val="0"/>
          <c:dLbls>
            <c:spPr>
              <a:noFill/>
              <a:ln>
                <a:noFill/>
              </a:ln>
              <a:effectLst/>
            </c:spPr>
            <c:txPr>
              <a:bodyPr/>
              <a:lstStyle/>
              <a:p>
                <a:pPr>
                  <a:defRPr sz="1400">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Aug '17 - 65+</c:v>
                </c:pt>
                <c:pt idx="1">
                  <c:v>Mar '17 - 65+</c:v>
                </c:pt>
                <c:pt idx="2">
                  <c:v>July ' 16 - 65+</c:v>
                </c:pt>
                <c:pt idx="4">
                  <c:v>Aug '17 - All drivers</c:v>
                </c:pt>
                <c:pt idx="5">
                  <c:v>Mar '17 - All drivers</c:v>
                </c:pt>
                <c:pt idx="6">
                  <c:v>July '16 - All drivers</c:v>
                </c:pt>
              </c:strCache>
            </c:strRef>
          </c:cat>
          <c:val>
            <c:numRef>
              <c:f>Sheet1!$B$2:$B$8</c:f>
              <c:numCache>
                <c:formatCode>General</c:formatCode>
                <c:ptCount val="7"/>
                <c:pt idx="0">
                  <c:v>1</c:v>
                </c:pt>
                <c:pt idx="1">
                  <c:v>2</c:v>
                </c:pt>
                <c:pt idx="2">
                  <c:v>1</c:v>
                </c:pt>
                <c:pt idx="4">
                  <c:v>3</c:v>
                </c:pt>
                <c:pt idx="5">
                  <c:v>3</c:v>
                </c:pt>
                <c:pt idx="6">
                  <c:v>3</c:v>
                </c:pt>
              </c:numCache>
            </c:numRef>
          </c:val>
          <c:extLst xmlns:c16r2="http://schemas.microsoft.com/office/drawing/2015/06/chart">
            <c:ext xmlns:c16="http://schemas.microsoft.com/office/drawing/2014/chart" uri="{C3380CC4-5D6E-409C-BE32-E72D297353CC}">
              <c16:uniqueId val="{00000000-6D5E-4728-9052-B954C3012A18}"/>
            </c:ext>
          </c:extLst>
        </c:ser>
        <c:ser>
          <c:idx val="1"/>
          <c:order val="1"/>
          <c:tx>
            <c:strRef>
              <c:f>Sheet1!$C$1</c:f>
              <c:strCache>
                <c:ptCount val="1"/>
                <c:pt idx="0">
                  <c:v>Occasionally</c:v>
                </c:pt>
              </c:strCache>
            </c:strRef>
          </c:tx>
          <c:spPr>
            <a:solidFill>
              <a:schemeClr val="tx1">
                <a:lumMod val="60000"/>
                <a:lumOff val="40000"/>
              </a:schemeClr>
            </a:solidFill>
          </c:spPr>
          <c:invertIfNegative val="0"/>
          <c:dLbls>
            <c:spPr>
              <a:noFill/>
              <a:ln>
                <a:noFill/>
              </a:ln>
              <a:effectLst/>
            </c:spPr>
            <c:txPr>
              <a:bodyPr/>
              <a:lstStyle/>
              <a:p>
                <a:pPr>
                  <a:defRPr sz="1400">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Aug '17 - 65+</c:v>
                </c:pt>
                <c:pt idx="1">
                  <c:v>Mar '17 - 65+</c:v>
                </c:pt>
                <c:pt idx="2">
                  <c:v>July ' 16 - 65+</c:v>
                </c:pt>
                <c:pt idx="4">
                  <c:v>Aug '17 - All drivers</c:v>
                </c:pt>
                <c:pt idx="5">
                  <c:v>Mar '17 - All drivers</c:v>
                </c:pt>
                <c:pt idx="6">
                  <c:v>July '16 - All drivers</c:v>
                </c:pt>
              </c:strCache>
            </c:strRef>
          </c:cat>
          <c:val>
            <c:numRef>
              <c:f>Sheet1!$C$2:$C$8</c:f>
              <c:numCache>
                <c:formatCode>General</c:formatCode>
                <c:ptCount val="7"/>
                <c:pt idx="0">
                  <c:v>5</c:v>
                </c:pt>
                <c:pt idx="1">
                  <c:v>6</c:v>
                </c:pt>
                <c:pt idx="2">
                  <c:v>10</c:v>
                </c:pt>
                <c:pt idx="4">
                  <c:v>6</c:v>
                </c:pt>
                <c:pt idx="5">
                  <c:v>8</c:v>
                </c:pt>
                <c:pt idx="6">
                  <c:v>7</c:v>
                </c:pt>
              </c:numCache>
            </c:numRef>
          </c:val>
          <c:extLst xmlns:c16r2="http://schemas.microsoft.com/office/drawing/2015/06/chart">
            <c:ext xmlns:c16="http://schemas.microsoft.com/office/drawing/2014/chart" uri="{C3380CC4-5D6E-409C-BE32-E72D297353CC}">
              <c16:uniqueId val="{00000001-6D5E-4728-9052-B954C3012A18}"/>
            </c:ext>
          </c:extLst>
        </c:ser>
        <c:ser>
          <c:idx val="2"/>
          <c:order val="2"/>
          <c:tx>
            <c:strRef>
              <c:f>Sheet1!$D$1</c:f>
              <c:strCache>
                <c:ptCount val="1"/>
                <c:pt idx="0">
                  <c:v>Rarely</c:v>
                </c:pt>
              </c:strCache>
            </c:strRef>
          </c:tx>
          <c:spPr>
            <a:solidFill>
              <a:schemeClr val="bg2">
                <a:lumMod val="40000"/>
                <a:lumOff val="60000"/>
              </a:schemeClr>
            </a:solidFill>
          </c:spPr>
          <c:invertIfNegative val="0"/>
          <c:dLbls>
            <c:spPr>
              <a:noFill/>
              <a:ln>
                <a:noFill/>
              </a:ln>
              <a:effectLst/>
            </c:spPr>
            <c:txPr>
              <a:bodyPr/>
              <a:lstStyle/>
              <a:p>
                <a:pPr>
                  <a:defRPr sz="1400">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Aug '17 - 65+</c:v>
                </c:pt>
                <c:pt idx="1">
                  <c:v>Mar '17 - 65+</c:v>
                </c:pt>
                <c:pt idx="2">
                  <c:v>July ' 16 - 65+</c:v>
                </c:pt>
                <c:pt idx="4">
                  <c:v>Aug '17 - All drivers</c:v>
                </c:pt>
                <c:pt idx="5">
                  <c:v>Mar '17 - All drivers</c:v>
                </c:pt>
                <c:pt idx="6">
                  <c:v>July '16 - All drivers</c:v>
                </c:pt>
              </c:strCache>
            </c:strRef>
          </c:cat>
          <c:val>
            <c:numRef>
              <c:f>Sheet1!$D$2:$D$8</c:f>
              <c:numCache>
                <c:formatCode>General</c:formatCode>
                <c:ptCount val="7"/>
                <c:pt idx="0">
                  <c:v>11</c:v>
                </c:pt>
                <c:pt idx="1">
                  <c:v>14</c:v>
                </c:pt>
                <c:pt idx="2">
                  <c:v>16</c:v>
                </c:pt>
                <c:pt idx="4">
                  <c:v>9</c:v>
                </c:pt>
                <c:pt idx="5">
                  <c:v>10</c:v>
                </c:pt>
                <c:pt idx="6">
                  <c:v>12</c:v>
                </c:pt>
              </c:numCache>
            </c:numRef>
          </c:val>
          <c:extLst xmlns:c16r2="http://schemas.microsoft.com/office/drawing/2015/06/chart">
            <c:ext xmlns:c16="http://schemas.microsoft.com/office/drawing/2014/chart" uri="{C3380CC4-5D6E-409C-BE32-E72D297353CC}">
              <c16:uniqueId val="{00000002-6D5E-4728-9052-B954C3012A18}"/>
            </c:ext>
          </c:extLst>
        </c:ser>
        <c:ser>
          <c:idx val="3"/>
          <c:order val="3"/>
          <c:tx>
            <c:strRef>
              <c:f>Sheet1!$E$1</c:f>
              <c:strCache>
                <c:ptCount val="1"/>
                <c:pt idx="0">
                  <c:v>Never</c:v>
                </c:pt>
              </c:strCache>
            </c:strRef>
          </c:tx>
          <c:spPr>
            <a:solidFill>
              <a:schemeClr val="bg2"/>
            </a:solidFill>
          </c:spPr>
          <c:invertIfNegative val="0"/>
          <c:dLbls>
            <c:spPr>
              <a:noFill/>
              <a:ln>
                <a:noFill/>
              </a:ln>
              <a:effectLst/>
            </c:spPr>
            <c:txPr>
              <a:bodyPr/>
              <a:lstStyle/>
              <a:p>
                <a:pPr>
                  <a:defRPr sz="1400">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Aug '17 - 65+</c:v>
                </c:pt>
                <c:pt idx="1">
                  <c:v>Mar '17 - 65+</c:v>
                </c:pt>
                <c:pt idx="2">
                  <c:v>July ' 16 - 65+</c:v>
                </c:pt>
                <c:pt idx="4">
                  <c:v>Aug '17 - All drivers</c:v>
                </c:pt>
                <c:pt idx="5">
                  <c:v>Mar '17 - All drivers</c:v>
                </c:pt>
                <c:pt idx="6">
                  <c:v>July '16 - All drivers</c:v>
                </c:pt>
              </c:strCache>
            </c:strRef>
          </c:cat>
          <c:val>
            <c:numRef>
              <c:f>Sheet1!$E$2:$E$8</c:f>
              <c:numCache>
                <c:formatCode>General</c:formatCode>
                <c:ptCount val="7"/>
                <c:pt idx="0">
                  <c:v>83</c:v>
                </c:pt>
                <c:pt idx="1">
                  <c:v>78</c:v>
                </c:pt>
                <c:pt idx="2">
                  <c:v>73</c:v>
                </c:pt>
                <c:pt idx="4">
                  <c:v>83</c:v>
                </c:pt>
                <c:pt idx="5">
                  <c:v>80</c:v>
                </c:pt>
                <c:pt idx="6">
                  <c:v>78</c:v>
                </c:pt>
              </c:numCache>
            </c:numRef>
          </c:val>
          <c:extLst xmlns:c16r2="http://schemas.microsoft.com/office/drawing/2015/06/chart">
            <c:ext xmlns:c16="http://schemas.microsoft.com/office/drawing/2014/chart" uri="{C3380CC4-5D6E-409C-BE32-E72D297353CC}">
              <c16:uniqueId val="{00000003-6D5E-4728-9052-B954C3012A18}"/>
            </c:ext>
          </c:extLst>
        </c:ser>
        <c:dLbls>
          <c:showLegendKey val="0"/>
          <c:showVal val="0"/>
          <c:showCatName val="0"/>
          <c:showSerName val="0"/>
          <c:showPercent val="0"/>
          <c:showBubbleSize val="0"/>
        </c:dLbls>
        <c:gapWidth val="150"/>
        <c:overlap val="100"/>
        <c:axId val="194782720"/>
        <c:axId val="194784256"/>
      </c:barChart>
      <c:catAx>
        <c:axId val="194782720"/>
        <c:scaling>
          <c:orientation val="minMax"/>
        </c:scaling>
        <c:delete val="0"/>
        <c:axPos val="l"/>
        <c:numFmt formatCode="General" sourceLinked="0"/>
        <c:majorTickMark val="out"/>
        <c:minorTickMark val="none"/>
        <c:tickLblPos val="nextTo"/>
        <c:spPr>
          <a:ln>
            <a:noFill/>
          </a:ln>
        </c:spPr>
        <c:txPr>
          <a:bodyPr/>
          <a:lstStyle/>
          <a:p>
            <a:pPr>
              <a:defRPr sz="1400" baseline="0"/>
            </a:pPr>
            <a:endParaRPr lang="en-US"/>
          </a:p>
        </c:txPr>
        <c:crossAx val="194784256"/>
        <c:crosses val="autoZero"/>
        <c:auto val="1"/>
        <c:lblAlgn val="ctr"/>
        <c:lblOffset val="100"/>
        <c:noMultiLvlLbl val="0"/>
      </c:catAx>
      <c:valAx>
        <c:axId val="194784256"/>
        <c:scaling>
          <c:orientation val="minMax"/>
        </c:scaling>
        <c:delete val="1"/>
        <c:axPos val="b"/>
        <c:numFmt formatCode="0%" sourceLinked="1"/>
        <c:majorTickMark val="out"/>
        <c:minorTickMark val="none"/>
        <c:tickLblPos val="nextTo"/>
        <c:crossAx val="194782720"/>
        <c:crosses val="autoZero"/>
        <c:crossBetween val="between"/>
      </c:valAx>
    </c:plotArea>
    <c:legend>
      <c:legendPos val="b"/>
      <c:layout>
        <c:manualLayout>
          <c:xMode val="edge"/>
          <c:yMode val="edge"/>
          <c:x val="0.175331627961098"/>
          <c:y val="0.96011521215603779"/>
          <c:w val="0.69341750538381042"/>
          <c:h val="3.9798276461081902E-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258785455684824"/>
          <c:y val="3.4375000000000003E-2"/>
          <c:w val="0.81852451557936257"/>
          <c:h val="0.84110999015748034"/>
        </c:manualLayout>
      </c:layout>
      <c:barChart>
        <c:barDir val="bar"/>
        <c:grouping val="percentStacked"/>
        <c:varyColors val="0"/>
        <c:ser>
          <c:idx val="0"/>
          <c:order val="0"/>
          <c:tx>
            <c:strRef>
              <c:f>Sheet1!$B$1</c:f>
              <c:strCache>
                <c:ptCount val="1"/>
                <c:pt idx="0">
                  <c:v>Always</c:v>
                </c:pt>
              </c:strCache>
            </c:strRef>
          </c:tx>
          <c:spPr>
            <a:solidFill>
              <a:schemeClr val="accent1"/>
            </a:solidFill>
          </c:spPr>
          <c:invertIfNegative val="0"/>
          <c:dLbls>
            <c:spPr>
              <a:noFill/>
              <a:ln>
                <a:noFill/>
              </a:ln>
              <a:effectLst/>
            </c:spPr>
            <c:txPr>
              <a:bodyPr/>
              <a:lstStyle/>
              <a:p>
                <a:pPr>
                  <a:defRPr sz="1400">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Sheet1!$A$2:$A$13</c:f>
              <c:strCache>
                <c:ptCount val="12"/>
                <c:pt idx="0">
                  <c:v>Aug '17</c:v>
                </c:pt>
                <c:pt idx="1">
                  <c:v>Mar '17</c:v>
                </c:pt>
                <c:pt idx="2">
                  <c:v>Jul '16</c:v>
                </c:pt>
                <c:pt idx="3">
                  <c:v>Aug '17</c:v>
                </c:pt>
                <c:pt idx="4">
                  <c:v>Mar '17</c:v>
                </c:pt>
                <c:pt idx="5">
                  <c:v>Jul '16</c:v>
                </c:pt>
                <c:pt idx="6">
                  <c:v>Aug '17</c:v>
                </c:pt>
                <c:pt idx="7">
                  <c:v>Mar '17</c:v>
                </c:pt>
                <c:pt idx="8">
                  <c:v>Jul '16</c:v>
                </c:pt>
                <c:pt idx="9">
                  <c:v>Aug '17</c:v>
                </c:pt>
                <c:pt idx="10">
                  <c:v>Mar '17</c:v>
                </c:pt>
                <c:pt idx="11">
                  <c:v>Jul '16</c:v>
                </c:pt>
              </c:strCache>
            </c:strRef>
          </c:cat>
          <c:val>
            <c:numRef>
              <c:f>Sheet1!$B$2:$B$13</c:f>
              <c:numCache>
                <c:formatCode>General</c:formatCode>
                <c:ptCount val="12"/>
                <c:pt idx="0">
                  <c:v>56</c:v>
                </c:pt>
                <c:pt idx="1">
                  <c:v>58</c:v>
                </c:pt>
                <c:pt idx="2">
                  <c:v>54</c:v>
                </c:pt>
                <c:pt idx="3">
                  <c:v>67</c:v>
                </c:pt>
                <c:pt idx="4">
                  <c:v>69</c:v>
                </c:pt>
                <c:pt idx="5">
                  <c:v>66</c:v>
                </c:pt>
                <c:pt idx="6">
                  <c:v>71</c:v>
                </c:pt>
                <c:pt idx="7">
                  <c:v>71</c:v>
                </c:pt>
                <c:pt idx="8">
                  <c:v>69</c:v>
                </c:pt>
                <c:pt idx="9">
                  <c:v>79</c:v>
                </c:pt>
                <c:pt idx="10">
                  <c:v>77</c:v>
                </c:pt>
                <c:pt idx="11">
                  <c:v>77</c:v>
                </c:pt>
              </c:numCache>
            </c:numRef>
          </c:val>
          <c:extLst xmlns:c16r2="http://schemas.microsoft.com/office/drawing/2015/06/chart">
            <c:ext xmlns:c16="http://schemas.microsoft.com/office/drawing/2014/chart" uri="{C3380CC4-5D6E-409C-BE32-E72D297353CC}">
              <c16:uniqueId val="{00000000-7E33-43EE-8CAD-455070F8036A}"/>
            </c:ext>
          </c:extLst>
        </c:ser>
        <c:ser>
          <c:idx val="1"/>
          <c:order val="1"/>
          <c:tx>
            <c:strRef>
              <c:f>Sheet1!$C$1</c:f>
              <c:strCache>
                <c:ptCount val="1"/>
                <c:pt idx="0">
                  <c:v>Nearly always</c:v>
                </c:pt>
              </c:strCache>
            </c:strRef>
          </c:tx>
          <c:spPr>
            <a:solidFill>
              <a:schemeClr val="accent1">
                <a:lumMod val="40000"/>
                <a:lumOff val="60000"/>
              </a:schemeClr>
            </a:solidFill>
          </c:spPr>
          <c:invertIfNegative val="0"/>
          <c:dLbls>
            <c:spPr>
              <a:noFill/>
              <a:ln>
                <a:noFill/>
              </a:ln>
              <a:effectLst/>
            </c:spPr>
            <c:txPr>
              <a:bodyPr/>
              <a:lstStyle/>
              <a:p>
                <a:pPr>
                  <a:defRPr sz="1400">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Sheet1!$A$2:$A$13</c:f>
              <c:strCache>
                <c:ptCount val="12"/>
                <c:pt idx="0">
                  <c:v>Aug '17</c:v>
                </c:pt>
                <c:pt idx="1">
                  <c:v>Mar '17</c:v>
                </c:pt>
                <c:pt idx="2">
                  <c:v>Jul '16</c:v>
                </c:pt>
                <c:pt idx="3">
                  <c:v>Aug '17</c:v>
                </c:pt>
                <c:pt idx="4">
                  <c:v>Mar '17</c:v>
                </c:pt>
                <c:pt idx="5">
                  <c:v>Jul '16</c:v>
                </c:pt>
                <c:pt idx="6">
                  <c:v>Aug '17</c:v>
                </c:pt>
                <c:pt idx="7">
                  <c:v>Mar '17</c:v>
                </c:pt>
                <c:pt idx="8">
                  <c:v>Jul '16</c:v>
                </c:pt>
                <c:pt idx="9">
                  <c:v>Aug '17</c:v>
                </c:pt>
                <c:pt idx="10">
                  <c:v>Mar '17</c:v>
                </c:pt>
                <c:pt idx="11">
                  <c:v>Jul '16</c:v>
                </c:pt>
              </c:strCache>
            </c:strRef>
          </c:cat>
          <c:val>
            <c:numRef>
              <c:f>Sheet1!$C$2:$C$13</c:f>
              <c:numCache>
                <c:formatCode>General</c:formatCode>
                <c:ptCount val="12"/>
                <c:pt idx="0">
                  <c:v>35</c:v>
                </c:pt>
                <c:pt idx="1">
                  <c:v>31</c:v>
                </c:pt>
                <c:pt idx="2">
                  <c:v>35</c:v>
                </c:pt>
                <c:pt idx="3">
                  <c:v>25</c:v>
                </c:pt>
                <c:pt idx="4">
                  <c:v>23</c:v>
                </c:pt>
                <c:pt idx="5">
                  <c:v>26</c:v>
                </c:pt>
                <c:pt idx="6">
                  <c:v>22</c:v>
                </c:pt>
                <c:pt idx="7">
                  <c:v>22</c:v>
                </c:pt>
                <c:pt idx="8">
                  <c:v>25</c:v>
                </c:pt>
                <c:pt idx="9">
                  <c:v>17</c:v>
                </c:pt>
                <c:pt idx="10">
                  <c:v>19</c:v>
                </c:pt>
                <c:pt idx="11">
                  <c:v>19</c:v>
                </c:pt>
              </c:numCache>
            </c:numRef>
          </c:val>
          <c:extLst xmlns:c16r2="http://schemas.microsoft.com/office/drawing/2015/06/chart">
            <c:ext xmlns:c16="http://schemas.microsoft.com/office/drawing/2014/chart" uri="{C3380CC4-5D6E-409C-BE32-E72D297353CC}">
              <c16:uniqueId val="{00000001-7E33-43EE-8CAD-455070F8036A}"/>
            </c:ext>
          </c:extLst>
        </c:ser>
        <c:ser>
          <c:idx val="2"/>
          <c:order val="2"/>
          <c:tx>
            <c:strRef>
              <c:f>Sheet1!$D$1</c:f>
              <c:strCache>
                <c:ptCount val="1"/>
                <c:pt idx="0">
                  <c:v>Occassionaly</c:v>
                </c:pt>
              </c:strCache>
            </c:strRef>
          </c:tx>
          <c:spPr>
            <a:solidFill>
              <a:schemeClr val="accent1">
                <a:lumMod val="20000"/>
                <a:lumOff val="80000"/>
              </a:schemeClr>
            </a:solidFill>
          </c:spPr>
          <c:invertIfNegative val="0"/>
          <c:dLbls>
            <c:spPr>
              <a:noFill/>
              <a:ln>
                <a:noFill/>
              </a:ln>
              <a:effectLst/>
            </c:spPr>
            <c:txPr>
              <a:bodyPr/>
              <a:lstStyle/>
              <a:p>
                <a:pPr>
                  <a:defRPr sz="1400">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Sheet1!$A$2:$A$13</c:f>
              <c:strCache>
                <c:ptCount val="12"/>
                <c:pt idx="0">
                  <c:v>Aug '17</c:v>
                </c:pt>
                <c:pt idx="1">
                  <c:v>Mar '17</c:v>
                </c:pt>
                <c:pt idx="2">
                  <c:v>Jul '16</c:v>
                </c:pt>
                <c:pt idx="3">
                  <c:v>Aug '17</c:v>
                </c:pt>
                <c:pt idx="4">
                  <c:v>Mar '17</c:v>
                </c:pt>
                <c:pt idx="5">
                  <c:v>Jul '16</c:v>
                </c:pt>
                <c:pt idx="6">
                  <c:v>Aug '17</c:v>
                </c:pt>
                <c:pt idx="7">
                  <c:v>Mar '17</c:v>
                </c:pt>
                <c:pt idx="8">
                  <c:v>Jul '16</c:v>
                </c:pt>
                <c:pt idx="9">
                  <c:v>Aug '17</c:v>
                </c:pt>
                <c:pt idx="10">
                  <c:v>Mar '17</c:v>
                </c:pt>
                <c:pt idx="11">
                  <c:v>Jul '16</c:v>
                </c:pt>
              </c:strCache>
            </c:strRef>
          </c:cat>
          <c:val>
            <c:numRef>
              <c:f>Sheet1!$D$2:$D$13</c:f>
              <c:numCache>
                <c:formatCode>General</c:formatCode>
                <c:ptCount val="12"/>
                <c:pt idx="0">
                  <c:v>7</c:v>
                </c:pt>
                <c:pt idx="1">
                  <c:v>8</c:v>
                </c:pt>
                <c:pt idx="2">
                  <c:v>8</c:v>
                </c:pt>
                <c:pt idx="3">
                  <c:v>6</c:v>
                </c:pt>
                <c:pt idx="4">
                  <c:v>6</c:v>
                </c:pt>
                <c:pt idx="5">
                  <c:v>6</c:v>
                </c:pt>
                <c:pt idx="6">
                  <c:v>6</c:v>
                </c:pt>
                <c:pt idx="7">
                  <c:v>5</c:v>
                </c:pt>
                <c:pt idx="8">
                  <c:v>4</c:v>
                </c:pt>
                <c:pt idx="9">
                  <c:v>3</c:v>
                </c:pt>
                <c:pt idx="10">
                  <c:v>2</c:v>
                </c:pt>
                <c:pt idx="11">
                  <c:v>3</c:v>
                </c:pt>
              </c:numCache>
            </c:numRef>
          </c:val>
          <c:extLst xmlns:c16r2="http://schemas.microsoft.com/office/drawing/2015/06/chart">
            <c:ext xmlns:c16="http://schemas.microsoft.com/office/drawing/2014/chart" uri="{C3380CC4-5D6E-409C-BE32-E72D297353CC}">
              <c16:uniqueId val="{00000002-7E33-43EE-8CAD-455070F8036A}"/>
            </c:ext>
          </c:extLst>
        </c:ser>
        <c:ser>
          <c:idx val="3"/>
          <c:order val="3"/>
          <c:tx>
            <c:strRef>
              <c:f>Sheet1!$E$1</c:f>
              <c:strCache>
                <c:ptCount val="1"/>
                <c:pt idx="0">
                  <c:v>Rarely</c:v>
                </c:pt>
              </c:strCache>
            </c:strRef>
          </c:tx>
          <c:spPr>
            <a:solidFill>
              <a:schemeClr val="bg1">
                <a:lumMod val="50000"/>
              </a:schemeClr>
            </a:solidFill>
          </c:spPr>
          <c:invertIfNegative val="0"/>
          <c:dLbls>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A3B5-4BA8-81BC-41F0B90069F2}"/>
                </c:ext>
              </c:extLst>
            </c:dLbl>
            <c:spPr>
              <a:noFill/>
              <a:ln>
                <a:noFill/>
              </a:ln>
              <a:effectLst/>
            </c:spPr>
            <c:txPr>
              <a:bodyPr/>
              <a:lstStyle/>
              <a:p>
                <a:pPr>
                  <a:defRPr sz="1400">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Sheet1!$A$2:$A$13</c:f>
              <c:strCache>
                <c:ptCount val="12"/>
                <c:pt idx="0">
                  <c:v>Aug '17</c:v>
                </c:pt>
                <c:pt idx="1">
                  <c:v>Mar '17</c:v>
                </c:pt>
                <c:pt idx="2">
                  <c:v>Jul '16</c:v>
                </c:pt>
                <c:pt idx="3">
                  <c:v>Aug '17</c:v>
                </c:pt>
                <c:pt idx="4">
                  <c:v>Mar '17</c:v>
                </c:pt>
                <c:pt idx="5">
                  <c:v>Jul '16</c:v>
                </c:pt>
                <c:pt idx="6">
                  <c:v>Aug '17</c:v>
                </c:pt>
                <c:pt idx="7">
                  <c:v>Mar '17</c:v>
                </c:pt>
                <c:pt idx="8">
                  <c:v>Jul '16</c:v>
                </c:pt>
                <c:pt idx="9">
                  <c:v>Aug '17</c:v>
                </c:pt>
                <c:pt idx="10">
                  <c:v>Mar '17</c:v>
                </c:pt>
                <c:pt idx="11">
                  <c:v>Jul '16</c:v>
                </c:pt>
              </c:strCache>
            </c:strRef>
          </c:cat>
          <c:val>
            <c:numRef>
              <c:f>Sheet1!$E$2:$E$13</c:f>
              <c:numCache>
                <c:formatCode>General</c:formatCode>
                <c:ptCount val="12"/>
                <c:pt idx="0">
                  <c:v>2</c:v>
                </c:pt>
                <c:pt idx="1">
                  <c:v>2</c:v>
                </c:pt>
                <c:pt idx="2">
                  <c:v>3</c:v>
                </c:pt>
                <c:pt idx="3">
                  <c:v>2</c:v>
                </c:pt>
                <c:pt idx="4">
                  <c:v>1</c:v>
                </c:pt>
                <c:pt idx="5">
                  <c:v>1</c:v>
                </c:pt>
                <c:pt idx="6">
                  <c:v>1</c:v>
                </c:pt>
                <c:pt idx="7">
                  <c:v>1</c:v>
                </c:pt>
                <c:pt idx="8">
                  <c:v>1</c:v>
                </c:pt>
                <c:pt idx="9">
                  <c:v>0.5</c:v>
                </c:pt>
                <c:pt idx="10">
                  <c:v>1</c:v>
                </c:pt>
              </c:numCache>
            </c:numRef>
          </c:val>
          <c:extLst xmlns:c16r2="http://schemas.microsoft.com/office/drawing/2015/06/chart">
            <c:ext xmlns:c16="http://schemas.microsoft.com/office/drawing/2014/chart" uri="{C3380CC4-5D6E-409C-BE32-E72D297353CC}">
              <c16:uniqueId val="{00000003-7E33-43EE-8CAD-455070F8036A}"/>
            </c:ext>
          </c:extLst>
        </c:ser>
        <c:ser>
          <c:idx val="4"/>
          <c:order val="4"/>
          <c:tx>
            <c:strRef>
              <c:f>Sheet1!$F$1</c:f>
              <c:strCache>
                <c:ptCount val="1"/>
                <c:pt idx="0">
                  <c:v>Never</c:v>
                </c:pt>
              </c:strCache>
            </c:strRef>
          </c:tx>
          <c:spPr>
            <a:solidFill>
              <a:srgbClr val="000000"/>
            </a:solidFill>
          </c:spPr>
          <c:invertIfNegative val="0"/>
          <c:dLbls>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A3B5-4BA8-81BC-41F0B90069F2}"/>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A3B5-4BA8-81BC-41F0B90069F2}"/>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A3B5-4BA8-81BC-41F0B90069F2}"/>
                </c:ext>
              </c:extLst>
            </c:dLbl>
            <c:spPr>
              <a:noFill/>
              <a:ln>
                <a:noFill/>
              </a:ln>
              <a:effectLst/>
            </c:spPr>
            <c:txPr>
              <a:bodyPr/>
              <a:lstStyle/>
              <a:p>
                <a:pPr>
                  <a:defRPr sz="1400">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Sheet1!$A$2:$A$13</c:f>
              <c:strCache>
                <c:ptCount val="12"/>
                <c:pt idx="0">
                  <c:v>Aug '17</c:v>
                </c:pt>
                <c:pt idx="1">
                  <c:v>Mar '17</c:v>
                </c:pt>
                <c:pt idx="2">
                  <c:v>Jul '16</c:v>
                </c:pt>
                <c:pt idx="3">
                  <c:v>Aug '17</c:v>
                </c:pt>
                <c:pt idx="4">
                  <c:v>Mar '17</c:v>
                </c:pt>
                <c:pt idx="5">
                  <c:v>Jul '16</c:v>
                </c:pt>
                <c:pt idx="6">
                  <c:v>Aug '17</c:v>
                </c:pt>
                <c:pt idx="7">
                  <c:v>Mar '17</c:v>
                </c:pt>
                <c:pt idx="8">
                  <c:v>Jul '16</c:v>
                </c:pt>
                <c:pt idx="9">
                  <c:v>Aug '17</c:v>
                </c:pt>
                <c:pt idx="10">
                  <c:v>Mar '17</c:v>
                </c:pt>
                <c:pt idx="11">
                  <c:v>Jul '16</c:v>
                </c:pt>
              </c:strCache>
            </c:strRef>
          </c:cat>
          <c:val>
            <c:numRef>
              <c:f>Sheet1!$F$2:$F$13</c:f>
              <c:numCache>
                <c:formatCode>General</c:formatCode>
                <c:ptCount val="12"/>
                <c:pt idx="0">
                  <c:v>1</c:v>
                </c:pt>
                <c:pt idx="1">
                  <c:v>1</c:v>
                </c:pt>
                <c:pt idx="2">
                  <c:v>1</c:v>
                </c:pt>
                <c:pt idx="3">
                  <c:v>0.5</c:v>
                </c:pt>
                <c:pt idx="4">
                  <c:v>1</c:v>
                </c:pt>
                <c:pt idx="5">
                  <c:v>1</c:v>
                </c:pt>
                <c:pt idx="6">
                  <c:v>0.5</c:v>
                </c:pt>
                <c:pt idx="7">
                  <c:v>1</c:v>
                </c:pt>
                <c:pt idx="9">
                  <c:v>0.5</c:v>
                </c:pt>
                <c:pt idx="10">
                  <c:v>1</c:v>
                </c:pt>
              </c:numCache>
            </c:numRef>
          </c:val>
          <c:extLst xmlns:c16r2="http://schemas.microsoft.com/office/drawing/2015/06/chart">
            <c:ext xmlns:c16="http://schemas.microsoft.com/office/drawing/2014/chart" uri="{C3380CC4-5D6E-409C-BE32-E72D297353CC}">
              <c16:uniqueId val="{00000004-7E33-43EE-8CAD-455070F8036A}"/>
            </c:ext>
          </c:extLst>
        </c:ser>
        <c:dLbls>
          <c:showLegendKey val="0"/>
          <c:showVal val="0"/>
          <c:showCatName val="0"/>
          <c:showSerName val="0"/>
          <c:showPercent val="0"/>
          <c:showBubbleSize val="0"/>
        </c:dLbls>
        <c:gapWidth val="56"/>
        <c:overlap val="100"/>
        <c:axId val="193282048"/>
        <c:axId val="193283584"/>
      </c:barChart>
      <c:catAx>
        <c:axId val="193282048"/>
        <c:scaling>
          <c:orientation val="minMax"/>
        </c:scaling>
        <c:delete val="0"/>
        <c:axPos val="l"/>
        <c:numFmt formatCode="General" sourceLinked="1"/>
        <c:majorTickMark val="out"/>
        <c:minorTickMark val="none"/>
        <c:tickLblPos val="nextTo"/>
        <c:txPr>
          <a:bodyPr/>
          <a:lstStyle/>
          <a:p>
            <a:pPr>
              <a:defRPr sz="1200"/>
            </a:pPr>
            <a:endParaRPr lang="en-US"/>
          </a:p>
        </c:txPr>
        <c:crossAx val="193283584"/>
        <c:crosses val="autoZero"/>
        <c:auto val="1"/>
        <c:lblAlgn val="ctr"/>
        <c:lblOffset val="100"/>
        <c:noMultiLvlLbl val="0"/>
      </c:catAx>
      <c:valAx>
        <c:axId val="193283584"/>
        <c:scaling>
          <c:orientation val="minMax"/>
        </c:scaling>
        <c:delete val="1"/>
        <c:axPos val="b"/>
        <c:numFmt formatCode="0%" sourceLinked="1"/>
        <c:majorTickMark val="out"/>
        <c:minorTickMark val="none"/>
        <c:tickLblPos val="nextTo"/>
        <c:crossAx val="193282048"/>
        <c:crosses val="autoZero"/>
        <c:crossBetween val="between"/>
      </c:valAx>
    </c:plotArea>
    <c:legend>
      <c:legendPos val="b"/>
      <c:layout>
        <c:manualLayout>
          <c:xMode val="edge"/>
          <c:yMode val="edge"/>
          <c:x val="0.18392119078382635"/>
          <c:y val="0.89903327597303651"/>
          <c:w val="0.7967785550457781"/>
          <c:h val="7.1390009842519683E-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6533958701835122"/>
          <c:y val="9.1287049978808654E-2"/>
          <c:w val="0.25723834260896217"/>
          <c:h val="0.7274734462002872"/>
        </c:manualLayout>
      </c:layout>
      <c:barChart>
        <c:barDir val="bar"/>
        <c:grouping val="stacked"/>
        <c:varyColors val="0"/>
        <c:ser>
          <c:idx val="8"/>
          <c:order val="0"/>
          <c:tx>
            <c:strRef>
              <c:f>Sheet1!$B$1</c:f>
              <c:strCache>
                <c:ptCount val="1"/>
                <c:pt idx="0">
                  <c:v>Very serious</c:v>
                </c:pt>
              </c:strCache>
            </c:strRef>
          </c:tx>
          <c:spPr>
            <a:solidFill>
              <a:srgbClr val="7A2280">
                <a:alpha val="50000"/>
              </a:srgbClr>
            </a:solidFill>
            <a:ln w="25527">
              <a:noFill/>
            </a:ln>
          </c:spPr>
          <c:invertIfNegative val="0"/>
          <c:dPt>
            <c:idx val="0"/>
            <c:invertIfNegative val="0"/>
            <c:bubble3D val="0"/>
            <c:spPr>
              <a:solidFill>
                <a:srgbClr val="7A2280">
                  <a:alpha val="50196"/>
                </a:srgbClr>
              </a:solidFill>
              <a:ln w="25527">
                <a:noFill/>
              </a:ln>
            </c:spPr>
            <c:extLst xmlns:c16r2="http://schemas.microsoft.com/office/drawing/2015/06/chart">
              <c:ext xmlns:c16="http://schemas.microsoft.com/office/drawing/2014/chart" uri="{C3380CC4-5D6E-409C-BE32-E72D297353CC}">
                <c16:uniqueId val="{00000001-599A-4458-825F-75A346863455}"/>
              </c:ext>
            </c:extLst>
          </c:dPt>
          <c:dPt>
            <c:idx val="1"/>
            <c:invertIfNegative val="0"/>
            <c:bubble3D val="0"/>
            <c:spPr>
              <a:solidFill>
                <a:srgbClr val="7A2280">
                  <a:alpha val="50196"/>
                </a:srgbClr>
              </a:solidFill>
              <a:ln w="25527">
                <a:noFill/>
              </a:ln>
            </c:spPr>
            <c:extLst xmlns:c16r2="http://schemas.microsoft.com/office/drawing/2015/06/chart">
              <c:ext xmlns:c16="http://schemas.microsoft.com/office/drawing/2014/chart" uri="{C3380CC4-5D6E-409C-BE32-E72D297353CC}">
                <c16:uniqueId val="{00000003-599A-4458-825F-75A346863455}"/>
              </c:ext>
            </c:extLst>
          </c:dPt>
          <c:dPt>
            <c:idx val="2"/>
            <c:invertIfNegative val="0"/>
            <c:bubble3D val="0"/>
            <c:spPr>
              <a:solidFill>
                <a:srgbClr val="7A2280">
                  <a:alpha val="50196"/>
                </a:srgbClr>
              </a:solidFill>
              <a:ln w="25527">
                <a:noFill/>
              </a:ln>
            </c:spPr>
            <c:extLst xmlns:c16r2="http://schemas.microsoft.com/office/drawing/2015/06/chart">
              <c:ext xmlns:c16="http://schemas.microsoft.com/office/drawing/2014/chart" uri="{C3380CC4-5D6E-409C-BE32-E72D297353CC}">
                <c16:uniqueId val="{00000005-599A-4458-825F-75A346863455}"/>
              </c:ext>
            </c:extLst>
          </c:dPt>
          <c:dPt>
            <c:idx val="3"/>
            <c:invertIfNegative val="0"/>
            <c:bubble3D val="0"/>
            <c:spPr>
              <a:solidFill>
                <a:srgbClr val="7A2280"/>
              </a:solidFill>
              <a:ln w="25527">
                <a:noFill/>
              </a:ln>
            </c:spPr>
            <c:extLst xmlns:c16r2="http://schemas.microsoft.com/office/drawing/2015/06/chart">
              <c:ext xmlns:c16="http://schemas.microsoft.com/office/drawing/2014/chart" uri="{C3380CC4-5D6E-409C-BE32-E72D297353CC}">
                <c16:uniqueId val="{00000007-599A-4458-825F-75A346863455}"/>
              </c:ext>
            </c:extLst>
          </c:dPt>
          <c:dPt>
            <c:idx val="4"/>
            <c:invertIfNegative val="0"/>
            <c:bubble3D val="0"/>
            <c:spPr>
              <a:solidFill>
                <a:srgbClr val="7A2280">
                  <a:alpha val="50196"/>
                </a:srgbClr>
              </a:solidFill>
              <a:ln w="25527">
                <a:noFill/>
              </a:ln>
            </c:spPr>
            <c:extLst xmlns:c16r2="http://schemas.microsoft.com/office/drawing/2015/06/chart">
              <c:ext xmlns:c16="http://schemas.microsoft.com/office/drawing/2014/chart" uri="{C3380CC4-5D6E-409C-BE32-E72D297353CC}">
                <c16:uniqueId val="{00000009-599A-4458-825F-75A346863455}"/>
              </c:ext>
            </c:extLst>
          </c:dPt>
          <c:dPt>
            <c:idx val="5"/>
            <c:invertIfNegative val="0"/>
            <c:bubble3D val="0"/>
            <c:spPr>
              <a:solidFill>
                <a:srgbClr val="7A2280">
                  <a:alpha val="50196"/>
                </a:srgbClr>
              </a:solidFill>
              <a:ln w="25527">
                <a:noFill/>
              </a:ln>
            </c:spPr>
            <c:extLst xmlns:c16r2="http://schemas.microsoft.com/office/drawing/2015/06/chart">
              <c:ext xmlns:c16="http://schemas.microsoft.com/office/drawing/2014/chart" uri="{C3380CC4-5D6E-409C-BE32-E72D297353CC}">
                <c16:uniqueId val="{0000000B-599A-4458-825F-75A346863455}"/>
              </c:ext>
            </c:extLst>
          </c:dPt>
          <c:dPt>
            <c:idx val="6"/>
            <c:invertIfNegative val="0"/>
            <c:bubble3D val="0"/>
            <c:spPr>
              <a:solidFill>
                <a:srgbClr val="7A2280">
                  <a:alpha val="50196"/>
                </a:srgbClr>
              </a:solidFill>
              <a:ln w="25527">
                <a:noFill/>
              </a:ln>
            </c:spPr>
            <c:extLst xmlns:c16r2="http://schemas.microsoft.com/office/drawing/2015/06/chart">
              <c:ext xmlns:c16="http://schemas.microsoft.com/office/drawing/2014/chart" uri="{C3380CC4-5D6E-409C-BE32-E72D297353CC}">
                <c16:uniqueId val="{0000000D-599A-4458-825F-75A346863455}"/>
              </c:ext>
            </c:extLst>
          </c:dPt>
          <c:dPt>
            <c:idx val="7"/>
            <c:invertIfNegative val="0"/>
            <c:bubble3D val="0"/>
            <c:extLst xmlns:c16r2="http://schemas.microsoft.com/office/drawing/2015/06/chart">
              <c:ext xmlns:c16="http://schemas.microsoft.com/office/drawing/2014/chart" uri="{C3380CC4-5D6E-409C-BE32-E72D297353CC}">
                <c16:uniqueId val="{0000000E-A345-4A86-9161-42FEDD69759C}"/>
              </c:ext>
            </c:extLst>
          </c:dPt>
          <c:dPt>
            <c:idx val="9"/>
            <c:invertIfNegative val="0"/>
            <c:bubble3D val="0"/>
            <c:spPr>
              <a:solidFill>
                <a:srgbClr val="7A2280">
                  <a:alpha val="50196"/>
                </a:srgbClr>
              </a:solidFill>
              <a:ln w="25527">
                <a:noFill/>
              </a:ln>
            </c:spPr>
            <c:extLst xmlns:c16r2="http://schemas.microsoft.com/office/drawing/2015/06/chart">
              <c:ext xmlns:c16="http://schemas.microsoft.com/office/drawing/2014/chart" uri="{C3380CC4-5D6E-409C-BE32-E72D297353CC}">
                <c16:uniqueId val="{00000010-599A-4458-825F-75A346863455}"/>
              </c:ext>
            </c:extLst>
          </c:dPt>
          <c:dPt>
            <c:idx val="10"/>
            <c:invertIfNegative val="0"/>
            <c:bubble3D val="0"/>
            <c:spPr>
              <a:solidFill>
                <a:srgbClr val="7A2280">
                  <a:alpha val="50196"/>
                </a:srgbClr>
              </a:solidFill>
              <a:ln w="25527">
                <a:noFill/>
              </a:ln>
            </c:spPr>
            <c:extLst xmlns:c16r2="http://schemas.microsoft.com/office/drawing/2015/06/chart">
              <c:ext xmlns:c16="http://schemas.microsoft.com/office/drawing/2014/chart" uri="{C3380CC4-5D6E-409C-BE32-E72D297353CC}">
                <c16:uniqueId val="{00000012-599A-4458-825F-75A346863455}"/>
              </c:ext>
            </c:extLst>
          </c:dPt>
          <c:dPt>
            <c:idx val="11"/>
            <c:invertIfNegative val="0"/>
            <c:bubble3D val="0"/>
            <c:spPr>
              <a:solidFill>
                <a:srgbClr val="7A2280">
                  <a:alpha val="50196"/>
                </a:srgbClr>
              </a:solidFill>
              <a:ln w="25527">
                <a:noFill/>
              </a:ln>
            </c:spPr>
            <c:extLst xmlns:c16r2="http://schemas.microsoft.com/office/drawing/2015/06/chart">
              <c:ext xmlns:c16="http://schemas.microsoft.com/office/drawing/2014/chart" uri="{C3380CC4-5D6E-409C-BE32-E72D297353CC}">
                <c16:uniqueId val="{00000014-599A-4458-825F-75A346863455}"/>
              </c:ext>
            </c:extLst>
          </c:dPt>
          <c:dLbls>
            <c:dLbl>
              <c:idx val="11"/>
              <c:layout>
                <c:manualLayout>
                  <c:x val="1.04644675274144E-2"/>
                  <c:y val="2.3787125361203407E-3"/>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4-599A-4458-825F-75A346863455}"/>
                </c:ext>
              </c:extLst>
            </c:dLbl>
            <c:numFmt formatCode="#,##0" sourceLinked="0"/>
            <c:spPr>
              <a:noFill/>
              <a:ln w="25527">
                <a:noFill/>
              </a:ln>
            </c:spPr>
            <c:txPr>
              <a:bodyPr/>
              <a:lstStyle/>
              <a:p>
                <a:pPr>
                  <a:defRPr sz="1200" b="0" i="0" u="none" strike="noStrike" baseline="0">
                    <a:solidFill>
                      <a:srgbClr val="FFFFFF"/>
                    </a:solidFill>
                    <a:latin typeface="+mn-lt"/>
                    <a:ea typeface="Arial"/>
                    <a:cs typeface="Arial"/>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Sheet1!$A$2:$A$13</c:f>
              <c:strCache>
                <c:ptCount val="12"/>
                <c:pt idx="0">
                  <c:v>Drinking / driving  over the limit</c:v>
                </c:pt>
                <c:pt idx="1">
                  <c:v>Driving  under influence of drugs</c:v>
                </c:pt>
                <c:pt idx="2">
                  <c:v>Using hand held mobile</c:v>
                </c:pt>
                <c:pt idx="3">
                  <c:v>Not looking out for motorcyclists / people on pedal bikes at junctions</c:v>
                </c:pt>
                <c:pt idx="4">
                  <c:v>Not wearing seatbelt </c:v>
                </c:pt>
                <c:pt idx="5">
                  <c:v>Driving at + 10mph in cities or towns</c:v>
                </c:pt>
                <c:pt idx="6">
                  <c:v>Not adjusting speed to  country roads</c:v>
                </c:pt>
                <c:pt idx="7">
                  <c:v>Driving when tired</c:v>
                </c:pt>
                <c:pt idx="8">
                  <c:v>Being distracted by something /someone</c:v>
                </c:pt>
                <c:pt idx="9">
                  <c:v>Speeding up through amber</c:v>
                </c:pt>
                <c:pt idx="10">
                  <c:v>Driving at +10mph motorways</c:v>
                </c:pt>
                <c:pt idx="11">
                  <c:v>Driving at + 5mph  in cities/towns</c:v>
                </c:pt>
              </c:strCache>
            </c:strRef>
          </c:cat>
          <c:val>
            <c:numRef>
              <c:f>Sheet1!$B$2:$B$13</c:f>
              <c:numCache>
                <c:formatCode>General</c:formatCode>
                <c:ptCount val="12"/>
                <c:pt idx="0">
                  <c:v>93</c:v>
                </c:pt>
                <c:pt idx="1">
                  <c:v>91</c:v>
                </c:pt>
                <c:pt idx="2">
                  <c:v>84</c:v>
                </c:pt>
                <c:pt idx="3">
                  <c:v>78</c:v>
                </c:pt>
                <c:pt idx="4">
                  <c:v>72</c:v>
                </c:pt>
                <c:pt idx="5">
                  <c:v>69</c:v>
                </c:pt>
                <c:pt idx="6">
                  <c:v>66</c:v>
                </c:pt>
                <c:pt idx="7">
                  <c:v>63</c:v>
                </c:pt>
                <c:pt idx="8">
                  <c:v>59</c:v>
                </c:pt>
                <c:pt idx="9">
                  <c:v>47</c:v>
                </c:pt>
                <c:pt idx="10">
                  <c:v>35</c:v>
                </c:pt>
                <c:pt idx="11">
                  <c:v>27</c:v>
                </c:pt>
              </c:numCache>
            </c:numRef>
          </c:val>
          <c:extLst xmlns:c16r2="http://schemas.microsoft.com/office/drawing/2015/06/chart">
            <c:ext xmlns:c16="http://schemas.microsoft.com/office/drawing/2014/chart" uri="{C3380CC4-5D6E-409C-BE32-E72D297353CC}">
              <c16:uniqueId val="{00000015-599A-4458-825F-75A346863455}"/>
            </c:ext>
          </c:extLst>
        </c:ser>
        <c:dLbls>
          <c:dLblPos val="inEnd"/>
          <c:showLegendKey val="0"/>
          <c:showVal val="1"/>
          <c:showCatName val="0"/>
          <c:showSerName val="0"/>
          <c:showPercent val="0"/>
          <c:showBubbleSize val="0"/>
        </c:dLbls>
        <c:gapWidth val="19"/>
        <c:overlap val="100"/>
        <c:axId val="193409792"/>
        <c:axId val="193428864"/>
      </c:barChart>
      <c:catAx>
        <c:axId val="193409792"/>
        <c:scaling>
          <c:orientation val="maxMin"/>
        </c:scaling>
        <c:delete val="0"/>
        <c:axPos val="l"/>
        <c:numFmt formatCode="General" sourceLinked="1"/>
        <c:majorTickMark val="none"/>
        <c:minorTickMark val="none"/>
        <c:tickLblPos val="nextTo"/>
        <c:spPr>
          <a:ln w="9572">
            <a:noFill/>
          </a:ln>
        </c:spPr>
        <c:txPr>
          <a:bodyPr rot="0" vert="horz"/>
          <a:lstStyle/>
          <a:p>
            <a:pPr>
              <a:defRPr sz="1400" b="0" i="0" u="none" strike="noStrike" baseline="0">
                <a:solidFill>
                  <a:srgbClr val="717171"/>
                </a:solidFill>
                <a:latin typeface="+mj-lt"/>
                <a:ea typeface="Arial"/>
                <a:cs typeface="Arial"/>
              </a:defRPr>
            </a:pPr>
            <a:endParaRPr lang="en-US"/>
          </a:p>
        </c:txPr>
        <c:crossAx val="193428864"/>
        <c:crosses val="autoZero"/>
        <c:auto val="1"/>
        <c:lblAlgn val="ctr"/>
        <c:lblOffset val="100"/>
        <c:tickLblSkip val="1"/>
        <c:tickMarkSkip val="1"/>
        <c:noMultiLvlLbl val="0"/>
      </c:catAx>
      <c:valAx>
        <c:axId val="193428864"/>
        <c:scaling>
          <c:orientation val="minMax"/>
        </c:scaling>
        <c:delete val="0"/>
        <c:axPos val="t"/>
        <c:numFmt formatCode="General" sourceLinked="1"/>
        <c:majorTickMark val="none"/>
        <c:minorTickMark val="none"/>
        <c:tickLblPos val="none"/>
        <c:spPr>
          <a:ln w="9572">
            <a:noFill/>
          </a:ln>
        </c:spPr>
        <c:crossAx val="193409792"/>
        <c:crosses val="autoZero"/>
        <c:crossBetween val="between"/>
      </c:valAx>
      <c:spPr>
        <a:noFill/>
        <a:ln w="25400">
          <a:noFill/>
        </a:ln>
      </c:spPr>
    </c:plotArea>
    <c:plotVisOnly val="1"/>
    <c:dispBlanksAs val="gap"/>
    <c:showDLblsOverMax val="0"/>
  </c:chart>
  <c:spPr>
    <a:noFill/>
    <a:ln>
      <a:noFill/>
    </a:ln>
  </c:spPr>
  <c:txPr>
    <a:bodyPr/>
    <a:lstStyle/>
    <a:p>
      <a:pPr>
        <a:defRPr sz="1809" b="1" i="0" u="none" strike="noStrike" baseline="0">
          <a:solidFill>
            <a:schemeClr val="tx1"/>
          </a:solidFill>
          <a:latin typeface="Arial"/>
          <a:ea typeface="Arial"/>
          <a:cs typeface="Arial"/>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269575678040244E-2"/>
          <c:y val="0.13648207553942987"/>
          <c:w val="0.89052453928411035"/>
          <c:h val="0.77496163094746329"/>
        </c:manualLayout>
      </c:layout>
      <c:lineChart>
        <c:grouping val="standard"/>
        <c:varyColors val="0"/>
        <c:ser>
          <c:idx val="0"/>
          <c:order val="0"/>
          <c:tx>
            <c:strRef>
              <c:f>Sheet1!$B$1</c:f>
              <c:strCache>
                <c:ptCount val="1"/>
                <c:pt idx="0">
                  <c:v>Drivers not looking out for motorcyclists or people on pedal bikes at junctions</c:v>
                </c:pt>
              </c:strCache>
            </c:strRef>
          </c:tx>
          <c:dLbls>
            <c:dLbl>
              <c:idx val="0"/>
              <c:layout>
                <c:manualLayout>
                  <c:x val="-2.6385983305391787E-2"/>
                  <c:y val="-2.642912364563747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20BF-445F-81CB-F13EF7469204}"/>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20BF-445F-81CB-F13EF7469204}"/>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20BF-445F-81CB-F13EF7469204}"/>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20BF-445F-81CB-F13EF7469204}"/>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20BF-445F-81CB-F13EF7469204}"/>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20BF-445F-81CB-F13EF7469204}"/>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20BF-445F-81CB-F13EF7469204}"/>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20BF-445F-81CB-F13EF7469204}"/>
                </c:ext>
              </c:extLst>
            </c:dLbl>
            <c:spPr>
              <a:noFill/>
              <a:ln>
                <a:noFill/>
              </a:ln>
              <a:effectLst/>
            </c:spPr>
            <c:txPr>
              <a:bodyPr/>
              <a:lstStyle/>
              <a:p>
                <a:pPr>
                  <a:defRPr sz="1400">
                    <a:solidFill>
                      <a:schemeClr val="accent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Sheet1!$A$2:$A$13</c:f>
              <c:strCache>
                <c:ptCount val="9"/>
                <c:pt idx="0">
                  <c:v>July '13</c:v>
                </c:pt>
                <c:pt idx="1">
                  <c:v>Feb '14</c:v>
                </c:pt>
                <c:pt idx="2">
                  <c:v>July '14</c:v>
                </c:pt>
                <c:pt idx="3">
                  <c:v>Feb '15</c:v>
                </c:pt>
                <c:pt idx="4">
                  <c:v>July '15</c:v>
                </c:pt>
                <c:pt idx="5">
                  <c:v>Feb '16</c:v>
                </c:pt>
                <c:pt idx="6">
                  <c:v>Jul '16</c:v>
                </c:pt>
                <c:pt idx="7">
                  <c:v>Mar '17</c:v>
                </c:pt>
                <c:pt idx="8">
                  <c:v>Aug '17</c:v>
                </c:pt>
              </c:strCache>
            </c:strRef>
          </c:cat>
          <c:val>
            <c:numRef>
              <c:f>Sheet1!$B$2:$B$13</c:f>
              <c:numCache>
                <c:formatCode>General</c:formatCode>
                <c:ptCount val="9"/>
                <c:pt idx="0">
                  <c:v>78</c:v>
                </c:pt>
                <c:pt idx="1">
                  <c:v>69</c:v>
                </c:pt>
                <c:pt idx="2">
                  <c:v>71</c:v>
                </c:pt>
                <c:pt idx="3">
                  <c:v>76</c:v>
                </c:pt>
                <c:pt idx="4">
                  <c:v>69</c:v>
                </c:pt>
                <c:pt idx="5">
                  <c:v>69</c:v>
                </c:pt>
                <c:pt idx="6">
                  <c:v>79</c:v>
                </c:pt>
                <c:pt idx="7">
                  <c:v>76</c:v>
                </c:pt>
                <c:pt idx="8">
                  <c:v>78</c:v>
                </c:pt>
              </c:numCache>
            </c:numRef>
          </c:val>
          <c:smooth val="0"/>
          <c:extLst xmlns:c16r2="http://schemas.microsoft.com/office/drawing/2015/06/chart">
            <c:ext xmlns:c16="http://schemas.microsoft.com/office/drawing/2014/chart" uri="{C3380CC4-5D6E-409C-BE32-E72D297353CC}">
              <c16:uniqueId val="{00000008-20BF-445F-81CB-F13EF7469204}"/>
            </c:ext>
          </c:extLst>
        </c:ser>
        <c:dLbls>
          <c:showLegendKey val="0"/>
          <c:showVal val="1"/>
          <c:showCatName val="0"/>
          <c:showSerName val="0"/>
          <c:showPercent val="0"/>
          <c:showBubbleSize val="0"/>
        </c:dLbls>
        <c:marker val="1"/>
        <c:smooth val="0"/>
        <c:axId val="193451520"/>
        <c:axId val="193454464"/>
      </c:lineChart>
      <c:catAx>
        <c:axId val="193451520"/>
        <c:scaling>
          <c:orientation val="minMax"/>
        </c:scaling>
        <c:delete val="0"/>
        <c:axPos val="b"/>
        <c:numFmt formatCode="General" sourceLinked="0"/>
        <c:majorTickMark val="out"/>
        <c:minorTickMark val="none"/>
        <c:tickLblPos val="nextTo"/>
        <c:txPr>
          <a:bodyPr/>
          <a:lstStyle/>
          <a:p>
            <a:pPr>
              <a:defRPr lang="en-IN" sz="1000" baseline="0"/>
            </a:pPr>
            <a:endParaRPr lang="en-US"/>
          </a:p>
        </c:txPr>
        <c:crossAx val="193454464"/>
        <c:crosses val="autoZero"/>
        <c:auto val="1"/>
        <c:lblAlgn val="ctr"/>
        <c:lblOffset val="100"/>
        <c:noMultiLvlLbl val="0"/>
      </c:catAx>
      <c:valAx>
        <c:axId val="193454464"/>
        <c:scaling>
          <c:orientation val="minMax"/>
          <c:max val="100"/>
          <c:min val="40"/>
        </c:scaling>
        <c:delete val="0"/>
        <c:axPos val="l"/>
        <c:numFmt formatCode="General" sourceLinked="1"/>
        <c:majorTickMark val="out"/>
        <c:minorTickMark val="none"/>
        <c:tickLblPos val="nextTo"/>
        <c:txPr>
          <a:bodyPr/>
          <a:lstStyle/>
          <a:p>
            <a:pPr>
              <a:defRPr lang="en-IN" sz="1000" baseline="0"/>
            </a:pPr>
            <a:endParaRPr lang="en-US"/>
          </a:p>
        </c:txPr>
        <c:crossAx val="193451520"/>
        <c:crosses val="autoZero"/>
        <c:crossBetween val="between"/>
        <c:majorUnit val="10"/>
      </c:valAx>
    </c:plotArea>
    <c:plotVisOnly val="1"/>
    <c:dispBlanksAs val="gap"/>
    <c:showDLblsOverMax val="0"/>
  </c:chart>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910364359819035"/>
          <c:y val="0.15140878715789552"/>
          <c:w val="0.25060930114631719"/>
          <c:h val="0.70228919425744696"/>
        </c:manualLayout>
      </c:layout>
      <c:barChart>
        <c:barDir val="col"/>
        <c:grouping val="percentStacked"/>
        <c:varyColors val="0"/>
        <c:ser>
          <c:idx val="8"/>
          <c:order val="0"/>
          <c:tx>
            <c:strRef>
              <c:f>Sheet1!$B$1</c:f>
              <c:strCache>
                <c:ptCount val="1"/>
                <c:pt idx="0">
                  <c:v>Disagree strongly (-2)</c:v>
                </c:pt>
              </c:strCache>
            </c:strRef>
          </c:tx>
          <c:spPr>
            <a:solidFill>
              <a:srgbClr val="C00000"/>
            </a:solidFill>
            <a:ln w="25527">
              <a:noFill/>
            </a:ln>
          </c:spPr>
          <c:invertIfNegative val="0"/>
          <c:dLbls>
            <c:numFmt formatCode="#,##0" sourceLinked="0"/>
            <c:spPr>
              <a:noFill/>
              <a:ln w="25527">
                <a:noFill/>
              </a:ln>
            </c:spPr>
            <c:txPr>
              <a:bodyPr/>
              <a:lstStyle/>
              <a:p>
                <a:pPr>
                  <a:defRPr sz="1000" b="0" i="0" u="none" strike="noStrike" baseline="0">
                    <a:solidFill>
                      <a:srgbClr val="FFFFFF"/>
                    </a:solidFill>
                    <a:latin typeface="+mn-lt"/>
                    <a:ea typeface="Arial"/>
                    <a:cs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Aug '17</c:v>
                </c:pt>
                <c:pt idx="1">
                  <c:v>Mar '17</c:v>
                </c:pt>
                <c:pt idx="2">
                  <c:v>Jul '16</c:v>
                </c:pt>
              </c:strCache>
            </c:strRef>
          </c:cat>
          <c:val>
            <c:numRef>
              <c:f>Sheet1!$B$2:$B$4</c:f>
              <c:numCache>
                <c:formatCode>General</c:formatCode>
                <c:ptCount val="3"/>
                <c:pt idx="0">
                  <c:v>1</c:v>
                </c:pt>
                <c:pt idx="1">
                  <c:v>1</c:v>
                </c:pt>
              </c:numCache>
            </c:numRef>
          </c:val>
          <c:extLst xmlns:c16r2="http://schemas.microsoft.com/office/drawing/2015/06/chart">
            <c:ext xmlns:c16="http://schemas.microsoft.com/office/drawing/2014/chart" uri="{C3380CC4-5D6E-409C-BE32-E72D297353CC}">
              <c16:uniqueId val="{00000000-20B4-4376-98C2-E48B47448360}"/>
            </c:ext>
          </c:extLst>
        </c:ser>
        <c:ser>
          <c:idx val="0"/>
          <c:order val="1"/>
          <c:tx>
            <c:strRef>
              <c:f>Sheet1!$C$1</c:f>
              <c:strCache>
                <c:ptCount val="1"/>
                <c:pt idx="0">
                  <c:v>Disagree slightly (-1)</c:v>
                </c:pt>
              </c:strCache>
            </c:strRef>
          </c:tx>
          <c:spPr>
            <a:solidFill>
              <a:srgbClr val="EF5205"/>
            </a:solidFill>
            <a:ln w="25527">
              <a:noFill/>
            </a:ln>
          </c:spPr>
          <c:invertIfNegative val="0"/>
          <c:dLbls>
            <c:numFmt formatCode="#,##0" sourceLinked="0"/>
            <c:spPr>
              <a:noFill/>
              <a:ln w="25527">
                <a:noFill/>
              </a:ln>
            </c:spPr>
            <c:txPr>
              <a:bodyPr/>
              <a:lstStyle/>
              <a:p>
                <a:pPr>
                  <a:defRPr sz="1400" b="0" i="0" u="none" strike="noStrike" baseline="0">
                    <a:solidFill>
                      <a:srgbClr val="FFFFFF"/>
                    </a:solidFill>
                    <a:latin typeface="+mn-lt"/>
                    <a:ea typeface="Arial"/>
                    <a:cs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Aug '17</c:v>
                </c:pt>
                <c:pt idx="1">
                  <c:v>Mar '17</c:v>
                </c:pt>
                <c:pt idx="2">
                  <c:v>Jul '16</c:v>
                </c:pt>
              </c:strCache>
            </c:strRef>
          </c:cat>
          <c:val>
            <c:numRef>
              <c:f>Sheet1!$C$2:$C$4</c:f>
              <c:numCache>
                <c:formatCode>General</c:formatCode>
                <c:ptCount val="3"/>
                <c:pt idx="0">
                  <c:v>1</c:v>
                </c:pt>
                <c:pt idx="1">
                  <c:v>1</c:v>
                </c:pt>
                <c:pt idx="2">
                  <c:v>2</c:v>
                </c:pt>
              </c:numCache>
            </c:numRef>
          </c:val>
          <c:extLst xmlns:c16r2="http://schemas.microsoft.com/office/drawing/2015/06/chart">
            <c:ext xmlns:c16="http://schemas.microsoft.com/office/drawing/2014/chart" uri="{C3380CC4-5D6E-409C-BE32-E72D297353CC}">
              <c16:uniqueId val="{00000001-20B4-4376-98C2-E48B47448360}"/>
            </c:ext>
          </c:extLst>
        </c:ser>
        <c:ser>
          <c:idx val="1"/>
          <c:order val="2"/>
          <c:tx>
            <c:strRef>
              <c:f>Sheet1!$D$1</c:f>
              <c:strCache>
                <c:ptCount val="1"/>
                <c:pt idx="0">
                  <c:v>Neither nor (0)</c:v>
                </c:pt>
              </c:strCache>
            </c:strRef>
          </c:tx>
          <c:spPr>
            <a:solidFill>
              <a:schemeClr val="accent1"/>
            </a:solidFill>
            <a:ln w="25527">
              <a:noFill/>
            </a:ln>
          </c:spPr>
          <c:invertIfNegative val="0"/>
          <c:dLbls>
            <c:dLbl>
              <c:idx val="1"/>
              <c:layout>
                <c:manualLayout>
                  <c:x val="-1.3432427180769263E-2"/>
                  <c:y val="-6.2714268607187698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20B4-4376-98C2-E48B47448360}"/>
                </c:ext>
              </c:extLst>
            </c:dLbl>
            <c:dLbl>
              <c:idx val="2"/>
              <c:layout>
                <c:manualLayout>
                  <c:x val="1.8709663308786338E-2"/>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2176-4D6A-AE97-23B139938CBD}"/>
                </c:ext>
              </c:extLst>
            </c:dLbl>
            <c:numFmt formatCode="#,##0" sourceLinked="0"/>
            <c:spPr>
              <a:noFill/>
              <a:ln w="25527">
                <a:noFill/>
              </a:ln>
            </c:spPr>
            <c:txPr>
              <a:bodyPr/>
              <a:lstStyle/>
              <a:p>
                <a:pPr>
                  <a:defRPr sz="1400" b="0" i="0" u="none" strike="noStrike" baseline="0">
                    <a:solidFill>
                      <a:srgbClr val="FFFFFF"/>
                    </a:solidFill>
                    <a:latin typeface="+mn-lt"/>
                    <a:ea typeface="Arial"/>
                    <a:cs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Aug '17</c:v>
                </c:pt>
                <c:pt idx="1">
                  <c:v>Mar '17</c:v>
                </c:pt>
                <c:pt idx="2">
                  <c:v>Jul '16</c:v>
                </c:pt>
              </c:strCache>
            </c:strRef>
          </c:cat>
          <c:val>
            <c:numRef>
              <c:f>Sheet1!$D$2:$D$4</c:f>
              <c:numCache>
                <c:formatCode>General</c:formatCode>
                <c:ptCount val="3"/>
                <c:pt idx="0">
                  <c:v>3</c:v>
                </c:pt>
                <c:pt idx="1">
                  <c:v>4</c:v>
                </c:pt>
                <c:pt idx="2">
                  <c:v>2</c:v>
                </c:pt>
              </c:numCache>
            </c:numRef>
          </c:val>
          <c:extLst xmlns:c16r2="http://schemas.microsoft.com/office/drawing/2015/06/chart">
            <c:ext xmlns:c16="http://schemas.microsoft.com/office/drawing/2014/chart" uri="{C3380CC4-5D6E-409C-BE32-E72D297353CC}">
              <c16:uniqueId val="{00000004-20B4-4376-98C2-E48B47448360}"/>
            </c:ext>
          </c:extLst>
        </c:ser>
        <c:ser>
          <c:idx val="2"/>
          <c:order val="3"/>
          <c:tx>
            <c:strRef>
              <c:f>Sheet1!$E$1</c:f>
              <c:strCache>
                <c:ptCount val="1"/>
                <c:pt idx="0">
                  <c:v>Agree slightly (+1)</c:v>
                </c:pt>
              </c:strCache>
            </c:strRef>
          </c:tx>
          <c:spPr>
            <a:solidFill>
              <a:srgbClr val="3B0541"/>
            </a:solidFill>
          </c:spPr>
          <c:invertIfNegative val="0"/>
          <c:dLbls>
            <c:numFmt formatCode="#,##0" sourceLinked="0"/>
            <c:spPr>
              <a:noFill/>
              <a:ln>
                <a:noFill/>
              </a:ln>
              <a:effectLst/>
            </c:spPr>
            <c:txPr>
              <a:bodyPr/>
              <a:lstStyle/>
              <a:p>
                <a:pPr>
                  <a:defRPr sz="1400" b="0">
                    <a:solidFill>
                      <a:schemeClr val="bg1"/>
                    </a:solidFill>
                    <a:latin typeface="+mn-l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Aug '17</c:v>
                </c:pt>
                <c:pt idx="1">
                  <c:v>Mar '17</c:v>
                </c:pt>
                <c:pt idx="2">
                  <c:v>Jul '16</c:v>
                </c:pt>
              </c:strCache>
            </c:strRef>
          </c:cat>
          <c:val>
            <c:numRef>
              <c:f>Sheet1!$E$2:$E$4</c:f>
              <c:numCache>
                <c:formatCode>General</c:formatCode>
                <c:ptCount val="3"/>
                <c:pt idx="0">
                  <c:v>14</c:v>
                </c:pt>
                <c:pt idx="1">
                  <c:v>14</c:v>
                </c:pt>
                <c:pt idx="2">
                  <c:v>16</c:v>
                </c:pt>
              </c:numCache>
            </c:numRef>
          </c:val>
          <c:extLst xmlns:c16r2="http://schemas.microsoft.com/office/drawing/2015/06/chart">
            <c:ext xmlns:c16="http://schemas.microsoft.com/office/drawing/2014/chart" uri="{C3380CC4-5D6E-409C-BE32-E72D297353CC}">
              <c16:uniqueId val="{00000005-20B4-4376-98C2-E48B47448360}"/>
            </c:ext>
          </c:extLst>
        </c:ser>
        <c:ser>
          <c:idx val="3"/>
          <c:order val="4"/>
          <c:tx>
            <c:strRef>
              <c:f>Sheet1!$F$1</c:f>
              <c:strCache>
                <c:ptCount val="1"/>
                <c:pt idx="0">
                  <c:v>Agree strongly (+2)</c:v>
                </c:pt>
              </c:strCache>
            </c:strRef>
          </c:tx>
          <c:spPr>
            <a:solidFill>
              <a:srgbClr val="7A2280"/>
            </a:solidFill>
          </c:spPr>
          <c:invertIfNegative val="0"/>
          <c:dLbls>
            <c:numFmt formatCode="#,##0" sourceLinked="0"/>
            <c:spPr>
              <a:noFill/>
              <a:ln>
                <a:noFill/>
              </a:ln>
              <a:effectLst/>
            </c:spPr>
            <c:txPr>
              <a:bodyPr/>
              <a:lstStyle/>
              <a:p>
                <a:pPr>
                  <a:defRPr sz="1400" b="0">
                    <a:solidFill>
                      <a:schemeClr val="bg1"/>
                    </a:solidFill>
                    <a:latin typeface="+mn-l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Aug '17</c:v>
                </c:pt>
                <c:pt idx="1">
                  <c:v>Mar '17</c:v>
                </c:pt>
                <c:pt idx="2">
                  <c:v>Jul '16</c:v>
                </c:pt>
              </c:strCache>
            </c:strRef>
          </c:cat>
          <c:val>
            <c:numRef>
              <c:f>Sheet1!$F$2:$F$4</c:f>
              <c:numCache>
                <c:formatCode>General</c:formatCode>
                <c:ptCount val="3"/>
                <c:pt idx="0">
                  <c:v>81</c:v>
                </c:pt>
                <c:pt idx="1">
                  <c:v>80</c:v>
                </c:pt>
                <c:pt idx="2">
                  <c:v>80</c:v>
                </c:pt>
              </c:numCache>
            </c:numRef>
          </c:val>
          <c:extLst xmlns:c16r2="http://schemas.microsoft.com/office/drawing/2015/06/chart">
            <c:ext xmlns:c16="http://schemas.microsoft.com/office/drawing/2014/chart" uri="{C3380CC4-5D6E-409C-BE32-E72D297353CC}">
              <c16:uniqueId val="{00000006-20B4-4376-98C2-E48B47448360}"/>
            </c:ext>
          </c:extLst>
        </c:ser>
        <c:dLbls>
          <c:showLegendKey val="0"/>
          <c:showVal val="1"/>
          <c:showCatName val="0"/>
          <c:showSerName val="0"/>
          <c:showPercent val="0"/>
          <c:showBubbleSize val="0"/>
        </c:dLbls>
        <c:gapWidth val="19"/>
        <c:overlap val="100"/>
        <c:axId val="195427712"/>
        <c:axId val="195314816"/>
      </c:barChart>
      <c:catAx>
        <c:axId val="195427712"/>
        <c:scaling>
          <c:orientation val="maxMin"/>
        </c:scaling>
        <c:delete val="0"/>
        <c:axPos val="b"/>
        <c:numFmt formatCode="General" sourceLinked="1"/>
        <c:majorTickMark val="none"/>
        <c:minorTickMark val="none"/>
        <c:tickLblPos val="nextTo"/>
        <c:spPr>
          <a:ln w="9572">
            <a:noFill/>
          </a:ln>
        </c:spPr>
        <c:txPr>
          <a:bodyPr rot="0" vert="horz"/>
          <a:lstStyle/>
          <a:p>
            <a:pPr>
              <a:defRPr sz="1200" b="0" i="0" u="none" strike="noStrike" baseline="0">
                <a:solidFill>
                  <a:srgbClr val="717171"/>
                </a:solidFill>
                <a:latin typeface="+mn-lt"/>
                <a:ea typeface="Arial"/>
                <a:cs typeface="Arial"/>
              </a:defRPr>
            </a:pPr>
            <a:endParaRPr lang="en-US"/>
          </a:p>
        </c:txPr>
        <c:crossAx val="195314816"/>
        <c:crosses val="autoZero"/>
        <c:auto val="1"/>
        <c:lblAlgn val="ctr"/>
        <c:lblOffset val="100"/>
        <c:noMultiLvlLbl val="0"/>
      </c:catAx>
      <c:valAx>
        <c:axId val="195314816"/>
        <c:scaling>
          <c:orientation val="minMax"/>
        </c:scaling>
        <c:delete val="0"/>
        <c:axPos val="r"/>
        <c:numFmt formatCode="0%" sourceLinked="1"/>
        <c:majorTickMark val="none"/>
        <c:minorTickMark val="none"/>
        <c:tickLblPos val="none"/>
        <c:spPr>
          <a:ln w="9572">
            <a:noFill/>
          </a:ln>
        </c:spPr>
        <c:crossAx val="195427712"/>
        <c:crosses val="autoZero"/>
        <c:crossBetween val="between"/>
      </c:valAx>
    </c:plotArea>
    <c:plotVisOnly val="1"/>
    <c:dispBlanksAs val="gap"/>
    <c:showDLblsOverMax val="0"/>
  </c:chart>
  <c:spPr>
    <a:noFill/>
    <a:ln>
      <a:noFill/>
    </a:ln>
  </c:spPr>
  <c:txPr>
    <a:bodyPr/>
    <a:lstStyle/>
    <a:p>
      <a:pPr>
        <a:defRPr sz="1809" b="1" i="0" u="none" strike="noStrike" baseline="0">
          <a:solidFill>
            <a:schemeClr val="tx1"/>
          </a:solidFill>
          <a:latin typeface="Arial"/>
          <a:ea typeface="Arial"/>
          <a:cs typeface="Arial"/>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910364359819035"/>
          <c:y val="0.15140878715789552"/>
          <c:w val="0.25060930114631719"/>
          <c:h val="0.70228919425744696"/>
        </c:manualLayout>
      </c:layout>
      <c:barChart>
        <c:barDir val="col"/>
        <c:grouping val="percentStacked"/>
        <c:varyColors val="0"/>
        <c:ser>
          <c:idx val="8"/>
          <c:order val="0"/>
          <c:tx>
            <c:strRef>
              <c:f>Sheet1!$B$1</c:f>
              <c:strCache>
                <c:ptCount val="1"/>
                <c:pt idx="0">
                  <c:v>Disagree strongly (-2)</c:v>
                </c:pt>
              </c:strCache>
            </c:strRef>
          </c:tx>
          <c:spPr>
            <a:solidFill>
              <a:srgbClr val="C50017"/>
            </a:solidFill>
            <a:ln w="25527">
              <a:solidFill>
                <a:srgbClr val="C50017"/>
              </a:solidFill>
            </a:ln>
          </c:spPr>
          <c:invertIfNegative val="0"/>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2CC4-4709-BA46-8CA5699824C2}"/>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2CC4-4709-BA46-8CA5699824C2}"/>
                </c:ext>
              </c:extLst>
            </c:dLbl>
            <c:numFmt formatCode="#,##0" sourceLinked="0"/>
            <c:spPr>
              <a:noFill/>
              <a:ln w="25527">
                <a:noFill/>
              </a:ln>
            </c:spPr>
            <c:txPr>
              <a:bodyPr/>
              <a:lstStyle/>
              <a:p>
                <a:pPr>
                  <a:defRPr sz="1000" b="0" i="0" u="none" strike="noStrike" baseline="0">
                    <a:solidFill>
                      <a:srgbClr val="FFFFFF"/>
                    </a:solidFill>
                    <a:latin typeface="+mn-lt"/>
                    <a:ea typeface="Arial"/>
                    <a:cs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Aug '17</c:v>
                </c:pt>
                <c:pt idx="1">
                  <c:v>Mar '17</c:v>
                </c:pt>
                <c:pt idx="2">
                  <c:v>Jul '16 </c:v>
                </c:pt>
              </c:strCache>
            </c:strRef>
          </c:cat>
          <c:val>
            <c:numRef>
              <c:f>Sheet1!$B$2:$B$4</c:f>
              <c:numCache>
                <c:formatCode>General</c:formatCode>
                <c:ptCount val="3"/>
                <c:pt idx="0">
                  <c:v>0.5</c:v>
                </c:pt>
                <c:pt idx="1">
                  <c:v>0</c:v>
                </c:pt>
              </c:numCache>
            </c:numRef>
          </c:val>
          <c:extLst xmlns:c16r2="http://schemas.microsoft.com/office/drawing/2015/06/chart">
            <c:ext xmlns:c16="http://schemas.microsoft.com/office/drawing/2014/chart" uri="{C3380CC4-5D6E-409C-BE32-E72D297353CC}">
              <c16:uniqueId val="{00000000-8BED-428D-9CA2-7F2DA0604520}"/>
            </c:ext>
          </c:extLst>
        </c:ser>
        <c:ser>
          <c:idx val="0"/>
          <c:order val="1"/>
          <c:tx>
            <c:strRef>
              <c:f>Sheet1!$C$1</c:f>
              <c:strCache>
                <c:ptCount val="1"/>
                <c:pt idx="0">
                  <c:v>Disagree slightly (-1)</c:v>
                </c:pt>
              </c:strCache>
            </c:strRef>
          </c:tx>
          <c:spPr>
            <a:solidFill>
              <a:srgbClr val="EF5205"/>
            </a:solidFill>
            <a:ln w="25527">
              <a:noFill/>
            </a:ln>
          </c:spPr>
          <c:invertIfNegative val="0"/>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2CC4-4709-BA46-8CA5699824C2}"/>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2CC4-4709-BA46-8CA5699824C2}"/>
                </c:ext>
              </c:extLst>
            </c:dLbl>
            <c:numFmt formatCode="#,##0" sourceLinked="0"/>
            <c:spPr>
              <a:noFill/>
              <a:ln w="25527">
                <a:noFill/>
              </a:ln>
            </c:spPr>
            <c:txPr>
              <a:bodyPr/>
              <a:lstStyle/>
              <a:p>
                <a:pPr>
                  <a:defRPr sz="1000" b="0" i="0" u="none" strike="noStrike" baseline="0">
                    <a:solidFill>
                      <a:srgbClr val="FFFFFF"/>
                    </a:solidFill>
                    <a:latin typeface="+mn-lt"/>
                    <a:ea typeface="Arial"/>
                    <a:cs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Aug '17</c:v>
                </c:pt>
                <c:pt idx="1">
                  <c:v>Mar '17</c:v>
                </c:pt>
                <c:pt idx="2">
                  <c:v>Jul '16 </c:v>
                </c:pt>
              </c:strCache>
            </c:strRef>
          </c:cat>
          <c:val>
            <c:numRef>
              <c:f>Sheet1!$C$2:$C$4</c:f>
              <c:numCache>
                <c:formatCode>General</c:formatCode>
                <c:ptCount val="3"/>
                <c:pt idx="0">
                  <c:v>0.5</c:v>
                </c:pt>
                <c:pt idx="1">
                  <c:v>1</c:v>
                </c:pt>
              </c:numCache>
            </c:numRef>
          </c:val>
          <c:extLst xmlns:c16r2="http://schemas.microsoft.com/office/drawing/2015/06/chart">
            <c:ext xmlns:c16="http://schemas.microsoft.com/office/drawing/2014/chart" uri="{C3380CC4-5D6E-409C-BE32-E72D297353CC}">
              <c16:uniqueId val="{00000001-8BED-428D-9CA2-7F2DA0604520}"/>
            </c:ext>
          </c:extLst>
        </c:ser>
        <c:ser>
          <c:idx val="1"/>
          <c:order val="2"/>
          <c:tx>
            <c:strRef>
              <c:f>Sheet1!$D$1</c:f>
              <c:strCache>
                <c:ptCount val="1"/>
                <c:pt idx="0">
                  <c:v>Neither nor (0)</c:v>
                </c:pt>
              </c:strCache>
            </c:strRef>
          </c:tx>
          <c:spPr>
            <a:solidFill>
              <a:schemeClr val="accent1"/>
            </a:solidFill>
            <a:ln w="25527">
              <a:noFill/>
            </a:ln>
          </c:spPr>
          <c:invertIfNegative val="0"/>
          <c:dLbls>
            <c:numFmt formatCode="#,##0" sourceLinked="0"/>
            <c:spPr>
              <a:noFill/>
              <a:ln w="25527">
                <a:noFill/>
              </a:ln>
            </c:spPr>
            <c:txPr>
              <a:bodyPr/>
              <a:lstStyle/>
              <a:p>
                <a:pPr>
                  <a:defRPr sz="1400" b="0" i="0" u="none" strike="noStrike" baseline="0">
                    <a:solidFill>
                      <a:srgbClr val="FFFFFF"/>
                    </a:solidFill>
                    <a:latin typeface="+mn-lt"/>
                    <a:ea typeface="Arial"/>
                    <a:cs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Aug '17</c:v>
                </c:pt>
                <c:pt idx="1">
                  <c:v>Mar '17</c:v>
                </c:pt>
                <c:pt idx="2">
                  <c:v>Jul '16 </c:v>
                </c:pt>
              </c:strCache>
            </c:strRef>
          </c:cat>
          <c:val>
            <c:numRef>
              <c:f>Sheet1!$D$2:$D$4</c:f>
              <c:numCache>
                <c:formatCode>General</c:formatCode>
                <c:ptCount val="3"/>
                <c:pt idx="0">
                  <c:v>2</c:v>
                </c:pt>
                <c:pt idx="1">
                  <c:v>3</c:v>
                </c:pt>
                <c:pt idx="2">
                  <c:v>2</c:v>
                </c:pt>
              </c:numCache>
            </c:numRef>
          </c:val>
          <c:extLst xmlns:c16r2="http://schemas.microsoft.com/office/drawing/2015/06/chart">
            <c:ext xmlns:c16="http://schemas.microsoft.com/office/drawing/2014/chart" uri="{C3380CC4-5D6E-409C-BE32-E72D297353CC}">
              <c16:uniqueId val="{00000002-8BED-428D-9CA2-7F2DA0604520}"/>
            </c:ext>
          </c:extLst>
        </c:ser>
        <c:ser>
          <c:idx val="2"/>
          <c:order val="3"/>
          <c:tx>
            <c:strRef>
              <c:f>Sheet1!$E$1</c:f>
              <c:strCache>
                <c:ptCount val="1"/>
                <c:pt idx="0">
                  <c:v>Agree slightly (+1)</c:v>
                </c:pt>
              </c:strCache>
            </c:strRef>
          </c:tx>
          <c:spPr>
            <a:solidFill>
              <a:srgbClr val="3B0541"/>
            </a:solidFill>
          </c:spPr>
          <c:invertIfNegative val="0"/>
          <c:dLbls>
            <c:numFmt formatCode="#,##0" sourceLinked="0"/>
            <c:spPr>
              <a:noFill/>
              <a:ln>
                <a:noFill/>
              </a:ln>
              <a:effectLst/>
            </c:spPr>
            <c:txPr>
              <a:bodyPr/>
              <a:lstStyle/>
              <a:p>
                <a:pPr>
                  <a:defRPr sz="1400" b="0">
                    <a:solidFill>
                      <a:schemeClr val="bg1"/>
                    </a:solidFill>
                    <a:latin typeface="+mn-l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Aug '17</c:v>
                </c:pt>
                <c:pt idx="1">
                  <c:v>Mar '17</c:v>
                </c:pt>
                <c:pt idx="2">
                  <c:v>Jul '16 </c:v>
                </c:pt>
              </c:strCache>
            </c:strRef>
          </c:cat>
          <c:val>
            <c:numRef>
              <c:f>Sheet1!$E$2:$E$4</c:f>
              <c:numCache>
                <c:formatCode>General</c:formatCode>
                <c:ptCount val="3"/>
                <c:pt idx="0">
                  <c:v>12</c:v>
                </c:pt>
                <c:pt idx="1">
                  <c:v>9</c:v>
                </c:pt>
                <c:pt idx="2">
                  <c:v>12</c:v>
                </c:pt>
              </c:numCache>
            </c:numRef>
          </c:val>
          <c:extLst xmlns:c16r2="http://schemas.microsoft.com/office/drawing/2015/06/chart">
            <c:ext xmlns:c16="http://schemas.microsoft.com/office/drawing/2014/chart" uri="{C3380CC4-5D6E-409C-BE32-E72D297353CC}">
              <c16:uniqueId val="{00000003-8BED-428D-9CA2-7F2DA0604520}"/>
            </c:ext>
          </c:extLst>
        </c:ser>
        <c:ser>
          <c:idx val="3"/>
          <c:order val="4"/>
          <c:tx>
            <c:strRef>
              <c:f>Sheet1!$F$1</c:f>
              <c:strCache>
                <c:ptCount val="1"/>
                <c:pt idx="0">
                  <c:v>Agree strongly (+2)</c:v>
                </c:pt>
              </c:strCache>
            </c:strRef>
          </c:tx>
          <c:spPr>
            <a:solidFill>
              <a:srgbClr val="7A2280"/>
            </a:solidFill>
          </c:spPr>
          <c:invertIfNegative val="0"/>
          <c:dLbls>
            <c:numFmt formatCode="#,##0" sourceLinked="0"/>
            <c:spPr>
              <a:noFill/>
              <a:ln>
                <a:noFill/>
              </a:ln>
              <a:effectLst/>
            </c:spPr>
            <c:txPr>
              <a:bodyPr/>
              <a:lstStyle/>
              <a:p>
                <a:pPr>
                  <a:defRPr sz="1400" b="0">
                    <a:solidFill>
                      <a:schemeClr val="bg1"/>
                    </a:solidFill>
                    <a:latin typeface="+mn-l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Aug '17</c:v>
                </c:pt>
                <c:pt idx="1">
                  <c:v>Mar '17</c:v>
                </c:pt>
                <c:pt idx="2">
                  <c:v>Jul '16 </c:v>
                </c:pt>
              </c:strCache>
            </c:strRef>
          </c:cat>
          <c:val>
            <c:numRef>
              <c:f>Sheet1!$F$2:$F$4</c:f>
              <c:numCache>
                <c:formatCode>General</c:formatCode>
                <c:ptCount val="3"/>
                <c:pt idx="0">
                  <c:v>86</c:v>
                </c:pt>
                <c:pt idx="1">
                  <c:v>87</c:v>
                </c:pt>
                <c:pt idx="2">
                  <c:v>85</c:v>
                </c:pt>
              </c:numCache>
            </c:numRef>
          </c:val>
          <c:extLst xmlns:c16r2="http://schemas.microsoft.com/office/drawing/2015/06/chart">
            <c:ext xmlns:c16="http://schemas.microsoft.com/office/drawing/2014/chart" uri="{C3380CC4-5D6E-409C-BE32-E72D297353CC}">
              <c16:uniqueId val="{00000004-8BED-428D-9CA2-7F2DA0604520}"/>
            </c:ext>
          </c:extLst>
        </c:ser>
        <c:dLbls>
          <c:showLegendKey val="0"/>
          <c:showVal val="1"/>
          <c:showCatName val="0"/>
          <c:showSerName val="0"/>
          <c:showPercent val="0"/>
          <c:showBubbleSize val="0"/>
        </c:dLbls>
        <c:gapWidth val="19"/>
        <c:overlap val="100"/>
        <c:axId val="195449984"/>
        <c:axId val="195451520"/>
      </c:barChart>
      <c:catAx>
        <c:axId val="195449984"/>
        <c:scaling>
          <c:orientation val="maxMin"/>
        </c:scaling>
        <c:delete val="0"/>
        <c:axPos val="b"/>
        <c:numFmt formatCode="General" sourceLinked="1"/>
        <c:majorTickMark val="none"/>
        <c:minorTickMark val="none"/>
        <c:tickLblPos val="nextTo"/>
        <c:spPr>
          <a:ln w="9572">
            <a:noFill/>
          </a:ln>
        </c:spPr>
        <c:txPr>
          <a:bodyPr rot="0" vert="horz"/>
          <a:lstStyle/>
          <a:p>
            <a:pPr>
              <a:defRPr sz="1200" b="0" i="0" u="none" strike="noStrike" baseline="0">
                <a:solidFill>
                  <a:srgbClr val="717171"/>
                </a:solidFill>
                <a:latin typeface="+mn-lt"/>
                <a:ea typeface="Arial"/>
                <a:cs typeface="Arial"/>
              </a:defRPr>
            </a:pPr>
            <a:endParaRPr lang="en-US"/>
          </a:p>
        </c:txPr>
        <c:crossAx val="195451520"/>
        <c:crosses val="autoZero"/>
        <c:auto val="1"/>
        <c:lblAlgn val="ctr"/>
        <c:lblOffset val="100"/>
        <c:noMultiLvlLbl val="0"/>
      </c:catAx>
      <c:valAx>
        <c:axId val="195451520"/>
        <c:scaling>
          <c:orientation val="minMax"/>
        </c:scaling>
        <c:delete val="0"/>
        <c:axPos val="r"/>
        <c:numFmt formatCode="0%" sourceLinked="1"/>
        <c:majorTickMark val="none"/>
        <c:minorTickMark val="none"/>
        <c:tickLblPos val="none"/>
        <c:spPr>
          <a:ln w="9572">
            <a:noFill/>
          </a:ln>
        </c:spPr>
        <c:crossAx val="195449984"/>
        <c:crosses val="autoZero"/>
        <c:crossBetween val="between"/>
      </c:valAx>
    </c:plotArea>
    <c:legend>
      <c:legendPos val="l"/>
      <c:layout>
        <c:manualLayout>
          <c:xMode val="edge"/>
          <c:yMode val="edge"/>
          <c:x val="6.9081831145993838E-2"/>
          <c:y val="0.12031633669661231"/>
          <c:w val="0.28541327767299995"/>
          <c:h val="0.68097449084779071"/>
        </c:manualLayout>
      </c:layout>
      <c:overlay val="0"/>
      <c:spPr>
        <a:noFill/>
        <a:ln w="25527">
          <a:noFill/>
        </a:ln>
      </c:spPr>
      <c:txPr>
        <a:bodyPr/>
        <a:lstStyle/>
        <a:p>
          <a:pPr>
            <a:defRPr sz="1200" b="0" i="0" u="none" strike="noStrike" baseline="0">
              <a:solidFill>
                <a:srgbClr val="717171"/>
              </a:solidFill>
              <a:latin typeface="+mn-lt"/>
              <a:ea typeface="Arial"/>
              <a:cs typeface="Arial"/>
            </a:defRPr>
          </a:pPr>
          <a:endParaRPr lang="en-US"/>
        </a:p>
      </c:txPr>
    </c:legend>
    <c:plotVisOnly val="1"/>
    <c:dispBlanksAs val="gap"/>
    <c:showDLblsOverMax val="0"/>
  </c:chart>
  <c:spPr>
    <a:noFill/>
    <a:ln>
      <a:noFill/>
    </a:ln>
  </c:spPr>
  <c:txPr>
    <a:bodyPr/>
    <a:lstStyle/>
    <a:p>
      <a:pPr>
        <a:defRPr sz="1809" b="1" i="0" u="none" strike="noStrike" baseline="0">
          <a:solidFill>
            <a:schemeClr val="tx1"/>
          </a:solidFill>
          <a:latin typeface="Arial"/>
          <a:ea typeface="Arial"/>
          <a:cs typeface="Arial"/>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602909011373575E-2"/>
          <c:y val="9.8550569873871063E-2"/>
          <c:w val="0.67661931321084867"/>
          <c:h val="0.68888821863951288"/>
        </c:manualLayout>
      </c:layout>
      <c:lineChart>
        <c:grouping val="standard"/>
        <c:varyColors val="0"/>
        <c:ser>
          <c:idx val="0"/>
          <c:order val="0"/>
          <c:tx>
            <c:strRef>
              <c:f>Sheet1!$B$1</c:f>
              <c:strCache>
                <c:ptCount val="1"/>
                <c:pt idx="0">
                  <c:v>Points on driving licence</c:v>
                </c:pt>
              </c:strCache>
            </c:strRef>
          </c:tx>
          <c:spPr>
            <a:ln>
              <a:solidFill>
                <a:srgbClr val="92D050"/>
              </a:solidFill>
            </a:ln>
          </c:spPr>
          <c:marker>
            <c:spPr>
              <a:solidFill>
                <a:srgbClr val="92D050"/>
              </a:solidFill>
              <a:ln>
                <a:solidFill>
                  <a:srgbClr val="00B050"/>
                </a:solidFill>
              </a:ln>
            </c:spPr>
          </c:marker>
          <c:dLbls>
            <c:dLbl>
              <c:idx val="0"/>
              <c:layout>
                <c:manualLayout>
                  <c:x val="-1.8749999999999999E-2"/>
                  <c:y val="-3.364606580485728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8E24-422E-8D4B-8E812ECD4C97}"/>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8E24-422E-8D4B-8E812ECD4C97}"/>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8E24-422E-8D4B-8E812ECD4C97}"/>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8E24-422E-8D4B-8E812ECD4C97}"/>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8E24-422E-8D4B-8E812ECD4C97}"/>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8E24-422E-8D4B-8E812ECD4C97}"/>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8E24-422E-8D4B-8E812ECD4C97}"/>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8E24-422E-8D4B-8E812ECD4C97}"/>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8E24-422E-8D4B-8E812ECD4C97}"/>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8E24-422E-8D4B-8E812ECD4C97}"/>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8E24-422E-8D4B-8E812ECD4C97}"/>
                </c:ext>
              </c:extLst>
            </c:dLbl>
            <c:dLbl>
              <c:idx val="12"/>
              <c:layout>
                <c:manualLayout>
                  <c:x val="-2.2777777777777779E-2"/>
                  <c:y val="-2.2018710962361038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8E24-422E-8D4B-8E812ECD4C97}"/>
                </c:ext>
              </c:extLst>
            </c:dLbl>
            <c:spPr>
              <a:noFill/>
              <a:ln>
                <a:noFill/>
              </a:ln>
              <a:effectLst/>
            </c:spPr>
            <c:txPr>
              <a:bodyPr/>
              <a:lstStyle/>
              <a:p>
                <a:pPr>
                  <a:defRPr sz="1400">
                    <a:solidFill>
                      <a:srgbClr val="00B050"/>
                    </a:solidFill>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trendline>
            <c:spPr>
              <a:ln>
                <a:solidFill>
                  <a:srgbClr val="92D050"/>
                </a:solidFill>
                <a:prstDash val="dash"/>
              </a:ln>
            </c:spPr>
            <c:trendlineType val="linear"/>
            <c:dispRSqr val="0"/>
            <c:dispEq val="0"/>
          </c:trendline>
          <c:cat>
            <c:strRef>
              <c:f>Sheet1!$A$2:$A$16</c:f>
              <c:strCache>
                <c:ptCount val="12"/>
                <c:pt idx="0">
                  <c:v>Feb '12</c:v>
                </c:pt>
                <c:pt idx="1">
                  <c:v>Aug '12</c:v>
                </c:pt>
                <c:pt idx="2">
                  <c:v>Feb '13</c:v>
                </c:pt>
                <c:pt idx="3">
                  <c:v>Jul '13</c:v>
                </c:pt>
                <c:pt idx="4">
                  <c:v>Feb '14</c:v>
                </c:pt>
                <c:pt idx="5">
                  <c:v>Jul '14</c:v>
                </c:pt>
                <c:pt idx="6">
                  <c:v>Feb '15</c:v>
                </c:pt>
                <c:pt idx="7">
                  <c:v>Jul '15</c:v>
                </c:pt>
                <c:pt idx="8">
                  <c:v>Feb '16</c:v>
                </c:pt>
                <c:pt idx="9">
                  <c:v>Jul '16</c:v>
                </c:pt>
                <c:pt idx="10">
                  <c:v>Mar '17</c:v>
                </c:pt>
                <c:pt idx="11">
                  <c:v>Aug '17</c:v>
                </c:pt>
              </c:strCache>
            </c:strRef>
          </c:cat>
          <c:val>
            <c:numRef>
              <c:f>Sheet1!$B$2:$B$16</c:f>
              <c:numCache>
                <c:formatCode>General</c:formatCode>
                <c:ptCount val="12"/>
                <c:pt idx="0">
                  <c:v>73</c:v>
                </c:pt>
                <c:pt idx="1">
                  <c:v>69</c:v>
                </c:pt>
                <c:pt idx="2">
                  <c:v>69</c:v>
                </c:pt>
                <c:pt idx="3">
                  <c:v>67</c:v>
                </c:pt>
                <c:pt idx="4">
                  <c:v>69</c:v>
                </c:pt>
                <c:pt idx="5">
                  <c:v>71</c:v>
                </c:pt>
                <c:pt idx="6">
                  <c:v>78</c:v>
                </c:pt>
                <c:pt idx="7">
                  <c:v>71</c:v>
                </c:pt>
                <c:pt idx="8">
                  <c:v>68</c:v>
                </c:pt>
                <c:pt idx="9">
                  <c:v>71</c:v>
                </c:pt>
                <c:pt idx="10">
                  <c:v>65</c:v>
                </c:pt>
                <c:pt idx="11">
                  <c:v>70</c:v>
                </c:pt>
              </c:numCache>
            </c:numRef>
          </c:val>
          <c:smooth val="0"/>
          <c:extLst xmlns:c16r2="http://schemas.microsoft.com/office/drawing/2015/06/chart">
            <c:ext xmlns:c16="http://schemas.microsoft.com/office/drawing/2014/chart" uri="{C3380CC4-5D6E-409C-BE32-E72D297353CC}">
              <c16:uniqueId val="{0000000D-8E24-422E-8D4B-8E812ECD4C97}"/>
            </c:ext>
          </c:extLst>
        </c:ser>
        <c:ser>
          <c:idx val="1"/>
          <c:order val="1"/>
          <c:tx>
            <c:strRef>
              <c:f>Sheet1!$C$1</c:f>
              <c:strCache>
                <c:ptCount val="1"/>
                <c:pt idx="0">
                  <c:v>A fine</c:v>
                </c:pt>
              </c:strCache>
            </c:strRef>
          </c:tx>
          <c:spPr>
            <a:ln>
              <a:solidFill>
                <a:schemeClr val="accent2"/>
              </a:solidFill>
            </a:ln>
          </c:spPr>
          <c:marker>
            <c:spPr>
              <a:solidFill>
                <a:schemeClr val="accent2"/>
              </a:solidFill>
              <a:ln>
                <a:solidFill>
                  <a:schemeClr val="accent2"/>
                </a:solidFill>
              </a:ln>
            </c:spPr>
          </c:marker>
          <c:dLbls>
            <c:dLbl>
              <c:idx val="0"/>
              <c:layout>
                <c:manualLayout>
                  <c:x val="-1.1458333333333333E-2"/>
                  <c:y val="4.1410542529055142E-2"/>
                </c:manualLayout>
              </c:layout>
              <c:spPr/>
              <c:txPr>
                <a:bodyPr/>
                <a:lstStyle/>
                <a:p>
                  <a:pPr>
                    <a:defRPr sz="1400">
                      <a:solidFill>
                        <a:schemeClr val="accent2"/>
                      </a:solidFill>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8E24-422E-8D4B-8E812ECD4C97}"/>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8E24-422E-8D4B-8E812ECD4C97}"/>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8E24-422E-8D4B-8E812ECD4C97}"/>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8E24-422E-8D4B-8E812ECD4C97}"/>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8E24-422E-8D4B-8E812ECD4C97}"/>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8E24-422E-8D4B-8E812ECD4C97}"/>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4-8E24-422E-8D4B-8E812ECD4C97}"/>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8E24-422E-8D4B-8E812ECD4C97}"/>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6-8E24-422E-8D4B-8E812ECD4C97}"/>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8E24-422E-8D4B-8E812ECD4C97}"/>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8-8E24-422E-8D4B-8E812ECD4C97}"/>
                </c:ext>
              </c:extLst>
            </c:dLbl>
            <c:dLbl>
              <c:idx val="11"/>
              <c:layout>
                <c:manualLayout>
                  <c:x val="-1.6963582677165277E-2"/>
                  <c:y val="3.8692975675585897E-2"/>
                </c:manualLayout>
              </c:layout>
              <c:spPr>
                <a:noFill/>
                <a:ln>
                  <a:noFill/>
                </a:ln>
                <a:effectLst/>
              </c:spPr>
              <c:txPr>
                <a:bodyPr/>
                <a:lstStyle/>
                <a:p>
                  <a:pPr>
                    <a:defRPr sz="1400">
                      <a:solidFill>
                        <a:schemeClr val="accent2"/>
                      </a:solidFill>
                    </a:defRPr>
                  </a:pPr>
                  <a:endParaRPr lang="en-US"/>
                </a:p>
              </c:tx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0DEB-46ED-B15C-01708ED97CA6}"/>
                </c:ext>
              </c:extLst>
            </c:dLbl>
            <c:spPr>
              <a:noFill/>
              <a:ln>
                <a:noFill/>
              </a:ln>
              <a:effectLst/>
            </c:spPr>
            <c:txPr>
              <a:bodyPr/>
              <a:lstStyle/>
              <a:p>
                <a:pPr>
                  <a:defRPr sz="1400">
                    <a:solidFill>
                      <a:srgbClr val="00B050"/>
                    </a:solidFill>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trendline>
            <c:spPr>
              <a:ln>
                <a:solidFill>
                  <a:srgbClr val="FFC000"/>
                </a:solidFill>
                <a:prstDash val="lgDashDot"/>
              </a:ln>
            </c:spPr>
            <c:trendlineType val="linear"/>
            <c:dispRSqr val="0"/>
            <c:dispEq val="0"/>
          </c:trendline>
          <c:cat>
            <c:strRef>
              <c:f>Sheet1!$A$2:$A$16</c:f>
              <c:strCache>
                <c:ptCount val="12"/>
                <c:pt idx="0">
                  <c:v>Feb '12</c:v>
                </c:pt>
                <c:pt idx="1">
                  <c:v>Aug '12</c:v>
                </c:pt>
                <c:pt idx="2">
                  <c:v>Feb '13</c:v>
                </c:pt>
                <c:pt idx="3">
                  <c:v>Jul '13</c:v>
                </c:pt>
                <c:pt idx="4">
                  <c:v>Feb '14</c:v>
                </c:pt>
                <c:pt idx="5">
                  <c:v>Jul '14</c:v>
                </c:pt>
                <c:pt idx="6">
                  <c:v>Feb '15</c:v>
                </c:pt>
                <c:pt idx="7">
                  <c:v>Jul '15</c:v>
                </c:pt>
                <c:pt idx="8">
                  <c:v>Feb '16</c:v>
                </c:pt>
                <c:pt idx="9">
                  <c:v>Jul '16</c:v>
                </c:pt>
                <c:pt idx="10">
                  <c:v>Mar '17</c:v>
                </c:pt>
                <c:pt idx="11">
                  <c:v>Aug '17</c:v>
                </c:pt>
              </c:strCache>
            </c:strRef>
          </c:cat>
          <c:val>
            <c:numRef>
              <c:f>Sheet1!$C$2:$C$16</c:f>
              <c:numCache>
                <c:formatCode>General</c:formatCode>
                <c:ptCount val="12"/>
                <c:pt idx="0">
                  <c:v>70</c:v>
                </c:pt>
                <c:pt idx="1">
                  <c:v>64</c:v>
                </c:pt>
                <c:pt idx="2">
                  <c:v>63</c:v>
                </c:pt>
                <c:pt idx="3">
                  <c:v>63</c:v>
                </c:pt>
                <c:pt idx="4">
                  <c:v>63</c:v>
                </c:pt>
                <c:pt idx="5">
                  <c:v>66</c:v>
                </c:pt>
                <c:pt idx="6">
                  <c:v>68</c:v>
                </c:pt>
                <c:pt idx="7">
                  <c:v>69</c:v>
                </c:pt>
                <c:pt idx="8">
                  <c:v>68</c:v>
                </c:pt>
                <c:pt idx="9">
                  <c:v>65</c:v>
                </c:pt>
                <c:pt idx="10">
                  <c:v>63</c:v>
                </c:pt>
                <c:pt idx="11">
                  <c:v>64</c:v>
                </c:pt>
              </c:numCache>
            </c:numRef>
          </c:val>
          <c:smooth val="0"/>
          <c:extLst xmlns:c16r2="http://schemas.microsoft.com/office/drawing/2015/06/chart">
            <c:ext xmlns:c16="http://schemas.microsoft.com/office/drawing/2014/chart" uri="{C3380CC4-5D6E-409C-BE32-E72D297353CC}">
              <c16:uniqueId val="{0000001A-8E24-422E-8D4B-8E812ECD4C97}"/>
            </c:ext>
          </c:extLst>
        </c:ser>
        <c:ser>
          <c:idx val="2"/>
          <c:order val="2"/>
          <c:tx>
            <c:strRef>
              <c:f>Sheet1!$D$1</c:f>
              <c:strCache>
                <c:ptCount val="1"/>
                <c:pt idx="0">
                  <c:v>Any disqualified (net)</c:v>
                </c:pt>
              </c:strCache>
            </c:strRef>
          </c:tx>
          <c:spPr>
            <a:ln>
              <a:solidFill>
                <a:schemeClr val="accent4"/>
              </a:solidFill>
            </a:ln>
          </c:spPr>
          <c:marker>
            <c:spPr>
              <a:solidFill>
                <a:schemeClr val="accent4"/>
              </a:solidFill>
              <a:ln>
                <a:solidFill>
                  <a:schemeClr val="accent4"/>
                </a:solidFill>
              </a:ln>
            </c:spPr>
          </c:marker>
          <c:dLbls>
            <c:dLbl>
              <c:idx val="0"/>
              <c:layout>
                <c:manualLayout>
                  <c:x val="-5.208333333333333E-3"/>
                  <c:y val="-2.846974798872541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8E24-422E-8D4B-8E812ECD4C97}"/>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C-8E24-422E-8D4B-8E812ECD4C97}"/>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8E24-422E-8D4B-8E812ECD4C97}"/>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E-8E24-422E-8D4B-8E812ECD4C97}"/>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8E24-422E-8D4B-8E812ECD4C97}"/>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0-8E24-422E-8D4B-8E812ECD4C97}"/>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1-8E24-422E-8D4B-8E812ECD4C97}"/>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2-8E24-422E-8D4B-8E812ECD4C97}"/>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3-8E24-422E-8D4B-8E812ECD4C97}"/>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4-8E24-422E-8D4B-8E812ECD4C97}"/>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5-8E24-422E-8D4B-8E812ECD4C97}"/>
                </c:ext>
              </c:extLst>
            </c:dLbl>
            <c:dLbl>
              <c:idx val="11"/>
              <c:layout>
                <c:manualLayout>
                  <c:x val="-1.5625E-2"/>
                  <c:y val="-4.399870143712108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0DEB-46ED-B15C-01708ED97CA6}"/>
                </c:ext>
              </c:extLst>
            </c:dLbl>
            <c:dLbl>
              <c:idx val="12"/>
              <c:layout>
                <c:manualLayout>
                  <c:x val="-1.3889982502186208E-3"/>
                  <c:y val="-7.764476724197839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6-8E24-422E-8D4B-8E812ECD4C97}"/>
                </c:ext>
              </c:extLst>
            </c:dLbl>
            <c:spPr>
              <a:noFill/>
              <a:ln>
                <a:noFill/>
              </a:ln>
              <a:effectLst/>
            </c:spPr>
            <c:txPr>
              <a:bodyPr/>
              <a:lstStyle/>
              <a:p>
                <a:pPr>
                  <a:defRPr sz="1400">
                    <a:solidFill>
                      <a:srgbClr val="7030A0"/>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trendline>
            <c:spPr>
              <a:ln>
                <a:solidFill>
                  <a:srgbClr val="7030A0"/>
                </a:solidFill>
                <a:prstDash val="dashDot"/>
              </a:ln>
            </c:spPr>
            <c:trendlineType val="linear"/>
            <c:dispRSqr val="0"/>
            <c:dispEq val="0"/>
          </c:trendline>
          <c:cat>
            <c:strRef>
              <c:f>Sheet1!$A$2:$A$16</c:f>
              <c:strCache>
                <c:ptCount val="12"/>
                <c:pt idx="0">
                  <c:v>Feb '12</c:v>
                </c:pt>
                <c:pt idx="1">
                  <c:v>Aug '12</c:v>
                </c:pt>
                <c:pt idx="2">
                  <c:v>Feb '13</c:v>
                </c:pt>
                <c:pt idx="3">
                  <c:v>Jul '13</c:v>
                </c:pt>
                <c:pt idx="4">
                  <c:v>Feb '14</c:v>
                </c:pt>
                <c:pt idx="5">
                  <c:v>Jul '14</c:v>
                </c:pt>
                <c:pt idx="6">
                  <c:v>Feb '15</c:v>
                </c:pt>
                <c:pt idx="7">
                  <c:v>Jul '15</c:v>
                </c:pt>
                <c:pt idx="8">
                  <c:v>Feb '16</c:v>
                </c:pt>
                <c:pt idx="9">
                  <c:v>Jul '16</c:v>
                </c:pt>
                <c:pt idx="10">
                  <c:v>Mar '17</c:v>
                </c:pt>
                <c:pt idx="11">
                  <c:v>Aug '17</c:v>
                </c:pt>
              </c:strCache>
            </c:strRef>
          </c:cat>
          <c:val>
            <c:numRef>
              <c:f>Sheet1!$D$2:$D$16</c:f>
              <c:numCache>
                <c:formatCode>General</c:formatCode>
                <c:ptCount val="12"/>
                <c:pt idx="0">
                  <c:v>26</c:v>
                </c:pt>
                <c:pt idx="1">
                  <c:v>23</c:v>
                </c:pt>
                <c:pt idx="2">
                  <c:v>25</c:v>
                </c:pt>
                <c:pt idx="3">
                  <c:v>25</c:v>
                </c:pt>
                <c:pt idx="4">
                  <c:v>23</c:v>
                </c:pt>
                <c:pt idx="5">
                  <c:v>30</c:v>
                </c:pt>
                <c:pt idx="6">
                  <c:v>20</c:v>
                </c:pt>
                <c:pt idx="7">
                  <c:v>23</c:v>
                </c:pt>
                <c:pt idx="8">
                  <c:v>27</c:v>
                </c:pt>
                <c:pt idx="9">
                  <c:v>21</c:v>
                </c:pt>
                <c:pt idx="10">
                  <c:v>19</c:v>
                </c:pt>
                <c:pt idx="11">
                  <c:v>18</c:v>
                </c:pt>
              </c:numCache>
            </c:numRef>
          </c:val>
          <c:smooth val="0"/>
          <c:extLst xmlns:c16r2="http://schemas.microsoft.com/office/drawing/2015/06/chart">
            <c:ext xmlns:c16="http://schemas.microsoft.com/office/drawing/2014/chart" uri="{C3380CC4-5D6E-409C-BE32-E72D297353CC}">
              <c16:uniqueId val="{00000028-8E24-422E-8D4B-8E812ECD4C97}"/>
            </c:ext>
          </c:extLst>
        </c:ser>
        <c:ser>
          <c:idx val="3"/>
          <c:order val="3"/>
          <c:tx>
            <c:strRef>
              <c:f>Sheet1!$E$1</c:f>
              <c:strCache>
                <c:ptCount val="1"/>
                <c:pt idx="0">
                  <c:v>Conviction</c:v>
                </c:pt>
              </c:strCache>
            </c:strRef>
          </c:tx>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9-8E24-422E-8D4B-8E812ECD4C97}"/>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A-8E24-422E-8D4B-8E812ECD4C97}"/>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B-8E24-422E-8D4B-8E812ECD4C97}"/>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C-8E24-422E-8D4B-8E812ECD4C97}"/>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D-8E24-422E-8D4B-8E812ECD4C97}"/>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E-8E24-422E-8D4B-8E812ECD4C97}"/>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F-8E24-422E-8D4B-8E812ECD4C97}"/>
                </c:ext>
              </c:extLst>
            </c:dLbl>
            <c:dLbl>
              <c:idx val="7"/>
              <c:layout>
                <c:manualLayout>
                  <c:x val="-2.0833333333333332E-2"/>
                  <c:y val="-5.1763178161317973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30-8E24-422E-8D4B-8E812ECD4C97}"/>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1-8E24-422E-8D4B-8E812ECD4C97}"/>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2-8E24-422E-8D4B-8E812ECD4C97}"/>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3-8E24-422E-8D4B-8E812ECD4C97}"/>
                </c:ext>
              </c:extLst>
            </c:dLbl>
            <c:dLbl>
              <c:idx val="11"/>
              <c:layout>
                <c:manualLayout>
                  <c:x val="-5.5052493438320213E-3"/>
                  <c:y val="1.281138659492643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0DEB-46ED-B15C-01708ED97CA6}"/>
                </c:ext>
              </c:extLst>
            </c:dLbl>
            <c:spPr>
              <a:noFill/>
              <a:ln>
                <a:noFill/>
              </a:ln>
              <a:effectLst/>
            </c:spPr>
            <c:txPr>
              <a:bodyPr/>
              <a:lstStyle/>
              <a:p>
                <a:pPr>
                  <a:defRPr sz="1400">
                    <a:solidFill>
                      <a:schemeClr val="accent4">
                        <a:lumMod val="60000"/>
                        <a:lumOff val="40000"/>
                      </a:schemeClr>
                    </a:solidFill>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Sheet1!$A$2:$A$16</c:f>
              <c:strCache>
                <c:ptCount val="12"/>
                <c:pt idx="0">
                  <c:v>Feb '12</c:v>
                </c:pt>
                <c:pt idx="1">
                  <c:v>Aug '12</c:v>
                </c:pt>
                <c:pt idx="2">
                  <c:v>Feb '13</c:v>
                </c:pt>
                <c:pt idx="3">
                  <c:v>Jul '13</c:v>
                </c:pt>
                <c:pt idx="4">
                  <c:v>Feb '14</c:v>
                </c:pt>
                <c:pt idx="5">
                  <c:v>Jul '14</c:v>
                </c:pt>
                <c:pt idx="6">
                  <c:v>Feb '15</c:v>
                </c:pt>
                <c:pt idx="7">
                  <c:v>Jul '15</c:v>
                </c:pt>
                <c:pt idx="8">
                  <c:v>Feb '16</c:v>
                </c:pt>
                <c:pt idx="9">
                  <c:v>Jul '16</c:v>
                </c:pt>
                <c:pt idx="10">
                  <c:v>Mar '17</c:v>
                </c:pt>
                <c:pt idx="11">
                  <c:v>Aug '17</c:v>
                </c:pt>
              </c:strCache>
            </c:strRef>
          </c:cat>
          <c:val>
            <c:numRef>
              <c:f>Sheet1!$E$2:$E$16</c:f>
              <c:numCache>
                <c:formatCode>General</c:formatCode>
                <c:ptCount val="12"/>
                <c:pt idx="7">
                  <c:v>8</c:v>
                </c:pt>
                <c:pt idx="8">
                  <c:v>11</c:v>
                </c:pt>
                <c:pt idx="9">
                  <c:v>15</c:v>
                </c:pt>
                <c:pt idx="10">
                  <c:v>15</c:v>
                </c:pt>
                <c:pt idx="11">
                  <c:v>14</c:v>
                </c:pt>
              </c:numCache>
            </c:numRef>
          </c:val>
          <c:smooth val="0"/>
          <c:extLst xmlns:c16r2="http://schemas.microsoft.com/office/drawing/2015/06/chart">
            <c:ext xmlns:c16="http://schemas.microsoft.com/office/drawing/2014/chart" uri="{C3380CC4-5D6E-409C-BE32-E72D297353CC}">
              <c16:uniqueId val="{00000034-8E24-422E-8D4B-8E812ECD4C97}"/>
            </c:ext>
          </c:extLst>
        </c:ser>
        <c:ser>
          <c:idx val="4"/>
          <c:order val="4"/>
          <c:tx>
            <c:strRef>
              <c:f>Sheet1!$F$1</c:f>
              <c:strCache>
                <c:ptCount val="1"/>
                <c:pt idx="0">
                  <c:v>A verbal warning</c:v>
                </c:pt>
              </c:strCache>
            </c:strRef>
          </c:tx>
          <c:spPr>
            <a:ln>
              <a:solidFill>
                <a:schemeClr val="accent1"/>
              </a:solidFill>
            </a:ln>
          </c:spPr>
          <c:marker>
            <c:spPr>
              <a:solidFill>
                <a:schemeClr val="accent1"/>
              </a:solidFill>
              <a:ln>
                <a:solidFill>
                  <a:schemeClr val="accent1"/>
                </a:solidFill>
              </a:ln>
            </c:spPr>
          </c:marker>
          <c:dLbls>
            <c:dLbl>
              <c:idx val="0"/>
              <c:layout>
                <c:manualLayout>
                  <c:x val="-1.3541666666666667E-2"/>
                  <c:y val="-3.10579068967914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35-8E24-422E-8D4B-8E812ECD4C97}"/>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6-8E24-422E-8D4B-8E812ECD4C97}"/>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7-8E24-422E-8D4B-8E812ECD4C97}"/>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8-8E24-422E-8D4B-8E812ECD4C97}"/>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9-8E24-422E-8D4B-8E812ECD4C97}"/>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A-8E24-422E-8D4B-8E812ECD4C97}"/>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B-8E24-422E-8D4B-8E812ECD4C97}"/>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C-8E24-422E-8D4B-8E812ECD4C97}"/>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D-8E24-422E-8D4B-8E812ECD4C97}"/>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E-8E24-422E-8D4B-8E812ECD4C97}"/>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F-8E24-422E-8D4B-8E812ECD4C97}"/>
                </c:ext>
              </c:extLst>
            </c:dLbl>
            <c:dLbl>
              <c:idx val="11"/>
              <c:layout>
                <c:manualLayout>
                  <c:x val="-2.3802493438320211E-3"/>
                  <c:y val="-1.8246520301865018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0DEB-46ED-B15C-01708ED97CA6}"/>
                </c:ext>
              </c:extLst>
            </c:dLbl>
            <c:spPr>
              <a:noFill/>
              <a:ln>
                <a:noFill/>
              </a:ln>
              <a:effectLst/>
            </c:spPr>
            <c:txPr>
              <a:bodyPr/>
              <a:lstStyle/>
              <a:p>
                <a:pPr>
                  <a:defRPr sz="1400">
                    <a:solidFill>
                      <a:srgbClr val="E6304B"/>
                    </a:solidFill>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trendline>
            <c:spPr>
              <a:ln>
                <a:solidFill>
                  <a:schemeClr val="accent3"/>
                </a:solidFill>
                <a:prstDash val="sysDash"/>
              </a:ln>
            </c:spPr>
            <c:trendlineType val="linear"/>
            <c:dispRSqr val="0"/>
            <c:dispEq val="0"/>
          </c:trendline>
          <c:cat>
            <c:strRef>
              <c:f>Sheet1!$A$2:$A$16</c:f>
              <c:strCache>
                <c:ptCount val="12"/>
                <c:pt idx="0">
                  <c:v>Feb '12</c:v>
                </c:pt>
                <c:pt idx="1">
                  <c:v>Aug '12</c:v>
                </c:pt>
                <c:pt idx="2">
                  <c:v>Feb '13</c:v>
                </c:pt>
                <c:pt idx="3">
                  <c:v>Jul '13</c:v>
                </c:pt>
                <c:pt idx="4">
                  <c:v>Feb '14</c:v>
                </c:pt>
                <c:pt idx="5">
                  <c:v>Jul '14</c:v>
                </c:pt>
                <c:pt idx="6">
                  <c:v>Feb '15</c:v>
                </c:pt>
                <c:pt idx="7">
                  <c:v>Jul '15</c:v>
                </c:pt>
                <c:pt idx="8">
                  <c:v>Feb '16</c:v>
                </c:pt>
                <c:pt idx="9">
                  <c:v>Jul '16</c:v>
                </c:pt>
                <c:pt idx="10">
                  <c:v>Mar '17</c:v>
                </c:pt>
                <c:pt idx="11">
                  <c:v>Aug '17</c:v>
                </c:pt>
              </c:strCache>
            </c:strRef>
          </c:cat>
          <c:val>
            <c:numRef>
              <c:f>Sheet1!$F$2:$F$16</c:f>
              <c:numCache>
                <c:formatCode>General</c:formatCode>
                <c:ptCount val="12"/>
                <c:pt idx="0">
                  <c:v>11</c:v>
                </c:pt>
                <c:pt idx="1">
                  <c:v>11</c:v>
                </c:pt>
                <c:pt idx="2">
                  <c:v>13</c:v>
                </c:pt>
                <c:pt idx="3">
                  <c:v>14</c:v>
                </c:pt>
                <c:pt idx="4">
                  <c:v>13</c:v>
                </c:pt>
                <c:pt idx="5">
                  <c:v>12</c:v>
                </c:pt>
                <c:pt idx="6">
                  <c:v>11</c:v>
                </c:pt>
                <c:pt idx="7">
                  <c:v>12</c:v>
                </c:pt>
                <c:pt idx="8">
                  <c:v>13</c:v>
                </c:pt>
                <c:pt idx="9">
                  <c:v>19</c:v>
                </c:pt>
                <c:pt idx="10">
                  <c:v>12</c:v>
                </c:pt>
                <c:pt idx="11">
                  <c:v>15</c:v>
                </c:pt>
              </c:numCache>
            </c:numRef>
          </c:val>
          <c:smooth val="0"/>
          <c:extLst xmlns:c16r2="http://schemas.microsoft.com/office/drawing/2015/06/chart">
            <c:ext xmlns:c16="http://schemas.microsoft.com/office/drawing/2014/chart" uri="{C3380CC4-5D6E-409C-BE32-E72D297353CC}">
              <c16:uniqueId val="{00000041-8E24-422E-8D4B-8E812ECD4C97}"/>
            </c:ext>
          </c:extLst>
        </c:ser>
        <c:ser>
          <c:idx val="5"/>
          <c:order val="5"/>
          <c:tx>
            <c:strRef>
              <c:f>Sheet1!$G$1</c:f>
              <c:strCache>
                <c:ptCount val="1"/>
                <c:pt idx="0">
                  <c:v>A criminal record</c:v>
                </c:pt>
              </c:strCache>
            </c:strRef>
          </c:tx>
          <c:spPr>
            <a:ln>
              <a:solidFill>
                <a:srgbClr val="797979"/>
              </a:solidFill>
            </a:ln>
          </c:spPr>
          <c:marker>
            <c:symbol val="diamond"/>
            <c:size val="7"/>
            <c:spPr>
              <a:solidFill>
                <a:srgbClr val="797979"/>
              </a:solidFill>
              <a:ln>
                <a:solidFill>
                  <a:srgbClr val="797979"/>
                </a:solidFill>
              </a:ln>
            </c:spPr>
          </c:marker>
          <c:dLbls>
            <c:dLbl>
              <c:idx val="0"/>
              <c:layout>
                <c:manualLayout>
                  <c:x val="7.2916666666666668E-3"/>
                  <c:y val="-1.03526356322636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42-8E24-422E-8D4B-8E812ECD4C97}"/>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43-8E24-422E-8D4B-8E812ECD4C97}"/>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44-8E24-422E-8D4B-8E812ECD4C97}"/>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45-8E24-422E-8D4B-8E812ECD4C97}"/>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46-8E24-422E-8D4B-8E812ECD4C97}"/>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47-8E24-422E-8D4B-8E812ECD4C97}"/>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48-8E24-422E-8D4B-8E812ECD4C97}"/>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49-8E24-422E-8D4B-8E812ECD4C97}"/>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4A-8E24-422E-8D4B-8E812ECD4C97}"/>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4B-8E24-422E-8D4B-8E812ECD4C97}"/>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4C-8E24-422E-8D4B-8E812ECD4C97}"/>
                </c:ext>
              </c:extLst>
            </c:dLbl>
            <c:dLbl>
              <c:idx val="11"/>
              <c:layout>
                <c:manualLayout>
                  <c:x val="-4.1666666666666666E-3"/>
                  <c:y val="-2.588158908065946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0DEB-46ED-B15C-01708ED97CA6}"/>
                </c:ext>
              </c:extLst>
            </c:dLbl>
            <c:dLbl>
              <c:idx val="12"/>
              <c:layout>
                <c:manualLayout>
                  <c:x val="-4.1666666666666666E-3"/>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4D-8E24-422E-8D4B-8E812ECD4C97}"/>
                </c:ext>
              </c:extLst>
            </c:dLbl>
            <c:spPr>
              <a:noFill/>
              <a:ln>
                <a:noFill/>
              </a:ln>
              <a:effectLst/>
            </c:spPr>
            <c:txPr>
              <a:bodyPr/>
              <a:lstStyle/>
              <a:p>
                <a:pPr>
                  <a:defRPr sz="1400">
                    <a:solidFill>
                      <a:srgbClr val="989898"/>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Sheet1!$A$2:$A$16</c:f>
              <c:strCache>
                <c:ptCount val="12"/>
                <c:pt idx="0">
                  <c:v>Feb '12</c:v>
                </c:pt>
                <c:pt idx="1">
                  <c:v>Aug '12</c:v>
                </c:pt>
                <c:pt idx="2">
                  <c:v>Feb '13</c:v>
                </c:pt>
                <c:pt idx="3">
                  <c:v>Jul '13</c:v>
                </c:pt>
                <c:pt idx="4">
                  <c:v>Feb '14</c:v>
                </c:pt>
                <c:pt idx="5">
                  <c:v>Jul '14</c:v>
                </c:pt>
                <c:pt idx="6">
                  <c:v>Feb '15</c:v>
                </c:pt>
                <c:pt idx="7">
                  <c:v>Jul '15</c:v>
                </c:pt>
                <c:pt idx="8">
                  <c:v>Feb '16</c:v>
                </c:pt>
                <c:pt idx="9">
                  <c:v>Jul '16</c:v>
                </c:pt>
                <c:pt idx="10">
                  <c:v>Mar '17</c:v>
                </c:pt>
                <c:pt idx="11">
                  <c:v>Aug '17</c:v>
                </c:pt>
              </c:strCache>
            </c:strRef>
          </c:cat>
          <c:val>
            <c:numRef>
              <c:f>Sheet1!$G$2:$G$16</c:f>
              <c:numCache>
                <c:formatCode>General</c:formatCode>
                <c:ptCount val="12"/>
                <c:pt idx="0">
                  <c:v>8</c:v>
                </c:pt>
                <c:pt idx="1">
                  <c:v>5</c:v>
                </c:pt>
                <c:pt idx="2">
                  <c:v>4</c:v>
                </c:pt>
                <c:pt idx="3">
                  <c:v>5</c:v>
                </c:pt>
                <c:pt idx="4">
                  <c:v>6</c:v>
                </c:pt>
                <c:pt idx="5">
                  <c:v>6</c:v>
                </c:pt>
                <c:pt idx="6">
                  <c:v>6</c:v>
                </c:pt>
                <c:pt idx="7">
                  <c:v>5</c:v>
                </c:pt>
                <c:pt idx="8">
                  <c:v>5</c:v>
                </c:pt>
                <c:pt idx="9">
                  <c:v>6</c:v>
                </c:pt>
                <c:pt idx="10">
                  <c:v>6</c:v>
                </c:pt>
                <c:pt idx="11">
                  <c:v>6</c:v>
                </c:pt>
              </c:numCache>
            </c:numRef>
          </c:val>
          <c:smooth val="0"/>
          <c:extLst xmlns:c16r2="http://schemas.microsoft.com/office/drawing/2015/06/chart">
            <c:ext xmlns:c16="http://schemas.microsoft.com/office/drawing/2014/chart" uri="{C3380CC4-5D6E-409C-BE32-E72D297353CC}">
              <c16:uniqueId val="{0000004E-8E24-422E-8D4B-8E812ECD4C97}"/>
            </c:ext>
          </c:extLst>
        </c:ser>
        <c:ser>
          <c:idx val="6"/>
          <c:order val="6"/>
          <c:tx>
            <c:strRef>
              <c:f>Sheet1!$H$1</c:f>
              <c:strCache>
                <c:ptCount val="1"/>
                <c:pt idx="0">
                  <c:v>Don't know</c:v>
                </c:pt>
              </c:strCache>
            </c:strRef>
          </c:tx>
          <c:dLbls>
            <c:dLbl>
              <c:idx val="0"/>
              <c:layout>
                <c:manualLayout>
                  <c:x val="-9.3749999999999997E-3"/>
                  <c:y val="2.846974798872541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4F-8E24-422E-8D4B-8E812ECD4C97}"/>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50-8E24-422E-8D4B-8E812ECD4C97}"/>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51-8E24-422E-8D4B-8E812ECD4C97}"/>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52-8E24-422E-8D4B-8E812ECD4C97}"/>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53-8E24-422E-8D4B-8E812ECD4C97}"/>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54-8E24-422E-8D4B-8E812ECD4C97}"/>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55-8E24-422E-8D4B-8E812ECD4C97}"/>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56-8E24-422E-8D4B-8E812ECD4C97}"/>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57-8E24-422E-8D4B-8E812ECD4C97}"/>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58-8E24-422E-8D4B-8E812ECD4C97}"/>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59-8E24-422E-8D4B-8E812ECD4C97}"/>
                </c:ext>
              </c:extLst>
            </c:dLbl>
            <c:dLbl>
              <c:idx val="11"/>
              <c:layout>
                <c:manualLayout>
                  <c:x val="-8.3333333333333332E-3"/>
                  <c:y val="2.846974798872550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0DEB-46ED-B15C-01708ED97CA6}"/>
                </c:ext>
              </c:extLst>
            </c:dLbl>
            <c:dLbl>
              <c:idx val="12"/>
              <c:layout>
                <c:manualLayout>
                  <c:x val="-1.3888888888888889E-3"/>
                  <c:y val="-1.552895344839567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5A-8E24-422E-8D4B-8E812ECD4C97}"/>
                </c:ext>
              </c:extLst>
            </c:dLbl>
            <c:spPr>
              <a:noFill/>
              <a:ln>
                <a:noFill/>
              </a:ln>
              <a:effectLst/>
            </c:spPr>
            <c:txPr>
              <a:bodyPr/>
              <a:lstStyle/>
              <a:p>
                <a:pPr>
                  <a:defRPr sz="1400">
                    <a:solidFill>
                      <a:schemeClr val="accent1">
                        <a:lumMod val="50000"/>
                      </a:schemeClr>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Sheet1!$A$2:$A$16</c:f>
              <c:strCache>
                <c:ptCount val="12"/>
                <c:pt idx="0">
                  <c:v>Feb '12</c:v>
                </c:pt>
                <c:pt idx="1">
                  <c:v>Aug '12</c:v>
                </c:pt>
                <c:pt idx="2">
                  <c:v>Feb '13</c:v>
                </c:pt>
                <c:pt idx="3">
                  <c:v>Jul '13</c:v>
                </c:pt>
                <c:pt idx="4">
                  <c:v>Feb '14</c:v>
                </c:pt>
                <c:pt idx="5">
                  <c:v>Jul '14</c:v>
                </c:pt>
                <c:pt idx="6">
                  <c:v>Feb '15</c:v>
                </c:pt>
                <c:pt idx="7">
                  <c:v>Jul '15</c:v>
                </c:pt>
                <c:pt idx="8">
                  <c:v>Feb '16</c:v>
                </c:pt>
                <c:pt idx="9">
                  <c:v>Jul '16</c:v>
                </c:pt>
                <c:pt idx="10">
                  <c:v>Mar '17</c:v>
                </c:pt>
                <c:pt idx="11">
                  <c:v>Aug '17</c:v>
                </c:pt>
              </c:strCache>
            </c:strRef>
          </c:cat>
          <c:val>
            <c:numRef>
              <c:f>Sheet1!$H$2:$H$16</c:f>
              <c:numCache>
                <c:formatCode>General</c:formatCode>
                <c:ptCount val="12"/>
                <c:pt idx="0">
                  <c:v>5</c:v>
                </c:pt>
                <c:pt idx="1">
                  <c:v>5</c:v>
                </c:pt>
                <c:pt idx="2">
                  <c:v>4</c:v>
                </c:pt>
                <c:pt idx="3">
                  <c:v>4</c:v>
                </c:pt>
                <c:pt idx="4">
                  <c:v>5</c:v>
                </c:pt>
                <c:pt idx="5">
                  <c:v>3</c:v>
                </c:pt>
                <c:pt idx="6">
                  <c:v>5</c:v>
                </c:pt>
                <c:pt idx="7">
                  <c:v>4</c:v>
                </c:pt>
                <c:pt idx="8">
                  <c:v>6</c:v>
                </c:pt>
                <c:pt idx="9">
                  <c:v>3</c:v>
                </c:pt>
                <c:pt idx="10">
                  <c:v>6</c:v>
                </c:pt>
                <c:pt idx="11">
                  <c:v>5</c:v>
                </c:pt>
              </c:numCache>
            </c:numRef>
          </c:val>
          <c:smooth val="0"/>
          <c:extLst xmlns:c16r2="http://schemas.microsoft.com/office/drawing/2015/06/chart">
            <c:ext xmlns:c16="http://schemas.microsoft.com/office/drawing/2014/chart" uri="{C3380CC4-5D6E-409C-BE32-E72D297353CC}">
              <c16:uniqueId val="{0000005B-8E24-422E-8D4B-8E812ECD4C97}"/>
            </c:ext>
          </c:extLst>
        </c:ser>
        <c:dLbls>
          <c:showLegendKey val="0"/>
          <c:showVal val="1"/>
          <c:showCatName val="0"/>
          <c:showSerName val="0"/>
          <c:showPercent val="0"/>
          <c:showBubbleSize val="0"/>
        </c:dLbls>
        <c:marker val="1"/>
        <c:smooth val="0"/>
        <c:axId val="179264128"/>
        <c:axId val="179343744"/>
      </c:lineChart>
      <c:catAx>
        <c:axId val="179264128"/>
        <c:scaling>
          <c:orientation val="minMax"/>
        </c:scaling>
        <c:delete val="0"/>
        <c:axPos val="b"/>
        <c:numFmt formatCode="General" sourceLinked="0"/>
        <c:majorTickMark val="out"/>
        <c:minorTickMark val="none"/>
        <c:tickLblPos val="nextTo"/>
        <c:txPr>
          <a:bodyPr/>
          <a:lstStyle/>
          <a:p>
            <a:pPr>
              <a:defRPr lang="en-IN" sz="1200" baseline="0"/>
            </a:pPr>
            <a:endParaRPr lang="en-US"/>
          </a:p>
        </c:txPr>
        <c:crossAx val="179343744"/>
        <c:crosses val="autoZero"/>
        <c:auto val="1"/>
        <c:lblAlgn val="ctr"/>
        <c:lblOffset val="100"/>
        <c:noMultiLvlLbl val="0"/>
      </c:catAx>
      <c:valAx>
        <c:axId val="179343744"/>
        <c:scaling>
          <c:orientation val="minMax"/>
          <c:max val="80"/>
        </c:scaling>
        <c:delete val="0"/>
        <c:axPos val="l"/>
        <c:numFmt formatCode="General" sourceLinked="1"/>
        <c:majorTickMark val="out"/>
        <c:minorTickMark val="none"/>
        <c:tickLblPos val="nextTo"/>
        <c:txPr>
          <a:bodyPr/>
          <a:lstStyle/>
          <a:p>
            <a:pPr>
              <a:defRPr lang="en-IN" sz="1000" baseline="0"/>
            </a:pPr>
            <a:endParaRPr lang="en-US"/>
          </a:p>
        </c:txPr>
        <c:crossAx val="179264128"/>
        <c:crosses val="autoZero"/>
        <c:crossBetween val="between"/>
        <c:majorUnit val="10"/>
      </c:valAx>
    </c:plotArea>
    <c:legend>
      <c:legendPos val="r"/>
      <c:legendEntry>
        <c:idx val="7"/>
        <c:delete val="1"/>
      </c:legendEntry>
      <c:legendEntry>
        <c:idx val="8"/>
        <c:delete val="1"/>
      </c:legendEntry>
      <c:legendEntry>
        <c:idx val="9"/>
        <c:delete val="1"/>
      </c:legendEntry>
      <c:legendEntry>
        <c:idx val="10"/>
        <c:delete val="1"/>
      </c:legendEntry>
      <c:layout>
        <c:manualLayout>
          <c:xMode val="edge"/>
          <c:yMode val="edge"/>
          <c:x val="0.79258333333333331"/>
          <c:y val="0.10521008615716076"/>
          <c:w val="0.1660581528871391"/>
          <c:h val="0.74592614617228614"/>
        </c:manualLayout>
      </c:layout>
      <c:overlay val="0"/>
      <c:txPr>
        <a:bodyPr/>
        <a:lstStyle/>
        <a:p>
          <a:pPr>
            <a:defRPr lang="en-IN" sz="1200" baseline="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910364359819035"/>
          <c:y val="0.15140878715789552"/>
          <c:w val="0.25060930114631719"/>
          <c:h val="0.70228919425744696"/>
        </c:manualLayout>
      </c:layout>
      <c:barChart>
        <c:barDir val="col"/>
        <c:grouping val="percentStacked"/>
        <c:varyColors val="0"/>
        <c:ser>
          <c:idx val="8"/>
          <c:order val="0"/>
          <c:tx>
            <c:strRef>
              <c:f>Sheet1!$B$1</c:f>
              <c:strCache>
                <c:ptCount val="1"/>
                <c:pt idx="0">
                  <c:v>Disagree strongly (-2)</c:v>
                </c:pt>
              </c:strCache>
            </c:strRef>
          </c:tx>
          <c:spPr>
            <a:solidFill>
              <a:srgbClr val="C00000"/>
            </a:solidFill>
            <a:ln w="25527">
              <a:noFill/>
            </a:ln>
          </c:spPr>
          <c:invertIfNegative val="0"/>
          <c:dLbls>
            <c:dLbl>
              <c:idx val="1"/>
              <c:layout>
                <c:manualLayout>
                  <c:x val="5.7568192621661532E-3"/>
                  <c:y val="-6.2714268607187698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1D17-4D02-AFF6-9274FF2BA81F}"/>
                </c:ext>
              </c:extLst>
            </c:dLbl>
            <c:numFmt formatCode="#,##0" sourceLinked="0"/>
            <c:spPr>
              <a:noFill/>
              <a:ln w="25527">
                <a:noFill/>
              </a:ln>
            </c:spPr>
            <c:txPr>
              <a:bodyPr/>
              <a:lstStyle/>
              <a:p>
                <a:pPr>
                  <a:defRPr sz="1000" b="0" i="0" u="none" strike="noStrike" baseline="0">
                    <a:solidFill>
                      <a:schemeClr val="tx1"/>
                    </a:solidFill>
                    <a:latin typeface="+mn-lt"/>
                    <a:ea typeface="Arial"/>
                    <a:cs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Aug '17</c:v>
                </c:pt>
                <c:pt idx="1">
                  <c:v>Mar '17</c:v>
                </c:pt>
                <c:pt idx="2">
                  <c:v>Jul '16</c:v>
                </c:pt>
              </c:strCache>
            </c:strRef>
          </c:cat>
          <c:val>
            <c:numRef>
              <c:f>Sheet1!$B$2:$B$4</c:f>
              <c:numCache>
                <c:formatCode>General</c:formatCode>
                <c:ptCount val="3"/>
                <c:pt idx="0">
                  <c:v>2</c:v>
                </c:pt>
                <c:pt idx="1">
                  <c:v>2</c:v>
                </c:pt>
                <c:pt idx="2">
                  <c:v>1</c:v>
                </c:pt>
              </c:numCache>
            </c:numRef>
          </c:val>
          <c:extLst xmlns:c16r2="http://schemas.microsoft.com/office/drawing/2015/06/chart">
            <c:ext xmlns:c16="http://schemas.microsoft.com/office/drawing/2014/chart" uri="{C3380CC4-5D6E-409C-BE32-E72D297353CC}">
              <c16:uniqueId val="{00000001-4A95-4E95-8546-DBB7F1F5D0AF}"/>
            </c:ext>
          </c:extLst>
        </c:ser>
        <c:ser>
          <c:idx val="0"/>
          <c:order val="1"/>
          <c:tx>
            <c:strRef>
              <c:f>Sheet1!$C$1</c:f>
              <c:strCache>
                <c:ptCount val="1"/>
                <c:pt idx="0">
                  <c:v>Disagree slightly (-1)</c:v>
                </c:pt>
              </c:strCache>
            </c:strRef>
          </c:tx>
          <c:spPr>
            <a:solidFill>
              <a:srgbClr val="EF5205"/>
            </a:solidFill>
            <a:ln w="25527">
              <a:noFill/>
            </a:ln>
          </c:spPr>
          <c:invertIfNegative val="0"/>
          <c:dPt>
            <c:idx val="1"/>
            <c:invertIfNegative val="0"/>
            <c:bubble3D val="0"/>
            <c:extLst xmlns:c16r2="http://schemas.microsoft.com/office/drawing/2015/06/chart">
              <c:ext xmlns:c16="http://schemas.microsoft.com/office/drawing/2014/chart" uri="{C3380CC4-5D6E-409C-BE32-E72D297353CC}">
                <c16:uniqueId val="{00000001-1D17-4D02-AFF6-9274FF2BA81F}"/>
              </c:ext>
            </c:extLst>
          </c:dPt>
          <c:dLbls>
            <c:dLbl>
              <c:idx val="1"/>
              <c:layout>
                <c:manualLayout>
                  <c:x val="-1.727045778649846E-2"/>
                  <c:y val="-1.1497483091411953E-16"/>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1D17-4D02-AFF6-9274FF2BA81F}"/>
                </c:ext>
              </c:extLst>
            </c:dLbl>
            <c:numFmt formatCode="#,##0" sourceLinked="0"/>
            <c:spPr>
              <a:noFill/>
              <a:ln w="25527">
                <a:noFill/>
              </a:ln>
            </c:spPr>
            <c:txPr>
              <a:bodyPr/>
              <a:lstStyle/>
              <a:p>
                <a:pPr>
                  <a:defRPr sz="1000" b="0" i="0" u="none" strike="noStrike" baseline="0">
                    <a:solidFill>
                      <a:srgbClr val="FFFFFF"/>
                    </a:solidFill>
                    <a:latin typeface="+mn-lt"/>
                    <a:ea typeface="Arial"/>
                    <a:cs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Aug '17</c:v>
                </c:pt>
                <c:pt idx="1">
                  <c:v>Mar '17</c:v>
                </c:pt>
                <c:pt idx="2">
                  <c:v>Jul '16</c:v>
                </c:pt>
              </c:strCache>
            </c:strRef>
          </c:cat>
          <c:val>
            <c:numRef>
              <c:f>Sheet1!$C$2:$C$4</c:f>
              <c:numCache>
                <c:formatCode>General</c:formatCode>
                <c:ptCount val="3"/>
                <c:pt idx="0">
                  <c:v>5</c:v>
                </c:pt>
                <c:pt idx="1">
                  <c:v>3</c:v>
                </c:pt>
                <c:pt idx="2">
                  <c:v>4</c:v>
                </c:pt>
              </c:numCache>
            </c:numRef>
          </c:val>
          <c:extLst xmlns:c16r2="http://schemas.microsoft.com/office/drawing/2015/06/chart">
            <c:ext xmlns:c16="http://schemas.microsoft.com/office/drawing/2014/chart" uri="{C3380CC4-5D6E-409C-BE32-E72D297353CC}">
              <c16:uniqueId val="{00000003-4A95-4E95-8546-DBB7F1F5D0AF}"/>
            </c:ext>
          </c:extLst>
        </c:ser>
        <c:ser>
          <c:idx val="1"/>
          <c:order val="2"/>
          <c:tx>
            <c:strRef>
              <c:f>Sheet1!$D$1</c:f>
              <c:strCache>
                <c:ptCount val="1"/>
                <c:pt idx="0">
                  <c:v>Neither nor (0)</c:v>
                </c:pt>
              </c:strCache>
            </c:strRef>
          </c:tx>
          <c:spPr>
            <a:solidFill>
              <a:schemeClr val="accent1"/>
            </a:solidFill>
            <a:ln w="25527">
              <a:noFill/>
            </a:ln>
          </c:spPr>
          <c:invertIfNegative val="0"/>
          <c:dLbls>
            <c:numFmt formatCode="#,##0" sourceLinked="0"/>
            <c:spPr>
              <a:noFill/>
              <a:ln w="25527">
                <a:noFill/>
              </a:ln>
            </c:spPr>
            <c:txPr>
              <a:bodyPr/>
              <a:lstStyle/>
              <a:p>
                <a:pPr>
                  <a:defRPr sz="1200" b="0" i="0" u="none" strike="noStrike" baseline="0">
                    <a:solidFill>
                      <a:srgbClr val="FFFFFF"/>
                    </a:solidFill>
                    <a:latin typeface="+mn-lt"/>
                    <a:ea typeface="Arial"/>
                    <a:cs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Aug '17</c:v>
                </c:pt>
                <c:pt idx="1">
                  <c:v>Mar '17</c:v>
                </c:pt>
                <c:pt idx="2">
                  <c:v>Jul '16</c:v>
                </c:pt>
              </c:strCache>
            </c:strRef>
          </c:cat>
          <c:val>
            <c:numRef>
              <c:f>Sheet1!$D$2:$D$4</c:f>
              <c:numCache>
                <c:formatCode>General</c:formatCode>
                <c:ptCount val="3"/>
                <c:pt idx="0">
                  <c:v>6</c:v>
                </c:pt>
                <c:pt idx="1">
                  <c:v>6</c:v>
                </c:pt>
                <c:pt idx="2">
                  <c:v>3</c:v>
                </c:pt>
              </c:numCache>
            </c:numRef>
          </c:val>
          <c:extLst xmlns:c16r2="http://schemas.microsoft.com/office/drawing/2015/06/chart">
            <c:ext xmlns:c16="http://schemas.microsoft.com/office/drawing/2014/chart" uri="{C3380CC4-5D6E-409C-BE32-E72D297353CC}">
              <c16:uniqueId val="{00000004-4A95-4E95-8546-DBB7F1F5D0AF}"/>
            </c:ext>
          </c:extLst>
        </c:ser>
        <c:ser>
          <c:idx val="2"/>
          <c:order val="3"/>
          <c:tx>
            <c:strRef>
              <c:f>Sheet1!$E$1</c:f>
              <c:strCache>
                <c:ptCount val="1"/>
                <c:pt idx="0">
                  <c:v>Agree slightly (+1)</c:v>
                </c:pt>
              </c:strCache>
            </c:strRef>
          </c:tx>
          <c:spPr>
            <a:solidFill>
              <a:srgbClr val="3B0541"/>
            </a:solidFill>
          </c:spPr>
          <c:invertIfNegative val="0"/>
          <c:dLbls>
            <c:numFmt formatCode="#,##0" sourceLinked="0"/>
            <c:spPr>
              <a:noFill/>
              <a:ln>
                <a:noFill/>
              </a:ln>
              <a:effectLst/>
            </c:spPr>
            <c:txPr>
              <a:bodyPr/>
              <a:lstStyle/>
              <a:p>
                <a:pPr>
                  <a:defRPr sz="1400" b="0">
                    <a:solidFill>
                      <a:schemeClr val="bg1"/>
                    </a:solidFill>
                    <a:latin typeface="+mn-l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Aug '17</c:v>
                </c:pt>
                <c:pt idx="1">
                  <c:v>Mar '17</c:v>
                </c:pt>
                <c:pt idx="2">
                  <c:v>Jul '16</c:v>
                </c:pt>
              </c:strCache>
            </c:strRef>
          </c:cat>
          <c:val>
            <c:numRef>
              <c:f>Sheet1!$E$2:$E$4</c:f>
              <c:numCache>
                <c:formatCode>General</c:formatCode>
                <c:ptCount val="3"/>
                <c:pt idx="0">
                  <c:v>19</c:v>
                </c:pt>
                <c:pt idx="1">
                  <c:v>20</c:v>
                </c:pt>
                <c:pt idx="2">
                  <c:v>22</c:v>
                </c:pt>
              </c:numCache>
            </c:numRef>
          </c:val>
          <c:extLst xmlns:c16r2="http://schemas.microsoft.com/office/drawing/2015/06/chart">
            <c:ext xmlns:c16="http://schemas.microsoft.com/office/drawing/2014/chart" uri="{C3380CC4-5D6E-409C-BE32-E72D297353CC}">
              <c16:uniqueId val="{00000005-4A95-4E95-8546-DBB7F1F5D0AF}"/>
            </c:ext>
          </c:extLst>
        </c:ser>
        <c:ser>
          <c:idx val="3"/>
          <c:order val="4"/>
          <c:tx>
            <c:strRef>
              <c:f>Sheet1!$F$1</c:f>
              <c:strCache>
                <c:ptCount val="1"/>
                <c:pt idx="0">
                  <c:v>Agree strongly (+2)</c:v>
                </c:pt>
              </c:strCache>
            </c:strRef>
          </c:tx>
          <c:spPr>
            <a:solidFill>
              <a:srgbClr val="7A2280"/>
            </a:solidFill>
          </c:spPr>
          <c:invertIfNegative val="0"/>
          <c:dLbls>
            <c:numFmt formatCode="#,##0" sourceLinked="0"/>
            <c:spPr>
              <a:noFill/>
              <a:ln>
                <a:noFill/>
              </a:ln>
              <a:effectLst/>
            </c:spPr>
            <c:txPr>
              <a:bodyPr/>
              <a:lstStyle/>
              <a:p>
                <a:pPr>
                  <a:defRPr sz="1400" b="0">
                    <a:solidFill>
                      <a:schemeClr val="bg1"/>
                    </a:solidFill>
                    <a:latin typeface="+mn-l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Aug '17</c:v>
                </c:pt>
                <c:pt idx="1">
                  <c:v>Mar '17</c:v>
                </c:pt>
                <c:pt idx="2">
                  <c:v>Jul '16</c:v>
                </c:pt>
              </c:strCache>
            </c:strRef>
          </c:cat>
          <c:val>
            <c:numRef>
              <c:f>Sheet1!$F$2:$F$4</c:f>
              <c:numCache>
                <c:formatCode>General</c:formatCode>
                <c:ptCount val="3"/>
                <c:pt idx="0">
                  <c:v>68</c:v>
                </c:pt>
                <c:pt idx="1">
                  <c:v>69</c:v>
                </c:pt>
                <c:pt idx="2">
                  <c:v>69</c:v>
                </c:pt>
              </c:numCache>
            </c:numRef>
          </c:val>
          <c:extLst xmlns:c16r2="http://schemas.microsoft.com/office/drawing/2015/06/chart">
            <c:ext xmlns:c16="http://schemas.microsoft.com/office/drawing/2014/chart" uri="{C3380CC4-5D6E-409C-BE32-E72D297353CC}">
              <c16:uniqueId val="{00000006-4A95-4E95-8546-DBB7F1F5D0AF}"/>
            </c:ext>
          </c:extLst>
        </c:ser>
        <c:dLbls>
          <c:showLegendKey val="0"/>
          <c:showVal val="1"/>
          <c:showCatName val="0"/>
          <c:showSerName val="0"/>
          <c:showPercent val="0"/>
          <c:showBubbleSize val="0"/>
        </c:dLbls>
        <c:gapWidth val="19"/>
        <c:overlap val="100"/>
        <c:axId val="194616320"/>
        <c:axId val="194643072"/>
      </c:barChart>
      <c:catAx>
        <c:axId val="194616320"/>
        <c:scaling>
          <c:orientation val="maxMin"/>
        </c:scaling>
        <c:delete val="0"/>
        <c:axPos val="b"/>
        <c:title>
          <c:tx>
            <c:rich>
              <a:bodyPr rot="0" vert="horz"/>
              <a:lstStyle/>
              <a:p>
                <a:pPr>
                  <a:defRPr>
                    <a:solidFill>
                      <a:srgbClr val="333333"/>
                    </a:solidFill>
                  </a:defRPr>
                </a:pPr>
                <a:r>
                  <a:rPr lang="en-AU" sz="1000" b="0" dirty="0">
                    <a:solidFill>
                      <a:srgbClr val="333333"/>
                    </a:solidFill>
                    <a:latin typeface="+mn-lt"/>
                    <a:ea typeface="Verdana" pitchFamily="34" charset="0"/>
                    <a:cs typeface="Verdana" pitchFamily="34" charset="0"/>
                  </a:rPr>
                  <a:t>%</a:t>
                </a:r>
              </a:p>
            </c:rich>
          </c:tx>
          <c:layout>
            <c:manualLayout>
              <c:xMode val="edge"/>
              <c:yMode val="edge"/>
              <c:x val="0.31082507575373824"/>
              <c:y val="0.15003993713758751"/>
            </c:manualLayout>
          </c:layout>
          <c:overlay val="0"/>
        </c:title>
        <c:numFmt formatCode="General" sourceLinked="1"/>
        <c:majorTickMark val="none"/>
        <c:minorTickMark val="none"/>
        <c:tickLblPos val="nextTo"/>
        <c:spPr>
          <a:ln w="9572">
            <a:noFill/>
          </a:ln>
        </c:spPr>
        <c:txPr>
          <a:bodyPr rot="0" vert="horz"/>
          <a:lstStyle/>
          <a:p>
            <a:pPr>
              <a:defRPr sz="1200" b="0" i="0" u="none" strike="noStrike" baseline="0">
                <a:solidFill>
                  <a:srgbClr val="717171"/>
                </a:solidFill>
                <a:latin typeface="+mn-lt"/>
                <a:ea typeface="Arial"/>
                <a:cs typeface="Arial"/>
              </a:defRPr>
            </a:pPr>
            <a:endParaRPr lang="en-US"/>
          </a:p>
        </c:txPr>
        <c:crossAx val="194643072"/>
        <c:crosses val="autoZero"/>
        <c:auto val="1"/>
        <c:lblAlgn val="ctr"/>
        <c:lblOffset val="100"/>
        <c:noMultiLvlLbl val="0"/>
      </c:catAx>
      <c:valAx>
        <c:axId val="194643072"/>
        <c:scaling>
          <c:orientation val="minMax"/>
        </c:scaling>
        <c:delete val="0"/>
        <c:axPos val="r"/>
        <c:numFmt formatCode="0%" sourceLinked="1"/>
        <c:majorTickMark val="none"/>
        <c:minorTickMark val="none"/>
        <c:tickLblPos val="none"/>
        <c:spPr>
          <a:ln w="9572">
            <a:noFill/>
          </a:ln>
        </c:spPr>
        <c:crossAx val="194616320"/>
        <c:crosses val="autoZero"/>
        <c:crossBetween val="between"/>
      </c:valAx>
    </c:plotArea>
    <c:legend>
      <c:legendPos val="l"/>
      <c:layout>
        <c:manualLayout>
          <c:xMode val="edge"/>
          <c:yMode val="edge"/>
          <c:x val="6.9081831145993838E-2"/>
          <c:y val="0.12031633669661231"/>
          <c:w val="0.28541327767299995"/>
          <c:h val="0.68097449084779071"/>
        </c:manualLayout>
      </c:layout>
      <c:overlay val="0"/>
      <c:spPr>
        <a:noFill/>
        <a:ln w="25527">
          <a:noFill/>
        </a:ln>
      </c:spPr>
      <c:txPr>
        <a:bodyPr/>
        <a:lstStyle/>
        <a:p>
          <a:pPr>
            <a:defRPr sz="1200" b="0" i="0" u="none" strike="noStrike" baseline="0">
              <a:solidFill>
                <a:srgbClr val="717171"/>
              </a:solidFill>
              <a:latin typeface="+mn-lt"/>
              <a:ea typeface="Arial"/>
              <a:cs typeface="Arial"/>
            </a:defRPr>
          </a:pPr>
          <a:endParaRPr lang="en-US"/>
        </a:p>
      </c:txPr>
    </c:legend>
    <c:plotVisOnly val="1"/>
    <c:dispBlanksAs val="gap"/>
    <c:showDLblsOverMax val="0"/>
  </c:chart>
  <c:spPr>
    <a:noFill/>
    <a:ln>
      <a:noFill/>
    </a:ln>
  </c:spPr>
  <c:txPr>
    <a:bodyPr/>
    <a:lstStyle/>
    <a:p>
      <a:pPr>
        <a:defRPr sz="1809" b="1" i="0" u="none" strike="noStrike" baseline="0">
          <a:solidFill>
            <a:schemeClr val="tx1"/>
          </a:solidFill>
          <a:latin typeface="Arial"/>
          <a:ea typeface="Arial"/>
          <a:cs typeface="Arial"/>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910364359819035"/>
          <c:y val="0.15140878715789552"/>
          <c:w val="0.25060930114631719"/>
          <c:h val="0.70228919425744696"/>
        </c:manualLayout>
      </c:layout>
      <c:barChart>
        <c:barDir val="col"/>
        <c:grouping val="percentStacked"/>
        <c:varyColors val="0"/>
        <c:ser>
          <c:idx val="8"/>
          <c:order val="0"/>
          <c:tx>
            <c:strRef>
              <c:f>Sheet1!$B$1</c:f>
              <c:strCache>
                <c:ptCount val="1"/>
                <c:pt idx="0">
                  <c:v>Disagree strongly (-2)</c:v>
                </c:pt>
              </c:strCache>
            </c:strRef>
          </c:tx>
          <c:spPr>
            <a:solidFill>
              <a:srgbClr val="C00000"/>
            </a:solidFill>
            <a:ln w="25527">
              <a:noFill/>
            </a:ln>
          </c:spPr>
          <c:invertIfNegative val="0"/>
          <c:dLbls>
            <c:dLbl>
              <c:idx val="1"/>
              <c:layout>
                <c:manualLayout>
                  <c:x val="-1.7270306688880032E-2"/>
                  <c:y val="9.4071402910781542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3190-4D0A-8244-1B9207E8CE41}"/>
                </c:ext>
              </c:extLst>
            </c:dLbl>
            <c:numFmt formatCode="#,##0" sourceLinked="0"/>
            <c:spPr>
              <a:noFill/>
              <a:ln w="25527">
                <a:noFill/>
              </a:ln>
            </c:spPr>
            <c:txPr>
              <a:bodyPr/>
              <a:lstStyle/>
              <a:p>
                <a:pPr>
                  <a:defRPr sz="1000" b="0" i="0" u="none" strike="noStrike" baseline="0">
                    <a:solidFill>
                      <a:schemeClr val="tx1"/>
                    </a:solidFill>
                    <a:latin typeface="+mn-lt"/>
                    <a:ea typeface="Arial"/>
                    <a:cs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Aug '17</c:v>
                </c:pt>
                <c:pt idx="1">
                  <c:v>Mar '17</c:v>
                </c:pt>
                <c:pt idx="2">
                  <c:v>Jul '16 </c:v>
                </c:pt>
              </c:strCache>
            </c:strRef>
          </c:cat>
          <c:val>
            <c:numRef>
              <c:f>Sheet1!$B$2:$B$4</c:f>
              <c:numCache>
                <c:formatCode>General</c:formatCode>
                <c:ptCount val="3"/>
                <c:pt idx="0">
                  <c:v>2</c:v>
                </c:pt>
                <c:pt idx="1">
                  <c:v>1</c:v>
                </c:pt>
                <c:pt idx="2">
                  <c:v>1</c:v>
                </c:pt>
              </c:numCache>
            </c:numRef>
          </c:val>
          <c:extLst xmlns:c16r2="http://schemas.microsoft.com/office/drawing/2015/06/chart">
            <c:ext xmlns:c16="http://schemas.microsoft.com/office/drawing/2014/chart" uri="{C3380CC4-5D6E-409C-BE32-E72D297353CC}">
              <c16:uniqueId val="{00000001-912E-464B-B590-CBA21DD77FA4}"/>
            </c:ext>
          </c:extLst>
        </c:ser>
        <c:ser>
          <c:idx val="0"/>
          <c:order val="1"/>
          <c:tx>
            <c:strRef>
              <c:f>Sheet1!$C$1</c:f>
              <c:strCache>
                <c:ptCount val="1"/>
                <c:pt idx="0">
                  <c:v>Disagree slightly (-1)</c:v>
                </c:pt>
              </c:strCache>
            </c:strRef>
          </c:tx>
          <c:spPr>
            <a:solidFill>
              <a:srgbClr val="EF5205"/>
            </a:solidFill>
            <a:ln w="25527">
              <a:noFill/>
            </a:ln>
          </c:spPr>
          <c:invertIfNegative val="0"/>
          <c:dLbls>
            <c:dLbl>
              <c:idx val="0"/>
              <c:layout>
                <c:manualLayout>
                  <c:x val="-3.310148536141664E-2"/>
                  <c:y val="-9.4071402910781542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83D8-480A-BF6E-1733AE8DFCCC}"/>
                </c:ext>
              </c:extLst>
            </c:dLbl>
            <c:numFmt formatCode="#,##0" sourceLinked="0"/>
            <c:spPr>
              <a:noFill/>
              <a:ln w="25527">
                <a:noFill/>
              </a:ln>
            </c:spPr>
            <c:txPr>
              <a:bodyPr/>
              <a:lstStyle/>
              <a:p>
                <a:pPr>
                  <a:defRPr sz="1000" b="0" i="0" u="none" strike="noStrike" baseline="0">
                    <a:solidFill>
                      <a:srgbClr val="FFFFFF"/>
                    </a:solidFill>
                    <a:latin typeface="+mn-lt"/>
                    <a:ea typeface="Arial"/>
                    <a:cs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Aug '17</c:v>
                </c:pt>
                <c:pt idx="1">
                  <c:v>Mar '17</c:v>
                </c:pt>
                <c:pt idx="2">
                  <c:v>Jul '16 </c:v>
                </c:pt>
              </c:strCache>
            </c:strRef>
          </c:cat>
          <c:val>
            <c:numRef>
              <c:f>Sheet1!$C$2:$C$4</c:f>
              <c:numCache>
                <c:formatCode>General</c:formatCode>
                <c:ptCount val="3"/>
                <c:pt idx="0">
                  <c:v>2</c:v>
                </c:pt>
                <c:pt idx="1">
                  <c:v>1</c:v>
                </c:pt>
                <c:pt idx="2">
                  <c:v>2</c:v>
                </c:pt>
              </c:numCache>
            </c:numRef>
          </c:val>
          <c:extLst xmlns:c16r2="http://schemas.microsoft.com/office/drawing/2015/06/chart">
            <c:ext xmlns:c16="http://schemas.microsoft.com/office/drawing/2014/chart" uri="{C3380CC4-5D6E-409C-BE32-E72D297353CC}">
              <c16:uniqueId val="{00000002-912E-464B-B590-CBA21DD77FA4}"/>
            </c:ext>
          </c:extLst>
        </c:ser>
        <c:ser>
          <c:idx val="1"/>
          <c:order val="2"/>
          <c:tx>
            <c:strRef>
              <c:f>Sheet1!$D$1</c:f>
              <c:strCache>
                <c:ptCount val="1"/>
                <c:pt idx="0">
                  <c:v>Neither nor (0)</c:v>
                </c:pt>
              </c:strCache>
            </c:strRef>
          </c:tx>
          <c:spPr>
            <a:solidFill>
              <a:schemeClr val="accent1"/>
            </a:solidFill>
            <a:ln w="25527">
              <a:noFill/>
            </a:ln>
          </c:spPr>
          <c:invertIfNegative val="0"/>
          <c:dLbls>
            <c:numFmt formatCode="#,##0" sourceLinked="0"/>
            <c:spPr>
              <a:noFill/>
              <a:ln w="25527">
                <a:noFill/>
              </a:ln>
            </c:spPr>
            <c:txPr>
              <a:bodyPr/>
              <a:lstStyle/>
              <a:p>
                <a:pPr>
                  <a:defRPr sz="1200" b="0" i="0" u="none" strike="noStrike" baseline="0">
                    <a:solidFill>
                      <a:srgbClr val="FFFFFF"/>
                    </a:solidFill>
                    <a:latin typeface="+mn-lt"/>
                    <a:ea typeface="Arial"/>
                    <a:cs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Aug '17</c:v>
                </c:pt>
                <c:pt idx="1">
                  <c:v>Mar '17</c:v>
                </c:pt>
                <c:pt idx="2">
                  <c:v>Jul '16 </c:v>
                </c:pt>
              </c:strCache>
            </c:strRef>
          </c:cat>
          <c:val>
            <c:numRef>
              <c:f>Sheet1!$D$2:$D$4</c:f>
              <c:numCache>
                <c:formatCode>General</c:formatCode>
                <c:ptCount val="3"/>
                <c:pt idx="0">
                  <c:v>7</c:v>
                </c:pt>
                <c:pt idx="1">
                  <c:v>10</c:v>
                </c:pt>
                <c:pt idx="2">
                  <c:v>6</c:v>
                </c:pt>
              </c:numCache>
            </c:numRef>
          </c:val>
          <c:extLst xmlns:c16r2="http://schemas.microsoft.com/office/drawing/2015/06/chart">
            <c:ext xmlns:c16="http://schemas.microsoft.com/office/drawing/2014/chart" uri="{C3380CC4-5D6E-409C-BE32-E72D297353CC}">
              <c16:uniqueId val="{00000003-912E-464B-B590-CBA21DD77FA4}"/>
            </c:ext>
          </c:extLst>
        </c:ser>
        <c:ser>
          <c:idx val="2"/>
          <c:order val="3"/>
          <c:tx>
            <c:strRef>
              <c:f>Sheet1!$E$1</c:f>
              <c:strCache>
                <c:ptCount val="1"/>
                <c:pt idx="0">
                  <c:v>Agree slightly (+1)</c:v>
                </c:pt>
              </c:strCache>
            </c:strRef>
          </c:tx>
          <c:spPr>
            <a:solidFill>
              <a:srgbClr val="4655A5">
                <a:lumMod val="50000"/>
              </a:srgbClr>
            </a:solidFill>
          </c:spPr>
          <c:invertIfNegative val="0"/>
          <c:dPt>
            <c:idx val="1"/>
            <c:invertIfNegative val="0"/>
            <c:bubble3D val="0"/>
            <c:extLst xmlns:c16r2="http://schemas.microsoft.com/office/drawing/2015/06/chart">
              <c:ext xmlns:c16="http://schemas.microsoft.com/office/drawing/2014/chart" uri="{C3380CC4-5D6E-409C-BE32-E72D297353CC}">
                <c16:uniqueId val="{00000007-912E-464B-B590-CBA21DD77FA4}"/>
              </c:ext>
            </c:extLst>
          </c:dPt>
          <c:dPt>
            <c:idx val="2"/>
            <c:invertIfNegative val="0"/>
            <c:bubble3D val="0"/>
            <c:extLst xmlns:c16r2="http://schemas.microsoft.com/office/drawing/2015/06/chart">
              <c:ext xmlns:c16="http://schemas.microsoft.com/office/drawing/2014/chart" uri="{C3380CC4-5D6E-409C-BE32-E72D297353CC}">
                <c16:uniqueId val="{00000004-3190-4D0A-8244-1B9207E8CE41}"/>
              </c:ext>
            </c:extLst>
          </c:dPt>
          <c:dLbls>
            <c:numFmt formatCode="#,##0" sourceLinked="0"/>
            <c:spPr>
              <a:noFill/>
              <a:ln>
                <a:noFill/>
              </a:ln>
              <a:effectLst/>
            </c:spPr>
            <c:txPr>
              <a:bodyPr/>
              <a:lstStyle/>
              <a:p>
                <a:pPr>
                  <a:defRPr sz="1400" b="0">
                    <a:solidFill>
                      <a:schemeClr val="bg1"/>
                    </a:solidFill>
                    <a:latin typeface="+mn-l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Aug '17</c:v>
                </c:pt>
                <c:pt idx="1">
                  <c:v>Mar '17</c:v>
                </c:pt>
                <c:pt idx="2">
                  <c:v>Jul '16 </c:v>
                </c:pt>
              </c:strCache>
            </c:strRef>
          </c:cat>
          <c:val>
            <c:numRef>
              <c:f>Sheet1!$E$2:$E$4</c:f>
              <c:numCache>
                <c:formatCode>General</c:formatCode>
                <c:ptCount val="3"/>
                <c:pt idx="0">
                  <c:v>30</c:v>
                </c:pt>
                <c:pt idx="1">
                  <c:v>28</c:v>
                </c:pt>
                <c:pt idx="2">
                  <c:v>27</c:v>
                </c:pt>
              </c:numCache>
            </c:numRef>
          </c:val>
          <c:extLst xmlns:c16r2="http://schemas.microsoft.com/office/drawing/2015/06/chart">
            <c:ext xmlns:c16="http://schemas.microsoft.com/office/drawing/2014/chart" uri="{C3380CC4-5D6E-409C-BE32-E72D297353CC}">
              <c16:uniqueId val="{00000008-912E-464B-B590-CBA21DD77FA4}"/>
            </c:ext>
          </c:extLst>
        </c:ser>
        <c:ser>
          <c:idx val="3"/>
          <c:order val="4"/>
          <c:tx>
            <c:strRef>
              <c:f>Sheet1!$F$1</c:f>
              <c:strCache>
                <c:ptCount val="1"/>
                <c:pt idx="0">
                  <c:v>Agree strongly (+2)</c:v>
                </c:pt>
              </c:strCache>
            </c:strRef>
          </c:tx>
          <c:spPr>
            <a:solidFill>
              <a:srgbClr val="7A2280"/>
            </a:solidFill>
          </c:spPr>
          <c:invertIfNegative val="0"/>
          <c:dLbls>
            <c:numFmt formatCode="#,##0" sourceLinked="0"/>
            <c:spPr>
              <a:noFill/>
              <a:ln>
                <a:noFill/>
              </a:ln>
              <a:effectLst/>
            </c:spPr>
            <c:txPr>
              <a:bodyPr/>
              <a:lstStyle/>
              <a:p>
                <a:pPr>
                  <a:defRPr sz="1400" b="0">
                    <a:solidFill>
                      <a:schemeClr val="bg1"/>
                    </a:solidFill>
                    <a:latin typeface="+mn-l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Aug '17</c:v>
                </c:pt>
                <c:pt idx="1">
                  <c:v>Mar '17</c:v>
                </c:pt>
                <c:pt idx="2">
                  <c:v>Jul '16 </c:v>
                </c:pt>
              </c:strCache>
            </c:strRef>
          </c:cat>
          <c:val>
            <c:numRef>
              <c:f>Sheet1!$F$2:$F$4</c:f>
              <c:numCache>
                <c:formatCode>General</c:formatCode>
                <c:ptCount val="3"/>
                <c:pt idx="0">
                  <c:v>59</c:v>
                </c:pt>
                <c:pt idx="1">
                  <c:v>59</c:v>
                </c:pt>
                <c:pt idx="2">
                  <c:v>63</c:v>
                </c:pt>
              </c:numCache>
            </c:numRef>
          </c:val>
          <c:extLst xmlns:c16r2="http://schemas.microsoft.com/office/drawing/2015/06/chart">
            <c:ext xmlns:c16="http://schemas.microsoft.com/office/drawing/2014/chart" uri="{C3380CC4-5D6E-409C-BE32-E72D297353CC}">
              <c16:uniqueId val="{00000009-912E-464B-B590-CBA21DD77FA4}"/>
            </c:ext>
          </c:extLst>
        </c:ser>
        <c:dLbls>
          <c:showLegendKey val="0"/>
          <c:showVal val="1"/>
          <c:showCatName val="0"/>
          <c:showSerName val="0"/>
          <c:showPercent val="0"/>
          <c:showBubbleSize val="0"/>
        </c:dLbls>
        <c:gapWidth val="19"/>
        <c:overlap val="100"/>
        <c:axId val="194705280"/>
        <c:axId val="194706816"/>
      </c:barChart>
      <c:catAx>
        <c:axId val="194705280"/>
        <c:scaling>
          <c:orientation val="maxMin"/>
        </c:scaling>
        <c:delete val="0"/>
        <c:axPos val="b"/>
        <c:numFmt formatCode="General" sourceLinked="1"/>
        <c:majorTickMark val="none"/>
        <c:minorTickMark val="none"/>
        <c:tickLblPos val="nextTo"/>
        <c:spPr>
          <a:ln w="9572">
            <a:noFill/>
          </a:ln>
        </c:spPr>
        <c:txPr>
          <a:bodyPr rot="0" vert="horz"/>
          <a:lstStyle/>
          <a:p>
            <a:pPr>
              <a:defRPr sz="1200" b="0" i="0" u="none" strike="noStrike" baseline="0">
                <a:solidFill>
                  <a:srgbClr val="717171"/>
                </a:solidFill>
                <a:latin typeface="+mn-lt"/>
                <a:ea typeface="Arial"/>
                <a:cs typeface="Arial"/>
              </a:defRPr>
            </a:pPr>
            <a:endParaRPr lang="en-US"/>
          </a:p>
        </c:txPr>
        <c:crossAx val="194706816"/>
        <c:crosses val="autoZero"/>
        <c:auto val="1"/>
        <c:lblAlgn val="ctr"/>
        <c:lblOffset val="100"/>
        <c:noMultiLvlLbl val="0"/>
      </c:catAx>
      <c:valAx>
        <c:axId val="194706816"/>
        <c:scaling>
          <c:orientation val="minMax"/>
        </c:scaling>
        <c:delete val="0"/>
        <c:axPos val="r"/>
        <c:numFmt formatCode="0%" sourceLinked="1"/>
        <c:majorTickMark val="none"/>
        <c:minorTickMark val="none"/>
        <c:tickLblPos val="none"/>
        <c:spPr>
          <a:ln w="9572">
            <a:noFill/>
          </a:ln>
        </c:spPr>
        <c:crossAx val="194705280"/>
        <c:crosses val="autoZero"/>
        <c:crossBetween val="between"/>
      </c:valAx>
    </c:plotArea>
    <c:plotVisOnly val="1"/>
    <c:dispBlanksAs val="gap"/>
    <c:showDLblsOverMax val="0"/>
  </c:chart>
  <c:spPr>
    <a:noFill/>
    <a:ln>
      <a:noFill/>
    </a:ln>
  </c:spPr>
  <c:txPr>
    <a:bodyPr/>
    <a:lstStyle/>
    <a:p>
      <a:pPr>
        <a:defRPr sz="1809" b="1" i="0" u="none" strike="noStrike" baseline="0">
          <a:solidFill>
            <a:schemeClr val="tx1"/>
          </a:solidFill>
          <a:latin typeface="Arial"/>
          <a:ea typeface="Arial"/>
          <a:cs typeface="Arial"/>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910364359819035"/>
          <c:y val="0.15140878715789552"/>
          <c:w val="0.25060930114631719"/>
          <c:h val="0.70228919425744696"/>
        </c:manualLayout>
      </c:layout>
      <c:barChart>
        <c:barDir val="col"/>
        <c:grouping val="percentStacked"/>
        <c:varyColors val="0"/>
        <c:ser>
          <c:idx val="8"/>
          <c:order val="0"/>
          <c:tx>
            <c:strRef>
              <c:f>Sheet1!$B$1</c:f>
              <c:strCache>
                <c:ptCount val="1"/>
                <c:pt idx="0">
                  <c:v>Disagree strongly (-2)</c:v>
                </c:pt>
              </c:strCache>
            </c:strRef>
          </c:tx>
          <c:spPr>
            <a:solidFill>
              <a:srgbClr val="C00000"/>
            </a:solidFill>
            <a:ln w="25527">
              <a:noFill/>
            </a:ln>
          </c:spPr>
          <c:invertIfNegative val="0"/>
          <c:dLbls>
            <c:numFmt formatCode="#,##0" sourceLinked="0"/>
            <c:spPr>
              <a:noFill/>
              <a:ln w="25527">
                <a:noFill/>
              </a:ln>
            </c:spPr>
            <c:txPr>
              <a:bodyPr/>
              <a:lstStyle/>
              <a:p>
                <a:pPr>
                  <a:defRPr sz="1200" b="0" i="0" u="none" strike="noStrike" baseline="0">
                    <a:solidFill>
                      <a:schemeClr val="tx1"/>
                    </a:solidFill>
                    <a:latin typeface="+mn-lt"/>
                    <a:ea typeface="Arial"/>
                    <a:cs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Aug '17</c:v>
                </c:pt>
                <c:pt idx="1">
                  <c:v>Mar '17</c:v>
                </c:pt>
                <c:pt idx="2">
                  <c:v>Jul '16</c:v>
                </c:pt>
              </c:strCache>
            </c:strRef>
          </c:cat>
          <c:val>
            <c:numRef>
              <c:f>Sheet1!$B$2:$B$4</c:f>
              <c:numCache>
                <c:formatCode>General</c:formatCode>
                <c:ptCount val="3"/>
                <c:pt idx="0">
                  <c:v>2</c:v>
                </c:pt>
                <c:pt idx="1">
                  <c:v>3</c:v>
                </c:pt>
                <c:pt idx="2">
                  <c:v>3</c:v>
                </c:pt>
              </c:numCache>
            </c:numRef>
          </c:val>
          <c:extLst xmlns:c16r2="http://schemas.microsoft.com/office/drawing/2015/06/chart">
            <c:ext xmlns:c16="http://schemas.microsoft.com/office/drawing/2014/chart" uri="{C3380CC4-5D6E-409C-BE32-E72D297353CC}">
              <c16:uniqueId val="{00000000-3DAF-46BF-82DE-AE3598AC50B1}"/>
            </c:ext>
          </c:extLst>
        </c:ser>
        <c:ser>
          <c:idx val="0"/>
          <c:order val="1"/>
          <c:tx>
            <c:strRef>
              <c:f>Sheet1!$C$1</c:f>
              <c:strCache>
                <c:ptCount val="1"/>
                <c:pt idx="0">
                  <c:v>Disagree slightly (-1)</c:v>
                </c:pt>
              </c:strCache>
            </c:strRef>
          </c:tx>
          <c:spPr>
            <a:solidFill>
              <a:srgbClr val="EF5205"/>
            </a:solidFill>
            <a:ln w="25527">
              <a:noFill/>
            </a:ln>
          </c:spPr>
          <c:invertIfNegative val="0"/>
          <c:dLbls>
            <c:numFmt formatCode="#,##0" sourceLinked="0"/>
            <c:spPr>
              <a:noFill/>
              <a:ln w="25527">
                <a:noFill/>
              </a:ln>
            </c:spPr>
            <c:txPr>
              <a:bodyPr/>
              <a:lstStyle/>
              <a:p>
                <a:pPr>
                  <a:defRPr sz="1200" b="0" i="0" u="none" strike="noStrike" baseline="0">
                    <a:solidFill>
                      <a:srgbClr val="FFFFFF"/>
                    </a:solidFill>
                    <a:latin typeface="+mn-lt"/>
                    <a:ea typeface="Arial"/>
                    <a:cs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Aug '17</c:v>
                </c:pt>
                <c:pt idx="1">
                  <c:v>Mar '17</c:v>
                </c:pt>
                <c:pt idx="2">
                  <c:v>Jul '16</c:v>
                </c:pt>
              </c:strCache>
            </c:strRef>
          </c:cat>
          <c:val>
            <c:numRef>
              <c:f>Sheet1!$C$2:$C$4</c:f>
              <c:numCache>
                <c:formatCode>General</c:formatCode>
                <c:ptCount val="3"/>
                <c:pt idx="0">
                  <c:v>4</c:v>
                </c:pt>
                <c:pt idx="1">
                  <c:v>4</c:v>
                </c:pt>
                <c:pt idx="2">
                  <c:v>5</c:v>
                </c:pt>
              </c:numCache>
            </c:numRef>
          </c:val>
          <c:extLst xmlns:c16r2="http://schemas.microsoft.com/office/drawing/2015/06/chart">
            <c:ext xmlns:c16="http://schemas.microsoft.com/office/drawing/2014/chart" uri="{C3380CC4-5D6E-409C-BE32-E72D297353CC}">
              <c16:uniqueId val="{00000001-3DAF-46BF-82DE-AE3598AC50B1}"/>
            </c:ext>
          </c:extLst>
        </c:ser>
        <c:ser>
          <c:idx val="1"/>
          <c:order val="2"/>
          <c:tx>
            <c:strRef>
              <c:f>Sheet1!$D$1</c:f>
              <c:strCache>
                <c:ptCount val="1"/>
                <c:pt idx="0">
                  <c:v>Neither nor (0)</c:v>
                </c:pt>
              </c:strCache>
            </c:strRef>
          </c:tx>
          <c:spPr>
            <a:solidFill>
              <a:schemeClr val="accent1"/>
            </a:solidFill>
            <a:ln w="25527">
              <a:noFill/>
            </a:ln>
          </c:spPr>
          <c:invertIfNegative val="0"/>
          <c:dLbls>
            <c:numFmt formatCode="#,##0" sourceLinked="0"/>
            <c:spPr>
              <a:noFill/>
              <a:ln w="25527">
                <a:noFill/>
              </a:ln>
            </c:spPr>
            <c:txPr>
              <a:bodyPr/>
              <a:lstStyle/>
              <a:p>
                <a:pPr>
                  <a:defRPr sz="1200" b="0" i="0" u="none" strike="noStrike" baseline="0">
                    <a:solidFill>
                      <a:srgbClr val="FFFFFF"/>
                    </a:solidFill>
                    <a:latin typeface="+mn-lt"/>
                    <a:ea typeface="Arial"/>
                    <a:cs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Aug '17</c:v>
                </c:pt>
                <c:pt idx="1">
                  <c:v>Mar '17</c:v>
                </c:pt>
                <c:pt idx="2">
                  <c:v>Jul '16</c:v>
                </c:pt>
              </c:strCache>
            </c:strRef>
          </c:cat>
          <c:val>
            <c:numRef>
              <c:f>Sheet1!$D$2:$D$4</c:f>
              <c:numCache>
                <c:formatCode>General</c:formatCode>
                <c:ptCount val="3"/>
                <c:pt idx="0">
                  <c:v>11</c:v>
                </c:pt>
                <c:pt idx="1">
                  <c:v>12</c:v>
                </c:pt>
                <c:pt idx="2">
                  <c:v>10</c:v>
                </c:pt>
              </c:numCache>
            </c:numRef>
          </c:val>
          <c:extLst xmlns:c16r2="http://schemas.microsoft.com/office/drawing/2015/06/chart">
            <c:ext xmlns:c16="http://schemas.microsoft.com/office/drawing/2014/chart" uri="{C3380CC4-5D6E-409C-BE32-E72D297353CC}">
              <c16:uniqueId val="{00000002-3DAF-46BF-82DE-AE3598AC50B1}"/>
            </c:ext>
          </c:extLst>
        </c:ser>
        <c:ser>
          <c:idx val="2"/>
          <c:order val="3"/>
          <c:tx>
            <c:strRef>
              <c:f>Sheet1!$E$1</c:f>
              <c:strCache>
                <c:ptCount val="1"/>
                <c:pt idx="0">
                  <c:v>Agree slightly (+1)</c:v>
                </c:pt>
              </c:strCache>
            </c:strRef>
          </c:tx>
          <c:spPr>
            <a:solidFill>
              <a:srgbClr val="3B0541"/>
            </a:solidFill>
          </c:spPr>
          <c:invertIfNegative val="0"/>
          <c:dLbls>
            <c:numFmt formatCode="#,##0" sourceLinked="0"/>
            <c:spPr>
              <a:noFill/>
              <a:ln>
                <a:noFill/>
              </a:ln>
              <a:effectLst/>
            </c:spPr>
            <c:txPr>
              <a:bodyPr/>
              <a:lstStyle/>
              <a:p>
                <a:pPr>
                  <a:defRPr sz="1400" b="0">
                    <a:solidFill>
                      <a:schemeClr val="bg1"/>
                    </a:solidFill>
                    <a:latin typeface="+mn-l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Aug '17</c:v>
                </c:pt>
                <c:pt idx="1">
                  <c:v>Mar '17</c:v>
                </c:pt>
                <c:pt idx="2">
                  <c:v>Jul '16</c:v>
                </c:pt>
              </c:strCache>
            </c:strRef>
          </c:cat>
          <c:val>
            <c:numRef>
              <c:f>Sheet1!$E$2:$E$4</c:f>
              <c:numCache>
                <c:formatCode>General</c:formatCode>
                <c:ptCount val="3"/>
                <c:pt idx="0">
                  <c:v>28</c:v>
                </c:pt>
                <c:pt idx="1">
                  <c:v>25</c:v>
                </c:pt>
                <c:pt idx="2">
                  <c:v>27</c:v>
                </c:pt>
              </c:numCache>
            </c:numRef>
          </c:val>
          <c:extLst xmlns:c16r2="http://schemas.microsoft.com/office/drawing/2015/06/chart">
            <c:ext xmlns:c16="http://schemas.microsoft.com/office/drawing/2014/chart" uri="{C3380CC4-5D6E-409C-BE32-E72D297353CC}">
              <c16:uniqueId val="{00000003-3DAF-46BF-82DE-AE3598AC50B1}"/>
            </c:ext>
          </c:extLst>
        </c:ser>
        <c:ser>
          <c:idx val="3"/>
          <c:order val="4"/>
          <c:tx>
            <c:strRef>
              <c:f>Sheet1!$F$1</c:f>
              <c:strCache>
                <c:ptCount val="1"/>
                <c:pt idx="0">
                  <c:v>Agree strongly (+2)</c:v>
                </c:pt>
              </c:strCache>
            </c:strRef>
          </c:tx>
          <c:spPr>
            <a:solidFill>
              <a:srgbClr val="7A2280"/>
            </a:solidFill>
          </c:spPr>
          <c:invertIfNegative val="0"/>
          <c:dLbls>
            <c:numFmt formatCode="#,##0" sourceLinked="0"/>
            <c:spPr>
              <a:noFill/>
              <a:ln>
                <a:noFill/>
              </a:ln>
              <a:effectLst/>
            </c:spPr>
            <c:txPr>
              <a:bodyPr/>
              <a:lstStyle/>
              <a:p>
                <a:pPr>
                  <a:defRPr sz="1400" b="0">
                    <a:solidFill>
                      <a:schemeClr val="bg1"/>
                    </a:solidFill>
                    <a:latin typeface="+mn-l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Aug '17</c:v>
                </c:pt>
                <c:pt idx="1">
                  <c:v>Mar '17</c:v>
                </c:pt>
                <c:pt idx="2">
                  <c:v>Jul '16</c:v>
                </c:pt>
              </c:strCache>
            </c:strRef>
          </c:cat>
          <c:val>
            <c:numRef>
              <c:f>Sheet1!$F$2:$F$4</c:f>
              <c:numCache>
                <c:formatCode>General</c:formatCode>
                <c:ptCount val="3"/>
                <c:pt idx="0">
                  <c:v>55</c:v>
                </c:pt>
                <c:pt idx="1">
                  <c:v>55</c:v>
                </c:pt>
                <c:pt idx="2">
                  <c:v>55</c:v>
                </c:pt>
              </c:numCache>
            </c:numRef>
          </c:val>
          <c:extLst xmlns:c16r2="http://schemas.microsoft.com/office/drawing/2015/06/chart">
            <c:ext xmlns:c16="http://schemas.microsoft.com/office/drawing/2014/chart" uri="{C3380CC4-5D6E-409C-BE32-E72D297353CC}">
              <c16:uniqueId val="{00000004-3DAF-46BF-82DE-AE3598AC50B1}"/>
            </c:ext>
          </c:extLst>
        </c:ser>
        <c:dLbls>
          <c:showLegendKey val="0"/>
          <c:showVal val="1"/>
          <c:showCatName val="0"/>
          <c:showSerName val="0"/>
          <c:showPercent val="0"/>
          <c:showBubbleSize val="0"/>
        </c:dLbls>
        <c:gapWidth val="19"/>
        <c:overlap val="100"/>
        <c:axId val="195905792"/>
        <c:axId val="195928064"/>
      </c:barChart>
      <c:catAx>
        <c:axId val="195905792"/>
        <c:scaling>
          <c:orientation val="maxMin"/>
        </c:scaling>
        <c:delete val="0"/>
        <c:axPos val="b"/>
        <c:numFmt formatCode="General" sourceLinked="1"/>
        <c:majorTickMark val="none"/>
        <c:minorTickMark val="none"/>
        <c:tickLblPos val="nextTo"/>
        <c:spPr>
          <a:ln w="9572">
            <a:noFill/>
          </a:ln>
        </c:spPr>
        <c:txPr>
          <a:bodyPr rot="0" vert="horz"/>
          <a:lstStyle/>
          <a:p>
            <a:pPr>
              <a:defRPr sz="1200" b="0" i="0" u="none" strike="noStrike" baseline="0">
                <a:solidFill>
                  <a:srgbClr val="717171"/>
                </a:solidFill>
                <a:latin typeface="+mn-lt"/>
                <a:ea typeface="Arial"/>
                <a:cs typeface="Arial"/>
              </a:defRPr>
            </a:pPr>
            <a:endParaRPr lang="en-US"/>
          </a:p>
        </c:txPr>
        <c:crossAx val="195928064"/>
        <c:crosses val="autoZero"/>
        <c:auto val="1"/>
        <c:lblAlgn val="ctr"/>
        <c:lblOffset val="100"/>
        <c:noMultiLvlLbl val="0"/>
      </c:catAx>
      <c:valAx>
        <c:axId val="195928064"/>
        <c:scaling>
          <c:orientation val="minMax"/>
        </c:scaling>
        <c:delete val="0"/>
        <c:axPos val="r"/>
        <c:numFmt formatCode="0%" sourceLinked="1"/>
        <c:majorTickMark val="none"/>
        <c:minorTickMark val="none"/>
        <c:tickLblPos val="none"/>
        <c:spPr>
          <a:ln w="9572">
            <a:noFill/>
          </a:ln>
        </c:spPr>
        <c:crossAx val="195905792"/>
        <c:crosses val="autoZero"/>
        <c:crossBetween val="between"/>
      </c:valAx>
    </c:plotArea>
    <c:plotVisOnly val="1"/>
    <c:dispBlanksAs val="gap"/>
    <c:showDLblsOverMax val="0"/>
  </c:chart>
  <c:spPr>
    <a:noFill/>
    <a:ln>
      <a:noFill/>
    </a:ln>
  </c:spPr>
  <c:txPr>
    <a:bodyPr/>
    <a:lstStyle/>
    <a:p>
      <a:pPr>
        <a:defRPr sz="1809" b="1" i="0" u="none" strike="noStrike" baseline="0">
          <a:solidFill>
            <a:schemeClr val="tx1"/>
          </a:solidFill>
          <a:latin typeface="Arial"/>
          <a:ea typeface="Arial"/>
          <a:cs typeface="Arial"/>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910364359819035"/>
          <c:y val="0.15140878715789552"/>
          <c:w val="0.25060930114631719"/>
          <c:h val="0.70228919425744696"/>
        </c:manualLayout>
      </c:layout>
      <c:barChart>
        <c:barDir val="col"/>
        <c:grouping val="percentStacked"/>
        <c:varyColors val="0"/>
        <c:ser>
          <c:idx val="8"/>
          <c:order val="0"/>
          <c:tx>
            <c:strRef>
              <c:f>Sheet1!$B$1</c:f>
              <c:strCache>
                <c:ptCount val="1"/>
                <c:pt idx="0">
                  <c:v>Disagree strongly (-2)</c:v>
                </c:pt>
              </c:strCache>
            </c:strRef>
          </c:tx>
          <c:spPr>
            <a:solidFill>
              <a:srgbClr val="C50017"/>
            </a:solidFill>
            <a:ln w="25527">
              <a:noFill/>
            </a:ln>
          </c:spPr>
          <c:invertIfNegative val="0"/>
          <c:dLbls>
            <c:dLbl>
              <c:idx val="1"/>
              <c:layout>
                <c:manualLayout>
                  <c:x val="-1.5351366934824646E-2"/>
                  <c:y val="-9.4071402910781542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2E9A-4BFC-A137-89AD06877086}"/>
                </c:ext>
              </c:extLst>
            </c:dLbl>
            <c:numFmt formatCode="#,##0" sourceLinked="0"/>
            <c:spPr>
              <a:noFill/>
              <a:ln w="25527">
                <a:noFill/>
              </a:ln>
            </c:spPr>
            <c:txPr>
              <a:bodyPr/>
              <a:lstStyle/>
              <a:p>
                <a:pPr>
                  <a:defRPr sz="1000" b="0" i="0" u="none" strike="noStrike" baseline="0">
                    <a:solidFill>
                      <a:schemeClr val="tx1"/>
                    </a:solidFill>
                    <a:latin typeface="+mn-lt"/>
                    <a:ea typeface="Arial"/>
                    <a:cs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Aug '17</c:v>
                </c:pt>
                <c:pt idx="1">
                  <c:v>Mar '17</c:v>
                </c:pt>
                <c:pt idx="2">
                  <c:v>Jul '16</c:v>
                </c:pt>
              </c:strCache>
            </c:strRef>
          </c:cat>
          <c:val>
            <c:numRef>
              <c:f>Sheet1!$B$2:$B$4</c:f>
              <c:numCache>
                <c:formatCode>General</c:formatCode>
                <c:ptCount val="3"/>
                <c:pt idx="0">
                  <c:v>3</c:v>
                </c:pt>
                <c:pt idx="1">
                  <c:v>2</c:v>
                </c:pt>
                <c:pt idx="2">
                  <c:v>2</c:v>
                </c:pt>
              </c:numCache>
            </c:numRef>
          </c:val>
          <c:extLst xmlns:c16r2="http://schemas.microsoft.com/office/drawing/2015/06/chart">
            <c:ext xmlns:c16="http://schemas.microsoft.com/office/drawing/2014/chart" uri="{C3380CC4-5D6E-409C-BE32-E72D297353CC}">
              <c16:uniqueId val="{00000001-7A1C-450F-8AE6-3B373429E323}"/>
            </c:ext>
          </c:extLst>
        </c:ser>
        <c:ser>
          <c:idx val="0"/>
          <c:order val="1"/>
          <c:tx>
            <c:strRef>
              <c:f>Sheet1!$C$1</c:f>
              <c:strCache>
                <c:ptCount val="1"/>
                <c:pt idx="0">
                  <c:v>Disagree slightly (-1)</c:v>
                </c:pt>
              </c:strCache>
            </c:strRef>
          </c:tx>
          <c:spPr>
            <a:solidFill>
              <a:srgbClr val="EF5205"/>
            </a:solidFill>
            <a:ln w="25527">
              <a:noFill/>
            </a:ln>
          </c:spPr>
          <c:invertIfNegative val="0"/>
          <c:dLbls>
            <c:numFmt formatCode="#,##0" sourceLinked="0"/>
            <c:spPr>
              <a:noFill/>
              <a:ln w="25527">
                <a:noFill/>
              </a:ln>
            </c:spPr>
            <c:txPr>
              <a:bodyPr/>
              <a:lstStyle/>
              <a:p>
                <a:pPr>
                  <a:defRPr sz="1000" b="0" i="0" u="none" strike="noStrike" baseline="0">
                    <a:solidFill>
                      <a:srgbClr val="FFFFFF"/>
                    </a:solidFill>
                    <a:latin typeface="+mn-lt"/>
                    <a:ea typeface="Arial"/>
                    <a:cs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Aug '17</c:v>
                </c:pt>
                <c:pt idx="1">
                  <c:v>Mar '17</c:v>
                </c:pt>
                <c:pt idx="2">
                  <c:v>Jul '16</c:v>
                </c:pt>
              </c:strCache>
            </c:strRef>
          </c:cat>
          <c:val>
            <c:numRef>
              <c:f>Sheet1!$C$2:$C$4</c:f>
              <c:numCache>
                <c:formatCode>General</c:formatCode>
                <c:ptCount val="3"/>
                <c:pt idx="0">
                  <c:v>5</c:v>
                </c:pt>
                <c:pt idx="1">
                  <c:v>4</c:v>
                </c:pt>
                <c:pt idx="2">
                  <c:v>4</c:v>
                </c:pt>
              </c:numCache>
            </c:numRef>
          </c:val>
          <c:extLst xmlns:c16r2="http://schemas.microsoft.com/office/drawing/2015/06/chart">
            <c:ext xmlns:c16="http://schemas.microsoft.com/office/drawing/2014/chart" uri="{C3380CC4-5D6E-409C-BE32-E72D297353CC}">
              <c16:uniqueId val="{00000002-7A1C-450F-8AE6-3B373429E323}"/>
            </c:ext>
          </c:extLst>
        </c:ser>
        <c:ser>
          <c:idx val="1"/>
          <c:order val="2"/>
          <c:tx>
            <c:strRef>
              <c:f>Sheet1!$D$1</c:f>
              <c:strCache>
                <c:ptCount val="1"/>
                <c:pt idx="0">
                  <c:v>Neither nor (0)</c:v>
                </c:pt>
              </c:strCache>
            </c:strRef>
          </c:tx>
          <c:spPr>
            <a:solidFill>
              <a:schemeClr val="accent1"/>
            </a:solidFill>
            <a:ln w="25527">
              <a:noFill/>
            </a:ln>
          </c:spPr>
          <c:invertIfNegative val="0"/>
          <c:dLbls>
            <c:numFmt formatCode="#,##0" sourceLinked="0"/>
            <c:spPr>
              <a:noFill/>
              <a:ln w="25527">
                <a:noFill/>
              </a:ln>
            </c:spPr>
            <c:txPr>
              <a:bodyPr/>
              <a:lstStyle/>
              <a:p>
                <a:pPr>
                  <a:defRPr sz="1200" b="0" i="0" u="none" strike="noStrike" baseline="0">
                    <a:solidFill>
                      <a:srgbClr val="FFFFFF"/>
                    </a:solidFill>
                    <a:latin typeface="+mn-lt"/>
                    <a:ea typeface="Arial"/>
                    <a:cs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Aug '17</c:v>
                </c:pt>
                <c:pt idx="1">
                  <c:v>Mar '17</c:v>
                </c:pt>
                <c:pt idx="2">
                  <c:v>Jul '16</c:v>
                </c:pt>
              </c:strCache>
            </c:strRef>
          </c:cat>
          <c:val>
            <c:numRef>
              <c:f>Sheet1!$D$2:$D$4</c:f>
              <c:numCache>
                <c:formatCode>General</c:formatCode>
                <c:ptCount val="3"/>
                <c:pt idx="0">
                  <c:v>7</c:v>
                </c:pt>
                <c:pt idx="1">
                  <c:v>8</c:v>
                </c:pt>
                <c:pt idx="2">
                  <c:v>7</c:v>
                </c:pt>
              </c:numCache>
            </c:numRef>
          </c:val>
          <c:extLst xmlns:c16r2="http://schemas.microsoft.com/office/drawing/2015/06/chart">
            <c:ext xmlns:c16="http://schemas.microsoft.com/office/drawing/2014/chart" uri="{C3380CC4-5D6E-409C-BE32-E72D297353CC}">
              <c16:uniqueId val="{00000003-7A1C-450F-8AE6-3B373429E323}"/>
            </c:ext>
          </c:extLst>
        </c:ser>
        <c:ser>
          <c:idx val="2"/>
          <c:order val="3"/>
          <c:tx>
            <c:strRef>
              <c:f>Sheet1!$E$1</c:f>
              <c:strCache>
                <c:ptCount val="1"/>
                <c:pt idx="0">
                  <c:v>Agree slightly (+1)</c:v>
                </c:pt>
              </c:strCache>
            </c:strRef>
          </c:tx>
          <c:spPr>
            <a:solidFill>
              <a:srgbClr val="3B0541"/>
            </a:solidFill>
          </c:spPr>
          <c:invertIfNegative val="0"/>
          <c:dLbls>
            <c:numFmt formatCode="#,##0" sourceLinked="0"/>
            <c:spPr>
              <a:noFill/>
              <a:ln>
                <a:noFill/>
              </a:ln>
              <a:effectLst/>
            </c:spPr>
            <c:txPr>
              <a:bodyPr/>
              <a:lstStyle/>
              <a:p>
                <a:pPr>
                  <a:defRPr sz="1400" b="0">
                    <a:solidFill>
                      <a:schemeClr val="bg1"/>
                    </a:solidFill>
                    <a:latin typeface="+mn-l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Aug '17</c:v>
                </c:pt>
                <c:pt idx="1">
                  <c:v>Mar '17</c:v>
                </c:pt>
                <c:pt idx="2">
                  <c:v>Jul '16</c:v>
                </c:pt>
              </c:strCache>
            </c:strRef>
          </c:cat>
          <c:val>
            <c:numRef>
              <c:f>Sheet1!$E$2:$E$4</c:f>
              <c:numCache>
                <c:formatCode>General</c:formatCode>
                <c:ptCount val="3"/>
                <c:pt idx="0">
                  <c:v>23</c:v>
                </c:pt>
                <c:pt idx="1">
                  <c:v>28</c:v>
                </c:pt>
                <c:pt idx="2">
                  <c:v>27</c:v>
                </c:pt>
              </c:numCache>
            </c:numRef>
          </c:val>
          <c:extLst xmlns:c16r2="http://schemas.microsoft.com/office/drawing/2015/06/chart">
            <c:ext xmlns:c16="http://schemas.microsoft.com/office/drawing/2014/chart" uri="{C3380CC4-5D6E-409C-BE32-E72D297353CC}">
              <c16:uniqueId val="{00000004-7A1C-450F-8AE6-3B373429E323}"/>
            </c:ext>
          </c:extLst>
        </c:ser>
        <c:ser>
          <c:idx val="3"/>
          <c:order val="4"/>
          <c:tx>
            <c:strRef>
              <c:f>Sheet1!$F$1</c:f>
              <c:strCache>
                <c:ptCount val="1"/>
                <c:pt idx="0">
                  <c:v>Agree strongly (+2)</c:v>
                </c:pt>
              </c:strCache>
            </c:strRef>
          </c:tx>
          <c:spPr>
            <a:solidFill>
              <a:srgbClr val="7A2280"/>
            </a:solidFill>
          </c:spPr>
          <c:invertIfNegative val="0"/>
          <c:dLbls>
            <c:numFmt formatCode="#,##0" sourceLinked="0"/>
            <c:spPr>
              <a:noFill/>
              <a:ln>
                <a:noFill/>
              </a:ln>
              <a:effectLst/>
            </c:spPr>
            <c:txPr>
              <a:bodyPr/>
              <a:lstStyle/>
              <a:p>
                <a:pPr>
                  <a:defRPr sz="1400" b="0">
                    <a:solidFill>
                      <a:schemeClr val="bg1"/>
                    </a:solidFill>
                    <a:latin typeface="+mn-l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Aug '17</c:v>
                </c:pt>
                <c:pt idx="1">
                  <c:v>Mar '17</c:v>
                </c:pt>
                <c:pt idx="2">
                  <c:v>Jul '16</c:v>
                </c:pt>
              </c:strCache>
            </c:strRef>
          </c:cat>
          <c:val>
            <c:numRef>
              <c:f>Sheet1!$F$2:$F$4</c:f>
              <c:numCache>
                <c:formatCode>General</c:formatCode>
                <c:ptCount val="3"/>
                <c:pt idx="0">
                  <c:v>63</c:v>
                </c:pt>
                <c:pt idx="1">
                  <c:v>59</c:v>
                </c:pt>
                <c:pt idx="2">
                  <c:v>60</c:v>
                </c:pt>
              </c:numCache>
            </c:numRef>
          </c:val>
          <c:extLst xmlns:c16r2="http://schemas.microsoft.com/office/drawing/2015/06/chart">
            <c:ext xmlns:c16="http://schemas.microsoft.com/office/drawing/2014/chart" uri="{C3380CC4-5D6E-409C-BE32-E72D297353CC}">
              <c16:uniqueId val="{00000005-7A1C-450F-8AE6-3B373429E323}"/>
            </c:ext>
          </c:extLst>
        </c:ser>
        <c:dLbls>
          <c:showLegendKey val="0"/>
          <c:showVal val="1"/>
          <c:showCatName val="0"/>
          <c:showSerName val="0"/>
          <c:showPercent val="0"/>
          <c:showBubbleSize val="0"/>
        </c:dLbls>
        <c:gapWidth val="19"/>
        <c:overlap val="100"/>
        <c:axId val="194144896"/>
        <c:axId val="194154880"/>
      </c:barChart>
      <c:catAx>
        <c:axId val="194144896"/>
        <c:scaling>
          <c:orientation val="maxMin"/>
        </c:scaling>
        <c:delete val="0"/>
        <c:axPos val="b"/>
        <c:numFmt formatCode="General" sourceLinked="1"/>
        <c:majorTickMark val="none"/>
        <c:minorTickMark val="none"/>
        <c:tickLblPos val="nextTo"/>
        <c:spPr>
          <a:ln w="9572">
            <a:noFill/>
          </a:ln>
        </c:spPr>
        <c:txPr>
          <a:bodyPr rot="0" vert="horz"/>
          <a:lstStyle/>
          <a:p>
            <a:pPr>
              <a:defRPr sz="1200" b="0" i="0" u="none" strike="noStrike" baseline="0">
                <a:solidFill>
                  <a:srgbClr val="717171"/>
                </a:solidFill>
                <a:latin typeface="+mn-lt"/>
                <a:ea typeface="Arial"/>
                <a:cs typeface="Arial"/>
              </a:defRPr>
            </a:pPr>
            <a:endParaRPr lang="en-US"/>
          </a:p>
        </c:txPr>
        <c:crossAx val="194154880"/>
        <c:crosses val="autoZero"/>
        <c:auto val="1"/>
        <c:lblAlgn val="ctr"/>
        <c:lblOffset val="100"/>
        <c:noMultiLvlLbl val="0"/>
      </c:catAx>
      <c:valAx>
        <c:axId val="194154880"/>
        <c:scaling>
          <c:orientation val="minMax"/>
        </c:scaling>
        <c:delete val="0"/>
        <c:axPos val="r"/>
        <c:numFmt formatCode="0%" sourceLinked="1"/>
        <c:majorTickMark val="none"/>
        <c:minorTickMark val="none"/>
        <c:tickLblPos val="none"/>
        <c:spPr>
          <a:ln w="9572">
            <a:noFill/>
          </a:ln>
        </c:spPr>
        <c:crossAx val="194144896"/>
        <c:crosses val="autoZero"/>
        <c:crossBetween val="between"/>
      </c:valAx>
    </c:plotArea>
    <c:plotVisOnly val="1"/>
    <c:dispBlanksAs val="gap"/>
    <c:showDLblsOverMax val="0"/>
  </c:chart>
  <c:spPr>
    <a:noFill/>
    <a:ln>
      <a:noFill/>
    </a:ln>
  </c:spPr>
  <c:txPr>
    <a:bodyPr/>
    <a:lstStyle/>
    <a:p>
      <a:pPr>
        <a:defRPr sz="1809" b="1" i="0" u="none" strike="noStrike" baseline="0">
          <a:solidFill>
            <a:schemeClr val="tx1"/>
          </a:solidFill>
          <a:latin typeface="Arial"/>
          <a:ea typeface="Arial"/>
          <a:cs typeface="Arial"/>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910364359819035"/>
          <c:y val="0.15140878715789552"/>
          <c:w val="0.25060930114631719"/>
          <c:h val="0.70228919425744696"/>
        </c:manualLayout>
      </c:layout>
      <c:barChart>
        <c:barDir val="col"/>
        <c:grouping val="percentStacked"/>
        <c:varyColors val="0"/>
        <c:ser>
          <c:idx val="8"/>
          <c:order val="0"/>
          <c:tx>
            <c:strRef>
              <c:f>Sheet1!$B$1</c:f>
              <c:strCache>
                <c:ptCount val="1"/>
                <c:pt idx="0">
                  <c:v>Disagree strongly (-2)</c:v>
                </c:pt>
              </c:strCache>
            </c:strRef>
          </c:tx>
          <c:spPr>
            <a:solidFill>
              <a:srgbClr val="C00000"/>
            </a:solidFill>
            <a:ln w="25527">
              <a:noFill/>
            </a:ln>
          </c:spPr>
          <c:invertIfNegative val="0"/>
          <c:dLbls>
            <c:dLbl>
              <c:idx val="1"/>
              <c:layout>
                <c:manualLayout>
                  <c:x val="-2.1108035099372372E-2"/>
                  <c:y val="-3.1357134303593849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CD35-4F7D-B730-2E06680779E3}"/>
                </c:ext>
              </c:extLst>
            </c:dLbl>
            <c:numFmt formatCode="#,##0" sourceLinked="0"/>
            <c:spPr>
              <a:noFill/>
              <a:ln w="25527">
                <a:noFill/>
              </a:ln>
            </c:spPr>
            <c:txPr>
              <a:bodyPr/>
              <a:lstStyle/>
              <a:p>
                <a:pPr>
                  <a:defRPr sz="1000" b="0" i="0" u="none" strike="noStrike" baseline="0">
                    <a:solidFill>
                      <a:schemeClr val="tx1"/>
                    </a:solidFill>
                    <a:latin typeface="+mn-lt"/>
                    <a:ea typeface="Arial"/>
                    <a:cs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Aug '17</c:v>
                </c:pt>
                <c:pt idx="1">
                  <c:v>Mar '17</c:v>
                </c:pt>
                <c:pt idx="2">
                  <c:v>Jul '16</c:v>
                </c:pt>
              </c:strCache>
            </c:strRef>
          </c:cat>
          <c:val>
            <c:numRef>
              <c:f>Sheet1!$B$2:$B$4</c:f>
              <c:numCache>
                <c:formatCode>General</c:formatCode>
                <c:ptCount val="3"/>
                <c:pt idx="0">
                  <c:v>3</c:v>
                </c:pt>
                <c:pt idx="1">
                  <c:v>2</c:v>
                </c:pt>
                <c:pt idx="2">
                  <c:v>2</c:v>
                </c:pt>
              </c:numCache>
            </c:numRef>
          </c:val>
          <c:extLst xmlns:c16r2="http://schemas.microsoft.com/office/drawing/2015/06/chart">
            <c:ext xmlns:c16="http://schemas.microsoft.com/office/drawing/2014/chart" uri="{C3380CC4-5D6E-409C-BE32-E72D297353CC}">
              <c16:uniqueId val="{00000001-D8CB-493F-A145-45460530AFCA}"/>
            </c:ext>
          </c:extLst>
        </c:ser>
        <c:ser>
          <c:idx val="0"/>
          <c:order val="1"/>
          <c:tx>
            <c:strRef>
              <c:f>Sheet1!$C$1</c:f>
              <c:strCache>
                <c:ptCount val="1"/>
                <c:pt idx="0">
                  <c:v>Disagree slightly (-1)</c:v>
                </c:pt>
              </c:strCache>
            </c:strRef>
          </c:tx>
          <c:spPr>
            <a:solidFill>
              <a:srgbClr val="EF5205"/>
            </a:solidFill>
            <a:ln w="25527">
              <a:noFill/>
            </a:ln>
          </c:spPr>
          <c:invertIfNegative val="0"/>
          <c:dPt>
            <c:idx val="1"/>
            <c:invertIfNegative val="0"/>
            <c:bubble3D val="0"/>
            <c:extLst xmlns:c16r2="http://schemas.microsoft.com/office/drawing/2015/06/chart">
              <c:ext xmlns:c16="http://schemas.microsoft.com/office/drawing/2014/chart" uri="{C3380CC4-5D6E-409C-BE32-E72D297353CC}">
                <c16:uniqueId val="{00000002-CD35-4F7D-B730-2E06680779E3}"/>
              </c:ext>
            </c:extLst>
          </c:dPt>
          <c:dLbls>
            <c:numFmt formatCode="#,##0" sourceLinked="0"/>
            <c:spPr>
              <a:noFill/>
              <a:ln w="25527">
                <a:noFill/>
              </a:ln>
            </c:spPr>
            <c:txPr>
              <a:bodyPr/>
              <a:lstStyle/>
              <a:p>
                <a:pPr>
                  <a:defRPr sz="1000" b="0" i="0" u="none" strike="noStrike" baseline="0">
                    <a:solidFill>
                      <a:srgbClr val="FFFFFF"/>
                    </a:solidFill>
                    <a:latin typeface="+mn-lt"/>
                    <a:ea typeface="Arial"/>
                    <a:cs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Aug '17</c:v>
                </c:pt>
                <c:pt idx="1">
                  <c:v>Mar '17</c:v>
                </c:pt>
                <c:pt idx="2">
                  <c:v>Jul '16</c:v>
                </c:pt>
              </c:strCache>
            </c:strRef>
          </c:cat>
          <c:val>
            <c:numRef>
              <c:f>Sheet1!$C$2:$C$4</c:f>
              <c:numCache>
                <c:formatCode>General</c:formatCode>
                <c:ptCount val="3"/>
                <c:pt idx="0">
                  <c:v>4</c:v>
                </c:pt>
                <c:pt idx="1">
                  <c:v>2</c:v>
                </c:pt>
                <c:pt idx="2">
                  <c:v>2</c:v>
                </c:pt>
              </c:numCache>
            </c:numRef>
          </c:val>
          <c:extLst xmlns:c16r2="http://schemas.microsoft.com/office/drawing/2015/06/chart">
            <c:ext xmlns:c16="http://schemas.microsoft.com/office/drawing/2014/chart" uri="{C3380CC4-5D6E-409C-BE32-E72D297353CC}">
              <c16:uniqueId val="{00000004-D8CB-493F-A145-45460530AFCA}"/>
            </c:ext>
          </c:extLst>
        </c:ser>
        <c:ser>
          <c:idx val="1"/>
          <c:order val="2"/>
          <c:tx>
            <c:strRef>
              <c:f>Sheet1!$D$1</c:f>
              <c:strCache>
                <c:ptCount val="1"/>
                <c:pt idx="0">
                  <c:v>Neither nor (0)</c:v>
                </c:pt>
              </c:strCache>
            </c:strRef>
          </c:tx>
          <c:spPr>
            <a:solidFill>
              <a:schemeClr val="accent1"/>
            </a:solidFill>
            <a:ln w="25527">
              <a:noFill/>
            </a:ln>
          </c:spPr>
          <c:invertIfNegative val="0"/>
          <c:dLbls>
            <c:numFmt formatCode="#,##0" sourceLinked="0"/>
            <c:spPr>
              <a:noFill/>
              <a:ln w="25527">
                <a:noFill/>
              </a:ln>
            </c:spPr>
            <c:txPr>
              <a:bodyPr/>
              <a:lstStyle/>
              <a:p>
                <a:pPr>
                  <a:defRPr sz="1200" b="0" i="0" u="none" strike="noStrike" baseline="0">
                    <a:solidFill>
                      <a:srgbClr val="FFFFFF"/>
                    </a:solidFill>
                    <a:latin typeface="+mn-lt"/>
                    <a:ea typeface="Arial"/>
                    <a:cs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Aug '17</c:v>
                </c:pt>
                <c:pt idx="1">
                  <c:v>Mar '17</c:v>
                </c:pt>
                <c:pt idx="2">
                  <c:v>Jul '16</c:v>
                </c:pt>
              </c:strCache>
            </c:strRef>
          </c:cat>
          <c:val>
            <c:numRef>
              <c:f>Sheet1!$D$2:$D$4</c:f>
              <c:numCache>
                <c:formatCode>General</c:formatCode>
                <c:ptCount val="3"/>
                <c:pt idx="0">
                  <c:v>10</c:v>
                </c:pt>
                <c:pt idx="1">
                  <c:v>9</c:v>
                </c:pt>
                <c:pt idx="2">
                  <c:v>9</c:v>
                </c:pt>
              </c:numCache>
            </c:numRef>
          </c:val>
          <c:extLst xmlns:c16r2="http://schemas.microsoft.com/office/drawing/2015/06/chart">
            <c:ext xmlns:c16="http://schemas.microsoft.com/office/drawing/2014/chart" uri="{C3380CC4-5D6E-409C-BE32-E72D297353CC}">
              <c16:uniqueId val="{00000005-D8CB-493F-A145-45460530AFCA}"/>
            </c:ext>
          </c:extLst>
        </c:ser>
        <c:ser>
          <c:idx val="2"/>
          <c:order val="3"/>
          <c:tx>
            <c:strRef>
              <c:f>Sheet1!$E$1</c:f>
              <c:strCache>
                <c:ptCount val="1"/>
                <c:pt idx="0">
                  <c:v>Agree slightly (+1)</c:v>
                </c:pt>
              </c:strCache>
            </c:strRef>
          </c:tx>
          <c:spPr>
            <a:solidFill>
              <a:srgbClr val="3B0541"/>
            </a:solidFill>
          </c:spPr>
          <c:invertIfNegative val="0"/>
          <c:dLbls>
            <c:numFmt formatCode="#,##0" sourceLinked="0"/>
            <c:spPr>
              <a:noFill/>
              <a:ln>
                <a:noFill/>
              </a:ln>
              <a:effectLst/>
            </c:spPr>
            <c:txPr>
              <a:bodyPr/>
              <a:lstStyle/>
              <a:p>
                <a:pPr>
                  <a:defRPr sz="1400" b="0">
                    <a:solidFill>
                      <a:schemeClr val="bg1"/>
                    </a:solidFill>
                    <a:latin typeface="+mn-l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Aug '17</c:v>
                </c:pt>
                <c:pt idx="1">
                  <c:v>Mar '17</c:v>
                </c:pt>
                <c:pt idx="2">
                  <c:v>Jul '16</c:v>
                </c:pt>
              </c:strCache>
            </c:strRef>
          </c:cat>
          <c:val>
            <c:numRef>
              <c:f>Sheet1!$E$2:$E$4</c:f>
              <c:numCache>
                <c:formatCode>General</c:formatCode>
                <c:ptCount val="3"/>
                <c:pt idx="0">
                  <c:v>27</c:v>
                </c:pt>
                <c:pt idx="1">
                  <c:v>28</c:v>
                </c:pt>
                <c:pt idx="2">
                  <c:v>26</c:v>
                </c:pt>
              </c:numCache>
            </c:numRef>
          </c:val>
          <c:extLst xmlns:c16r2="http://schemas.microsoft.com/office/drawing/2015/06/chart">
            <c:ext xmlns:c16="http://schemas.microsoft.com/office/drawing/2014/chart" uri="{C3380CC4-5D6E-409C-BE32-E72D297353CC}">
              <c16:uniqueId val="{00000006-D8CB-493F-A145-45460530AFCA}"/>
            </c:ext>
          </c:extLst>
        </c:ser>
        <c:ser>
          <c:idx val="3"/>
          <c:order val="4"/>
          <c:tx>
            <c:strRef>
              <c:f>Sheet1!$F$1</c:f>
              <c:strCache>
                <c:ptCount val="1"/>
                <c:pt idx="0">
                  <c:v>Agree strongly (+2)</c:v>
                </c:pt>
              </c:strCache>
            </c:strRef>
          </c:tx>
          <c:spPr>
            <a:solidFill>
              <a:srgbClr val="7A2280"/>
            </a:solidFill>
          </c:spPr>
          <c:invertIfNegative val="0"/>
          <c:dLbls>
            <c:numFmt formatCode="#,##0" sourceLinked="0"/>
            <c:spPr>
              <a:noFill/>
              <a:ln>
                <a:noFill/>
              </a:ln>
              <a:effectLst/>
            </c:spPr>
            <c:txPr>
              <a:bodyPr/>
              <a:lstStyle/>
              <a:p>
                <a:pPr>
                  <a:defRPr sz="1400" b="0">
                    <a:solidFill>
                      <a:schemeClr val="bg1"/>
                    </a:solidFill>
                    <a:latin typeface="+mn-l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Aug '17</c:v>
                </c:pt>
                <c:pt idx="1">
                  <c:v>Mar '17</c:v>
                </c:pt>
                <c:pt idx="2">
                  <c:v>Jul '16</c:v>
                </c:pt>
              </c:strCache>
            </c:strRef>
          </c:cat>
          <c:val>
            <c:numRef>
              <c:f>Sheet1!$F$2:$F$4</c:f>
              <c:numCache>
                <c:formatCode>General</c:formatCode>
                <c:ptCount val="3"/>
                <c:pt idx="0">
                  <c:v>57</c:v>
                </c:pt>
                <c:pt idx="1">
                  <c:v>59</c:v>
                </c:pt>
                <c:pt idx="2">
                  <c:v>60</c:v>
                </c:pt>
              </c:numCache>
            </c:numRef>
          </c:val>
          <c:extLst xmlns:c16r2="http://schemas.microsoft.com/office/drawing/2015/06/chart">
            <c:ext xmlns:c16="http://schemas.microsoft.com/office/drawing/2014/chart" uri="{C3380CC4-5D6E-409C-BE32-E72D297353CC}">
              <c16:uniqueId val="{00000007-D8CB-493F-A145-45460530AFCA}"/>
            </c:ext>
          </c:extLst>
        </c:ser>
        <c:dLbls>
          <c:showLegendKey val="0"/>
          <c:showVal val="1"/>
          <c:showCatName val="0"/>
          <c:showSerName val="0"/>
          <c:showPercent val="0"/>
          <c:showBubbleSize val="0"/>
        </c:dLbls>
        <c:gapWidth val="19"/>
        <c:overlap val="100"/>
        <c:axId val="196140416"/>
        <c:axId val="196019712"/>
      </c:barChart>
      <c:catAx>
        <c:axId val="196140416"/>
        <c:scaling>
          <c:orientation val="maxMin"/>
        </c:scaling>
        <c:delete val="0"/>
        <c:axPos val="b"/>
        <c:title>
          <c:tx>
            <c:rich>
              <a:bodyPr rot="0" vert="horz"/>
              <a:lstStyle/>
              <a:p>
                <a:pPr>
                  <a:defRPr>
                    <a:solidFill>
                      <a:srgbClr val="333333"/>
                    </a:solidFill>
                  </a:defRPr>
                </a:pPr>
                <a:r>
                  <a:rPr lang="en-AU" sz="1000" b="0" dirty="0">
                    <a:solidFill>
                      <a:srgbClr val="333333"/>
                    </a:solidFill>
                    <a:latin typeface="+mn-lt"/>
                    <a:ea typeface="Verdana" pitchFamily="34" charset="0"/>
                    <a:cs typeface="Verdana" pitchFamily="34" charset="0"/>
                  </a:rPr>
                  <a:t>%</a:t>
                </a:r>
              </a:p>
            </c:rich>
          </c:tx>
          <c:layout>
            <c:manualLayout>
              <c:xMode val="edge"/>
              <c:yMode val="edge"/>
              <c:x val="0.31658189523336483"/>
              <c:y val="0.15631136399830628"/>
            </c:manualLayout>
          </c:layout>
          <c:overlay val="0"/>
        </c:title>
        <c:numFmt formatCode="General" sourceLinked="1"/>
        <c:majorTickMark val="none"/>
        <c:minorTickMark val="none"/>
        <c:tickLblPos val="nextTo"/>
        <c:spPr>
          <a:ln w="9572">
            <a:noFill/>
          </a:ln>
        </c:spPr>
        <c:txPr>
          <a:bodyPr rot="0" vert="horz"/>
          <a:lstStyle/>
          <a:p>
            <a:pPr>
              <a:defRPr sz="1200" b="0" i="0" u="none" strike="noStrike" baseline="0">
                <a:solidFill>
                  <a:srgbClr val="717171"/>
                </a:solidFill>
                <a:latin typeface="+mn-lt"/>
                <a:ea typeface="Arial"/>
                <a:cs typeface="Arial"/>
              </a:defRPr>
            </a:pPr>
            <a:endParaRPr lang="en-US"/>
          </a:p>
        </c:txPr>
        <c:crossAx val="196019712"/>
        <c:crosses val="autoZero"/>
        <c:auto val="1"/>
        <c:lblAlgn val="ctr"/>
        <c:lblOffset val="100"/>
        <c:noMultiLvlLbl val="0"/>
      </c:catAx>
      <c:valAx>
        <c:axId val="196019712"/>
        <c:scaling>
          <c:orientation val="minMax"/>
        </c:scaling>
        <c:delete val="0"/>
        <c:axPos val="r"/>
        <c:numFmt formatCode="0%" sourceLinked="1"/>
        <c:majorTickMark val="none"/>
        <c:minorTickMark val="none"/>
        <c:tickLblPos val="none"/>
        <c:spPr>
          <a:ln w="9572">
            <a:noFill/>
          </a:ln>
        </c:spPr>
        <c:crossAx val="196140416"/>
        <c:crosses val="autoZero"/>
        <c:crossBetween val="between"/>
      </c:valAx>
    </c:plotArea>
    <c:legend>
      <c:legendPos val="l"/>
      <c:layout>
        <c:manualLayout>
          <c:xMode val="edge"/>
          <c:yMode val="edge"/>
          <c:x val="6.9081831145993838E-2"/>
          <c:y val="0.12031633669661231"/>
          <c:w val="0.28541327767299995"/>
          <c:h val="0.68097449084779071"/>
        </c:manualLayout>
      </c:layout>
      <c:overlay val="0"/>
      <c:spPr>
        <a:noFill/>
        <a:ln w="25527">
          <a:noFill/>
        </a:ln>
      </c:spPr>
      <c:txPr>
        <a:bodyPr/>
        <a:lstStyle/>
        <a:p>
          <a:pPr>
            <a:defRPr sz="1200" b="0" i="0" u="none" strike="noStrike" baseline="0">
              <a:solidFill>
                <a:srgbClr val="717171"/>
              </a:solidFill>
              <a:latin typeface="+mn-lt"/>
              <a:ea typeface="Arial"/>
              <a:cs typeface="Arial"/>
            </a:defRPr>
          </a:pPr>
          <a:endParaRPr lang="en-US"/>
        </a:p>
      </c:txPr>
    </c:legend>
    <c:plotVisOnly val="1"/>
    <c:dispBlanksAs val="gap"/>
    <c:showDLblsOverMax val="0"/>
  </c:chart>
  <c:spPr>
    <a:noFill/>
    <a:ln>
      <a:noFill/>
    </a:ln>
  </c:spPr>
  <c:txPr>
    <a:bodyPr/>
    <a:lstStyle/>
    <a:p>
      <a:pPr>
        <a:defRPr sz="1809" b="1" i="0" u="none" strike="noStrike" baseline="0">
          <a:solidFill>
            <a:schemeClr val="tx1"/>
          </a:solidFill>
          <a:latin typeface="Arial"/>
          <a:ea typeface="Arial"/>
          <a:cs typeface="Arial"/>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769750656167975"/>
          <c:y val="1.322580725107125E-2"/>
          <c:w val="0.62480249343833771"/>
          <c:h val="0.89091274250105501"/>
        </c:manualLayout>
      </c:layout>
      <c:barChart>
        <c:barDir val="bar"/>
        <c:grouping val="percentStacked"/>
        <c:varyColors val="0"/>
        <c:ser>
          <c:idx val="8"/>
          <c:order val="0"/>
          <c:tx>
            <c:strRef>
              <c:f>Sheet1!$B$1</c:f>
              <c:strCache>
                <c:ptCount val="1"/>
                <c:pt idx="0">
                  <c:v>Agree strongly (+2)</c:v>
                </c:pt>
              </c:strCache>
            </c:strRef>
          </c:tx>
          <c:spPr>
            <a:solidFill>
              <a:schemeClr val="bg2"/>
            </a:solidFill>
            <a:ln w="25527">
              <a:noFill/>
            </a:ln>
          </c:spPr>
          <c:invertIfNegative val="0"/>
          <c:dLbls>
            <c:numFmt formatCode="#,##0" sourceLinked="0"/>
            <c:spPr>
              <a:noFill/>
              <a:ln w="25527">
                <a:noFill/>
              </a:ln>
            </c:spPr>
            <c:txPr>
              <a:bodyPr/>
              <a:lstStyle/>
              <a:p>
                <a:pPr>
                  <a:defRPr sz="1400" b="0" i="0" u="none" strike="noStrike" baseline="0">
                    <a:solidFill>
                      <a:srgbClr val="FFFFFF"/>
                    </a:solidFill>
                    <a:latin typeface="+mn-lt"/>
                    <a:ea typeface="Arial"/>
                    <a:cs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Sheet1!$A$2:$A$9</c:f>
              <c:strCache>
                <c:ptCount val="8"/>
                <c:pt idx="0">
                  <c:v>Feb '14</c:v>
                </c:pt>
                <c:pt idx="1">
                  <c:v>July '14</c:v>
                </c:pt>
                <c:pt idx="2">
                  <c:v>Feb '15</c:v>
                </c:pt>
                <c:pt idx="3">
                  <c:v>July '15</c:v>
                </c:pt>
                <c:pt idx="4">
                  <c:v>Feb '16</c:v>
                </c:pt>
                <c:pt idx="5">
                  <c:v>July '16</c:v>
                </c:pt>
                <c:pt idx="6">
                  <c:v>Mar '17</c:v>
                </c:pt>
                <c:pt idx="7">
                  <c:v>Aug '17</c:v>
                </c:pt>
              </c:strCache>
            </c:strRef>
          </c:cat>
          <c:val>
            <c:numRef>
              <c:f>Sheet1!$B$2:$B$9</c:f>
              <c:numCache>
                <c:formatCode>General</c:formatCode>
                <c:ptCount val="8"/>
                <c:pt idx="0">
                  <c:v>52</c:v>
                </c:pt>
                <c:pt idx="1">
                  <c:v>47</c:v>
                </c:pt>
                <c:pt idx="2">
                  <c:v>50</c:v>
                </c:pt>
                <c:pt idx="3">
                  <c:v>46</c:v>
                </c:pt>
                <c:pt idx="4">
                  <c:v>51</c:v>
                </c:pt>
                <c:pt idx="5">
                  <c:v>58</c:v>
                </c:pt>
                <c:pt idx="6">
                  <c:v>53</c:v>
                </c:pt>
                <c:pt idx="7">
                  <c:v>54</c:v>
                </c:pt>
              </c:numCache>
            </c:numRef>
          </c:val>
          <c:extLst xmlns:c16r2="http://schemas.microsoft.com/office/drawing/2015/06/chart">
            <c:ext xmlns:c16="http://schemas.microsoft.com/office/drawing/2014/chart" uri="{C3380CC4-5D6E-409C-BE32-E72D297353CC}">
              <c16:uniqueId val="{00000000-B18F-4371-A631-16C390E6ADD3}"/>
            </c:ext>
          </c:extLst>
        </c:ser>
        <c:ser>
          <c:idx val="0"/>
          <c:order val="1"/>
          <c:tx>
            <c:strRef>
              <c:f>Sheet1!$C$1</c:f>
              <c:strCache>
                <c:ptCount val="1"/>
                <c:pt idx="0">
                  <c:v>Agree slightly (+1)</c:v>
                </c:pt>
              </c:strCache>
            </c:strRef>
          </c:tx>
          <c:spPr>
            <a:solidFill>
              <a:schemeClr val="tx2"/>
            </a:solidFill>
            <a:ln w="25527">
              <a:noFill/>
            </a:ln>
          </c:spPr>
          <c:invertIfNegative val="0"/>
          <c:dLbls>
            <c:numFmt formatCode="#,##0" sourceLinked="0"/>
            <c:spPr>
              <a:noFill/>
              <a:ln w="25527">
                <a:noFill/>
              </a:ln>
            </c:spPr>
            <c:txPr>
              <a:bodyPr/>
              <a:lstStyle/>
              <a:p>
                <a:pPr>
                  <a:defRPr sz="1400" b="0" i="0" u="none" strike="noStrike" baseline="0">
                    <a:solidFill>
                      <a:srgbClr val="FFFFFF"/>
                    </a:solidFill>
                    <a:latin typeface="+mn-lt"/>
                    <a:ea typeface="Arial"/>
                    <a:cs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Sheet1!$A$2:$A$9</c:f>
              <c:strCache>
                <c:ptCount val="8"/>
                <c:pt idx="0">
                  <c:v>Feb '14</c:v>
                </c:pt>
                <c:pt idx="1">
                  <c:v>July '14</c:v>
                </c:pt>
                <c:pt idx="2">
                  <c:v>Feb '15</c:v>
                </c:pt>
                <c:pt idx="3">
                  <c:v>July '15</c:v>
                </c:pt>
                <c:pt idx="4">
                  <c:v>Feb '16</c:v>
                </c:pt>
                <c:pt idx="5">
                  <c:v>July '16</c:v>
                </c:pt>
                <c:pt idx="6">
                  <c:v>Mar '17</c:v>
                </c:pt>
                <c:pt idx="7">
                  <c:v>Aug '17</c:v>
                </c:pt>
              </c:strCache>
            </c:strRef>
          </c:cat>
          <c:val>
            <c:numRef>
              <c:f>Sheet1!$C$2:$C$9</c:f>
              <c:numCache>
                <c:formatCode>General</c:formatCode>
                <c:ptCount val="8"/>
                <c:pt idx="0">
                  <c:v>22</c:v>
                </c:pt>
                <c:pt idx="1">
                  <c:v>24</c:v>
                </c:pt>
                <c:pt idx="2">
                  <c:v>25</c:v>
                </c:pt>
                <c:pt idx="3">
                  <c:v>27</c:v>
                </c:pt>
                <c:pt idx="4">
                  <c:v>23</c:v>
                </c:pt>
                <c:pt idx="5">
                  <c:v>19</c:v>
                </c:pt>
                <c:pt idx="6">
                  <c:v>21</c:v>
                </c:pt>
                <c:pt idx="7">
                  <c:v>19</c:v>
                </c:pt>
              </c:numCache>
            </c:numRef>
          </c:val>
          <c:extLst xmlns:c16r2="http://schemas.microsoft.com/office/drawing/2015/06/chart">
            <c:ext xmlns:c16="http://schemas.microsoft.com/office/drawing/2014/chart" uri="{C3380CC4-5D6E-409C-BE32-E72D297353CC}">
              <c16:uniqueId val="{00000001-B18F-4371-A631-16C390E6ADD3}"/>
            </c:ext>
          </c:extLst>
        </c:ser>
        <c:ser>
          <c:idx val="1"/>
          <c:order val="2"/>
          <c:tx>
            <c:strRef>
              <c:f>Sheet1!$D$1</c:f>
              <c:strCache>
                <c:ptCount val="1"/>
                <c:pt idx="0">
                  <c:v>Neither nor (0)</c:v>
                </c:pt>
              </c:strCache>
            </c:strRef>
          </c:tx>
          <c:spPr>
            <a:solidFill>
              <a:schemeClr val="accent1"/>
            </a:solidFill>
            <a:ln w="25527">
              <a:noFill/>
            </a:ln>
          </c:spPr>
          <c:invertIfNegative val="0"/>
          <c:dLbls>
            <c:numFmt formatCode="#,##0" sourceLinked="0"/>
            <c:spPr>
              <a:noFill/>
              <a:ln w="25527">
                <a:noFill/>
              </a:ln>
            </c:spPr>
            <c:txPr>
              <a:bodyPr/>
              <a:lstStyle/>
              <a:p>
                <a:pPr>
                  <a:defRPr sz="1400" b="0" i="0" u="none" strike="noStrike" baseline="0">
                    <a:solidFill>
                      <a:srgbClr val="FFFFFF"/>
                    </a:solidFill>
                    <a:latin typeface="+mn-lt"/>
                    <a:ea typeface="Arial"/>
                    <a:cs typeface="Aria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Sheet1!$A$2:$A$9</c:f>
              <c:strCache>
                <c:ptCount val="8"/>
                <c:pt idx="0">
                  <c:v>Feb '14</c:v>
                </c:pt>
                <c:pt idx="1">
                  <c:v>July '14</c:v>
                </c:pt>
                <c:pt idx="2">
                  <c:v>Feb '15</c:v>
                </c:pt>
                <c:pt idx="3">
                  <c:v>July '15</c:v>
                </c:pt>
                <c:pt idx="4">
                  <c:v>Feb '16</c:v>
                </c:pt>
                <c:pt idx="5">
                  <c:v>July '16</c:v>
                </c:pt>
                <c:pt idx="6">
                  <c:v>Mar '17</c:v>
                </c:pt>
                <c:pt idx="7">
                  <c:v>Aug '17</c:v>
                </c:pt>
              </c:strCache>
            </c:strRef>
          </c:cat>
          <c:val>
            <c:numRef>
              <c:f>Sheet1!$D$2:$D$9</c:f>
              <c:numCache>
                <c:formatCode>General</c:formatCode>
                <c:ptCount val="8"/>
                <c:pt idx="0">
                  <c:v>6</c:v>
                </c:pt>
                <c:pt idx="1">
                  <c:v>10</c:v>
                </c:pt>
                <c:pt idx="2">
                  <c:v>9</c:v>
                </c:pt>
                <c:pt idx="3">
                  <c:v>8</c:v>
                </c:pt>
                <c:pt idx="4">
                  <c:v>8</c:v>
                </c:pt>
                <c:pt idx="5">
                  <c:v>8</c:v>
                </c:pt>
                <c:pt idx="6">
                  <c:v>11</c:v>
                </c:pt>
                <c:pt idx="7">
                  <c:v>10</c:v>
                </c:pt>
              </c:numCache>
            </c:numRef>
          </c:val>
          <c:extLst xmlns:c16r2="http://schemas.microsoft.com/office/drawing/2015/06/chart">
            <c:ext xmlns:c16="http://schemas.microsoft.com/office/drawing/2014/chart" uri="{C3380CC4-5D6E-409C-BE32-E72D297353CC}">
              <c16:uniqueId val="{00000002-B18F-4371-A631-16C390E6ADD3}"/>
            </c:ext>
          </c:extLst>
        </c:ser>
        <c:ser>
          <c:idx val="2"/>
          <c:order val="3"/>
          <c:tx>
            <c:strRef>
              <c:f>Sheet1!$E$1</c:f>
              <c:strCache>
                <c:ptCount val="1"/>
                <c:pt idx="0">
                  <c:v>Disagree slightly (-1)</c:v>
                </c:pt>
              </c:strCache>
            </c:strRef>
          </c:tx>
          <c:spPr>
            <a:solidFill>
              <a:srgbClr val="EF5205"/>
            </a:solidFill>
          </c:spPr>
          <c:invertIfNegative val="0"/>
          <c:dLbls>
            <c:numFmt formatCode="#,##0" sourceLinked="0"/>
            <c:spPr>
              <a:noFill/>
              <a:ln>
                <a:noFill/>
              </a:ln>
              <a:effectLst/>
            </c:spPr>
            <c:txPr>
              <a:bodyPr/>
              <a:lstStyle/>
              <a:p>
                <a:pPr>
                  <a:defRPr sz="1400" b="0">
                    <a:solidFill>
                      <a:schemeClr val="bg1"/>
                    </a:solidFill>
                    <a:latin typeface="+mn-l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Sheet1!$A$2:$A$9</c:f>
              <c:strCache>
                <c:ptCount val="8"/>
                <c:pt idx="0">
                  <c:v>Feb '14</c:v>
                </c:pt>
                <c:pt idx="1">
                  <c:v>July '14</c:v>
                </c:pt>
                <c:pt idx="2">
                  <c:v>Feb '15</c:v>
                </c:pt>
                <c:pt idx="3">
                  <c:v>July '15</c:v>
                </c:pt>
                <c:pt idx="4">
                  <c:v>Feb '16</c:v>
                </c:pt>
                <c:pt idx="5">
                  <c:v>July '16</c:v>
                </c:pt>
                <c:pt idx="6">
                  <c:v>Mar '17</c:v>
                </c:pt>
                <c:pt idx="7">
                  <c:v>Aug '17</c:v>
                </c:pt>
              </c:strCache>
            </c:strRef>
          </c:cat>
          <c:val>
            <c:numRef>
              <c:f>Sheet1!$E$2:$E$9</c:f>
              <c:numCache>
                <c:formatCode>General</c:formatCode>
                <c:ptCount val="8"/>
                <c:pt idx="0">
                  <c:v>10</c:v>
                </c:pt>
                <c:pt idx="1">
                  <c:v>11</c:v>
                </c:pt>
                <c:pt idx="2">
                  <c:v>9</c:v>
                </c:pt>
                <c:pt idx="3">
                  <c:v>12</c:v>
                </c:pt>
                <c:pt idx="4">
                  <c:v>11</c:v>
                </c:pt>
                <c:pt idx="5">
                  <c:v>8</c:v>
                </c:pt>
                <c:pt idx="6">
                  <c:v>9</c:v>
                </c:pt>
                <c:pt idx="7">
                  <c:v>11</c:v>
                </c:pt>
              </c:numCache>
            </c:numRef>
          </c:val>
          <c:extLst xmlns:c16r2="http://schemas.microsoft.com/office/drawing/2015/06/chart">
            <c:ext xmlns:c16="http://schemas.microsoft.com/office/drawing/2014/chart" uri="{C3380CC4-5D6E-409C-BE32-E72D297353CC}">
              <c16:uniqueId val="{00000003-B18F-4371-A631-16C390E6ADD3}"/>
            </c:ext>
          </c:extLst>
        </c:ser>
        <c:ser>
          <c:idx val="3"/>
          <c:order val="4"/>
          <c:tx>
            <c:strRef>
              <c:f>Sheet1!$F$1</c:f>
              <c:strCache>
                <c:ptCount val="1"/>
                <c:pt idx="0">
                  <c:v>Disagree strongly (-2)</c:v>
                </c:pt>
              </c:strCache>
            </c:strRef>
          </c:tx>
          <c:spPr>
            <a:solidFill>
              <a:srgbClr val="C50017"/>
            </a:solidFill>
          </c:spPr>
          <c:invertIfNegative val="0"/>
          <c:dLbls>
            <c:numFmt formatCode="#,##0" sourceLinked="0"/>
            <c:spPr>
              <a:noFill/>
              <a:ln>
                <a:noFill/>
              </a:ln>
              <a:effectLst/>
            </c:spPr>
            <c:txPr>
              <a:bodyPr/>
              <a:lstStyle/>
              <a:p>
                <a:pPr>
                  <a:defRPr sz="1400" b="0">
                    <a:solidFill>
                      <a:schemeClr val="bg1"/>
                    </a:solidFill>
                    <a:latin typeface="+mn-l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Sheet1!$A$2:$A$9</c:f>
              <c:strCache>
                <c:ptCount val="8"/>
                <c:pt idx="0">
                  <c:v>Feb '14</c:v>
                </c:pt>
                <c:pt idx="1">
                  <c:v>July '14</c:v>
                </c:pt>
                <c:pt idx="2">
                  <c:v>Feb '15</c:v>
                </c:pt>
                <c:pt idx="3">
                  <c:v>July '15</c:v>
                </c:pt>
                <c:pt idx="4">
                  <c:v>Feb '16</c:v>
                </c:pt>
                <c:pt idx="5">
                  <c:v>July '16</c:v>
                </c:pt>
                <c:pt idx="6">
                  <c:v>Mar '17</c:v>
                </c:pt>
                <c:pt idx="7">
                  <c:v>Aug '17</c:v>
                </c:pt>
              </c:strCache>
            </c:strRef>
          </c:cat>
          <c:val>
            <c:numRef>
              <c:f>Sheet1!$F$2:$F$9</c:f>
              <c:numCache>
                <c:formatCode>General</c:formatCode>
                <c:ptCount val="8"/>
                <c:pt idx="0">
                  <c:v>9</c:v>
                </c:pt>
                <c:pt idx="1">
                  <c:v>8</c:v>
                </c:pt>
                <c:pt idx="2">
                  <c:v>6</c:v>
                </c:pt>
                <c:pt idx="3">
                  <c:v>7</c:v>
                </c:pt>
                <c:pt idx="4">
                  <c:v>7</c:v>
                </c:pt>
                <c:pt idx="5">
                  <c:v>6</c:v>
                </c:pt>
                <c:pt idx="6">
                  <c:v>7</c:v>
                </c:pt>
                <c:pt idx="7">
                  <c:v>7</c:v>
                </c:pt>
              </c:numCache>
            </c:numRef>
          </c:val>
          <c:extLst xmlns:c16r2="http://schemas.microsoft.com/office/drawing/2015/06/chart">
            <c:ext xmlns:c16="http://schemas.microsoft.com/office/drawing/2014/chart" uri="{C3380CC4-5D6E-409C-BE32-E72D297353CC}">
              <c16:uniqueId val="{00000004-B18F-4371-A631-16C390E6ADD3}"/>
            </c:ext>
          </c:extLst>
        </c:ser>
        <c:dLbls>
          <c:showLegendKey val="0"/>
          <c:showVal val="1"/>
          <c:showCatName val="0"/>
          <c:showSerName val="0"/>
          <c:showPercent val="0"/>
          <c:showBubbleSize val="0"/>
        </c:dLbls>
        <c:gapWidth val="19"/>
        <c:overlap val="100"/>
        <c:axId val="194963712"/>
        <c:axId val="194969600"/>
      </c:barChart>
      <c:catAx>
        <c:axId val="194963712"/>
        <c:scaling>
          <c:orientation val="maxMin"/>
        </c:scaling>
        <c:delete val="0"/>
        <c:axPos val="l"/>
        <c:numFmt formatCode="General" sourceLinked="1"/>
        <c:majorTickMark val="none"/>
        <c:minorTickMark val="none"/>
        <c:tickLblPos val="nextTo"/>
        <c:spPr>
          <a:ln w="9572">
            <a:noFill/>
          </a:ln>
        </c:spPr>
        <c:txPr>
          <a:bodyPr rot="0" vert="horz"/>
          <a:lstStyle/>
          <a:p>
            <a:pPr>
              <a:defRPr sz="1200" b="0" i="0" u="none" strike="noStrike" baseline="0">
                <a:solidFill>
                  <a:srgbClr val="717171"/>
                </a:solidFill>
                <a:latin typeface="+mn-lt"/>
                <a:ea typeface="Arial"/>
                <a:cs typeface="Arial"/>
              </a:defRPr>
            </a:pPr>
            <a:endParaRPr lang="en-US"/>
          </a:p>
        </c:txPr>
        <c:crossAx val="194969600"/>
        <c:crosses val="autoZero"/>
        <c:auto val="1"/>
        <c:lblAlgn val="ctr"/>
        <c:lblOffset val="100"/>
        <c:tickLblSkip val="1"/>
        <c:tickMarkSkip val="1"/>
        <c:noMultiLvlLbl val="0"/>
      </c:catAx>
      <c:valAx>
        <c:axId val="194969600"/>
        <c:scaling>
          <c:orientation val="minMax"/>
        </c:scaling>
        <c:delete val="0"/>
        <c:axPos val="t"/>
        <c:numFmt formatCode="0%" sourceLinked="1"/>
        <c:majorTickMark val="none"/>
        <c:minorTickMark val="none"/>
        <c:tickLblPos val="none"/>
        <c:spPr>
          <a:ln w="9572">
            <a:noFill/>
          </a:ln>
        </c:spPr>
        <c:crossAx val="194963712"/>
        <c:crosses val="autoZero"/>
        <c:crossBetween val="between"/>
      </c:valAx>
    </c:plotArea>
    <c:legend>
      <c:legendPos val="b"/>
      <c:layout>
        <c:manualLayout>
          <c:xMode val="edge"/>
          <c:yMode val="edge"/>
          <c:x val="0.22569447178477689"/>
          <c:y val="0.91304984646802101"/>
          <c:w val="0.71046579724409453"/>
          <c:h val="7.2178121878864632E-2"/>
        </c:manualLayout>
      </c:layout>
      <c:overlay val="0"/>
      <c:spPr>
        <a:noFill/>
        <a:ln w="25527">
          <a:noFill/>
        </a:ln>
      </c:spPr>
      <c:txPr>
        <a:bodyPr/>
        <a:lstStyle/>
        <a:p>
          <a:pPr>
            <a:defRPr sz="1200" b="0" i="0" u="none" strike="noStrike" baseline="0">
              <a:solidFill>
                <a:srgbClr val="717171"/>
              </a:solidFill>
              <a:latin typeface="+mn-lt"/>
              <a:ea typeface="Arial"/>
              <a:cs typeface="Arial"/>
            </a:defRPr>
          </a:pPr>
          <a:endParaRPr lang="en-US"/>
        </a:p>
      </c:txPr>
    </c:legend>
    <c:plotVisOnly val="1"/>
    <c:dispBlanksAs val="gap"/>
    <c:showDLblsOverMax val="0"/>
  </c:chart>
  <c:spPr>
    <a:noFill/>
    <a:ln>
      <a:noFill/>
    </a:ln>
  </c:spPr>
  <c:txPr>
    <a:bodyPr/>
    <a:lstStyle/>
    <a:p>
      <a:pPr>
        <a:defRPr sz="1809" b="1" i="0" u="none" strike="noStrike" baseline="0">
          <a:solidFill>
            <a:schemeClr val="tx1"/>
          </a:solidFill>
          <a:latin typeface="Arial"/>
          <a:ea typeface="Arial"/>
          <a:cs typeface="Arial"/>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184895838370937E-2"/>
          <c:y val="0.13934312692722145"/>
          <c:w val="0.71816334236333912"/>
          <c:h val="0.78513785071789777"/>
        </c:manualLayout>
      </c:layout>
      <c:lineChart>
        <c:grouping val="standard"/>
        <c:varyColors val="0"/>
        <c:ser>
          <c:idx val="1"/>
          <c:order val="0"/>
          <c:tx>
            <c:strRef>
              <c:f>Sheet1!$C$1</c:f>
              <c:strCache>
                <c:ptCount val="1"/>
                <c:pt idx="0">
                  <c:v>Drink driving</c:v>
                </c:pt>
              </c:strCache>
            </c:strRef>
          </c:tx>
          <c:spPr>
            <a:ln>
              <a:solidFill>
                <a:schemeClr val="accent5"/>
              </a:solidFill>
            </a:ln>
          </c:spPr>
          <c:marker>
            <c:spPr>
              <a:solidFill>
                <a:schemeClr val="accent5"/>
              </a:solidFill>
              <a:ln>
                <a:solidFill>
                  <a:schemeClr val="accent5"/>
                </a:solidFill>
              </a:ln>
            </c:spPr>
          </c:marker>
          <c:dLbls>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BE04-4BAB-86EB-09520E3062B6}"/>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BE04-4BAB-86EB-09520E3062B6}"/>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BE04-4BAB-86EB-09520E3062B6}"/>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BE04-4BAB-86EB-09520E3062B6}"/>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BE04-4BAB-86EB-09520E3062B6}"/>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BE04-4BAB-86EB-09520E3062B6}"/>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BE04-4BAB-86EB-09520E3062B6}"/>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BE04-4BAB-86EB-09520E3062B6}"/>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BE04-4BAB-86EB-09520E3062B6}"/>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5266-44C2-9F87-D08B2AAADDCB}"/>
                </c:ext>
              </c:extLst>
            </c:dLbl>
            <c:spPr>
              <a:noFill/>
              <a:ln>
                <a:noFill/>
              </a:ln>
              <a:effectLst/>
            </c:spPr>
            <c:txPr>
              <a:bodyPr wrap="square" lIns="38100" tIns="19050" rIns="38100" bIns="19050" anchor="ctr">
                <a:spAutoFit/>
              </a:bodyPr>
              <a:lstStyle/>
              <a:p>
                <a:pPr>
                  <a:defRPr sz="1200">
                    <a:solidFill>
                      <a:srgbClr val="00B0F0"/>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Sheet1!$A$2:$A$16</c:f>
              <c:strCache>
                <c:ptCount val="12"/>
                <c:pt idx="0">
                  <c:v>Feb '12 </c:v>
                </c:pt>
                <c:pt idx="1">
                  <c:v>Aug '12 </c:v>
                </c:pt>
                <c:pt idx="2">
                  <c:v>Feb '13 </c:v>
                </c:pt>
                <c:pt idx="3">
                  <c:v>Jul '13 </c:v>
                </c:pt>
                <c:pt idx="4">
                  <c:v>Feb '14 </c:v>
                </c:pt>
                <c:pt idx="5">
                  <c:v>July '14 </c:v>
                </c:pt>
                <c:pt idx="6">
                  <c:v>Feb '15 </c:v>
                </c:pt>
                <c:pt idx="7">
                  <c:v>July '15 </c:v>
                </c:pt>
                <c:pt idx="8">
                  <c:v>Feb '16 </c:v>
                </c:pt>
                <c:pt idx="9">
                  <c:v>Jul '16 </c:v>
                </c:pt>
                <c:pt idx="10">
                  <c:v>Mar '17</c:v>
                </c:pt>
                <c:pt idx="11">
                  <c:v>Aug '17</c:v>
                </c:pt>
              </c:strCache>
            </c:strRef>
          </c:cat>
          <c:val>
            <c:numRef>
              <c:f>Sheet1!$C$2:$C$16</c:f>
              <c:numCache>
                <c:formatCode>General</c:formatCode>
                <c:ptCount val="12"/>
                <c:pt idx="0">
                  <c:v>30</c:v>
                </c:pt>
                <c:pt idx="1">
                  <c:v>35</c:v>
                </c:pt>
                <c:pt idx="2">
                  <c:v>42</c:v>
                </c:pt>
                <c:pt idx="3">
                  <c:v>36</c:v>
                </c:pt>
                <c:pt idx="4">
                  <c:v>27</c:v>
                </c:pt>
                <c:pt idx="5">
                  <c:v>21</c:v>
                </c:pt>
                <c:pt idx="6">
                  <c:v>43</c:v>
                </c:pt>
                <c:pt idx="7">
                  <c:v>28</c:v>
                </c:pt>
                <c:pt idx="8">
                  <c:v>26</c:v>
                </c:pt>
                <c:pt idx="9">
                  <c:v>19</c:v>
                </c:pt>
                <c:pt idx="10">
                  <c:v>32</c:v>
                </c:pt>
                <c:pt idx="11">
                  <c:v>28</c:v>
                </c:pt>
              </c:numCache>
            </c:numRef>
          </c:val>
          <c:smooth val="0"/>
          <c:extLst xmlns:c16r2="http://schemas.microsoft.com/office/drawing/2015/06/chart">
            <c:ext xmlns:c16="http://schemas.microsoft.com/office/drawing/2014/chart" uri="{C3380CC4-5D6E-409C-BE32-E72D297353CC}">
              <c16:uniqueId val="{00000005-5266-44C2-9F87-D08B2AAADDCB}"/>
            </c:ext>
          </c:extLst>
        </c:ser>
        <c:ser>
          <c:idx val="0"/>
          <c:order val="1"/>
          <c:tx>
            <c:strRef>
              <c:f>Sheet1!$B$1</c:f>
              <c:strCache>
                <c:ptCount val="1"/>
                <c:pt idx="0">
                  <c:v>Mobile phones when driving</c:v>
                </c:pt>
              </c:strCache>
            </c:strRef>
          </c:tx>
          <c:spPr>
            <a:ln>
              <a:solidFill>
                <a:schemeClr val="tx2"/>
              </a:solidFill>
            </a:ln>
          </c:spPr>
          <c:marker>
            <c:spPr>
              <a:solidFill>
                <a:schemeClr val="tx2"/>
              </a:solidFill>
              <a:ln>
                <a:solidFill>
                  <a:schemeClr val="tx2"/>
                </a:solidFill>
              </a:ln>
            </c:spPr>
          </c:marker>
          <c:dLbls>
            <c:dLbl>
              <c:idx val="0"/>
              <c:layout>
                <c:manualLayout>
                  <c:x val="-1.1749623183612978E-2"/>
                  <c:y val="3.608490180715745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5266-44C2-9F87-D08B2AAADDCB}"/>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BE04-4BAB-86EB-09520E3062B6}"/>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BE04-4BAB-86EB-09520E3062B6}"/>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BE04-4BAB-86EB-09520E3062B6}"/>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BE04-4BAB-86EB-09520E3062B6}"/>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BE04-4BAB-86EB-09520E3062B6}"/>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BE04-4BAB-86EB-09520E3062B6}"/>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BE04-4BAB-86EB-09520E3062B6}"/>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BE04-4BAB-86EB-09520E3062B6}"/>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BE04-4BAB-86EB-09520E3062B6}"/>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5266-44C2-9F87-D08B2AAADDCB}"/>
                </c:ext>
              </c:extLst>
            </c:dLbl>
            <c:spPr>
              <a:noFill/>
              <a:ln>
                <a:noFill/>
              </a:ln>
              <a:effectLst/>
            </c:spPr>
            <c:txPr>
              <a:bodyPr wrap="square" lIns="38100" tIns="19050" rIns="38100" bIns="19050" anchor="ctr">
                <a:spAutoFit/>
              </a:bodyPr>
              <a:lstStyle/>
              <a:p>
                <a:pPr>
                  <a:defRPr sz="1200">
                    <a:solidFill>
                      <a:srgbClr val="00B050"/>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Sheet1!$A$2:$A$16</c:f>
              <c:strCache>
                <c:ptCount val="12"/>
                <c:pt idx="0">
                  <c:v>Feb '12 </c:v>
                </c:pt>
                <c:pt idx="1">
                  <c:v>Aug '12 </c:v>
                </c:pt>
                <c:pt idx="2">
                  <c:v>Feb '13 </c:v>
                </c:pt>
                <c:pt idx="3">
                  <c:v>Jul '13 </c:v>
                </c:pt>
                <c:pt idx="4">
                  <c:v>Feb '14 </c:v>
                </c:pt>
                <c:pt idx="5">
                  <c:v>July '14 </c:v>
                </c:pt>
                <c:pt idx="6">
                  <c:v>Feb '15 </c:v>
                </c:pt>
                <c:pt idx="7">
                  <c:v>July '15 </c:v>
                </c:pt>
                <c:pt idx="8">
                  <c:v>Feb '16 </c:v>
                </c:pt>
                <c:pt idx="9">
                  <c:v>Jul '16 </c:v>
                </c:pt>
                <c:pt idx="10">
                  <c:v>Mar '17</c:v>
                </c:pt>
                <c:pt idx="11">
                  <c:v>Aug '17</c:v>
                </c:pt>
              </c:strCache>
            </c:strRef>
          </c:cat>
          <c:val>
            <c:numRef>
              <c:f>Sheet1!$B$2:$B$16</c:f>
              <c:numCache>
                <c:formatCode>General</c:formatCode>
                <c:ptCount val="12"/>
                <c:pt idx="0">
                  <c:v>14</c:v>
                </c:pt>
                <c:pt idx="1">
                  <c:v>14</c:v>
                </c:pt>
                <c:pt idx="2">
                  <c:v>20</c:v>
                </c:pt>
                <c:pt idx="3">
                  <c:v>16</c:v>
                </c:pt>
                <c:pt idx="4">
                  <c:v>15</c:v>
                </c:pt>
                <c:pt idx="5">
                  <c:v>12</c:v>
                </c:pt>
                <c:pt idx="6">
                  <c:v>19</c:v>
                </c:pt>
                <c:pt idx="7">
                  <c:v>18</c:v>
                </c:pt>
                <c:pt idx="8">
                  <c:v>15</c:v>
                </c:pt>
                <c:pt idx="9">
                  <c:v>11</c:v>
                </c:pt>
                <c:pt idx="10">
                  <c:v>38</c:v>
                </c:pt>
                <c:pt idx="11">
                  <c:v>23</c:v>
                </c:pt>
              </c:numCache>
            </c:numRef>
          </c:val>
          <c:smooth val="0"/>
          <c:extLst xmlns:c16r2="http://schemas.microsoft.com/office/drawing/2015/06/chart">
            <c:ext xmlns:c16="http://schemas.microsoft.com/office/drawing/2014/chart" uri="{C3380CC4-5D6E-409C-BE32-E72D297353CC}">
              <c16:uniqueId val="{00000002-5266-44C2-9F87-D08B2AAADDCB}"/>
            </c:ext>
          </c:extLst>
        </c:ser>
        <c:ser>
          <c:idx val="13"/>
          <c:order val="2"/>
          <c:tx>
            <c:strRef>
              <c:f>Sheet1!$G$1</c:f>
              <c:strCache>
                <c:ptCount val="1"/>
                <c:pt idx="0">
                  <c:v>Cycling</c:v>
                </c:pt>
              </c:strCache>
            </c:strRef>
          </c:tx>
          <c:spPr>
            <a:ln>
              <a:solidFill>
                <a:schemeClr val="bg2"/>
              </a:solidFill>
            </a:ln>
          </c:spPr>
          <c:marker>
            <c:spPr>
              <a:ln>
                <a:solidFill>
                  <a:schemeClr val="bg2"/>
                </a:solidFill>
              </a:ln>
            </c:spPr>
          </c:marker>
          <c:dLbls>
            <c:dLbl>
              <c:idx val="7"/>
              <c:layout>
                <c:manualLayout>
                  <c:x val="-7.4770329350265126E-3"/>
                  <c:y val="6.014150301192908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5266-44C2-9F87-D08B2AAADDCB}"/>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3-BE04-4BAB-86EB-09520E3062B6}"/>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4-BE04-4BAB-86EB-09520E3062B6}"/>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5266-44C2-9F87-D08B2AAADDCB}"/>
                </c:ext>
              </c:extLst>
            </c:dLbl>
            <c:dLbl>
              <c:idx val="11"/>
              <c:layout>
                <c:manualLayout>
                  <c:x val="0"/>
                  <c:y val="2.104952605417518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5-BE04-4BAB-86EB-09520E3062B6}"/>
                </c:ext>
              </c:extLst>
            </c:dLbl>
            <c:spPr>
              <a:noFill/>
              <a:ln>
                <a:noFill/>
              </a:ln>
              <a:effectLst/>
            </c:spPr>
            <c:txPr>
              <a:bodyPr wrap="square" lIns="38100" tIns="19050" rIns="38100" bIns="19050" anchor="ctr">
                <a:spAutoFit/>
              </a:bodyPr>
              <a:lstStyle/>
              <a:p>
                <a:pPr>
                  <a:defRPr sz="1200">
                    <a:solidFill>
                      <a:srgbClr val="E5007E"/>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Sheet1!$A$2:$A$16</c:f>
              <c:strCache>
                <c:ptCount val="12"/>
                <c:pt idx="0">
                  <c:v>Feb '12 </c:v>
                </c:pt>
                <c:pt idx="1">
                  <c:v>Aug '12 </c:v>
                </c:pt>
                <c:pt idx="2">
                  <c:v>Feb '13 </c:v>
                </c:pt>
                <c:pt idx="3">
                  <c:v>Jul '13 </c:v>
                </c:pt>
                <c:pt idx="4">
                  <c:v>Feb '14 </c:v>
                </c:pt>
                <c:pt idx="5">
                  <c:v>July '14 </c:v>
                </c:pt>
                <c:pt idx="6">
                  <c:v>Feb '15 </c:v>
                </c:pt>
                <c:pt idx="7">
                  <c:v>July '15 </c:v>
                </c:pt>
                <c:pt idx="8">
                  <c:v>Feb '16 </c:v>
                </c:pt>
                <c:pt idx="9">
                  <c:v>Jul '16 </c:v>
                </c:pt>
                <c:pt idx="10">
                  <c:v>Mar '17</c:v>
                </c:pt>
                <c:pt idx="11">
                  <c:v>Aug '17</c:v>
                </c:pt>
              </c:strCache>
            </c:strRef>
          </c:cat>
          <c:val>
            <c:numRef>
              <c:f>Sheet1!$G$2:$G$16</c:f>
              <c:numCache>
                <c:formatCode>General</c:formatCode>
                <c:ptCount val="12"/>
                <c:pt idx="7">
                  <c:v>17</c:v>
                </c:pt>
                <c:pt idx="8">
                  <c:v>18</c:v>
                </c:pt>
                <c:pt idx="9">
                  <c:v>16</c:v>
                </c:pt>
                <c:pt idx="10">
                  <c:v>16</c:v>
                </c:pt>
                <c:pt idx="11">
                  <c:v>22</c:v>
                </c:pt>
              </c:numCache>
            </c:numRef>
          </c:val>
          <c:smooth val="0"/>
          <c:extLst xmlns:c16r2="http://schemas.microsoft.com/office/drawing/2015/06/chart">
            <c:ext xmlns:c16="http://schemas.microsoft.com/office/drawing/2014/chart" uri="{C3380CC4-5D6E-409C-BE32-E72D297353CC}">
              <c16:uniqueId val="{00000010-5266-44C2-9F87-D08B2AAADDCB}"/>
            </c:ext>
          </c:extLst>
        </c:ser>
        <c:ser>
          <c:idx val="5"/>
          <c:order val="3"/>
          <c:tx>
            <c:strRef>
              <c:f>Sheet1!$E$1</c:f>
              <c:strCache>
                <c:ptCount val="1"/>
                <c:pt idx="0">
                  <c:v>Driving on country roads</c:v>
                </c:pt>
              </c:strCache>
            </c:strRef>
          </c:tx>
          <c:dLbls>
            <c:dLbl>
              <c:idx val="0"/>
              <c:layout>
                <c:manualLayout>
                  <c:x val="-2.6703689053665835E-2"/>
                  <c:y val="1.804245090357872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5266-44C2-9F87-D08B2AAADDCB}"/>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BE04-4BAB-86EB-09520E3062B6}"/>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C-BE04-4BAB-86EB-09520E3062B6}"/>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E-BE04-4BAB-86EB-09520E3062B6}"/>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BE04-4BAB-86EB-09520E3062B6}"/>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BE04-4BAB-86EB-09520E3062B6}"/>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0-BE04-4BAB-86EB-09520E3062B6}"/>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1-BE04-4BAB-86EB-09520E3062B6}"/>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2-BE04-4BAB-86EB-09520E3062B6}"/>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7-BE04-4BAB-86EB-09520E3062B6}"/>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5266-44C2-9F87-D08B2AAADDCB}"/>
                </c:ext>
              </c:extLst>
            </c:dLbl>
            <c:dLbl>
              <c:idx val="11"/>
              <c:layout>
                <c:manualLayout>
                  <c:x val="1.0681475621466335E-3"/>
                  <c:y val="-2.104952605417518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6-BE04-4BAB-86EB-09520E3062B6}"/>
                </c:ext>
              </c:extLst>
            </c:dLbl>
            <c:spPr>
              <a:noFill/>
              <a:ln>
                <a:noFill/>
              </a:ln>
              <a:effectLst/>
            </c:spPr>
            <c:txPr>
              <a:bodyPr wrap="square" lIns="38100" tIns="19050" rIns="38100" bIns="19050" anchor="ctr">
                <a:spAutoFit/>
              </a:bodyPr>
              <a:lstStyle/>
              <a:p>
                <a:pPr>
                  <a:defRPr sz="1200">
                    <a:solidFill>
                      <a:schemeClr val="accent6">
                        <a:lumMod val="50000"/>
                      </a:schemeClr>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Sheet1!$A$2:$A$16</c:f>
              <c:strCache>
                <c:ptCount val="12"/>
                <c:pt idx="0">
                  <c:v>Feb '12 </c:v>
                </c:pt>
                <c:pt idx="1">
                  <c:v>Aug '12 </c:v>
                </c:pt>
                <c:pt idx="2">
                  <c:v>Feb '13 </c:v>
                </c:pt>
                <c:pt idx="3">
                  <c:v>Jul '13 </c:v>
                </c:pt>
                <c:pt idx="4">
                  <c:v>Feb '14 </c:v>
                </c:pt>
                <c:pt idx="5">
                  <c:v>July '14 </c:v>
                </c:pt>
                <c:pt idx="6">
                  <c:v>Feb '15 </c:v>
                </c:pt>
                <c:pt idx="7">
                  <c:v>July '15 </c:v>
                </c:pt>
                <c:pt idx="8">
                  <c:v>Feb '16 </c:v>
                </c:pt>
                <c:pt idx="9">
                  <c:v>Jul '16 </c:v>
                </c:pt>
                <c:pt idx="10">
                  <c:v>Mar '17</c:v>
                </c:pt>
                <c:pt idx="11">
                  <c:v>Aug '17</c:v>
                </c:pt>
              </c:strCache>
            </c:strRef>
          </c:cat>
          <c:val>
            <c:numRef>
              <c:f>Sheet1!$E$2:$E$16</c:f>
              <c:numCache>
                <c:formatCode>General</c:formatCode>
                <c:ptCount val="12"/>
                <c:pt idx="0">
                  <c:v>17</c:v>
                </c:pt>
                <c:pt idx="1">
                  <c:v>17</c:v>
                </c:pt>
                <c:pt idx="2">
                  <c:v>20</c:v>
                </c:pt>
                <c:pt idx="3">
                  <c:v>33</c:v>
                </c:pt>
                <c:pt idx="4">
                  <c:v>23</c:v>
                </c:pt>
                <c:pt idx="5">
                  <c:v>12</c:v>
                </c:pt>
                <c:pt idx="6">
                  <c:v>27</c:v>
                </c:pt>
                <c:pt idx="7">
                  <c:v>19</c:v>
                </c:pt>
                <c:pt idx="8">
                  <c:v>21</c:v>
                </c:pt>
                <c:pt idx="9">
                  <c:v>12</c:v>
                </c:pt>
                <c:pt idx="10">
                  <c:v>20</c:v>
                </c:pt>
                <c:pt idx="11">
                  <c:v>18</c:v>
                </c:pt>
              </c:numCache>
            </c:numRef>
          </c:val>
          <c:smooth val="0"/>
          <c:extLst xmlns:c16r2="http://schemas.microsoft.com/office/drawing/2015/06/chart">
            <c:ext xmlns:c16="http://schemas.microsoft.com/office/drawing/2014/chart" uri="{C3380CC4-5D6E-409C-BE32-E72D297353CC}">
              <c16:uniqueId val="{00000008-5266-44C2-9F87-D08B2AAADDCB}"/>
            </c:ext>
          </c:extLst>
        </c:ser>
        <c:ser>
          <c:idx val="11"/>
          <c:order val="4"/>
          <c:tx>
            <c:strRef>
              <c:f>Sheet1!$F$1</c:f>
              <c:strCache>
                <c:ptCount val="1"/>
                <c:pt idx="0">
                  <c:v>Tiredness/not driving when sleepy</c:v>
                </c:pt>
              </c:strCache>
            </c:strRef>
          </c:tx>
          <c:dLbls>
            <c:dLbl>
              <c:idx val="7"/>
              <c:layout>
                <c:manualLayout>
                  <c:x val="-2.8839984177959181E-2"/>
                  <c:y val="9.0212254517893636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A-BE04-4BAB-86EB-09520E3062B6}"/>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9-BE04-4BAB-86EB-09520E3062B6}"/>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8-BE04-4BAB-86EB-09520E3062B6}"/>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5266-44C2-9F87-D08B2AAADDCB}"/>
                </c:ext>
              </c:extLst>
            </c:dLbl>
            <c:dLbl>
              <c:idx val="11"/>
              <c:layout>
                <c:manualLayout>
                  <c:x val="-1.0681475621466335E-3"/>
                  <c:y val="2.706367635536809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C-BE04-4BAB-86EB-09520E3062B6}"/>
                </c:ext>
              </c:extLst>
            </c:dLbl>
            <c:spPr>
              <a:noFill/>
              <a:ln>
                <a:noFill/>
              </a:ln>
              <a:effectLst/>
            </c:spPr>
            <c:txPr>
              <a:bodyPr wrap="square" lIns="38100" tIns="19050" rIns="38100" bIns="19050" anchor="ctr">
                <a:spAutoFit/>
              </a:bodyPr>
              <a:lstStyle/>
              <a:p>
                <a:pPr>
                  <a:defRPr sz="1200">
                    <a:solidFill>
                      <a:schemeClr val="accent6"/>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Sheet1!$A$2:$A$16</c:f>
              <c:strCache>
                <c:ptCount val="12"/>
                <c:pt idx="0">
                  <c:v>Feb '12 </c:v>
                </c:pt>
                <c:pt idx="1">
                  <c:v>Aug '12 </c:v>
                </c:pt>
                <c:pt idx="2">
                  <c:v>Feb '13 </c:v>
                </c:pt>
                <c:pt idx="3">
                  <c:v>Jul '13 </c:v>
                </c:pt>
                <c:pt idx="4">
                  <c:v>Feb '14 </c:v>
                </c:pt>
                <c:pt idx="5">
                  <c:v>July '14 </c:v>
                </c:pt>
                <c:pt idx="6">
                  <c:v>Feb '15 </c:v>
                </c:pt>
                <c:pt idx="7">
                  <c:v>July '15 </c:v>
                </c:pt>
                <c:pt idx="8">
                  <c:v>Feb '16 </c:v>
                </c:pt>
                <c:pt idx="9">
                  <c:v>Jul '16 </c:v>
                </c:pt>
                <c:pt idx="10">
                  <c:v>Mar '17</c:v>
                </c:pt>
                <c:pt idx="11">
                  <c:v>Aug '17</c:v>
                </c:pt>
              </c:strCache>
            </c:strRef>
          </c:cat>
          <c:val>
            <c:numRef>
              <c:f>Sheet1!$F$2:$F$16</c:f>
              <c:numCache>
                <c:formatCode>General</c:formatCode>
                <c:ptCount val="12"/>
                <c:pt idx="7">
                  <c:v>17</c:v>
                </c:pt>
                <c:pt idx="8">
                  <c:v>15</c:v>
                </c:pt>
                <c:pt idx="9">
                  <c:v>12</c:v>
                </c:pt>
                <c:pt idx="10">
                  <c:v>18</c:v>
                </c:pt>
                <c:pt idx="11">
                  <c:v>18</c:v>
                </c:pt>
              </c:numCache>
            </c:numRef>
          </c:val>
          <c:smooth val="0"/>
          <c:extLst xmlns:c16r2="http://schemas.microsoft.com/office/drawing/2015/06/chart">
            <c:ext xmlns:c16="http://schemas.microsoft.com/office/drawing/2014/chart" uri="{C3380CC4-5D6E-409C-BE32-E72D297353CC}">
              <c16:uniqueId val="{0000000D-5266-44C2-9F87-D08B2AAADDCB}"/>
            </c:ext>
          </c:extLst>
        </c:ser>
        <c:ser>
          <c:idx val="6"/>
          <c:order val="5"/>
          <c:tx>
            <c:strRef>
              <c:f>Sheet1!$D$1</c:f>
              <c:strCache>
                <c:ptCount val="1"/>
                <c:pt idx="0">
                  <c:v>Speeding</c:v>
                </c:pt>
              </c:strCache>
            </c:strRef>
          </c:tx>
          <c:spPr>
            <a:ln>
              <a:solidFill>
                <a:schemeClr val="accent3"/>
              </a:solidFill>
            </a:ln>
          </c:spPr>
          <c:marker>
            <c:symbol val="triangle"/>
            <c:size val="7"/>
            <c:spPr>
              <a:solidFill>
                <a:schemeClr val="accent3"/>
              </a:solidFill>
            </c:spPr>
          </c:marker>
          <c:dLbls>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BE04-4BAB-86EB-09520E3062B6}"/>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BE04-4BAB-86EB-09520E3062B6}"/>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4-BE04-4BAB-86EB-09520E3062B6}"/>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BE04-4BAB-86EB-09520E3062B6}"/>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6-BE04-4BAB-86EB-09520E3062B6}"/>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BE04-4BAB-86EB-09520E3062B6}"/>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8-BE04-4BAB-86EB-09520E3062B6}"/>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BE04-4BAB-86EB-09520E3062B6}"/>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A-BE04-4BAB-86EB-09520E3062B6}"/>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5266-44C2-9F87-D08B2AAADDCB}"/>
                </c:ext>
              </c:extLst>
            </c:dLbl>
            <c:dLbl>
              <c:idx val="11"/>
              <c:layout>
                <c:manualLayout>
                  <c:x val="-4.2725902485865339E-3"/>
                  <c:y val="5.412735271073618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B-BE04-4BAB-86EB-09520E3062B6}"/>
                </c:ext>
              </c:extLst>
            </c:dLbl>
            <c:spPr>
              <a:noFill/>
              <a:ln>
                <a:noFill/>
              </a:ln>
              <a:effectLst/>
            </c:spPr>
            <c:txPr>
              <a:bodyPr wrap="square" lIns="38100" tIns="19050" rIns="38100" bIns="19050" anchor="ctr">
                <a:spAutoFit/>
              </a:bodyPr>
              <a:lstStyle/>
              <a:p>
                <a:pPr>
                  <a:defRPr sz="1200">
                    <a:solidFill>
                      <a:schemeClr val="accent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Sheet1!$A$2:$A$16</c:f>
              <c:strCache>
                <c:ptCount val="12"/>
                <c:pt idx="0">
                  <c:v>Feb '12 </c:v>
                </c:pt>
                <c:pt idx="1">
                  <c:v>Aug '12 </c:v>
                </c:pt>
                <c:pt idx="2">
                  <c:v>Feb '13 </c:v>
                </c:pt>
                <c:pt idx="3">
                  <c:v>Jul '13 </c:v>
                </c:pt>
                <c:pt idx="4">
                  <c:v>Feb '14 </c:v>
                </c:pt>
                <c:pt idx="5">
                  <c:v>July '14 </c:v>
                </c:pt>
                <c:pt idx="6">
                  <c:v>Feb '15 </c:v>
                </c:pt>
                <c:pt idx="7">
                  <c:v>July '15 </c:v>
                </c:pt>
                <c:pt idx="8">
                  <c:v>Feb '16 </c:v>
                </c:pt>
                <c:pt idx="9">
                  <c:v>Jul '16 </c:v>
                </c:pt>
                <c:pt idx="10">
                  <c:v>Mar '17</c:v>
                </c:pt>
                <c:pt idx="11">
                  <c:v>Aug '17</c:v>
                </c:pt>
              </c:strCache>
            </c:strRef>
          </c:cat>
          <c:val>
            <c:numRef>
              <c:f>Sheet1!$D$2:$D$16</c:f>
              <c:numCache>
                <c:formatCode>General</c:formatCode>
                <c:ptCount val="12"/>
                <c:pt idx="0">
                  <c:v>20</c:v>
                </c:pt>
                <c:pt idx="1">
                  <c:v>24</c:v>
                </c:pt>
                <c:pt idx="2">
                  <c:v>22</c:v>
                </c:pt>
                <c:pt idx="3">
                  <c:v>26</c:v>
                </c:pt>
                <c:pt idx="4">
                  <c:v>18</c:v>
                </c:pt>
                <c:pt idx="5">
                  <c:v>15</c:v>
                </c:pt>
                <c:pt idx="6">
                  <c:v>19</c:v>
                </c:pt>
                <c:pt idx="7">
                  <c:v>21</c:v>
                </c:pt>
                <c:pt idx="8">
                  <c:v>20</c:v>
                </c:pt>
                <c:pt idx="9">
                  <c:v>14</c:v>
                </c:pt>
                <c:pt idx="10">
                  <c:v>22</c:v>
                </c:pt>
                <c:pt idx="11">
                  <c:v>15</c:v>
                </c:pt>
              </c:numCache>
            </c:numRef>
          </c:val>
          <c:smooth val="0"/>
          <c:extLst xmlns:c16r2="http://schemas.microsoft.com/office/drawing/2015/06/chart">
            <c:ext xmlns:c16="http://schemas.microsoft.com/office/drawing/2014/chart" uri="{C3380CC4-5D6E-409C-BE32-E72D297353CC}">
              <c16:uniqueId val="{0000000B-5266-44C2-9F87-D08B2AAADDCB}"/>
            </c:ext>
          </c:extLst>
        </c:ser>
        <c:dLbls>
          <c:showLegendKey val="0"/>
          <c:showVal val="0"/>
          <c:showCatName val="0"/>
          <c:showSerName val="0"/>
          <c:showPercent val="0"/>
          <c:showBubbleSize val="0"/>
        </c:dLbls>
        <c:marker val="1"/>
        <c:smooth val="0"/>
        <c:axId val="195690880"/>
        <c:axId val="195692416"/>
      </c:lineChart>
      <c:catAx>
        <c:axId val="195690880"/>
        <c:scaling>
          <c:orientation val="minMax"/>
        </c:scaling>
        <c:delete val="0"/>
        <c:axPos val="b"/>
        <c:numFmt formatCode="General" sourceLinked="0"/>
        <c:majorTickMark val="out"/>
        <c:minorTickMark val="none"/>
        <c:tickLblPos val="nextTo"/>
        <c:txPr>
          <a:bodyPr/>
          <a:lstStyle/>
          <a:p>
            <a:pPr>
              <a:defRPr sz="1200"/>
            </a:pPr>
            <a:endParaRPr lang="en-US"/>
          </a:p>
        </c:txPr>
        <c:crossAx val="195692416"/>
        <c:crosses val="autoZero"/>
        <c:auto val="1"/>
        <c:lblAlgn val="ctr"/>
        <c:lblOffset val="100"/>
        <c:noMultiLvlLbl val="0"/>
      </c:catAx>
      <c:valAx>
        <c:axId val="195692416"/>
        <c:scaling>
          <c:orientation val="minMax"/>
          <c:max val="45"/>
          <c:min val="0"/>
        </c:scaling>
        <c:delete val="0"/>
        <c:axPos val="l"/>
        <c:numFmt formatCode="General" sourceLinked="1"/>
        <c:majorTickMark val="out"/>
        <c:minorTickMark val="none"/>
        <c:tickLblPos val="nextTo"/>
        <c:crossAx val="195690880"/>
        <c:crosses val="autoZero"/>
        <c:crossBetween val="between"/>
        <c:majorUnit val="10"/>
      </c:valAx>
      <c:spPr>
        <a:noFill/>
        <a:ln w="25400">
          <a:noFill/>
        </a:ln>
      </c:spPr>
    </c:plotArea>
    <c:legend>
      <c:legendPos val="r"/>
      <c:layout>
        <c:manualLayout>
          <c:xMode val="edge"/>
          <c:yMode val="edge"/>
          <c:x val="0.78197813022535478"/>
          <c:y val="0.21529284768359316"/>
          <c:w val="0.21802186977464524"/>
          <c:h val="0.59891631641344489"/>
        </c:manualLayout>
      </c:layout>
      <c:overlay val="0"/>
      <c:txPr>
        <a:bodyPr/>
        <a:lstStyle/>
        <a:p>
          <a:pPr>
            <a:defRPr sz="1400"/>
          </a:pPr>
          <a:endParaRPr lang="en-US"/>
        </a:p>
      </c:txPr>
    </c:legend>
    <c:plotVisOnly val="1"/>
    <c:dispBlanksAs val="gap"/>
    <c:showDLblsOverMax val="0"/>
  </c:chart>
  <c:txPr>
    <a:bodyPr/>
    <a:lstStyle/>
    <a:p>
      <a:pPr>
        <a:defRPr sz="1000"/>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066746017975324E-2"/>
          <c:y val="8.8222849367081718E-2"/>
          <c:w val="0.71816334236333912"/>
          <c:h val="0.78513785071789777"/>
        </c:manualLayout>
      </c:layout>
      <c:lineChart>
        <c:grouping val="standard"/>
        <c:varyColors val="0"/>
        <c:ser>
          <c:idx val="0"/>
          <c:order val="0"/>
          <c:tx>
            <c:strRef>
              <c:f>Sheet1!$B$1</c:f>
              <c:strCache>
                <c:ptCount val="1"/>
                <c:pt idx="0">
                  <c:v>Drug driving</c:v>
                </c:pt>
              </c:strCache>
            </c:strRef>
          </c:tx>
          <c:spPr>
            <a:ln>
              <a:solidFill>
                <a:schemeClr val="tx2"/>
              </a:solidFill>
            </a:ln>
          </c:spPr>
          <c:marker>
            <c:spPr>
              <a:solidFill>
                <a:schemeClr val="tx2"/>
              </a:solidFill>
              <a:ln>
                <a:solidFill>
                  <a:schemeClr val="tx2"/>
                </a:solidFill>
              </a:ln>
            </c:spPr>
          </c:marker>
          <c:dLbls>
            <c:dLbl>
              <c:idx val="0"/>
              <c:layout>
                <c:manualLayout>
                  <c:x val="-1.602221343219952E-2"/>
                  <c:y val="2.706367635536809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1D4A-4BF1-BD09-3AE65C4081B8}"/>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E081-43EB-89D9-3A0C68C19BAB}"/>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E081-43EB-89D9-3A0C68C19BAB}"/>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E081-43EB-89D9-3A0C68C19BAB}"/>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E081-43EB-89D9-3A0C68C19BAB}"/>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5-E081-43EB-89D9-3A0C68C19BAB}"/>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E081-43EB-89D9-3A0C68C19BAB}"/>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E081-43EB-89D9-3A0C68C19BAB}"/>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E081-43EB-89D9-3A0C68C19BAB}"/>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E081-43EB-89D9-3A0C68C19BAB}"/>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E081-43EB-89D9-3A0C68C19BAB}"/>
                </c:ext>
              </c:extLst>
            </c:dLbl>
            <c:spPr>
              <a:noFill/>
              <a:ln>
                <a:noFill/>
              </a:ln>
              <a:effectLst/>
            </c:spPr>
            <c:txPr>
              <a:bodyPr wrap="square" lIns="38100" tIns="19050" rIns="38100" bIns="19050" anchor="ctr">
                <a:spAutoFit/>
              </a:bodyPr>
              <a:lstStyle/>
              <a:p>
                <a:pPr>
                  <a:defRPr sz="1200">
                    <a:solidFill>
                      <a:srgbClr val="00B050"/>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Sheet1!$A$2:$A$16</c:f>
              <c:strCache>
                <c:ptCount val="12"/>
                <c:pt idx="0">
                  <c:v>Feb '12 </c:v>
                </c:pt>
                <c:pt idx="1">
                  <c:v>Aug '12 </c:v>
                </c:pt>
                <c:pt idx="2">
                  <c:v>Feb '13 </c:v>
                </c:pt>
                <c:pt idx="3">
                  <c:v>Jul '13 </c:v>
                </c:pt>
                <c:pt idx="4">
                  <c:v>Feb '14 </c:v>
                </c:pt>
                <c:pt idx="5">
                  <c:v>July '14 </c:v>
                </c:pt>
                <c:pt idx="6">
                  <c:v>Feb '15 </c:v>
                </c:pt>
                <c:pt idx="7">
                  <c:v>July '15 </c:v>
                </c:pt>
                <c:pt idx="8">
                  <c:v>Feb '16 </c:v>
                </c:pt>
                <c:pt idx="9">
                  <c:v>Jul '16 </c:v>
                </c:pt>
                <c:pt idx="10">
                  <c:v>Mar '17</c:v>
                </c:pt>
                <c:pt idx="11">
                  <c:v>Aug '17</c:v>
                </c:pt>
              </c:strCache>
            </c:strRef>
          </c:cat>
          <c:val>
            <c:numRef>
              <c:f>Sheet1!$B$2:$B$16</c:f>
              <c:numCache>
                <c:formatCode>General</c:formatCode>
                <c:ptCount val="12"/>
                <c:pt idx="0">
                  <c:v>16</c:v>
                </c:pt>
                <c:pt idx="1">
                  <c:v>19</c:v>
                </c:pt>
                <c:pt idx="2">
                  <c:v>21</c:v>
                </c:pt>
                <c:pt idx="3">
                  <c:v>19</c:v>
                </c:pt>
                <c:pt idx="4">
                  <c:v>11</c:v>
                </c:pt>
                <c:pt idx="5">
                  <c:v>7</c:v>
                </c:pt>
                <c:pt idx="6">
                  <c:v>22</c:v>
                </c:pt>
                <c:pt idx="7">
                  <c:v>13</c:v>
                </c:pt>
                <c:pt idx="8">
                  <c:v>12</c:v>
                </c:pt>
                <c:pt idx="9">
                  <c:v>9</c:v>
                </c:pt>
                <c:pt idx="10">
                  <c:v>15</c:v>
                </c:pt>
                <c:pt idx="11">
                  <c:v>13</c:v>
                </c:pt>
              </c:numCache>
            </c:numRef>
          </c:val>
          <c:smooth val="0"/>
          <c:extLst xmlns:c16r2="http://schemas.microsoft.com/office/drawing/2015/06/chart">
            <c:ext xmlns:c16="http://schemas.microsoft.com/office/drawing/2014/chart" uri="{C3380CC4-5D6E-409C-BE32-E72D297353CC}">
              <c16:uniqueId val="{00000001-1D4A-4BF1-BD09-3AE65C4081B8}"/>
            </c:ext>
          </c:extLst>
        </c:ser>
        <c:ser>
          <c:idx val="1"/>
          <c:order val="1"/>
          <c:tx>
            <c:strRef>
              <c:f>Sheet1!$C$1</c:f>
              <c:strCache>
                <c:ptCount val="1"/>
                <c:pt idx="0">
                  <c:v>Motorbikes</c:v>
                </c:pt>
              </c:strCache>
            </c:strRef>
          </c:tx>
          <c:dLbls>
            <c:dLbl>
              <c:idx val="0"/>
              <c:layout>
                <c:manualLayout>
                  <c:x val="-1.3885918307906244E-2"/>
                  <c:y val="-4.209905210835041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1D4A-4BF1-BD09-3AE65C4081B8}"/>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E081-43EB-89D9-3A0C68C19BAB}"/>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E081-43EB-89D9-3A0C68C19BAB}"/>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E081-43EB-89D9-3A0C68C19BAB}"/>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E081-43EB-89D9-3A0C68C19BAB}"/>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E081-43EB-89D9-3A0C68C19BAB}"/>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E081-43EB-89D9-3A0C68C19BAB}"/>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E081-43EB-89D9-3A0C68C19BAB}"/>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E081-43EB-89D9-3A0C68C19BAB}"/>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E081-43EB-89D9-3A0C68C19BAB}"/>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1D4A-4BF1-BD09-3AE65C4081B8}"/>
                </c:ext>
              </c:extLst>
            </c:dLbl>
            <c:spPr>
              <a:noFill/>
              <a:ln>
                <a:noFill/>
              </a:ln>
              <a:effectLst/>
            </c:spPr>
            <c:txPr>
              <a:bodyPr wrap="square" lIns="38100" tIns="19050" rIns="38100" bIns="19050" anchor="ctr">
                <a:spAutoFit/>
              </a:bodyPr>
              <a:lstStyle/>
              <a:p>
                <a:pPr>
                  <a:defRPr sz="1200">
                    <a:solidFill>
                      <a:schemeClr val="accent2"/>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Sheet1!$A$2:$A$16</c:f>
              <c:strCache>
                <c:ptCount val="12"/>
                <c:pt idx="0">
                  <c:v>Feb '12 </c:v>
                </c:pt>
                <c:pt idx="1">
                  <c:v>Aug '12 </c:v>
                </c:pt>
                <c:pt idx="2">
                  <c:v>Feb '13 </c:v>
                </c:pt>
                <c:pt idx="3">
                  <c:v>Jul '13 </c:v>
                </c:pt>
                <c:pt idx="4">
                  <c:v>Feb '14 </c:v>
                </c:pt>
                <c:pt idx="5">
                  <c:v>July '14 </c:v>
                </c:pt>
                <c:pt idx="6">
                  <c:v>Feb '15 </c:v>
                </c:pt>
                <c:pt idx="7">
                  <c:v>July '15 </c:v>
                </c:pt>
                <c:pt idx="8">
                  <c:v>Feb '16 </c:v>
                </c:pt>
                <c:pt idx="9">
                  <c:v>Jul '16 </c:v>
                </c:pt>
                <c:pt idx="10">
                  <c:v>Mar '17</c:v>
                </c:pt>
                <c:pt idx="11">
                  <c:v>Aug '17</c:v>
                </c:pt>
              </c:strCache>
            </c:strRef>
          </c:cat>
          <c:val>
            <c:numRef>
              <c:f>Sheet1!$C$2:$C$16</c:f>
              <c:numCache>
                <c:formatCode>General</c:formatCode>
                <c:ptCount val="12"/>
                <c:pt idx="0">
                  <c:v>18</c:v>
                </c:pt>
                <c:pt idx="1">
                  <c:v>19</c:v>
                </c:pt>
                <c:pt idx="2">
                  <c:v>20</c:v>
                </c:pt>
                <c:pt idx="3">
                  <c:v>26</c:v>
                </c:pt>
                <c:pt idx="4">
                  <c:v>12</c:v>
                </c:pt>
                <c:pt idx="5">
                  <c:v>10</c:v>
                </c:pt>
                <c:pt idx="6">
                  <c:v>14</c:v>
                </c:pt>
                <c:pt idx="7">
                  <c:v>18</c:v>
                </c:pt>
                <c:pt idx="8">
                  <c:v>14</c:v>
                </c:pt>
                <c:pt idx="9">
                  <c:v>9</c:v>
                </c:pt>
                <c:pt idx="10">
                  <c:v>15</c:v>
                </c:pt>
                <c:pt idx="11">
                  <c:v>16</c:v>
                </c:pt>
              </c:numCache>
            </c:numRef>
          </c:val>
          <c:smooth val="0"/>
          <c:extLst xmlns:c16r2="http://schemas.microsoft.com/office/drawing/2015/06/chart">
            <c:ext xmlns:c16="http://schemas.microsoft.com/office/drawing/2014/chart" uri="{C3380CC4-5D6E-409C-BE32-E72D297353CC}">
              <c16:uniqueId val="{00000004-1D4A-4BF1-BD09-3AE65C4081B8}"/>
            </c:ext>
          </c:extLst>
        </c:ser>
        <c:ser>
          <c:idx val="2"/>
          <c:order val="2"/>
          <c:tx>
            <c:strRef>
              <c:f>Sheet1!$D$1</c:f>
              <c:strCache>
                <c:ptCount val="1"/>
                <c:pt idx="0">
                  <c:v>Seatbelts</c:v>
                </c:pt>
              </c:strCache>
            </c:strRef>
          </c:tx>
          <c:spPr>
            <a:ln>
              <a:solidFill>
                <a:schemeClr val="accent1"/>
              </a:solidFill>
            </a:ln>
          </c:spPr>
          <c:marker>
            <c:spPr>
              <a:solidFill>
                <a:schemeClr val="accent1"/>
              </a:solidFill>
              <a:ln>
                <a:solidFill>
                  <a:schemeClr val="accent1"/>
                </a:solidFill>
              </a:ln>
            </c:spPr>
          </c:marker>
          <c:dLbls>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E081-43EB-89D9-3A0C68C19BAB}"/>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E081-43EB-89D9-3A0C68C19BAB}"/>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4-E081-43EB-89D9-3A0C68C19BAB}"/>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E081-43EB-89D9-3A0C68C19BAB}"/>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6-E081-43EB-89D9-3A0C68C19BAB}"/>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E081-43EB-89D9-3A0C68C19BAB}"/>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8-E081-43EB-89D9-3A0C68C19BAB}"/>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E081-43EB-89D9-3A0C68C19BAB}"/>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A-E081-43EB-89D9-3A0C68C19BAB}"/>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1D4A-4BF1-BD09-3AE65C4081B8}"/>
                </c:ext>
              </c:extLst>
            </c:dLbl>
            <c:spPr>
              <a:noFill/>
              <a:ln>
                <a:noFill/>
              </a:ln>
              <a:effectLst/>
            </c:spPr>
            <c:txPr>
              <a:bodyPr wrap="square" lIns="38100" tIns="19050" rIns="38100" bIns="19050" anchor="ctr">
                <a:spAutoFit/>
              </a:bodyPr>
              <a:lstStyle/>
              <a:p>
                <a:pPr>
                  <a:defRPr sz="1200">
                    <a:solidFill>
                      <a:schemeClr val="accent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Sheet1!$A$2:$A$16</c:f>
              <c:strCache>
                <c:ptCount val="12"/>
                <c:pt idx="0">
                  <c:v>Feb '12 </c:v>
                </c:pt>
                <c:pt idx="1">
                  <c:v>Aug '12 </c:v>
                </c:pt>
                <c:pt idx="2">
                  <c:v>Feb '13 </c:v>
                </c:pt>
                <c:pt idx="3">
                  <c:v>Jul '13 </c:v>
                </c:pt>
                <c:pt idx="4">
                  <c:v>Feb '14 </c:v>
                </c:pt>
                <c:pt idx="5">
                  <c:v>July '14 </c:v>
                </c:pt>
                <c:pt idx="6">
                  <c:v>Feb '15 </c:v>
                </c:pt>
                <c:pt idx="7">
                  <c:v>July '15 </c:v>
                </c:pt>
                <c:pt idx="8">
                  <c:v>Feb '16 </c:v>
                </c:pt>
                <c:pt idx="9">
                  <c:v>Jul '16 </c:v>
                </c:pt>
                <c:pt idx="10">
                  <c:v>Mar '17</c:v>
                </c:pt>
                <c:pt idx="11">
                  <c:v>Aug '17</c:v>
                </c:pt>
              </c:strCache>
            </c:strRef>
          </c:cat>
          <c:val>
            <c:numRef>
              <c:f>Sheet1!$D$2:$D$16</c:f>
              <c:numCache>
                <c:formatCode>General</c:formatCode>
                <c:ptCount val="12"/>
                <c:pt idx="0">
                  <c:v>9</c:v>
                </c:pt>
                <c:pt idx="1">
                  <c:v>13</c:v>
                </c:pt>
                <c:pt idx="2">
                  <c:v>13</c:v>
                </c:pt>
                <c:pt idx="3">
                  <c:v>16</c:v>
                </c:pt>
                <c:pt idx="4">
                  <c:v>9</c:v>
                </c:pt>
                <c:pt idx="5">
                  <c:v>7</c:v>
                </c:pt>
                <c:pt idx="6">
                  <c:v>10</c:v>
                </c:pt>
                <c:pt idx="7">
                  <c:v>10</c:v>
                </c:pt>
                <c:pt idx="8">
                  <c:v>11</c:v>
                </c:pt>
                <c:pt idx="9">
                  <c:v>7</c:v>
                </c:pt>
                <c:pt idx="10">
                  <c:v>14</c:v>
                </c:pt>
                <c:pt idx="11">
                  <c:v>11</c:v>
                </c:pt>
              </c:numCache>
            </c:numRef>
          </c:val>
          <c:smooth val="0"/>
          <c:extLst xmlns:c16r2="http://schemas.microsoft.com/office/drawing/2015/06/chart">
            <c:ext xmlns:c16="http://schemas.microsoft.com/office/drawing/2014/chart" uri="{C3380CC4-5D6E-409C-BE32-E72D297353CC}">
              <c16:uniqueId val="{00000007-1D4A-4BF1-BD09-3AE65C4081B8}"/>
            </c:ext>
          </c:extLst>
        </c:ser>
        <c:ser>
          <c:idx val="3"/>
          <c:order val="3"/>
          <c:tx>
            <c:strRef>
              <c:f>Sheet1!$E$1</c:f>
              <c:strCache>
                <c:ptCount val="1"/>
                <c:pt idx="0">
                  <c:v>Driving with children in the car*</c:v>
                </c:pt>
              </c:strCache>
            </c:strRef>
          </c:tx>
          <c:dLbls>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E081-43EB-89D9-3A0C68C19BAB}"/>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C-E081-43EB-89D9-3A0C68C19BAB}"/>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E081-43EB-89D9-3A0C68C19BAB}"/>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E-E081-43EB-89D9-3A0C68C19BAB}"/>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E081-43EB-89D9-3A0C68C19BAB}"/>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0-E081-43EB-89D9-3A0C68C19BAB}"/>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1D4A-4BF1-BD09-3AE65C4081B8}"/>
                </c:ext>
              </c:extLst>
            </c:dLbl>
            <c:spPr>
              <a:noFill/>
              <a:ln>
                <a:noFill/>
              </a:ln>
              <a:effectLst/>
            </c:spPr>
            <c:txPr>
              <a:bodyPr wrap="square" lIns="38100" tIns="19050" rIns="38100" bIns="19050" anchor="ctr">
                <a:spAutoFit/>
              </a:bodyPr>
              <a:lstStyle/>
              <a:p>
                <a:pPr>
                  <a:defRPr sz="1200">
                    <a:solidFill>
                      <a:srgbClr val="7030A0"/>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Sheet1!$A$2:$A$16</c:f>
              <c:strCache>
                <c:ptCount val="12"/>
                <c:pt idx="0">
                  <c:v>Feb '12 </c:v>
                </c:pt>
                <c:pt idx="1">
                  <c:v>Aug '12 </c:v>
                </c:pt>
                <c:pt idx="2">
                  <c:v>Feb '13 </c:v>
                </c:pt>
                <c:pt idx="3">
                  <c:v>Jul '13 </c:v>
                </c:pt>
                <c:pt idx="4">
                  <c:v>Feb '14 </c:v>
                </c:pt>
                <c:pt idx="5">
                  <c:v>July '14 </c:v>
                </c:pt>
                <c:pt idx="6">
                  <c:v>Feb '15 </c:v>
                </c:pt>
                <c:pt idx="7">
                  <c:v>July '15 </c:v>
                </c:pt>
                <c:pt idx="8">
                  <c:v>Feb '16 </c:v>
                </c:pt>
                <c:pt idx="9">
                  <c:v>Jul '16 </c:v>
                </c:pt>
                <c:pt idx="10">
                  <c:v>Mar '17</c:v>
                </c:pt>
                <c:pt idx="11">
                  <c:v>Aug '17</c:v>
                </c:pt>
              </c:strCache>
            </c:strRef>
          </c:cat>
          <c:val>
            <c:numRef>
              <c:f>Sheet1!$E$2:$E$16</c:f>
              <c:numCache>
                <c:formatCode>General</c:formatCode>
                <c:ptCount val="12"/>
                <c:pt idx="3">
                  <c:v>12</c:v>
                </c:pt>
                <c:pt idx="4">
                  <c:v>6</c:v>
                </c:pt>
                <c:pt idx="5">
                  <c:v>10</c:v>
                </c:pt>
                <c:pt idx="6">
                  <c:v>12</c:v>
                </c:pt>
                <c:pt idx="7">
                  <c:v>14</c:v>
                </c:pt>
                <c:pt idx="8">
                  <c:v>10</c:v>
                </c:pt>
                <c:pt idx="9">
                  <c:v>4</c:v>
                </c:pt>
                <c:pt idx="10">
                  <c:v>12</c:v>
                </c:pt>
                <c:pt idx="11">
                  <c:v>8</c:v>
                </c:pt>
              </c:numCache>
            </c:numRef>
          </c:val>
          <c:smooth val="0"/>
          <c:extLst xmlns:c16r2="http://schemas.microsoft.com/office/drawing/2015/06/chart">
            <c:ext xmlns:c16="http://schemas.microsoft.com/office/drawing/2014/chart" uri="{C3380CC4-5D6E-409C-BE32-E72D297353CC}">
              <c16:uniqueId val="{0000000A-1D4A-4BF1-BD09-3AE65C4081B8}"/>
            </c:ext>
          </c:extLst>
        </c:ser>
        <c:ser>
          <c:idx val="4"/>
          <c:order val="4"/>
          <c:tx>
            <c:strRef>
              <c:f>Sheet1!$F$1</c:f>
              <c:strCache>
                <c:ptCount val="1"/>
                <c:pt idx="0">
                  <c:v>A 9</c:v>
                </c:pt>
              </c:strCache>
            </c:strRef>
          </c:tx>
          <c:dLbls>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1-E081-43EB-89D9-3A0C68C19BAB}"/>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2-E081-43EB-89D9-3A0C68C19BAB}"/>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3-E081-43EB-89D9-3A0C68C19BAB}"/>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4-E081-43EB-89D9-3A0C68C19BAB}"/>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1D4A-4BF1-BD09-3AE65C4081B8}"/>
                </c:ext>
              </c:extLst>
            </c:dLbl>
            <c:spPr>
              <a:noFill/>
              <a:ln>
                <a:noFill/>
              </a:ln>
              <a:effectLst/>
            </c:spPr>
            <c:txPr>
              <a:bodyPr wrap="square" lIns="38100" tIns="19050" rIns="38100" bIns="19050" anchor="ctr">
                <a:spAutoFit/>
              </a:bodyPr>
              <a:lstStyle/>
              <a:p>
                <a:pPr>
                  <a:defRPr sz="1200">
                    <a:solidFill>
                      <a:srgbClr val="00B0F0"/>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Sheet1!$A$2:$A$16</c:f>
              <c:strCache>
                <c:ptCount val="12"/>
                <c:pt idx="0">
                  <c:v>Feb '12 </c:v>
                </c:pt>
                <c:pt idx="1">
                  <c:v>Aug '12 </c:v>
                </c:pt>
                <c:pt idx="2">
                  <c:v>Feb '13 </c:v>
                </c:pt>
                <c:pt idx="3">
                  <c:v>Jul '13 </c:v>
                </c:pt>
                <c:pt idx="4">
                  <c:v>Feb '14 </c:v>
                </c:pt>
                <c:pt idx="5">
                  <c:v>July '14 </c:v>
                </c:pt>
                <c:pt idx="6">
                  <c:v>Feb '15 </c:v>
                </c:pt>
                <c:pt idx="7">
                  <c:v>July '15 </c:v>
                </c:pt>
                <c:pt idx="8">
                  <c:v>Feb '16 </c:v>
                </c:pt>
                <c:pt idx="9">
                  <c:v>Jul '16 </c:v>
                </c:pt>
                <c:pt idx="10">
                  <c:v>Mar '17</c:v>
                </c:pt>
                <c:pt idx="11">
                  <c:v>Aug '17</c:v>
                </c:pt>
              </c:strCache>
            </c:strRef>
          </c:cat>
          <c:val>
            <c:numRef>
              <c:f>Sheet1!$F$2:$F$16</c:f>
              <c:numCache>
                <c:formatCode>General</c:formatCode>
                <c:ptCount val="12"/>
                <c:pt idx="5">
                  <c:v>4</c:v>
                </c:pt>
                <c:pt idx="6">
                  <c:v>14</c:v>
                </c:pt>
                <c:pt idx="7">
                  <c:v>11</c:v>
                </c:pt>
                <c:pt idx="8">
                  <c:v>8</c:v>
                </c:pt>
                <c:pt idx="9">
                  <c:v>3</c:v>
                </c:pt>
                <c:pt idx="10">
                  <c:v>9</c:v>
                </c:pt>
                <c:pt idx="11">
                  <c:v>6</c:v>
                </c:pt>
              </c:numCache>
            </c:numRef>
          </c:val>
          <c:smooth val="0"/>
          <c:extLst xmlns:c16r2="http://schemas.microsoft.com/office/drawing/2015/06/chart">
            <c:ext xmlns:c16="http://schemas.microsoft.com/office/drawing/2014/chart" uri="{C3380CC4-5D6E-409C-BE32-E72D297353CC}">
              <c16:uniqueId val="{0000000D-1D4A-4BF1-BD09-3AE65C4081B8}"/>
            </c:ext>
          </c:extLst>
        </c:ser>
        <c:ser>
          <c:idx val="5"/>
          <c:order val="5"/>
          <c:tx>
            <c:strRef>
              <c:f>Sheet1!$G$1</c:f>
              <c:strCache>
                <c:ptCount val="1"/>
                <c:pt idx="0">
                  <c:v>Driving in towns and cities</c:v>
                </c:pt>
              </c:strCache>
            </c:strRef>
          </c:tx>
          <c:dLbls>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1D4A-4BF1-BD09-3AE65C4081B8}"/>
                </c:ext>
              </c:extLst>
            </c:dLbl>
            <c:spPr>
              <a:noFill/>
              <a:ln>
                <a:noFill/>
              </a:ln>
              <a:effectLst/>
            </c:spPr>
            <c:txPr>
              <a:bodyPr wrap="square" lIns="38100" tIns="19050" rIns="38100" bIns="19050" anchor="ctr">
                <a:spAutoFit/>
              </a:bodyPr>
              <a:lstStyle/>
              <a:p>
                <a:pPr>
                  <a:defRPr sz="1200">
                    <a:solidFill>
                      <a:srgbClr val="002060"/>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Sheet1!$A$2:$A$16</c:f>
              <c:strCache>
                <c:ptCount val="12"/>
                <c:pt idx="0">
                  <c:v>Feb '12 </c:v>
                </c:pt>
                <c:pt idx="1">
                  <c:v>Aug '12 </c:v>
                </c:pt>
                <c:pt idx="2">
                  <c:v>Feb '13 </c:v>
                </c:pt>
                <c:pt idx="3">
                  <c:v>Jul '13 </c:v>
                </c:pt>
                <c:pt idx="4">
                  <c:v>Feb '14 </c:v>
                </c:pt>
                <c:pt idx="5">
                  <c:v>July '14 </c:v>
                </c:pt>
                <c:pt idx="6">
                  <c:v>Feb '15 </c:v>
                </c:pt>
                <c:pt idx="7">
                  <c:v>July '15 </c:v>
                </c:pt>
                <c:pt idx="8">
                  <c:v>Feb '16 </c:v>
                </c:pt>
                <c:pt idx="9">
                  <c:v>Jul '16 </c:v>
                </c:pt>
                <c:pt idx="10">
                  <c:v>Mar '17</c:v>
                </c:pt>
                <c:pt idx="11">
                  <c:v>Aug '17</c:v>
                </c:pt>
              </c:strCache>
            </c:strRef>
          </c:cat>
          <c:val>
            <c:numRef>
              <c:f>Sheet1!$G$2:$G$16</c:f>
              <c:numCache>
                <c:formatCode>General</c:formatCode>
                <c:ptCount val="12"/>
                <c:pt idx="9">
                  <c:v>2</c:v>
                </c:pt>
                <c:pt idx="10">
                  <c:v>6</c:v>
                </c:pt>
                <c:pt idx="11">
                  <c:v>3</c:v>
                </c:pt>
              </c:numCache>
            </c:numRef>
          </c:val>
          <c:smooth val="0"/>
          <c:extLst xmlns:c16r2="http://schemas.microsoft.com/office/drawing/2015/06/chart">
            <c:ext xmlns:c16="http://schemas.microsoft.com/office/drawing/2014/chart" uri="{C3380CC4-5D6E-409C-BE32-E72D297353CC}">
              <c16:uniqueId val="{00000010-1D4A-4BF1-BD09-3AE65C4081B8}"/>
            </c:ext>
          </c:extLst>
        </c:ser>
        <c:ser>
          <c:idx val="6"/>
          <c:order val="6"/>
          <c:tx>
            <c:strRef>
              <c:f>Sheet1!$H$1</c:f>
              <c:strCache>
                <c:ptCount val="1"/>
                <c:pt idx="0">
                  <c:v>Older drivers</c:v>
                </c:pt>
              </c:strCache>
            </c:strRef>
          </c:tx>
          <c:spPr>
            <a:ln>
              <a:solidFill>
                <a:schemeClr val="accent3"/>
              </a:solidFill>
            </a:ln>
          </c:spPr>
          <c:marker>
            <c:symbol val="triangle"/>
            <c:size val="7"/>
            <c:spPr>
              <a:solidFill>
                <a:schemeClr val="accent3"/>
              </a:solidFill>
            </c:spPr>
          </c:marker>
          <c:dLbls>
            <c:dLbl>
              <c:idx val="9"/>
              <c:layout>
                <c:manualLayout>
                  <c:x val="8.5451804971730678E-3"/>
                  <c:y val="3.0071935393819111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1.3538812403262207E-2"/>
                      <c:h val="5.0534016294558871E-2"/>
                    </c:manualLayout>
                  </c15:layout>
                </c:ext>
                <c:ext xmlns:c16="http://schemas.microsoft.com/office/drawing/2014/chart" uri="{C3380CC4-5D6E-409C-BE32-E72D297353CC}">
                  <c16:uniqueId val="{00000011-1D4A-4BF1-BD09-3AE65C4081B8}"/>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1D4A-4BF1-BD09-3AE65C4081B8}"/>
                </c:ext>
              </c:extLst>
            </c:dLbl>
            <c:dLbl>
              <c:idx val="11"/>
              <c:layout>
                <c:manualLayout>
                  <c:x val="0"/>
                  <c:y val="3.007075150596454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6-E081-43EB-89D9-3A0C68C19BAB}"/>
                </c:ext>
              </c:extLst>
            </c:dLbl>
            <c:spPr>
              <a:noFill/>
              <a:ln>
                <a:noFill/>
              </a:ln>
              <a:effectLst/>
            </c:spPr>
            <c:txPr>
              <a:bodyPr wrap="square" lIns="38100" tIns="19050" rIns="38100" bIns="19050" anchor="ctr">
                <a:spAutoFit/>
              </a:bodyPr>
              <a:lstStyle/>
              <a:p>
                <a:pPr>
                  <a:defRPr sz="1200">
                    <a:solidFill>
                      <a:schemeClr val="accent3"/>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Sheet1!$A$2:$A$16</c:f>
              <c:strCache>
                <c:ptCount val="12"/>
                <c:pt idx="0">
                  <c:v>Feb '12 </c:v>
                </c:pt>
                <c:pt idx="1">
                  <c:v>Aug '12 </c:v>
                </c:pt>
                <c:pt idx="2">
                  <c:v>Feb '13 </c:v>
                </c:pt>
                <c:pt idx="3">
                  <c:v>Jul '13 </c:v>
                </c:pt>
                <c:pt idx="4">
                  <c:v>Feb '14 </c:v>
                </c:pt>
                <c:pt idx="5">
                  <c:v>July '14 </c:v>
                </c:pt>
                <c:pt idx="6">
                  <c:v>Feb '15 </c:v>
                </c:pt>
                <c:pt idx="7">
                  <c:v>July '15 </c:v>
                </c:pt>
                <c:pt idx="8">
                  <c:v>Feb '16 </c:v>
                </c:pt>
                <c:pt idx="9">
                  <c:v>Jul '16 </c:v>
                </c:pt>
                <c:pt idx="10">
                  <c:v>Mar '17</c:v>
                </c:pt>
                <c:pt idx="11">
                  <c:v>Aug '17</c:v>
                </c:pt>
              </c:strCache>
            </c:strRef>
          </c:cat>
          <c:val>
            <c:numRef>
              <c:f>Sheet1!$H$2:$H$16</c:f>
              <c:numCache>
                <c:formatCode>General</c:formatCode>
                <c:ptCount val="12"/>
                <c:pt idx="9">
                  <c:v>1</c:v>
                </c:pt>
                <c:pt idx="10">
                  <c:v>3</c:v>
                </c:pt>
                <c:pt idx="11">
                  <c:v>2</c:v>
                </c:pt>
              </c:numCache>
            </c:numRef>
          </c:val>
          <c:smooth val="0"/>
          <c:extLst xmlns:c16r2="http://schemas.microsoft.com/office/drawing/2015/06/chart">
            <c:ext xmlns:c16="http://schemas.microsoft.com/office/drawing/2014/chart" uri="{C3380CC4-5D6E-409C-BE32-E72D297353CC}">
              <c16:uniqueId val="{00000013-1D4A-4BF1-BD09-3AE65C4081B8}"/>
            </c:ext>
          </c:extLst>
        </c:ser>
        <c:dLbls>
          <c:showLegendKey val="0"/>
          <c:showVal val="0"/>
          <c:showCatName val="0"/>
          <c:showSerName val="0"/>
          <c:showPercent val="0"/>
          <c:showBubbleSize val="0"/>
        </c:dLbls>
        <c:marker val="1"/>
        <c:smooth val="0"/>
        <c:axId val="195852928"/>
        <c:axId val="196432256"/>
      </c:lineChart>
      <c:catAx>
        <c:axId val="195852928"/>
        <c:scaling>
          <c:orientation val="minMax"/>
        </c:scaling>
        <c:delete val="0"/>
        <c:axPos val="b"/>
        <c:numFmt formatCode="General" sourceLinked="0"/>
        <c:majorTickMark val="out"/>
        <c:minorTickMark val="none"/>
        <c:tickLblPos val="nextTo"/>
        <c:txPr>
          <a:bodyPr/>
          <a:lstStyle/>
          <a:p>
            <a:pPr>
              <a:defRPr sz="1200"/>
            </a:pPr>
            <a:endParaRPr lang="en-US"/>
          </a:p>
        </c:txPr>
        <c:crossAx val="196432256"/>
        <c:crosses val="autoZero"/>
        <c:auto val="1"/>
        <c:lblAlgn val="ctr"/>
        <c:lblOffset val="100"/>
        <c:noMultiLvlLbl val="0"/>
      </c:catAx>
      <c:valAx>
        <c:axId val="196432256"/>
        <c:scaling>
          <c:orientation val="minMax"/>
          <c:max val="30"/>
          <c:min val="0"/>
        </c:scaling>
        <c:delete val="0"/>
        <c:axPos val="l"/>
        <c:numFmt formatCode="General" sourceLinked="1"/>
        <c:majorTickMark val="out"/>
        <c:minorTickMark val="none"/>
        <c:tickLblPos val="nextTo"/>
        <c:crossAx val="195852928"/>
        <c:crosses val="autoZero"/>
        <c:crossBetween val="between"/>
        <c:majorUnit val="10"/>
      </c:valAx>
    </c:plotArea>
    <c:legend>
      <c:legendPos val="r"/>
      <c:layout>
        <c:manualLayout>
          <c:xMode val="edge"/>
          <c:yMode val="edge"/>
          <c:x val="0.78197812411303103"/>
          <c:y val="4.7976250188006336E-3"/>
          <c:w val="0.19337819160599182"/>
          <c:h val="0.82444695270817903"/>
        </c:manualLayout>
      </c:layout>
      <c:overlay val="0"/>
      <c:txPr>
        <a:bodyPr/>
        <a:lstStyle/>
        <a:p>
          <a:pPr>
            <a:defRPr sz="1400"/>
          </a:pPr>
          <a:endParaRPr lang="en-US"/>
        </a:p>
      </c:txPr>
    </c:legend>
    <c:plotVisOnly val="1"/>
    <c:dispBlanksAs val="gap"/>
    <c:showDLblsOverMax val="0"/>
  </c:chart>
  <c:txPr>
    <a:bodyPr/>
    <a:lstStyle/>
    <a:p>
      <a:pPr>
        <a:defRPr sz="1000"/>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653156678768442"/>
          <c:y val="3.4375000000000003E-2"/>
          <c:w val="0.47346843321231552"/>
          <c:h val="0.93125000000000002"/>
        </c:manualLayout>
      </c:layout>
      <c:barChart>
        <c:barDir val="bar"/>
        <c:grouping val="clustered"/>
        <c:varyColors val="0"/>
        <c:ser>
          <c:idx val="0"/>
          <c:order val="0"/>
          <c:tx>
            <c:strRef>
              <c:f>Sheet1!$B$1</c:f>
              <c:strCache>
                <c:ptCount val="1"/>
                <c:pt idx="0">
                  <c:v>Jul '16</c:v>
                </c:pt>
              </c:strCache>
            </c:strRef>
          </c:tx>
          <c:spPr>
            <a:solidFill>
              <a:schemeClr val="accent2"/>
            </a:solidFill>
          </c:spPr>
          <c:invertIfNegative val="0"/>
          <c:dLbls>
            <c:dLbl>
              <c:idx val="6"/>
              <c:numFmt formatCode="General" sourceLinked="0"/>
              <c:spPr>
                <a:noFill/>
                <a:ln>
                  <a:noFill/>
                </a:ln>
                <a:effectLst/>
              </c:spPr>
              <c:txPr>
                <a:bodyPr/>
                <a:lstStyle/>
                <a:p>
                  <a:pPr>
                    <a:defRPr sz="1200">
                      <a:solidFill>
                        <a:schemeClr val="tx1"/>
                      </a:solidFill>
                    </a:defRPr>
                  </a:pPr>
                  <a:endParaRPr lang="en-US"/>
                </a:p>
              </c:txPr>
              <c:dLblPos val="inEnd"/>
              <c:showLegendKey val="0"/>
              <c:showVal val="1"/>
              <c:showCatName val="0"/>
              <c:showSerName val="0"/>
              <c:showPercent val="0"/>
              <c:showBubbleSize val="0"/>
            </c:dLbl>
            <c:numFmt formatCode="General" sourceLinked="0"/>
            <c:spPr>
              <a:noFill/>
              <a:ln>
                <a:noFill/>
              </a:ln>
              <a:effectLst/>
            </c:spPr>
            <c:txPr>
              <a:bodyPr/>
              <a:lstStyle/>
              <a:p>
                <a:pPr>
                  <a:defRPr sz="1200">
                    <a:solidFill>
                      <a:schemeClr val="bg1"/>
                    </a:solidFill>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There are likely to be more pedestrians and cyclists around</c:v>
                </c:pt>
                <c:pt idx="1">
                  <c:v>In busy places there are more potential dangers</c:v>
                </c:pt>
                <c:pt idx="2">
                  <c:v>There are more risks to other drivers</c:v>
                </c:pt>
                <c:pt idx="3">
                  <c:v>To keep traffic flowing more smoothly and stop traffic building up</c:v>
                </c:pt>
                <c:pt idx="4">
                  <c:v>It saves on fuel consumption and therefore less greenhouse gases emitted</c:v>
                </c:pt>
                <c:pt idx="5">
                  <c:v>To reduce the noise from traffic</c:v>
                </c:pt>
                <c:pt idx="6">
                  <c:v>Don’t know</c:v>
                </c:pt>
              </c:strCache>
            </c:strRef>
          </c:cat>
          <c:val>
            <c:numRef>
              <c:f>Sheet1!$B$2:$B$8</c:f>
              <c:numCache>
                <c:formatCode>General</c:formatCode>
                <c:ptCount val="7"/>
                <c:pt idx="0">
                  <c:v>77</c:v>
                </c:pt>
                <c:pt idx="1">
                  <c:v>66</c:v>
                </c:pt>
                <c:pt idx="2">
                  <c:v>34</c:v>
                </c:pt>
                <c:pt idx="3">
                  <c:v>23</c:v>
                </c:pt>
                <c:pt idx="4">
                  <c:v>10</c:v>
                </c:pt>
                <c:pt idx="5">
                  <c:v>8</c:v>
                </c:pt>
                <c:pt idx="6">
                  <c:v>2</c:v>
                </c:pt>
              </c:numCache>
            </c:numRef>
          </c:val>
          <c:extLst xmlns:c16r2="http://schemas.microsoft.com/office/drawing/2015/06/chart">
            <c:ext xmlns:c16="http://schemas.microsoft.com/office/drawing/2014/chart" uri="{C3380CC4-5D6E-409C-BE32-E72D297353CC}">
              <c16:uniqueId val="{00000000-CEB8-4AC1-B6CD-6B4B20D540EB}"/>
            </c:ext>
          </c:extLst>
        </c:ser>
        <c:ser>
          <c:idx val="1"/>
          <c:order val="1"/>
          <c:tx>
            <c:strRef>
              <c:f>Sheet1!$C$1</c:f>
              <c:strCache>
                <c:ptCount val="1"/>
                <c:pt idx="0">
                  <c:v>Mar '17</c:v>
                </c:pt>
              </c:strCache>
            </c:strRef>
          </c:tx>
          <c:spPr>
            <a:solidFill>
              <a:schemeClr val="accent1"/>
            </a:solidFill>
          </c:spPr>
          <c:invertIfNegative val="0"/>
          <c:dLbls>
            <c:spPr>
              <a:noFill/>
              <a:ln>
                <a:noFill/>
              </a:ln>
              <a:effectLst/>
            </c:spPr>
            <c:txPr>
              <a:bodyPr/>
              <a:lstStyle/>
              <a:p>
                <a:pPr>
                  <a:defRPr sz="1200">
                    <a:solidFill>
                      <a:schemeClr val="bg1"/>
                    </a:solidFill>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There are likely to be more pedestrians and cyclists around</c:v>
                </c:pt>
                <c:pt idx="1">
                  <c:v>In busy places there are more potential dangers</c:v>
                </c:pt>
                <c:pt idx="2">
                  <c:v>There are more risks to other drivers</c:v>
                </c:pt>
                <c:pt idx="3">
                  <c:v>To keep traffic flowing more smoothly and stop traffic building up</c:v>
                </c:pt>
                <c:pt idx="4">
                  <c:v>It saves on fuel consumption and therefore less greenhouse gases emitted</c:v>
                </c:pt>
                <c:pt idx="5">
                  <c:v>To reduce the noise from traffic</c:v>
                </c:pt>
                <c:pt idx="6">
                  <c:v>Don’t know</c:v>
                </c:pt>
              </c:strCache>
            </c:strRef>
          </c:cat>
          <c:val>
            <c:numRef>
              <c:f>Sheet1!$C$2:$C$8</c:f>
              <c:numCache>
                <c:formatCode>General</c:formatCode>
                <c:ptCount val="7"/>
                <c:pt idx="0">
                  <c:v>76</c:v>
                </c:pt>
                <c:pt idx="1">
                  <c:v>67</c:v>
                </c:pt>
                <c:pt idx="2">
                  <c:v>35</c:v>
                </c:pt>
                <c:pt idx="3">
                  <c:v>23</c:v>
                </c:pt>
                <c:pt idx="4">
                  <c:v>9</c:v>
                </c:pt>
                <c:pt idx="5">
                  <c:v>8</c:v>
                </c:pt>
                <c:pt idx="6">
                  <c:v>3</c:v>
                </c:pt>
              </c:numCache>
            </c:numRef>
          </c:val>
          <c:extLst xmlns:c16r2="http://schemas.microsoft.com/office/drawing/2015/06/chart">
            <c:ext xmlns:c16="http://schemas.microsoft.com/office/drawing/2014/chart" uri="{C3380CC4-5D6E-409C-BE32-E72D297353CC}">
              <c16:uniqueId val="{00000001-CEB8-4AC1-B6CD-6B4B20D540EB}"/>
            </c:ext>
          </c:extLst>
        </c:ser>
        <c:ser>
          <c:idx val="2"/>
          <c:order val="2"/>
          <c:tx>
            <c:strRef>
              <c:f>Sheet1!$D$1</c:f>
              <c:strCache>
                <c:ptCount val="1"/>
                <c:pt idx="0">
                  <c:v>Aug '17</c:v>
                </c:pt>
              </c:strCache>
            </c:strRef>
          </c:tx>
          <c:invertIfNegative val="0"/>
          <c:dLbls>
            <c:dLbl>
              <c:idx val="6"/>
              <c:spPr>
                <a:noFill/>
                <a:ln>
                  <a:noFill/>
                </a:ln>
                <a:effectLst/>
              </c:spPr>
              <c:txPr>
                <a:bodyPr wrap="square" lIns="38100" tIns="19050" rIns="38100" bIns="19050" anchor="ctr">
                  <a:spAutoFit/>
                </a:bodyPr>
                <a:lstStyle/>
                <a:p>
                  <a:pPr>
                    <a:defRPr sz="1200">
                      <a:solidFill>
                        <a:schemeClr val="tx1"/>
                      </a:solidFill>
                    </a:defRPr>
                  </a:pPr>
                  <a:endParaRPr lang="en-US"/>
                </a:p>
              </c:txPr>
              <c:dLblPos val="inEnd"/>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sz="1200">
                    <a:solidFill>
                      <a:schemeClr val="bg1"/>
                    </a:solidFill>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Sheet1!$A$2:$A$8</c:f>
              <c:strCache>
                <c:ptCount val="7"/>
                <c:pt idx="0">
                  <c:v>There are likely to be more pedestrians and cyclists around</c:v>
                </c:pt>
                <c:pt idx="1">
                  <c:v>In busy places there are more potential dangers</c:v>
                </c:pt>
                <c:pt idx="2">
                  <c:v>There are more risks to other drivers</c:v>
                </c:pt>
                <c:pt idx="3">
                  <c:v>To keep traffic flowing more smoothly and stop traffic building up</c:v>
                </c:pt>
                <c:pt idx="4">
                  <c:v>It saves on fuel consumption and therefore less greenhouse gases emitted</c:v>
                </c:pt>
                <c:pt idx="5">
                  <c:v>To reduce the noise from traffic</c:v>
                </c:pt>
                <c:pt idx="6">
                  <c:v>Don’t know</c:v>
                </c:pt>
              </c:strCache>
            </c:strRef>
          </c:cat>
          <c:val>
            <c:numRef>
              <c:f>Sheet1!$D$2:$D$8</c:f>
              <c:numCache>
                <c:formatCode>General</c:formatCode>
                <c:ptCount val="7"/>
                <c:pt idx="0">
                  <c:v>77</c:v>
                </c:pt>
                <c:pt idx="1">
                  <c:v>67</c:v>
                </c:pt>
                <c:pt idx="2">
                  <c:v>40</c:v>
                </c:pt>
                <c:pt idx="3">
                  <c:v>25</c:v>
                </c:pt>
                <c:pt idx="4">
                  <c:v>16</c:v>
                </c:pt>
                <c:pt idx="5">
                  <c:v>12</c:v>
                </c:pt>
                <c:pt idx="6">
                  <c:v>1</c:v>
                </c:pt>
              </c:numCache>
            </c:numRef>
          </c:val>
          <c:extLst xmlns:c16r2="http://schemas.microsoft.com/office/drawing/2015/06/chart">
            <c:ext xmlns:c16="http://schemas.microsoft.com/office/drawing/2014/chart" uri="{C3380CC4-5D6E-409C-BE32-E72D297353CC}">
              <c16:uniqueId val="{00000000-2A2D-494A-8E48-409A760B7159}"/>
            </c:ext>
          </c:extLst>
        </c:ser>
        <c:dLbls>
          <c:showLegendKey val="0"/>
          <c:showVal val="0"/>
          <c:showCatName val="0"/>
          <c:showSerName val="0"/>
          <c:showPercent val="0"/>
          <c:showBubbleSize val="0"/>
        </c:dLbls>
        <c:gapWidth val="50"/>
        <c:axId val="196995328"/>
        <c:axId val="197341184"/>
      </c:barChart>
      <c:catAx>
        <c:axId val="196995328"/>
        <c:scaling>
          <c:orientation val="maxMin"/>
        </c:scaling>
        <c:delete val="0"/>
        <c:axPos val="l"/>
        <c:numFmt formatCode="General" sourceLinked="0"/>
        <c:majorTickMark val="out"/>
        <c:minorTickMark val="none"/>
        <c:tickLblPos val="nextTo"/>
        <c:txPr>
          <a:bodyPr/>
          <a:lstStyle/>
          <a:p>
            <a:pPr>
              <a:defRPr sz="1400"/>
            </a:pPr>
            <a:endParaRPr lang="en-US"/>
          </a:p>
        </c:txPr>
        <c:crossAx val="197341184"/>
        <c:crosses val="autoZero"/>
        <c:auto val="1"/>
        <c:lblAlgn val="ctr"/>
        <c:lblOffset val="100"/>
        <c:noMultiLvlLbl val="0"/>
      </c:catAx>
      <c:valAx>
        <c:axId val="197341184"/>
        <c:scaling>
          <c:orientation val="minMax"/>
        </c:scaling>
        <c:delete val="1"/>
        <c:axPos val="t"/>
        <c:numFmt formatCode="General" sourceLinked="1"/>
        <c:majorTickMark val="out"/>
        <c:minorTickMark val="none"/>
        <c:tickLblPos val="nextTo"/>
        <c:crossAx val="196995328"/>
        <c:crosses val="autoZero"/>
        <c:crossBetween val="between"/>
      </c:valAx>
    </c:plotArea>
    <c:legend>
      <c:legendPos val="r"/>
      <c:layout>
        <c:manualLayout>
          <c:xMode val="edge"/>
          <c:yMode val="edge"/>
          <c:x val="0.8650188127681645"/>
          <c:y val="0.35595590994281456"/>
          <c:w val="6.9939271064170874E-2"/>
          <c:h val="0.17619420967728006"/>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214195100612646"/>
          <c:y val="0.15787769339202593"/>
          <c:w val="0.73035804899388301"/>
          <c:h val="0.60239520860458906"/>
        </c:manualLayout>
      </c:layout>
      <c:barChart>
        <c:barDir val="bar"/>
        <c:grouping val="percentStacked"/>
        <c:varyColors val="0"/>
        <c:ser>
          <c:idx val="8"/>
          <c:order val="0"/>
          <c:tx>
            <c:strRef>
              <c:f>Sheet1!$B$1</c:f>
              <c:strCache>
                <c:ptCount val="1"/>
                <c:pt idx="0">
                  <c:v>None</c:v>
                </c:pt>
              </c:strCache>
            </c:strRef>
          </c:tx>
          <c:spPr>
            <a:solidFill>
              <a:schemeClr val="bg2"/>
            </a:solidFill>
            <a:ln w="25527">
              <a:noFill/>
            </a:ln>
          </c:spPr>
          <c:invertIfNegative val="0"/>
          <c:dLbls>
            <c:numFmt formatCode="#,##0" sourceLinked="0"/>
            <c:spPr>
              <a:noFill/>
              <a:ln w="25527">
                <a:noFill/>
              </a:ln>
            </c:spPr>
            <c:txPr>
              <a:bodyPr/>
              <a:lstStyle/>
              <a:p>
                <a:pPr>
                  <a:defRPr lang="en-IN" sz="1400" b="0" i="0" u="none" strike="noStrike" baseline="0">
                    <a:solidFill>
                      <a:srgbClr val="FFFFFF"/>
                    </a:solidFill>
                    <a:latin typeface="+mn-lt"/>
                    <a:ea typeface="Arial"/>
                    <a:cs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Sheet1!$A$2:$A$13</c:f>
              <c:strCache>
                <c:ptCount val="12"/>
                <c:pt idx="0">
                  <c:v>Aug '17 (525)</c:v>
                </c:pt>
                <c:pt idx="1">
                  <c:v>Mar '17 (600)</c:v>
                </c:pt>
                <c:pt idx="2">
                  <c:v>Jul '16 (582)</c:v>
                </c:pt>
                <c:pt idx="3">
                  <c:v>Feb '16 (536)</c:v>
                </c:pt>
                <c:pt idx="4">
                  <c:v>July '15 (534)</c:v>
                </c:pt>
                <c:pt idx="5">
                  <c:v>Feb '15 (468)</c:v>
                </c:pt>
                <c:pt idx="6">
                  <c:v>July '14 (560)</c:v>
                </c:pt>
                <c:pt idx="7">
                  <c:v>Feb '14 (606)</c:v>
                </c:pt>
                <c:pt idx="8">
                  <c:v>July '13 (556)</c:v>
                </c:pt>
                <c:pt idx="9">
                  <c:v>Feb '13 (568)</c:v>
                </c:pt>
                <c:pt idx="10">
                  <c:v>Aug '12 (550)</c:v>
                </c:pt>
                <c:pt idx="11">
                  <c:v>Feb '12 (608)</c:v>
                </c:pt>
              </c:strCache>
            </c:strRef>
          </c:cat>
          <c:val>
            <c:numRef>
              <c:f>Sheet1!$B$2:$B$13</c:f>
              <c:numCache>
                <c:formatCode>General</c:formatCode>
                <c:ptCount val="12"/>
                <c:pt idx="0">
                  <c:v>32</c:v>
                </c:pt>
                <c:pt idx="1">
                  <c:v>34</c:v>
                </c:pt>
                <c:pt idx="2">
                  <c:v>26</c:v>
                </c:pt>
                <c:pt idx="3">
                  <c:v>28</c:v>
                </c:pt>
                <c:pt idx="4">
                  <c:v>22</c:v>
                </c:pt>
                <c:pt idx="5">
                  <c:v>27</c:v>
                </c:pt>
                <c:pt idx="6">
                  <c:v>32</c:v>
                </c:pt>
                <c:pt idx="7">
                  <c:v>21</c:v>
                </c:pt>
                <c:pt idx="8">
                  <c:v>24</c:v>
                </c:pt>
                <c:pt idx="9">
                  <c:v>28</c:v>
                </c:pt>
                <c:pt idx="10">
                  <c:v>27</c:v>
                </c:pt>
                <c:pt idx="11">
                  <c:v>26</c:v>
                </c:pt>
              </c:numCache>
            </c:numRef>
          </c:val>
          <c:extLst xmlns:c16r2="http://schemas.microsoft.com/office/drawing/2015/06/chart">
            <c:ext xmlns:c16="http://schemas.microsoft.com/office/drawing/2014/chart" uri="{C3380CC4-5D6E-409C-BE32-E72D297353CC}">
              <c16:uniqueId val="{00000000-8F73-497F-BDAD-AF77472BD41F}"/>
            </c:ext>
          </c:extLst>
        </c:ser>
        <c:ser>
          <c:idx val="0"/>
          <c:order val="1"/>
          <c:tx>
            <c:strRef>
              <c:f>Sheet1!$C$1</c:f>
              <c:strCache>
                <c:ptCount val="1"/>
                <c:pt idx="0">
                  <c:v>1</c:v>
                </c:pt>
              </c:strCache>
            </c:strRef>
          </c:tx>
          <c:spPr>
            <a:solidFill>
              <a:schemeClr val="tx2"/>
            </a:solidFill>
            <a:ln w="25527">
              <a:noFill/>
            </a:ln>
          </c:spPr>
          <c:invertIfNegative val="0"/>
          <c:dLbls>
            <c:numFmt formatCode="#,##0" sourceLinked="0"/>
            <c:spPr>
              <a:noFill/>
              <a:ln w="25527">
                <a:noFill/>
              </a:ln>
            </c:spPr>
            <c:txPr>
              <a:bodyPr/>
              <a:lstStyle/>
              <a:p>
                <a:pPr>
                  <a:defRPr lang="en-IN" sz="1400" b="0" i="0" u="none" strike="noStrike" baseline="0">
                    <a:solidFill>
                      <a:srgbClr val="FFFFFF"/>
                    </a:solidFill>
                    <a:latin typeface="+mn-lt"/>
                    <a:ea typeface="Arial"/>
                    <a:cs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Sheet1!$A$2:$A$13</c:f>
              <c:strCache>
                <c:ptCount val="12"/>
                <c:pt idx="0">
                  <c:v>Aug '17 (525)</c:v>
                </c:pt>
                <c:pt idx="1">
                  <c:v>Mar '17 (600)</c:v>
                </c:pt>
                <c:pt idx="2">
                  <c:v>Jul '16 (582)</c:v>
                </c:pt>
                <c:pt idx="3">
                  <c:v>Feb '16 (536)</c:v>
                </c:pt>
                <c:pt idx="4">
                  <c:v>July '15 (534)</c:v>
                </c:pt>
                <c:pt idx="5">
                  <c:v>Feb '15 (468)</c:v>
                </c:pt>
                <c:pt idx="6">
                  <c:v>July '14 (560)</c:v>
                </c:pt>
                <c:pt idx="7">
                  <c:v>Feb '14 (606)</c:v>
                </c:pt>
                <c:pt idx="8">
                  <c:v>July '13 (556)</c:v>
                </c:pt>
                <c:pt idx="9">
                  <c:v>Feb '13 (568)</c:v>
                </c:pt>
                <c:pt idx="10">
                  <c:v>Aug '12 (550)</c:v>
                </c:pt>
                <c:pt idx="11">
                  <c:v>Feb '12 (608)</c:v>
                </c:pt>
              </c:strCache>
            </c:strRef>
          </c:cat>
          <c:val>
            <c:numRef>
              <c:f>Sheet1!$C$2:$C$13</c:f>
              <c:numCache>
                <c:formatCode>General</c:formatCode>
                <c:ptCount val="12"/>
                <c:pt idx="0">
                  <c:v>17</c:v>
                </c:pt>
                <c:pt idx="1">
                  <c:v>20</c:v>
                </c:pt>
                <c:pt idx="2">
                  <c:v>18</c:v>
                </c:pt>
                <c:pt idx="3">
                  <c:v>19</c:v>
                </c:pt>
                <c:pt idx="4">
                  <c:v>22</c:v>
                </c:pt>
                <c:pt idx="5">
                  <c:v>23</c:v>
                </c:pt>
                <c:pt idx="6">
                  <c:v>21</c:v>
                </c:pt>
                <c:pt idx="7">
                  <c:v>23</c:v>
                </c:pt>
                <c:pt idx="8">
                  <c:v>23</c:v>
                </c:pt>
                <c:pt idx="9">
                  <c:v>27</c:v>
                </c:pt>
                <c:pt idx="10">
                  <c:v>25</c:v>
                </c:pt>
                <c:pt idx="11">
                  <c:v>23</c:v>
                </c:pt>
              </c:numCache>
            </c:numRef>
          </c:val>
          <c:extLst xmlns:c16r2="http://schemas.microsoft.com/office/drawing/2015/06/chart">
            <c:ext xmlns:c16="http://schemas.microsoft.com/office/drawing/2014/chart" uri="{C3380CC4-5D6E-409C-BE32-E72D297353CC}">
              <c16:uniqueId val="{00000001-8F73-497F-BDAD-AF77472BD41F}"/>
            </c:ext>
          </c:extLst>
        </c:ser>
        <c:ser>
          <c:idx val="1"/>
          <c:order val="2"/>
          <c:tx>
            <c:strRef>
              <c:f>Sheet1!$D$1</c:f>
              <c:strCache>
                <c:ptCount val="1"/>
                <c:pt idx="0">
                  <c:v>2</c:v>
                </c:pt>
              </c:strCache>
            </c:strRef>
          </c:tx>
          <c:spPr>
            <a:solidFill>
              <a:schemeClr val="accent1"/>
            </a:solidFill>
            <a:ln w="25527">
              <a:noFill/>
            </a:ln>
          </c:spPr>
          <c:invertIfNegative val="0"/>
          <c:dLbls>
            <c:numFmt formatCode="#,##0" sourceLinked="0"/>
            <c:spPr>
              <a:noFill/>
              <a:ln w="25527">
                <a:noFill/>
              </a:ln>
            </c:spPr>
            <c:txPr>
              <a:bodyPr/>
              <a:lstStyle/>
              <a:p>
                <a:pPr>
                  <a:defRPr lang="en-IN" sz="1400" b="0" i="0" u="none" strike="noStrike" baseline="0">
                    <a:solidFill>
                      <a:srgbClr val="FFFFFF"/>
                    </a:solidFill>
                    <a:latin typeface="+mn-lt"/>
                    <a:ea typeface="Arial"/>
                    <a:cs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Sheet1!$A$2:$A$13</c:f>
              <c:strCache>
                <c:ptCount val="12"/>
                <c:pt idx="0">
                  <c:v>Aug '17 (525)</c:v>
                </c:pt>
                <c:pt idx="1">
                  <c:v>Mar '17 (600)</c:v>
                </c:pt>
                <c:pt idx="2">
                  <c:v>Jul '16 (582)</c:v>
                </c:pt>
                <c:pt idx="3">
                  <c:v>Feb '16 (536)</c:v>
                </c:pt>
                <c:pt idx="4">
                  <c:v>July '15 (534)</c:v>
                </c:pt>
                <c:pt idx="5">
                  <c:v>Feb '15 (468)</c:v>
                </c:pt>
                <c:pt idx="6">
                  <c:v>July '14 (560)</c:v>
                </c:pt>
                <c:pt idx="7">
                  <c:v>Feb '14 (606)</c:v>
                </c:pt>
                <c:pt idx="8">
                  <c:v>July '13 (556)</c:v>
                </c:pt>
                <c:pt idx="9">
                  <c:v>Feb '13 (568)</c:v>
                </c:pt>
                <c:pt idx="10">
                  <c:v>Aug '12 (550)</c:v>
                </c:pt>
                <c:pt idx="11">
                  <c:v>Feb '12 (608)</c:v>
                </c:pt>
              </c:strCache>
            </c:strRef>
          </c:cat>
          <c:val>
            <c:numRef>
              <c:f>Sheet1!$D$2:$D$13</c:f>
              <c:numCache>
                <c:formatCode>General</c:formatCode>
                <c:ptCount val="12"/>
                <c:pt idx="0">
                  <c:v>16</c:v>
                </c:pt>
                <c:pt idx="1">
                  <c:v>14</c:v>
                </c:pt>
                <c:pt idx="2">
                  <c:v>17</c:v>
                </c:pt>
                <c:pt idx="3">
                  <c:v>15</c:v>
                </c:pt>
                <c:pt idx="4">
                  <c:v>17</c:v>
                </c:pt>
                <c:pt idx="5">
                  <c:v>17</c:v>
                </c:pt>
                <c:pt idx="6">
                  <c:v>15</c:v>
                </c:pt>
                <c:pt idx="7">
                  <c:v>18</c:v>
                </c:pt>
                <c:pt idx="8">
                  <c:v>17</c:v>
                </c:pt>
                <c:pt idx="9">
                  <c:v>16</c:v>
                </c:pt>
                <c:pt idx="10">
                  <c:v>16</c:v>
                </c:pt>
                <c:pt idx="11">
                  <c:v>17</c:v>
                </c:pt>
              </c:numCache>
            </c:numRef>
          </c:val>
          <c:extLst xmlns:c16r2="http://schemas.microsoft.com/office/drawing/2015/06/chart">
            <c:ext xmlns:c16="http://schemas.microsoft.com/office/drawing/2014/chart" uri="{C3380CC4-5D6E-409C-BE32-E72D297353CC}">
              <c16:uniqueId val="{00000002-8F73-497F-BDAD-AF77472BD41F}"/>
            </c:ext>
          </c:extLst>
        </c:ser>
        <c:ser>
          <c:idx val="2"/>
          <c:order val="3"/>
          <c:tx>
            <c:strRef>
              <c:f>Sheet1!$E$1</c:f>
              <c:strCache>
                <c:ptCount val="1"/>
                <c:pt idx="0">
                  <c:v> 3-4</c:v>
                </c:pt>
              </c:strCache>
            </c:strRef>
          </c:tx>
          <c:spPr>
            <a:solidFill>
              <a:srgbClr val="EF5205"/>
            </a:solidFill>
          </c:spPr>
          <c:invertIfNegative val="0"/>
          <c:dLbls>
            <c:numFmt formatCode="#,##0" sourceLinked="0"/>
            <c:spPr>
              <a:noFill/>
              <a:ln>
                <a:noFill/>
              </a:ln>
              <a:effectLst/>
            </c:spPr>
            <c:txPr>
              <a:bodyPr/>
              <a:lstStyle/>
              <a:p>
                <a:pPr>
                  <a:defRPr lang="en-IN" sz="1400" b="0">
                    <a:solidFill>
                      <a:schemeClr val="bg1"/>
                    </a:solidFill>
                    <a:latin typeface="+mn-l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Sheet1!$A$2:$A$13</c:f>
              <c:strCache>
                <c:ptCount val="12"/>
                <c:pt idx="0">
                  <c:v>Aug '17 (525)</c:v>
                </c:pt>
                <c:pt idx="1">
                  <c:v>Mar '17 (600)</c:v>
                </c:pt>
                <c:pt idx="2">
                  <c:v>Jul '16 (582)</c:v>
                </c:pt>
                <c:pt idx="3">
                  <c:v>Feb '16 (536)</c:v>
                </c:pt>
                <c:pt idx="4">
                  <c:v>July '15 (534)</c:v>
                </c:pt>
                <c:pt idx="5">
                  <c:v>Feb '15 (468)</c:v>
                </c:pt>
                <c:pt idx="6">
                  <c:v>July '14 (560)</c:v>
                </c:pt>
                <c:pt idx="7">
                  <c:v>Feb '14 (606)</c:v>
                </c:pt>
                <c:pt idx="8">
                  <c:v>July '13 (556)</c:v>
                </c:pt>
                <c:pt idx="9">
                  <c:v>Feb '13 (568)</c:v>
                </c:pt>
                <c:pt idx="10">
                  <c:v>Aug '12 (550)</c:v>
                </c:pt>
                <c:pt idx="11">
                  <c:v>Feb '12 (608)</c:v>
                </c:pt>
              </c:strCache>
            </c:strRef>
          </c:cat>
          <c:val>
            <c:numRef>
              <c:f>Sheet1!$E$2:$E$13</c:f>
              <c:numCache>
                <c:formatCode>General</c:formatCode>
                <c:ptCount val="12"/>
                <c:pt idx="0">
                  <c:v>18</c:v>
                </c:pt>
                <c:pt idx="1">
                  <c:v>20</c:v>
                </c:pt>
                <c:pt idx="2">
                  <c:v>21</c:v>
                </c:pt>
                <c:pt idx="3">
                  <c:v>25</c:v>
                </c:pt>
                <c:pt idx="4">
                  <c:v>21</c:v>
                </c:pt>
                <c:pt idx="5">
                  <c:v>19</c:v>
                </c:pt>
                <c:pt idx="6">
                  <c:v>19</c:v>
                </c:pt>
                <c:pt idx="7">
                  <c:v>23</c:v>
                </c:pt>
                <c:pt idx="8">
                  <c:v>25</c:v>
                </c:pt>
                <c:pt idx="9">
                  <c:v>17</c:v>
                </c:pt>
                <c:pt idx="10">
                  <c:v>21</c:v>
                </c:pt>
                <c:pt idx="11">
                  <c:v>22</c:v>
                </c:pt>
              </c:numCache>
            </c:numRef>
          </c:val>
          <c:extLst xmlns:c16r2="http://schemas.microsoft.com/office/drawing/2015/06/chart">
            <c:ext xmlns:c16="http://schemas.microsoft.com/office/drawing/2014/chart" uri="{C3380CC4-5D6E-409C-BE32-E72D297353CC}">
              <c16:uniqueId val="{00000003-8F73-497F-BDAD-AF77472BD41F}"/>
            </c:ext>
          </c:extLst>
        </c:ser>
        <c:ser>
          <c:idx val="3"/>
          <c:order val="4"/>
          <c:tx>
            <c:strRef>
              <c:f>Sheet1!$F$1</c:f>
              <c:strCache>
                <c:ptCount val="1"/>
                <c:pt idx="0">
                  <c:v>5+</c:v>
                </c:pt>
              </c:strCache>
            </c:strRef>
          </c:tx>
          <c:spPr>
            <a:solidFill>
              <a:srgbClr val="C50017"/>
            </a:solidFill>
          </c:spPr>
          <c:invertIfNegative val="0"/>
          <c:dLbls>
            <c:numFmt formatCode="#,##0" sourceLinked="0"/>
            <c:spPr>
              <a:noFill/>
              <a:ln>
                <a:noFill/>
              </a:ln>
              <a:effectLst/>
            </c:spPr>
            <c:txPr>
              <a:bodyPr/>
              <a:lstStyle/>
              <a:p>
                <a:pPr>
                  <a:defRPr lang="en-IN" sz="1400" b="0">
                    <a:solidFill>
                      <a:schemeClr val="bg1"/>
                    </a:solidFill>
                    <a:latin typeface="+mn-l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Sheet1!$A$2:$A$13</c:f>
              <c:strCache>
                <c:ptCount val="12"/>
                <c:pt idx="0">
                  <c:v>Aug '17 (525)</c:v>
                </c:pt>
                <c:pt idx="1">
                  <c:v>Mar '17 (600)</c:v>
                </c:pt>
                <c:pt idx="2">
                  <c:v>Jul '16 (582)</c:v>
                </c:pt>
                <c:pt idx="3">
                  <c:v>Feb '16 (536)</c:v>
                </c:pt>
                <c:pt idx="4">
                  <c:v>July '15 (534)</c:v>
                </c:pt>
                <c:pt idx="5">
                  <c:v>Feb '15 (468)</c:v>
                </c:pt>
                <c:pt idx="6">
                  <c:v>July '14 (560)</c:v>
                </c:pt>
                <c:pt idx="7">
                  <c:v>Feb '14 (606)</c:v>
                </c:pt>
                <c:pt idx="8">
                  <c:v>July '13 (556)</c:v>
                </c:pt>
                <c:pt idx="9">
                  <c:v>Feb '13 (568)</c:v>
                </c:pt>
                <c:pt idx="10">
                  <c:v>Aug '12 (550)</c:v>
                </c:pt>
                <c:pt idx="11">
                  <c:v>Feb '12 (608)</c:v>
                </c:pt>
              </c:strCache>
            </c:strRef>
          </c:cat>
          <c:val>
            <c:numRef>
              <c:f>Sheet1!$F$2:$F$13</c:f>
              <c:numCache>
                <c:formatCode>General</c:formatCode>
                <c:ptCount val="12"/>
                <c:pt idx="0">
                  <c:v>17</c:v>
                </c:pt>
                <c:pt idx="1">
                  <c:v>12</c:v>
                </c:pt>
                <c:pt idx="2">
                  <c:v>18</c:v>
                </c:pt>
                <c:pt idx="3">
                  <c:v>13</c:v>
                </c:pt>
                <c:pt idx="4">
                  <c:v>18</c:v>
                </c:pt>
                <c:pt idx="5">
                  <c:v>14</c:v>
                </c:pt>
                <c:pt idx="6">
                  <c:v>12</c:v>
                </c:pt>
                <c:pt idx="7">
                  <c:v>15</c:v>
                </c:pt>
                <c:pt idx="8">
                  <c:v>12</c:v>
                </c:pt>
                <c:pt idx="9">
                  <c:v>11</c:v>
                </c:pt>
                <c:pt idx="10">
                  <c:v>11</c:v>
                </c:pt>
                <c:pt idx="11">
                  <c:v>12</c:v>
                </c:pt>
              </c:numCache>
            </c:numRef>
          </c:val>
          <c:extLst xmlns:c16r2="http://schemas.microsoft.com/office/drawing/2015/06/chart">
            <c:ext xmlns:c16="http://schemas.microsoft.com/office/drawing/2014/chart" uri="{C3380CC4-5D6E-409C-BE32-E72D297353CC}">
              <c16:uniqueId val="{00000004-8F73-497F-BDAD-AF77472BD41F}"/>
            </c:ext>
          </c:extLst>
        </c:ser>
        <c:dLbls>
          <c:showLegendKey val="0"/>
          <c:showVal val="1"/>
          <c:showCatName val="0"/>
          <c:showSerName val="0"/>
          <c:showPercent val="0"/>
          <c:showBubbleSize val="0"/>
        </c:dLbls>
        <c:gapWidth val="19"/>
        <c:overlap val="100"/>
        <c:axId val="197422464"/>
        <c:axId val="197440640"/>
      </c:barChart>
      <c:catAx>
        <c:axId val="197422464"/>
        <c:scaling>
          <c:orientation val="maxMin"/>
        </c:scaling>
        <c:delete val="0"/>
        <c:axPos val="l"/>
        <c:numFmt formatCode="General" sourceLinked="1"/>
        <c:majorTickMark val="none"/>
        <c:minorTickMark val="none"/>
        <c:tickLblPos val="nextTo"/>
        <c:spPr>
          <a:ln w="9572">
            <a:noFill/>
          </a:ln>
        </c:spPr>
        <c:txPr>
          <a:bodyPr rot="0" vert="horz"/>
          <a:lstStyle/>
          <a:p>
            <a:pPr>
              <a:defRPr lang="en-IN" sz="1200" b="0" i="0" u="none" strike="noStrike" baseline="0">
                <a:solidFill>
                  <a:srgbClr val="717171"/>
                </a:solidFill>
                <a:latin typeface="+mn-lt"/>
                <a:ea typeface="Arial"/>
                <a:cs typeface="Arial"/>
              </a:defRPr>
            </a:pPr>
            <a:endParaRPr lang="en-US"/>
          </a:p>
        </c:txPr>
        <c:crossAx val="197440640"/>
        <c:crosses val="autoZero"/>
        <c:auto val="1"/>
        <c:lblAlgn val="ctr"/>
        <c:lblOffset val="100"/>
        <c:tickLblSkip val="1"/>
        <c:tickMarkSkip val="1"/>
        <c:noMultiLvlLbl val="0"/>
      </c:catAx>
      <c:valAx>
        <c:axId val="197440640"/>
        <c:scaling>
          <c:orientation val="minMax"/>
        </c:scaling>
        <c:delete val="0"/>
        <c:axPos val="t"/>
        <c:numFmt formatCode="0%" sourceLinked="1"/>
        <c:majorTickMark val="none"/>
        <c:minorTickMark val="none"/>
        <c:tickLblPos val="none"/>
        <c:spPr>
          <a:ln w="9572">
            <a:noFill/>
          </a:ln>
        </c:spPr>
        <c:txPr>
          <a:bodyPr/>
          <a:lstStyle/>
          <a:p>
            <a:pPr>
              <a:defRPr lang="en-IN"/>
            </a:pPr>
            <a:endParaRPr lang="en-US"/>
          </a:p>
        </c:txPr>
        <c:crossAx val="197422464"/>
        <c:crosses val="autoZero"/>
        <c:crossBetween val="between"/>
      </c:valAx>
      <c:spPr>
        <a:noFill/>
      </c:spPr>
    </c:plotArea>
    <c:legend>
      <c:legendPos val="b"/>
      <c:layout>
        <c:manualLayout>
          <c:xMode val="edge"/>
          <c:yMode val="edge"/>
          <c:x val="9.1639763779527567E-2"/>
          <c:y val="0.7545577580267061"/>
          <c:w val="0.67643799212598565"/>
          <c:h val="0.10826981984579855"/>
        </c:manualLayout>
      </c:layout>
      <c:overlay val="0"/>
      <c:spPr>
        <a:noFill/>
        <a:ln w="25527">
          <a:noFill/>
        </a:ln>
      </c:spPr>
      <c:txPr>
        <a:bodyPr/>
        <a:lstStyle/>
        <a:p>
          <a:pPr>
            <a:defRPr lang="en-IN" sz="1200" b="0" i="0" u="none" strike="noStrike" baseline="0">
              <a:solidFill>
                <a:srgbClr val="717171"/>
              </a:solidFill>
              <a:latin typeface="+mn-lt"/>
              <a:ea typeface="Arial"/>
              <a:cs typeface="Arial"/>
            </a:defRPr>
          </a:pPr>
          <a:endParaRPr lang="en-US"/>
        </a:p>
      </c:txPr>
    </c:legend>
    <c:plotVisOnly val="1"/>
    <c:dispBlanksAs val="gap"/>
    <c:showDLblsOverMax val="0"/>
  </c:chart>
  <c:spPr>
    <a:noFill/>
    <a:ln>
      <a:noFill/>
    </a:ln>
  </c:spPr>
  <c:txPr>
    <a:bodyPr/>
    <a:lstStyle/>
    <a:p>
      <a:pPr>
        <a:defRPr sz="1809" b="1" i="0" u="none" strike="noStrike" baseline="0">
          <a:solidFill>
            <a:schemeClr val="tx1"/>
          </a:solidFill>
          <a:latin typeface="Arial"/>
          <a:ea typeface="Arial"/>
          <a:cs typeface="Arial"/>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06799654456812"/>
          <c:y val="0.15140878715789552"/>
          <c:w val="0.8535323847444668"/>
          <c:h val="0.70228919425744696"/>
        </c:manualLayout>
      </c:layout>
      <c:barChart>
        <c:barDir val="bar"/>
        <c:grouping val="percentStacked"/>
        <c:varyColors val="0"/>
        <c:ser>
          <c:idx val="8"/>
          <c:order val="0"/>
          <c:tx>
            <c:strRef>
              <c:f>Sheet1!$B$1</c:f>
              <c:strCache>
                <c:ptCount val="1"/>
                <c:pt idx="0">
                  <c:v>Agree strongly (+2)</c:v>
                </c:pt>
              </c:strCache>
            </c:strRef>
          </c:tx>
          <c:spPr>
            <a:solidFill>
              <a:srgbClr val="C50017"/>
            </a:solidFill>
            <a:ln w="25527">
              <a:noFill/>
            </a:ln>
          </c:spPr>
          <c:invertIfNegative val="0"/>
          <c:dLbls>
            <c:spPr>
              <a:noFill/>
              <a:ln>
                <a:noFill/>
              </a:ln>
              <a:effectLst/>
            </c:spPr>
            <c:txPr>
              <a:bodyPr/>
              <a:lstStyle/>
              <a:p>
                <a:pPr>
                  <a:defRPr sz="1400" b="0">
                    <a:solidFill>
                      <a:schemeClr val="bg1"/>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Jul '16</c:v>
                </c:pt>
                <c:pt idx="1">
                  <c:v>Mar '17</c:v>
                </c:pt>
                <c:pt idx="2">
                  <c:v>Aug '17</c:v>
                </c:pt>
              </c:strCache>
            </c:strRef>
          </c:cat>
          <c:val>
            <c:numRef>
              <c:f>Sheet1!$B$2:$B$4</c:f>
              <c:numCache>
                <c:formatCode>General</c:formatCode>
                <c:ptCount val="3"/>
                <c:pt idx="0">
                  <c:v>76</c:v>
                </c:pt>
                <c:pt idx="1">
                  <c:v>74</c:v>
                </c:pt>
                <c:pt idx="2">
                  <c:v>78</c:v>
                </c:pt>
              </c:numCache>
            </c:numRef>
          </c:val>
          <c:extLst xmlns:c16r2="http://schemas.microsoft.com/office/drawing/2015/06/chart">
            <c:ext xmlns:c16="http://schemas.microsoft.com/office/drawing/2014/chart" uri="{C3380CC4-5D6E-409C-BE32-E72D297353CC}">
              <c16:uniqueId val="{00000000-DC39-468D-B5F1-39FB40855CC2}"/>
            </c:ext>
          </c:extLst>
        </c:ser>
        <c:ser>
          <c:idx val="0"/>
          <c:order val="1"/>
          <c:tx>
            <c:strRef>
              <c:f>Sheet1!$C$1</c:f>
              <c:strCache>
                <c:ptCount val="1"/>
                <c:pt idx="0">
                  <c:v>Agree slightly (+1)</c:v>
                </c:pt>
              </c:strCache>
            </c:strRef>
          </c:tx>
          <c:spPr>
            <a:solidFill>
              <a:srgbClr val="EF5205"/>
            </a:solidFill>
            <a:ln w="25527">
              <a:noFill/>
            </a:ln>
          </c:spPr>
          <c:invertIfNegative val="0"/>
          <c:dLbls>
            <c:dLbl>
              <c:idx val="0"/>
              <c:layout>
                <c:manualLayout>
                  <c:x val="1.5109761842955784E-7"/>
                  <c:y val="-3.1357134303593849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DC39-468D-B5F1-39FB40855CC2}"/>
                </c:ext>
              </c:extLst>
            </c:dLbl>
            <c:dLbl>
              <c:idx val="1"/>
              <c:layout>
                <c:manualLayout>
                  <c:x val="3.7831021437578932E-3"/>
                  <c:y val="9.4073871976474745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DC39-468D-B5F1-39FB40855CC2}"/>
                </c:ext>
              </c:extLst>
            </c:dLbl>
            <c:numFmt formatCode="#,##0" sourceLinked="0"/>
            <c:spPr>
              <a:noFill/>
              <a:ln w="25527">
                <a:noFill/>
              </a:ln>
            </c:spPr>
            <c:txPr>
              <a:bodyPr/>
              <a:lstStyle/>
              <a:p>
                <a:pPr>
                  <a:defRPr sz="1400" b="0" i="0" u="none" strike="noStrike" baseline="0">
                    <a:solidFill>
                      <a:srgbClr val="FFFFFF"/>
                    </a:solidFill>
                    <a:latin typeface="+mn-lt"/>
                    <a:ea typeface="Arial"/>
                    <a:cs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Jul '16</c:v>
                </c:pt>
                <c:pt idx="1">
                  <c:v>Mar '17</c:v>
                </c:pt>
                <c:pt idx="2">
                  <c:v>Aug '17</c:v>
                </c:pt>
              </c:strCache>
            </c:strRef>
          </c:cat>
          <c:val>
            <c:numRef>
              <c:f>Sheet1!$C$2:$C$4</c:f>
              <c:numCache>
                <c:formatCode>General</c:formatCode>
                <c:ptCount val="3"/>
                <c:pt idx="0">
                  <c:v>18</c:v>
                </c:pt>
                <c:pt idx="1">
                  <c:v>18</c:v>
                </c:pt>
                <c:pt idx="2">
                  <c:v>18</c:v>
                </c:pt>
              </c:numCache>
            </c:numRef>
          </c:val>
          <c:extLst xmlns:c16r2="http://schemas.microsoft.com/office/drawing/2015/06/chart">
            <c:ext xmlns:c16="http://schemas.microsoft.com/office/drawing/2014/chart" uri="{C3380CC4-5D6E-409C-BE32-E72D297353CC}">
              <c16:uniqueId val="{00000003-DC39-468D-B5F1-39FB40855CC2}"/>
            </c:ext>
          </c:extLst>
        </c:ser>
        <c:ser>
          <c:idx val="1"/>
          <c:order val="2"/>
          <c:tx>
            <c:strRef>
              <c:f>Sheet1!$D$1</c:f>
              <c:strCache>
                <c:ptCount val="1"/>
                <c:pt idx="0">
                  <c:v>Neither nor (0)</c:v>
                </c:pt>
              </c:strCache>
            </c:strRef>
          </c:tx>
          <c:spPr>
            <a:solidFill>
              <a:schemeClr val="accent1"/>
            </a:solidFill>
            <a:ln w="25527">
              <a:noFill/>
            </a:ln>
          </c:spPr>
          <c:invertIfNegative val="0"/>
          <c:dLbls>
            <c:dLbl>
              <c:idx val="0"/>
              <c:layout>
                <c:manualLayout>
                  <c:x val="-2.1914190108329775E-4"/>
                  <c:y val="7.4071970795890977E-7"/>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DC39-468D-B5F1-39FB40855CC2}"/>
                </c:ext>
              </c:extLst>
            </c:dLbl>
            <c:dLbl>
              <c:idx val="1"/>
              <c:layout>
                <c:manualLayout>
                  <c:x val="1.2610340479192938E-3"/>
                  <c:y val="6.2719206738574094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DC39-468D-B5F1-39FB40855CC2}"/>
                </c:ext>
              </c:extLst>
            </c:dLbl>
            <c:numFmt formatCode="#,##0" sourceLinked="0"/>
            <c:spPr>
              <a:noFill/>
              <a:ln w="25527">
                <a:noFill/>
              </a:ln>
            </c:spPr>
            <c:txPr>
              <a:bodyPr/>
              <a:lstStyle/>
              <a:p>
                <a:pPr>
                  <a:defRPr sz="1400" b="0" i="0" u="none" strike="noStrike" baseline="0">
                    <a:solidFill>
                      <a:srgbClr val="FFFFFF"/>
                    </a:solidFill>
                    <a:latin typeface="+mn-lt"/>
                    <a:ea typeface="Arial"/>
                    <a:cs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Jul '16</c:v>
                </c:pt>
                <c:pt idx="1">
                  <c:v>Mar '17</c:v>
                </c:pt>
                <c:pt idx="2">
                  <c:v>Aug '17</c:v>
                </c:pt>
              </c:strCache>
            </c:strRef>
          </c:cat>
          <c:val>
            <c:numRef>
              <c:f>Sheet1!$D$2:$D$4</c:f>
              <c:numCache>
                <c:formatCode>General</c:formatCode>
                <c:ptCount val="3"/>
                <c:pt idx="0">
                  <c:v>3</c:v>
                </c:pt>
                <c:pt idx="1">
                  <c:v>5</c:v>
                </c:pt>
                <c:pt idx="2">
                  <c:v>2</c:v>
                </c:pt>
              </c:numCache>
            </c:numRef>
          </c:val>
          <c:extLst xmlns:c16r2="http://schemas.microsoft.com/office/drawing/2015/06/chart">
            <c:ext xmlns:c16="http://schemas.microsoft.com/office/drawing/2014/chart" uri="{C3380CC4-5D6E-409C-BE32-E72D297353CC}">
              <c16:uniqueId val="{00000006-DC39-468D-B5F1-39FB40855CC2}"/>
            </c:ext>
          </c:extLst>
        </c:ser>
        <c:ser>
          <c:idx val="2"/>
          <c:order val="3"/>
          <c:tx>
            <c:strRef>
              <c:f>Sheet1!$E$1</c:f>
              <c:strCache>
                <c:ptCount val="1"/>
                <c:pt idx="0">
                  <c:v>Disagree slightly (-1)</c:v>
                </c:pt>
              </c:strCache>
            </c:strRef>
          </c:tx>
          <c:spPr>
            <a:solidFill>
              <a:srgbClr val="3B0541"/>
            </a:solidFill>
          </c:spPr>
          <c:invertIfNegative val="0"/>
          <c:dLbls>
            <c:numFmt formatCode="#,##0" sourceLinked="0"/>
            <c:spPr>
              <a:noFill/>
              <a:ln>
                <a:noFill/>
              </a:ln>
              <a:effectLst/>
            </c:spPr>
            <c:txPr>
              <a:bodyPr/>
              <a:lstStyle/>
              <a:p>
                <a:pPr>
                  <a:defRPr sz="1400" b="0">
                    <a:solidFill>
                      <a:schemeClr val="bg1"/>
                    </a:solidFill>
                    <a:latin typeface="+mn-l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Jul '16</c:v>
                </c:pt>
                <c:pt idx="1">
                  <c:v>Mar '17</c:v>
                </c:pt>
                <c:pt idx="2">
                  <c:v>Aug '17</c:v>
                </c:pt>
              </c:strCache>
            </c:strRef>
          </c:cat>
          <c:val>
            <c:numRef>
              <c:f>Sheet1!$E$2:$E$4</c:f>
              <c:numCache>
                <c:formatCode>General</c:formatCode>
                <c:ptCount val="3"/>
                <c:pt idx="0">
                  <c:v>2</c:v>
                </c:pt>
                <c:pt idx="1">
                  <c:v>2</c:v>
                </c:pt>
                <c:pt idx="2">
                  <c:v>1</c:v>
                </c:pt>
              </c:numCache>
            </c:numRef>
          </c:val>
          <c:extLst xmlns:c16r2="http://schemas.microsoft.com/office/drawing/2015/06/chart">
            <c:ext xmlns:c16="http://schemas.microsoft.com/office/drawing/2014/chart" uri="{C3380CC4-5D6E-409C-BE32-E72D297353CC}">
              <c16:uniqueId val="{00000007-DC39-468D-B5F1-39FB40855CC2}"/>
            </c:ext>
          </c:extLst>
        </c:ser>
        <c:ser>
          <c:idx val="3"/>
          <c:order val="4"/>
          <c:tx>
            <c:strRef>
              <c:f>Sheet1!$F$1</c:f>
              <c:strCache>
                <c:ptCount val="1"/>
                <c:pt idx="0">
                  <c:v>Disagree strongly (-2)</c:v>
                </c:pt>
              </c:strCache>
            </c:strRef>
          </c:tx>
          <c:spPr>
            <a:solidFill>
              <a:srgbClr val="7A2280"/>
            </a:solidFill>
          </c:spPr>
          <c:invertIfNegative val="0"/>
          <c:dLbls>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DC39-468D-B5F1-39FB40855CC2}"/>
                </c:ext>
              </c:extLst>
            </c:dLbl>
            <c:numFmt formatCode="#,##0" sourceLinked="0"/>
            <c:spPr>
              <a:noFill/>
              <a:ln>
                <a:noFill/>
              </a:ln>
              <a:effectLst/>
            </c:spPr>
            <c:txPr>
              <a:bodyPr/>
              <a:lstStyle/>
              <a:p>
                <a:pPr>
                  <a:defRPr sz="1400" b="0">
                    <a:solidFill>
                      <a:schemeClr val="bg1"/>
                    </a:solidFill>
                    <a:latin typeface="+mn-l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Jul '16</c:v>
                </c:pt>
                <c:pt idx="1">
                  <c:v>Mar '17</c:v>
                </c:pt>
                <c:pt idx="2">
                  <c:v>Aug '17</c:v>
                </c:pt>
              </c:strCache>
            </c:strRef>
          </c:cat>
          <c:val>
            <c:numRef>
              <c:f>Sheet1!$F$2:$F$4</c:f>
              <c:numCache>
                <c:formatCode>General</c:formatCode>
                <c:ptCount val="3"/>
                <c:pt idx="0">
                  <c:v>2</c:v>
                </c:pt>
                <c:pt idx="1">
                  <c:v>0</c:v>
                </c:pt>
                <c:pt idx="2">
                  <c:v>1</c:v>
                </c:pt>
              </c:numCache>
            </c:numRef>
          </c:val>
          <c:extLst xmlns:c16r2="http://schemas.microsoft.com/office/drawing/2015/06/chart">
            <c:ext xmlns:c16="http://schemas.microsoft.com/office/drawing/2014/chart" uri="{C3380CC4-5D6E-409C-BE32-E72D297353CC}">
              <c16:uniqueId val="{00000009-DC39-468D-B5F1-39FB40855CC2}"/>
            </c:ext>
          </c:extLst>
        </c:ser>
        <c:dLbls>
          <c:showLegendKey val="0"/>
          <c:showVal val="1"/>
          <c:showCatName val="0"/>
          <c:showSerName val="0"/>
          <c:showPercent val="0"/>
          <c:showBubbleSize val="0"/>
        </c:dLbls>
        <c:gapWidth val="19"/>
        <c:overlap val="100"/>
        <c:axId val="179452160"/>
        <c:axId val="179458432"/>
      </c:barChart>
      <c:catAx>
        <c:axId val="179452160"/>
        <c:scaling>
          <c:orientation val="maxMin"/>
        </c:scaling>
        <c:delete val="0"/>
        <c:axPos val="l"/>
        <c:title>
          <c:tx>
            <c:rich>
              <a:bodyPr rot="0" vert="horz"/>
              <a:lstStyle/>
              <a:p>
                <a:pPr>
                  <a:defRPr>
                    <a:solidFill>
                      <a:srgbClr val="333333"/>
                    </a:solidFill>
                  </a:defRPr>
                </a:pPr>
                <a:r>
                  <a:rPr lang="en-AU" sz="1000" b="0" dirty="0">
                    <a:solidFill>
                      <a:srgbClr val="333333"/>
                    </a:solidFill>
                    <a:latin typeface="+mn-lt"/>
                    <a:ea typeface="Verdana" pitchFamily="34" charset="0"/>
                    <a:cs typeface="Verdana" pitchFamily="34" charset="0"/>
                  </a:rPr>
                  <a:t>%</a:t>
                </a:r>
              </a:p>
            </c:rich>
          </c:tx>
          <c:layout>
            <c:manualLayout>
              <c:xMode val="edge"/>
              <c:yMode val="edge"/>
              <c:x val="0.1023704461280297"/>
              <c:y val="0.12181851626435299"/>
            </c:manualLayout>
          </c:layout>
          <c:overlay val="0"/>
        </c:title>
        <c:numFmt formatCode="General" sourceLinked="1"/>
        <c:majorTickMark val="none"/>
        <c:minorTickMark val="none"/>
        <c:tickLblPos val="nextTo"/>
        <c:spPr>
          <a:ln w="9572">
            <a:noFill/>
          </a:ln>
        </c:spPr>
        <c:txPr>
          <a:bodyPr rot="0" vert="horz"/>
          <a:lstStyle/>
          <a:p>
            <a:pPr>
              <a:defRPr sz="1200" b="0" i="0" u="none" strike="noStrike" baseline="0">
                <a:solidFill>
                  <a:srgbClr val="717171"/>
                </a:solidFill>
                <a:latin typeface="+mn-lt"/>
                <a:ea typeface="Arial"/>
                <a:cs typeface="Arial"/>
              </a:defRPr>
            </a:pPr>
            <a:endParaRPr lang="en-US"/>
          </a:p>
        </c:txPr>
        <c:crossAx val="179458432"/>
        <c:crosses val="autoZero"/>
        <c:auto val="1"/>
        <c:lblAlgn val="ctr"/>
        <c:lblOffset val="100"/>
        <c:noMultiLvlLbl val="0"/>
      </c:catAx>
      <c:valAx>
        <c:axId val="179458432"/>
        <c:scaling>
          <c:orientation val="minMax"/>
        </c:scaling>
        <c:delete val="0"/>
        <c:axPos val="t"/>
        <c:numFmt formatCode="0%" sourceLinked="1"/>
        <c:majorTickMark val="none"/>
        <c:minorTickMark val="none"/>
        <c:tickLblPos val="none"/>
        <c:spPr>
          <a:ln w="9572">
            <a:noFill/>
          </a:ln>
        </c:spPr>
        <c:crossAx val="179452160"/>
        <c:crosses val="autoZero"/>
        <c:crossBetween val="between"/>
      </c:valAx>
    </c:plotArea>
    <c:legend>
      <c:legendPos val="b"/>
      <c:overlay val="0"/>
      <c:spPr>
        <a:noFill/>
        <a:ln w="25527">
          <a:noFill/>
        </a:ln>
      </c:spPr>
      <c:txPr>
        <a:bodyPr/>
        <a:lstStyle/>
        <a:p>
          <a:pPr>
            <a:defRPr sz="1200" b="0" i="0" u="none" strike="noStrike" baseline="0">
              <a:solidFill>
                <a:srgbClr val="717171"/>
              </a:solidFill>
              <a:latin typeface="+mn-lt"/>
              <a:ea typeface="Arial"/>
              <a:cs typeface="Arial"/>
            </a:defRPr>
          </a:pPr>
          <a:endParaRPr lang="en-US"/>
        </a:p>
      </c:txPr>
    </c:legend>
    <c:plotVisOnly val="1"/>
    <c:dispBlanksAs val="gap"/>
    <c:showDLblsOverMax val="0"/>
  </c:chart>
  <c:spPr>
    <a:noFill/>
    <a:ln>
      <a:noFill/>
    </a:ln>
  </c:spPr>
  <c:txPr>
    <a:bodyPr/>
    <a:lstStyle/>
    <a:p>
      <a:pPr>
        <a:defRPr sz="1809" b="1" i="0" u="none" strike="noStrike" baseline="0">
          <a:solidFill>
            <a:schemeClr val="tx1"/>
          </a:solidFill>
          <a:latin typeface="Arial"/>
          <a:ea typeface="Arial"/>
          <a:cs typeface="Arial"/>
        </a:defRPr>
      </a:pPr>
      <a:endParaRPr lang="en-US"/>
    </a:p>
  </c:txPr>
  <c:externalData r:id="rId2">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602909011373582E-2"/>
          <c:y val="9.4604991426518986E-2"/>
          <c:w val="0.6582165354330709"/>
          <c:h val="0.67626278797308959"/>
        </c:manualLayout>
      </c:layout>
      <c:lineChart>
        <c:grouping val="standard"/>
        <c:varyColors val="0"/>
        <c:ser>
          <c:idx val="0"/>
          <c:order val="0"/>
          <c:tx>
            <c:strRef>
              <c:f>Sheet1!$B$1</c:f>
              <c:strCache>
                <c:ptCount val="1"/>
                <c:pt idx="0">
                  <c:v>Any</c:v>
                </c:pt>
              </c:strCache>
            </c:strRef>
          </c:tx>
          <c:spPr>
            <a:ln>
              <a:solidFill>
                <a:srgbClr val="7030A0"/>
              </a:solidFill>
            </a:ln>
          </c:spPr>
          <c:marker>
            <c:spPr>
              <a:solidFill>
                <a:srgbClr val="7030A0"/>
              </a:solidFill>
              <a:ln>
                <a:solidFill>
                  <a:srgbClr val="7030A0"/>
                </a:solidFill>
              </a:ln>
            </c:spPr>
          </c:marker>
          <c:dLbls>
            <c:dLbl>
              <c:idx val="0"/>
              <c:layout>
                <c:manualLayout>
                  <c:x val="-1.1458333333333343E-2"/>
                  <c:y val="-3.495448119201200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F435-4851-BA9D-BEAF1C67571F}"/>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F435-4851-BA9D-BEAF1C67571F}"/>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F435-4851-BA9D-BEAF1C67571F}"/>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F435-4851-BA9D-BEAF1C67571F}"/>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F435-4851-BA9D-BEAF1C67571F}"/>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F435-4851-BA9D-BEAF1C67571F}"/>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F435-4851-BA9D-BEAF1C67571F}"/>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F435-4851-BA9D-BEAF1C67571F}"/>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F435-4851-BA9D-BEAF1C67571F}"/>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F435-4851-BA9D-BEAF1C67571F}"/>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F435-4851-BA9D-BEAF1C67571F}"/>
                </c:ext>
              </c:extLst>
            </c:dLbl>
            <c:spPr>
              <a:noFill/>
              <a:ln>
                <a:noFill/>
              </a:ln>
              <a:effectLst/>
            </c:spPr>
            <c:txPr>
              <a:bodyPr/>
              <a:lstStyle/>
              <a:p>
                <a:pPr>
                  <a:defRPr sz="1400">
                    <a:solidFill>
                      <a:srgbClr val="7030A0"/>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Sheet1!$A$2:$A$16</c:f>
              <c:strCache>
                <c:ptCount val="12"/>
                <c:pt idx="0">
                  <c:v>Feb '12</c:v>
                </c:pt>
                <c:pt idx="1">
                  <c:v>Aug '12</c:v>
                </c:pt>
                <c:pt idx="2">
                  <c:v>Feb '13</c:v>
                </c:pt>
                <c:pt idx="3">
                  <c:v>July '13</c:v>
                </c:pt>
                <c:pt idx="4">
                  <c:v>Feb '14</c:v>
                </c:pt>
                <c:pt idx="5">
                  <c:v>July '14</c:v>
                </c:pt>
                <c:pt idx="6">
                  <c:v>Feb '15</c:v>
                </c:pt>
                <c:pt idx="7">
                  <c:v>July '15</c:v>
                </c:pt>
                <c:pt idx="8">
                  <c:v>Feb '16</c:v>
                </c:pt>
                <c:pt idx="9">
                  <c:v>Jul '16</c:v>
                </c:pt>
                <c:pt idx="10">
                  <c:v>Mar '17</c:v>
                </c:pt>
                <c:pt idx="11">
                  <c:v>Aug '17</c:v>
                </c:pt>
              </c:strCache>
            </c:strRef>
          </c:cat>
          <c:val>
            <c:numRef>
              <c:f>Sheet1!$B$2:$B$16</c:f>
              <c:numCache>
                <c:formatCode>General</c:formatCode>
                <c:ptCount val="12"/>
                <c:pt idx="0">
                  <c:v>47</c:v>
                </c:pt>
                <c:pt idx="1">
                  <c:v>49</c:v>
                </c:pt>
                <c:pt idx="2">
                  <c:v>43</c:v>
                </c:pt>
                <c:pt idx="3">
                  <c:v>50</c:v>
                </c:pt>
                <c:pt idx="4">
                  <c:v>51</c:v>
                </c:pt>
                <c:pt idx="5">
                  <c:v>44</c:v>
                </c:pt>
                <c:pt idx="6">
                  <c:v>48</c:v>
                </c:pt>
                <c:pt idx="7">
                  <c:v>45</c:v>
                </c:pt>
                <c:pt idx="8">
                  <c:v>49</c:v>
                </c:pt>
                <c:pt idx="9">
                  <c:v>49</c:v>
                </c:pt>
                <c:pt idx="10">
                  <c:v>42</c:v>
                </c:pt>
                <c:pt idx="11">
                  <c:v>42</c:v>
                </c:pt>
              </c:numCache>
            </c:numRef>
          </c:val>
          <c:smooth val="0"/>
          <c:extLst xmlns:c16r2="http://schemas.microsoft.com/office/drawing/2015/06/chart">
            <c:ext xmlns:c16="http://schemas.microsoft.com/office/drawing/2014/chart" uri="{C3380CC4-5D6E-409C-BE32-E72D297353CC}">
              <c16:uniqueId val="{0000000B-F435-4851-BA9D-BEAF1C67571F}"/>
            </c:ext>
          </c:extLst>
        </c:ser>
        <c:ser>
          <c:idx val="1"/>
          <c:order val="1"/>
          <c:tx>
            <c:strRef>
              <c:f>Sheet1!$C$1</c:f>
              <c:strCache>
                <c:ptCount val="1"/>
                <c:pt idx="0">
                  <c:v>Points on licence</c:v>
                </c:pt>
              </c:strCache>
            </c:strRef>
          </c:tx>
          <c:spPr>
            <a:ln>
              <a:solidFill>
                <a:srgbClr val="00B050"/>
              </a:solidFill>
            </a:ln>
          </c:spPr>
          <c:marker>
            <c:spPr>
              <a:solidFill>
                <a:srgbClr val="00B050"/>
              </a:solidFill>
              <a:ln>
                <a:solidFill>
                  <a:srgbClr val="00B050"/>
                </a:solidFill>
              </a:ln>
            </c:spPr>
          </c:marker>
          <c:dLbls>
            <c:dLbl>
              <c:idx val="0"/>
              <c:layout>
                <c:manualLayout>
                  <c:x val="-1.0416666666666676E-2"/>
                  <c:y val="-3.728477993814616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F435-4851-BA9D-BEAF1C67571F}"/>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F435-4851-BA9D-BEAF1C67571F}"/>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F435-4851-BA9D-BEAF1C67571F}"/>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F435-4851-BA9D-BEAF1C67571F}"/>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F435-4851-BA9D-BEAF1C67571F}"/>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F435-4851-BA9D-BEAF1C67571F}"/>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F435-4851-BA9D-BEAF1C67571F}"/>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F435-4851-BA9D-BEAF1C67571F}"/>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4-F435-4851-BA9D-BEAF1C67571F}"/>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F435-4851-BA9D-BEAF1C67571F}"/>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6-F435-4851-BA9D-BEAF1C67571F}"/>
                </c:ext>
              </c:extLst>
            </c:dLbl>
            <c:spPr>
              <a:noFill/>
              <a:ln>
                <a:noFill/>
              </a:ln>
              <a:effectLst/>
            </c:spPr>
            <c:txPr>
              <a:bodyPr/>
              <a:lstStyle/>
              <a:p>
                <a:pPr>
                  <a:defRPr sz="1400">
                    <a:solidFill>
                      <a:srgbClr val="00B050"/>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Sheet1!$A$2:$A$16</c:f>
              <c:strCache>
                <c:ptCount val="12"/>
                <c:pt idx="0">
                  <c:v>Feb '12</c:v>
                </c:pt>
                <c:pt idx="1">
                  <c:v>Aug '12</c:v>
                </c:pt>
                <c:pt idx="2">
                  <c:v>Feb '13</c:v>
                </c:pt>
                <c:pt idx="3">
                  <c:v>July '13</c:v>
                </c:pt>
                <c:pt idx="4">
                  <c:v>Feb '14</c:v>
                </c:pt>
                <c:pt idx="5">
                  <c:v>July '14</c:v>
                </c:pt>
                <c:pt idx="6">
                  <c:v>Feb '15</c:v>
                </c:pt>
                <c:pt idx="7">
                  <c:v>July '15</c:v>
                </c:pt>
                <c:pt idx="8">
                  <c:v>Feb '16</c:v>
                </c:pt>
                <c:pt idx="9">
                  <c:v>Jul '16</c:v>
                </c:pt>
                <c:pt idx="10">
                  <c:v>Mar '17</c:v>
                </c:pt>
                <c:pt idx="11">
                  <c:v>Aug '17</c:v>
                </c:pt>
              </c:strCache>
            </c:strRef>
          </c:cat>
          <c:val>
            <c:numRef>
              <c:f>Sheet1!$C$2:$C$16</c:f>
              <c:numCache>
                <c:formatCode>General</c:formatCode>
                <c:ptCount val="12"/>
                <c:pt idx="0">
                  <c:v>38</c:v>
                </c:pt>
                <c:pt idx="1">
                  <c:v>38</c:v>
                </c:pt>
                <c:pt idx="2">
                  <c:v>33</c:v>
                </c:pt>
                <c:pt idx="3">
                  <c:v>39</c:v>
                </c:pt>
                <c:pt idx="4">
                  <c:v>40</c:v>
                </c:pt>
                <c:pt idx="5">
                  <c:v>34</c:v>
                </c:pt>
                <c:pt idx="6">
                  <c:v>36</c:v>
                </c:pt>
                <c:pt idx="7">
                  <c:v>35</c:v>
                </c:pt>
                <c:pt idx="8">
                  <c:v>40</c:v>
                </c:pt>
                <c:pt idx="9">
                  <c:v>40</c:v>
                </c:pt>
                <c:pt idx="10">
                  <c:v>34</c:v>
                </c:pt>
                <c:pt idx="11">
                  <c:v>35</c:v>
                </c:pt>
              </c:numCache>
            </c:numRef>
          </c:val>
          <c:smooth val="0"/>
          <c:extLst xmlns:c16r2="http://schemas.microsoft.com/office/drawing/2015/06/chart">
            <c:ext xmlns:c16="http://schemas.microsoft.com/office/drawing/2014/chart" uri="{C3380CC4-5D6E-409C-BE32-E72D297353CC}">
              <c16:uniqueId val="{00000017-F435-4851-BA9D-BEAF1C67571F}"/>
            </c:ext>
          </c:extLst>
        </c:ser>
        <c:ser>
          <c:idx val="2"/>
          <c:order val="2"/>
          <c:tx>
            <c:strRef>
              <c:f>Sheet1!$D$1</c:f>
              <c:strCache>
                <c:ptCount val="1"/>
                <c:pt idx="0">
                  <c:v>Fine for speeding</c:v>
                </c:pt>
              </c:strCache>
            </c:strRef>
          </c:tx>
          <c:spPr>
            <a:ln>
              <a:solidFill>
                <a:schemeClr val="accent2"/>
              </a:solidFill>
            </a:ln>
          </c:spPr>
          <c:marker>
            <c:spPr>
              <a:solidFill>
                <a:schemeClr val="accent2"/>
              </a:solidFill>
              <a:ln>
                <a:solidFill>
                  <a:schemeClr val="accent2"/>
                </a:solidFill>
              </a:ln>
            </c:spPr>
          </c:marker>
          <c:dLbls>
            <c:dLbl>
              <c:idx val="0"/>
              <c:layout>
                <c:manualLayout>
                  <c:x val="-1.3541666666666676E-2"/>
                  <c:y val="3.728477993814616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8-F435-4851-BA9D-BEAF1C67571F}"/>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F435-4851-BA9D-BEAF1C67571F}"/>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A-F435-4851-BA9D-BEAF1C67571F}"/>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F435-4851-BA9D-BEAF1C67571F}"/>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C-F435-4851-BA9D-BEAF1C67571F}"/>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F435-4851-BA9D-BEAF1C67571F}"/>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E-F435-4851-BA9D-BEAF1C67571F}"/>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F435-4851-BA9D-BEAF1C67571F}"/>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0-F435-4851-BA9D-BEAF1C67571F}"/>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1-F435-4851-BA9D-BEAF1C67571F}"/>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2-F435-4851-BA9D-BEAF1C67571F}"/>
                </c:ext>
              </c:extLst>
            </c:dLbl>
            <c:spPr>
              <a:noFill/>
              <a:ln>
                <a:noFill/>
              </a:ln>
              <a:effectLst/>
            </c:spPr>
            <c:txPr>
              <a:bodyPr/>
              <a:lstStyle/>
              <a:p>
                <a:pPr>
                  <a:defRPr sz="1400">
                    <a:solidFill>
                      <a:schemeClr val="accent2"/>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Sheet1!$A$2:$A$16</c:f>
              <c:strCache>
                <c:ptCount val="12"/>
                <c:pt idx="0">
                  <c:v>Feb '12</c:v>
                </c:pt>
                <c:pt idx="1">
                  <c:v>Aug '12</c:v>
                </c:pt>
                <c:pt idx="2">
                  <c:v>Feb '13</c:v>
                </c:pt>
                <c:pt idx="3">
                  <c:v>July '13</c:v>
                </c:pt>
                <c:pt idx="4">
                  <c:v>Feb '14</c:v>
                </c:pt>
                <c:pt idx="5">
                  <c:v>July '14</c:v>
                </c:pt>
                <c:pt idx="6">
                  <c:v>Feb '15</c:v>
                </c:pt>
                <c:pt idx="7">
                  <c:v>July '15</c:v>
                </c:pt>
                <c:pt idx="8">
                  <c:v>Feb '16</c:v>
                </c:pt>
                <c:pt idx="9">
                  <c:v>Jul '16</c:v>
                </c:pt>
                <c:pt idx="10">
                  <c:v>Mar '17</c:v>
                </c:pt>
                <c:pt idx="11">
                  <c:v>Aug '17</c:v>
                </c:pt>
              </c:strCache>
            </c:strRef>
          </c:cat>
          <c:val>
            <c:numRef>
              <c:f>Sheet1!$D$2:$D$16</c:f>
              <c:numCache>
                <c:formatCode>General</c:formatCode>
                <c:ptCount val="12"/>
                <c:pt idx="0">
                  <c:v>31</c:v>
                </c:pt>
                <c:pt idx="1">
                  <c:v>30</c:v>
                </c:pt>
                <c:pt idx="2">
                  <c:v>28.000000000000004</c:v>
                </c:pt>
                <c:pt idx="3">
                  <c:v>29</c:v>
                </c:pt>
                <c:pt idx="4">
                  <c:v>31</c:v>
                </c:pt>
                <c:pt idx="5">
                  <c:v>28</c:v>
                </c:pt>
                <c:pt idx="6">
                  <c:v>32</c:v>
                </c:pt>
                <c:pt idx="7">
                  <c:v>27</c:v>
                </c:pt>
                <c:pt idx="8">
                  <c:v>31</c:v>
                </c:pt>
                <c:pt idx="9">
                  <c:v>28</c:v>
                </c:pt>
                <c:pt idx="10">
                  <c:v>24</c:v>
                </c:pt>
                <c:pt idx="11">
                  <c:v>27</c:v>
                </c:pt>
              </c:numCache>
            </c:numRef>
          </c:val>
          <c:smooth val="0"/>
          <c:extLst xmlns:c16r2="http://schemas.microsoft.com/office/drawing/2015/06/chart">
            <c:ext xmlns:c16="http://schemas.microsoft.com/office/drawing/2014/chart" uri="{C3380CC4-5D6E-409C-BE32-E72D297353CC}">
              <c16:uniqueId val="{00000023-F435-4851-BA9D-BEAF1C67571F}"/>
            </c:ext>
          </c:extLst>
        </c:ser>
        <c:ser>
          <c:idx val="3"/>
          <c:order val="3"/>
          <c:tx>
            <c:strRef>
              <c:f>Sheet1!$E$1</c:f>
              <c:strCache>
                <c:ptCount val="1"/>
                <c:pt idx="0">
                  <c:v>Verbal warning</c:v>
                </c:pt>
              </c:strCache>
            </c:strRef>
          </c:tx>
          <c:spPr>
            <a:ln>
              <a:solidFill>
                <a:schemeClr val="accent1"/>
              </a:solidFill>
            </a:ln>
          </c:spPr>
          <c:marker>
            <c:spPr>
              <a:solidFill>
                <a:schemeClr val="accent1"/>
              </a:solidFill>
              <a:ln>
                <a:solidFill>
                  <a:schemeClr val="accent1"/>
                </a:solidFill>
              </a:ln>
            </c:spPr>
          </c:marker>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4-F435-4851-BA9D-BEAF1C67571F}"/>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5-F435-4851-BA9D-BEAF1C67571F}"/>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6-F435-4851-BA9D-BEAF1C67571F}"/>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7-F435-4851-BA9D-BEAF1C67571F}"/>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8-F435-4851-BA9D-BEAF1C67571F}"/>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9-F435-4851-BA9D-BEAF1C67571F}"/>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A-F435-4851-BA9D-BEAF1C67571F}"/>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B-F435-4851-BA9D-BEAF1C67571F}"/>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C-F435-4851-BA9D-BEAF1C67571F}"/>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E-F435-4851-BA9D-BEAF1C67571F}"/>
                </c:ext>
              </c:extLst>
            </c:dLbl>
            <c:spPr>
              <a:noFill/>
              <a:ln>
                <a:noFill/>
              </a:ln>
              <a:effectLst/>
            </c:spPr>
            <c:txPr>
              <a:bodyPr/>
              <a:lstStyle/>
              <a:p>
                <a:pPr>
                  <a:defRPr sz="1400">
                    <a:solidFill>
                      <a:schemeClr val="accent1"/>
                    </a:solidFill>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Sheet1!$A$2:$A$16</c:f>
              <c:strCache>
                <c:ptCount val="12"/>
                <c:pt idx="0">
                  <c:v>Feb '12</c:v>
                </c:pt>
                <c:pt idx="1">
                  <c:v>Aug '12</c:v>
                </c:pt>
                <c:pt idx="2">
                  <c:v>Feb '13</c:v>
                </c:pt>
                <c:pt idx="3">
                  <c:v>July '13</c:v>
                </c:pt>
                <c:pt idx="4">
                  <c:v>Feb '14</c:v>
                </c:pt>
                <c:pt idx="5">
                  <c:v>July '14</c:v>
                </c:pt>
                <c:pt idx="6">
                  <c:v>Feb '15</c:v>
                </c:pt>
                <c:pt idx="7">
                  <c:v>July '15</c:v>
                </c:pt>
                <c:pt idx="8">
                  <c:v>Feb '16</c:v>
                </c:pt>
                <c:pt idx="9">
                  <c:v>Jul '16</c:v>
                </c:pt>
                <c:pt idx="10">
                  <c:v>Mar '17</c:v>
                </c:pt>
                <c:pt idx="11">
                  <c:v>Aug '17</c:v>
                </c:pt>
              </c:strCache>
            </c:strRef>
          </c:cat>
          <c:val>
            <c:numRef>
              <c:f>Sheet1!$E$2:$E$16</c:f>
              <c:numCache>
                <c:formatCode>General</c:formatCode>
                <c:ptCount val="12"/>
                <c:pt idx="9">
                  <c:v>11</c:v>
                </c:pt>
                <c:pt idx="10">
                  <c:v>8</c:v>
                </c:pt>
                <c:pt idx="11">
                  <c:v>6</c:v>
                </c:pt>
              </c:numCache>
            </c:numRef>
          </c:val>
          <c:smooth val="0"/>
          <c:extLst xmlns:c16r2="http://schemas.microsoft.com/office/drawing/2015/06/chart">
            <c:ext xmlns:c16="http://schemas.microsoft.com/office/drawing/2014/chart" uri="{C3380CC4-5D6E-409C-BE32-E72D297353CC}">
              <c16:uniqueId val="{00000030-F435-4851-BA9D-BEAF1C67571F}"/>
            </c:ext>
          </c:extLst>
        </c:ser>
        <c:ser>
          <c:idx val="4"/>
          <c:order val="4"/>
          <c:tx>
            <c:strRef>
              <c:f>Sheet1!$F$1</c:f>
              <c:strCache>
                <c:ptCount val="1"/>
                <c:pt idx="0">
                  <c:v>Driving ban</c:v>
                </c:pt>
              </c:strCache>
            </c:strRef>
          </c:tx>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1-F435-4851-BA9D-BEAF1C67571F}"/>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2-F435-4851-BA9D-BEAF1C67571F}"/>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3-F435-4851-BA9D-BEAF1C67571F}"/>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4-F435-4851-BA9D-BEAF1C67571F}"/>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5-F435-4851-BA9D-BEAF1C67571F}"/>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6-F435-4851-BA9D-BEAF1C67571F}"/>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7-F435-4851-BA9D-BEAF1C67571F}"/>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8-F435-4851-BA9D-BEAF1C67571F}"/>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9-F435-4851-BA9D-BEAF1C67571F}"/>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A-F435-4851-BA9D-BEAF1C67571F}"/>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023C-4859-B0D0-18C2D5596534}"/>
                </c:ext>
              </c:extLst>
            </c:dLbl>
            <c:dLbl>
              <c:idx val="12"/>
              <c:layout>
                <c:manualLayout>
                  <c:x val="-8.3333333333333332E-3"/>
                  <c:y val="2.56332862074754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3B-F435-4851-BA9D-BEAF1C67571F}"/>
                </c:ext>
              </c:extLst>
            </c:dLbl>
            <c:spPr>
              <a:noFill/>
              <a:ln>
                <a:noFill/>
              </a:ln>
              <a:effectLst/>
            </c:spPr>
            <c:txPr>
              <a:bodyPr/>
              <a:lstStyle/>
              <a:p>
                <a:pPr>
                  <a:defRPr sz="1400">
                    <a:solidFill>
                      <a:schemeClr val="accent5">
                        <a:lumMod val="75000"/>
                      </a:schemeClr>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Sheet1!$A$2:$A$16</c:f>
              <c:strCache>
                <c:ptCount val="12"/>
                <c:pt idx="0">
                  <c:v>Feb '12</c:v>
                </c:pt>
                <c:pt idx="1">
                  <c:v>Aug '12</c:v>
                </c:pt>
                <c:pt idx="2">
                  <c:v>Feb '13</c:v>
                </c:pt>
                <c:pt idx="3">
                  <c:v>July '13</c:v>
                </c:pt>
                <c:pt idx="4">
                  <c:v>Feb '14</c:v>
                </c:pt>
                <c:pt idx="5">
                  <c:v>July '14</c:v>
                </c:pt>
                <c:pt idx="6">
                  <c:v>Feb '15</c:v>
                </c:pt>
                <c:pt idx="7">
                  <c:v>July '15</c:v>
                </c:pt>
                <c:pt idx="8">
                  <c:v>Feb '16</c:v>
                </c:pt>
                <c:pt idx="9">
                  <c:v>Jul '16</c:v>
                </c:pt>
                <c:pt idx="10">
                  <c:v>Mar '17</c:v>
                </c:pt>
                <c:pt idx="11">
                  <c:v>Aug '17</c:v>
                </c:pt>
              </c:strCache>
            </c:strRef>
          </c:cat>
          <c:val>
            <c:numRef>
              <c:f>Sheet1!$F$2:$F$16</c:f>
              <c:numCache>
                <c:formatCode>General</c:formatCode>
                <c:ptCount val="12"/>
                <c:pt idx="0">
                  <c:v>4</c:v>
                </c:pt>
                <c:pt idx="1">
                  <c:v>7.0000000000000009</c:v>
                </c:pt>
                <c:pt idx="2">
                  <c:v>4</c:v>
                </c:pt>
                <c:pt idx="3">
                  <c:v>4</c:v>
                </c:pt>
                <c:pt idx="4">
                  <c:v>3</c:v>
                </c:pt>
                <c:pt idx="5">
                  <c:v>4</c:v>
                </c:pt>
                <c:pt idx="6">
                  <c:v>6</c:v>
                </c:pt>
                <c:pt idx="7">
                  <c:v>6</c:v>
                </c:pt>
                <c:pt idx="8">
                  <c:v>4</c:v>
                </c:pt>
                <c:pt idx="9">
                  <c:v>5</c:v>
                </c:pt>
                <c:pt idx="10">
                  <c:v>4</c:v>
                </c:pt>
                <c:pt idx="11">
                  <c:v>5</c:v>
                </c:pt>
              </c:numCache>
            </c:numRef>
          </c:val>
          <c:smooth val="0"/>
          <c:extLst xmlns:c16r2="http://schemas.microsoft.com/office/drawing/2015/06/chart">
            <c:ext xmlns:c16="http://schemas.microsoft.com/office/drawing/2014/chart" uri="{C3380CC4-5D6E-409C-BE32-E72D297353CC}">
              <c16:uniqueId val="{0000003C-F435-4851-BA9D-BEAF1C67571F}"/>
            </c:ext>
          </c:extLst>
        </c:ser>
        <c:ser>
          <c:idx val="5"/>
          <c:order val="5"/>
          <c:tx>
            <c:strRef>
              <c:f>Sheet1!$G$1</c:f>
              <c:strCache>
                <c:ptCount val="1"/>
                <c:pt idx="0">
                  <c:v>Fine for not wearing seatbelt</c:v>
                </c:pt>
              </c:strCache>
            </c:strRef>
          </c:tx>
          <c:spPr>
            <a:ln>
              <a:solidFill>
                <a:schemeClr val="accent3"/>
              </a:solidFill>
            </a:ln>
          </c:spPr>
          <c:marker>
            <c:spPr>
              <a:solidFill>
                <a:schemeClr val="accent3"/>
              </a:solidFill>
              <a:ln>
                <a:solidFill>
                  <a:schemeClr val="accent3"/>
                </a:solidFill>
              </a:ln>
            </c:spPr>
          </c:marker>
          <c:dLbls>
            <c:dLbl>
              <c:idx val="0"/>
              <c:layout>
                <c:manualLayout>
                  <c:x val="-1.0416666666666676E-2"/>
                  <c:y val="-3.0293883699743843E-2"/>
                </c:manualLayout>
              </c:layout>
              <c:spPr/>
              <c:txPr>
                <a:bodyPr/>
                <a:lstStyle/>
                <a:p>
                  <a:pPr>
                    <a:defRPr sz="1400">
                      <a:solidFill>
                        <a:schemeClr val="accent2"/>
                      </a:solidFill>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3D-F435-4851-BA9D-BEAF1C67571F}"/>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E-F435-4851-BA9D-BEAF1C67571F}"/>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F-F435-4851-BA9D-BEAF1C67571F}"/>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40-F435-4851-BA9D-BEAF1C67571F}"/>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41-F435-4851-BA9D-BEAF1C67571F}"/>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42-F435-4851-BA9D-BEAF1C67571F}"/>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43-F435-4851-BA9D-BEAF1C67571F}"/>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44-F435-4851-BA9D-BEAF1C67571F}"/>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45-F435-4851-BA9D-BEAF1C67571F}"/>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46-F435-4851-BA9D-BEAF1C67571F}"/>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023C-4859-B0D0-18C2D5596534}"/>
                </c:ext>
              </c:extLst>
            </c:dLbl>
            <c:dLbl>
              <c:idx val="1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023C-4859-B0D0-18C2D5596534}"/>
                </c:ext>
              </c:extLst>
            </c:dLbl>
            <c:dLbl>
              <c:idx val="12"/>
              <c:layout>
                <c:manualLayout>
                  <c:x val="4.1666666666666666E-3"/>
                  <c:y val="-2.796358495360962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47-F435-4851-BA9D-BEAF1C67571F}"/>
                </c:ext>
              </c:extLst>
            </c:dLbl>
            <c:spPr>
              <a:noFill/>
              <a:ln>
                <a:noFill/>
              </a:ln>
              <a:effectLst/>
            </c:spPr>
            <c:txPr>
              <a:bodyPr/>
              <a:lstStyle/>
              <a:p>
                <a:pPr>
                  <a:defRPr sz="14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Sheet1!$A$2:$A$16</c:f>
              <c:strCache>
                <c:ptCount val="12"/>
                <c:pt idx="0">
                  <c:v>Feb '12</c:v>
                </c:pt>
                <c:pt idx="1">
                  <c:v>Aug '12</c:v>
                </c:pt>
                <c:pt idx="2">
                  <c:v>Feb '13</c:v>
                </c:pt>
                <c:pt idx="3">
                  <c:v>July '13</c:v>
                </c:pt>
                <c:pt idx="4">
                  <c:v>Feb '14</c:v>
                </c:pt>
                <c:pt idx="5">
                  <c:v>July '14</c:v>
                </c:pt>
                <c:pt idx="6">
                  <c:v>Feb '15</c:v>
                </c:pt>
                <c:pt idx="7">
                  <c:v>July '15</c:v>
                </c:pt>
                <c:pt idx="8">
                  <c:v>Feb '16</c:v>
                </c:pt>
                <c:pt idx="9">
                  <c:v>Jul '16</c:v>
                </c:pt>
                <c:pt idx="10">
                  <c:v>Mar '17</c:v>
                </c:pt>
                <c:pt idx="11">
                  <c:v>Aug '17</c:v>
                </c:pt>
              </c:strCache>
            </c:strRef>
          </c:cat>
          <c:val>
            <c:numRef>
              <c:f>Sheet1!$G$2:$G$16</c:f>
              <c:numCache>
                <c:formatCode>General</c:formatCode>
                <c:ptCount val="12"/>
                <c:pt idx="0">
                  <c:v>4</c:v>
                </c:pt>
                <c:pt idx="1">
                  <c:v>4</c:v>
                </c:pt>
                <c:pt idx="2">
                  <c:v>3</c:v>
                </c:pt>
                <c:pt idx="3">
                  <c:v>6</c:v>
                </c:pt>
                <c:pt idx="4">
                  <c:v>6</c:v>
                </c:pt>
                <c:pt idx="5">
                  <c:v>4</c:v>
                </c:pt>
                <c:pt idx="6">
                  <c:v>5</c:v>
                </c:pt>
                <c:pt idx="7">
                  <c:v>5</c:v>
                </c:pt>
                <c:pt idx="8">
                  <c:v>5</c:v>
                </c:pt>
                <c:pt idx="9">
                  <c:v>2</c:v>
                </c:pt>
                <c:pt idx="10">
                  <c:v>4</c:v>
                </c:pt>
                <c:pt idx="11">
                  <c:v>4</c:v>
                </c:pt>
              </c:numCache>
            </c:numRef>
          </c:val>
          <c:smooth val="0"/>
          <c:extLst xmlns:c16r2="http://schemas.microsoft.com/office/drawing/2015/06/chart">
            <c:ext xmlns:c16="http://schemas.microsoft.com/office/drawing/2014/chart" uri="{C3380CC4-5D6E-409C-BE32-E72D297353CC}">
              <c16:uniqueId val="{00000048-F435-4851-BA9D-BEAF1C67571F}"/>
            </c:ext>
          </c:extLst>
        </c:ser>
        <c:ser>
          <c:idx val="6"/>
          <c:order val="6"/>
          <c:tx>
            <c:strRef>
              <c:f>Sheet1!$H$1</c:f>
              <c:strCache>
                <c:ptCount val="1"/>
                <c:pt idx="0">
                  <c:v>Fine for using mobile when driving</c:v>
                </c:pt>
              </c:strCache>
            </c:strRef>
          </c:tx>
          <c:spPr>
            <a:ln>
              <a:solidFill>
                <a:schemeClr val="bg2"/>
              </a:solidFill>
            </a:ln>
          </c:spPr>
          <c:marker>
            <c:spPr>
              <a:solidFill>
                <a:schemeClr val="bg2"/>
              </a:solidFill>
              <a:ln>
                <a:solidFill>
                  <a:schemeClr val="bg2"/>
                </a:solidFill>
              </a:ln>
            </c:spPr>
          </c:marker>
          <c:dLbls>
            <c:dLbl>
              <c:idx val="0"/>
              <c:layout>
                <c:manualLayout>
                  <c:x val="-3.229166666666667E-2"/>
                  <c:y val="-4.6605974922681852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49-F435-4851-BA9D-BEAF1C67571F}"/>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4A-F435-4851-BA9D-BEAF1C67571F}"/>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4B-F435-4851-BA9D-BEAF1C67571F}"/>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4C-F435-4851-BA9D-BEAF1C67571F}"/>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4D-F435-4851-BA9D-BEAF1C67571F}"/>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4E-F435-4851-BA9D-BEAF1C67571F}"/>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4F-F435-4851-BA9D-BEAF1C67571F}"/>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50-F435-4851-BA9D-BEAF1C67571F}"/>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51-F435-4851-BA9D-BEAF1C67571F}"/>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52-F435-4851-BA9D-BEAF1C67571F}"/>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023C-4859-B0D0-18C2D5596534}"/>
                </c:ext>
              </c:extLst>
            </c:dLbl>
            <c:dLbl>
              <c:idx val="11"/>
              <c:layout>
                <c:manualLayout>
                  <c:x val="9.3749999999999997E-3"/>
                  <c:y val="1.398179247680481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023C-4859-B0D0-18C2D5596534}"/>
                </c:ext>
              </c:extLst>
            </c:dLbl>
            <c:dLbl>
              <c:idx val="12"/>
              <c:layout>
                <c:manualLayout>
                  <c:x val="8.3333333333333332E-3"/>
                  <c:y val="-9.3211949845365405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53-F435-4851-BA9D-BEAF1C67571F}"/>
                </c:ext>
              </c:extLst>
            </c:dLbl>
            <c:spPr>
              <a:noFill/>
              <a:ln>
                <a:noFill/>
              </a:ln>
              <a:effectLst/>
            </c:spPr>
            <c:txPr>
              <a:bodyPr/>
              <a:lstStyle/>
              <a:p>
                <a:pPr>
                  <a:defRPr sz="1400">
                    <a:solidFill>
                      <a:schemeClr val="bg2"/>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Sheet1!$A$2:$A$16</c:f>
              <c:strCache>
                <c:ptCount val="12"/>
                <c:pt idx="0">
                  <c:v>Feb '12</c:v>
                </c:pt>
                <c:pt idx="1">
                  <c:v>Aug '12</c:v>
                </c:pt>
                <c:pt idx="2">
                  <c:v>Feb '13</c:v>
                </c:pt>
                <c:pt idx="3">
                  <c:v>July '13</c:v>
                </c:pt>
                <c:pt idx="4">
                  <c:v>Feb '14</c:v>
                </c:pt>
                <c:pt idx="5">
                  <c:v>July '14</c:v>
                </c:pt>
                <c:pt idx="6">
                  <c:v>Feb '15</c:v>
                </c:pt>
                <c:pt idx="7">
                  <c:v>July '15</c:v>
                </c:pt>
                <c:pt idx="8">
                  <c:v>Feb '16</c:v>
                </c:pt>
                <c:pt idx="9">
                  <c:v>Jul '16</c:v>
                </c:pt>
                <c:pt idx="10">
                  <c:v>Mar '17</c:v>
                </c:pt>
                <c:pt idx="11">
                  <c:v>Aug '17</c:v>
                </c:pt>
              </c:strCache>
            </c:strRef>
          </c:cat>
          <c:val>
            <c:numRef>
              <c:f>Sheet1!$H$2:$H$16</c:f>
              <c:numCache>
                <c:formatCode>General</c:formatCode>
                <c:ptCount val="12"/>
                <c:pt idx="0">
                  <c:v>1</c:v>
                </c:pt>
                <c:pt idx="1">
                  <c:v>3</c:v>
                </c:pt>
                <c:pt idx="2">
                  <c:v>3</c:v>
                </c:pt>
                <c:pt idx="3">
                  <c:v>5</c:v>
                </c:pt>
                <c:pt idx="4">
                  <c:v>3</c:v>
                </c:pt>
                <c:pt idx="5">
                  <c:v>2</c:v>
                </c:pt>
                <c:pt idx="6">
                  <c:v>2</c:v>
                </c:pt>
                <c:pt idx="7">
                  <c:v>4</c:v>
                </c:pt>
                <c:pt idx="8">
                  <c:v>3</c:v>
                </c:pt>
                <c:pt idx="9">
                  <c:v>4</c:v>
                </c:pt>
                <c:pt idx="10">
                  <c:v>4</c:v>
                </c:pt>
                <c:pt idx="11">
                  <c:v>4</c:v>
                </c:pt>
              </c:numCache>
            </c:numRef>
          </c:val>
          <c:smooth val="0"/>
          <c:extLst xmlns:c16r2="http://schemas.microsoft.com/office/drawing/2015/06/chart">
            <c:ext xmlns:c16="http://schemas.microsoft.com/office/drawing/2014/chart" uri="{C3380CC4-5D6E-409C-BE32-E72D297353CC}">
              <c16:uniqueId val="{00000054-F435-4851-BA9D-BEAF1C67571F}"/>
            </c:ext>
          </c:extLst>
        </c:ser>
        <c:ser>
          <c:idx val="7"/>
          <c:order val="7"/>
          <c:tx>
            <c:strRef>
              <c:f>Sheet1!$I$1</c:f>
              <c:strCache>
                <c:ptCount val="1"/>
                <c:pt idx="0">
                  <c:v>Attended speed awareness course</c:v>
                </c:pt>
              </c:strCache>
            </c:strRef>
          </c:tx>
          <c:spPr>
            <a:ln>
              <a:solidFill>
                <a:srgbClr val="002060"/>
              </a:solidFill>
            </a:ln>
          </c:spPr>
          <c:marker>
            <c:symbol val="diamond"/>
            <c:size val="7"/>
            <c:spPr>
              <a:solidFill>
                <a:srgbClr val="002060"/>
              </a:solidFill>
              <a:ln>
                <a:solidFill>
                  <a:srgbClr val="002060"/>
                </a:solidFill>
              </a:ln>
            </c:spPr>
          </c:marker>
          <c:dLbls>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56-F435-4851-BA9D-BEAF1C67571F}"/>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57-F435-4851-BA9D-BEAF1C67571F}"/>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023C-4859-B0D0-18C2D5596534}"/>
                </c:ext>
              </c:extLst>
            </c:dLbl>
            <c:spPr>
              <a:noFill/>
              <a:ln>
                <a:noFill/>
              </a:ln>
              <a:effectLst/>
            </c:spPr>
            <c:txPr>
              <a:bodyPr/>
              <a:lstStyle/>
              <a:p>
                <a:pPr>
                  <a:defRPr sz="1400">
                    <a:solidFill>
                      <a:srgbClr val="002060"/>
                    </a:solidFill>
                  </a:defRPr>
                </a:pPr>
                <a:endParaRPr lang="en-U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Sheet1!$A$2:$A$16</c:f>
              <c:strCache>
                <c:ptCount val="12"/>
                <c:pt idx="0">
                  <c:v>Feb '12</c:v>
                </c:pt>
                <c:pt idx="1">
                  <c:v>Aug '12</c:v>
                </c:pt>
                <c:pt idx="2">
                  <c:v>Feb '13</c:v>
                </c:pt>
                <c:pt idx="3">
                  <c:v>July '13</c:v>
                </c:pt>
                <c:pt idx="4">
                  <c:v>Feb '14</c:v>
                </c:pt>
                <c:pt idx="5">
                  <c:v>July '14</c:v>
                </c:pt>
                <c:pt idx="6">
                  <c:v>Feb '15</c:v>
                </c:pt>
                <c:pt idx="7">
                  <c:v>July '15</c:v>
                </c:pt>
                <c:pt idx="8">
                  <c:v>Feb '16</c:v>
                </c:pt>
                <c:pt idx="9">
                  <c:v>Jul '16</c:v>
                </c:pt>
                <c:pt idx="10">
                  <c:v>Mar '17</c:v>
                </c:pt>
                <c:pt idx="11">
                  <c:v>Aug '17</c:v>
                </c:pt>
              </c:strCache>
            </c:strRef>
          </c:cat>
          <c:val>
            <c:numRef>
              <c:f>Sheet1!$I$2:$I$16</c:f>
              <c:numCache>
                <c:formatCode>General</c:formatCode>
                <c:ptCount val="12"/>
                <c:pt idx="7">
                  <c:v>3</c:v>
                </c:pt>
                <c:pt idx="8">
                  <c:v>1</c:v>
                </c:pt>
                <c:pt idx="9">
                  <c:v>3</c:v>
                </c:pt>
                <c:pt idx="10">
                  <c:v>1</c:v>
                </c:pt>
                <c:pt idx="11">
                  <c:v>2</c:v>
                </c:pt>
              </c:numCache>
            </c:numRef>
          </c:val>
          <c:smooth val="0"/>
          <c:extLst xmlns:c16r2="http://schemas.microsoft.com/office/drawing/2015/06/chart">
            <c:ext xmlns:c16="http://schemas.microsoft.com/office/drawing/2014/chart" uri="{C3380CC4-5D6E-409C-BE32-E72D297353CC}">
              <c16:uniqueId val="{00000058-F435-4851-BA9D-BEAF1C67571F}"/>
            </c:ext>
          </c:extLst>
        </c:ser>
        <c:dLbls>
          <c:showLegendKey val="0"/>
          <c:showVal val="1"/>
          <c:showCatName val="0"/>
          <c:showSerName val="0"/>
          <c:showPercent val="0"/>
          <c:showBubbleSize val="0"/>
        </c:dLbls>
        <c:marker val="1"/>
        <c:smooth val="0"/>
        <c:axId val="197148672"/>
        <c:axId val="197150208"/>
      </c:lineChart>
      <c:catAx>
        <c:axId val="197148672"/>
        <c:scaling>
          <c:orientation val="minMax"/>
        </c:scaling>
        <c:delete val="0"/>
        <c:axPos val="b"/>
        <c:numFmt formatCode="General" sourceLinked="0"/>
        <c:majorTickMark val="out"/>
        <c:minorTickMark val="none"/>
        <c:tickLblPos val="nextTo"/>
        <c:txPr>
          <a:bodyPr/>
          <a:lstStyle/>
          <a:p>
            <a:pPr>
              <a:defRPr lang="en-IN" sz="1200" baseline="0"/>
            </a:pPr>
            <a:endParaRPr lang="en-US"/>
          </a:p>
        </c:txPr>
        <c:crossAx val="197150208"/>
        <c:crosses val="autoZero"/>
        <c:auto val="1"/>
        <c:lblAlgn val="ctr"/>
        <c:lblOffset val="100"/>
        <c:noMultiLvlLbl val="0"/>
      </c:catAx>
      <c:valAx>
        <c:axId val="197150208"/>
        <c:scaling>
          <c:orientation val="minMax"/>
          <c:max val="60"/>
          <c:min val="0"/>
        </c:scaling>
        <c:delete val="0"/>
        <c:axPos val="l"/>
        <c:numFmt formatCode="General" sourceLinked="1"/>
        <c:majorTickMark val="out"/>
        <c:minorTickMark val="none"/>
        <c:tickLblPos val="nextTo"/>
        <c:txPr>
          <a:bodyPr/>
          <a:lstStyle/>
          <a:p>
            <a:pPr>
              <a:defRPr lang="en-IN" sz="1000" baseline="0"/>
            </a:pPr>
            <a:endParaRPr lang="en-US"/>
          </a:p>
        </c:txPr>
        <c:crossAx val="197148672"/>
        <c:crosses val="autoZero"/>
        <c:crossBetween val="between"/>
        <c:majorUnit val="10"/>
      </c:valAx>
    </c:plotArea>
    <c:legend>
      <c:legendPos val="r"/>
      <c:layout>
        <c:manualLayout>
          <c:xMode val="edge"/>
          <c:yMode val="edge"/>
          <c:x val="0.73668052821522312"/>
          <c:y val="3.2887286643478904E-2"/>
          <c:w val="0.24040280511811024"/>
          <c:h val="0.74216088419240933"/>
        </c:manualLayout>
      </c:layout>
      <c:overlay val="0"/>
      <c:txPr>
        <a:bodyPr/>
        <a:lstStyle/>
        <a:p>
          <a:pPr>
            <a:defRPr lang="en-IN" sz="1400" baseline="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0269575678040244E-2"/>
          <c:y val="0.1814115857370136"/>
          <c:w val="0.66661518599611236"/>
          <c:h val="0.73003212074987955"/>
        </c:manualLayout>
      </c:layout>
      <c:lineChart>
        <c:grouping val="standard"/>
        <c:varyColors val="0"/>
        <c:ser>
          <c:idx val="0"/>
          <c:order val="0"/>
          <c:tx>
            <c:strRef>
              <c:f>Sheet1!$B$1</c:f>
              <c:strCache>
                <c:ptCount val="1"/>
                <c:pt idx="0">
                  <c:v>You should  continually adjust your speed when driving on country roads*</c:v>
                </c:pt>
              </c:strCache>
            </c:strRef>
          </c:tx>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C1CA-4FAF-A85E-DB6BCE2DF9E1}"/>
                </c:ext>
              </c:extLst>
            </c:dLbl>
            <c:dLbl>
              <c:idx val="1"/>
              <c:layout>
                <c:manualLayout>
                  <c:x val="-2.18177257855455E-2"/>
                  <c:y val="-3.171494837476494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1CA-4FAF-A85E-DB6BCE2DF9E1}"/>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C1CA-4FAF-A85E-DB6BCE2DF9E1}"/>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C1CA-4FAF-A85E-DB6BCE2DF9E1}"/>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C1CA-4FAF-A85E-DB6BCE2DF9E1}"/>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C1CA-4FAF-A85E-DB6BCE2DF9E1}"/>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C1CA-4FAF-A85E-DB6BCE2DF9E1}"/>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C1CA-4FAF-A85E-DB6BCE2DF9E1}"/>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C1CA-4FAF-A85E-DB6BCE2DF9E1}"/>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C1CA-4FAF-A85E-DB6BCE2DF9E1}"/>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C1CA-4FAF-A85E-DB6BCE2DF9E1}"/>
                </c:ext>
              </c:extLst>
            </c:dLbl>
            <c:dLbl>
              <c:idx val="12"/>
              <c:layout>
                <c:manualLayout>
                  <c:x val="-1.9444553805774176E-2"/>
                  <c:y val="-9.250193275973117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C1CA-4FAF-A85E-DB6BCE2DF9E1}"/>
                </c:ext>
              </c:extLst>
            </c:dLbl>
            <c:spPr>
              <a:noFill/>
              <a:ln>
                <a:noFill/>
              </a:ln>
              <a:effectLst/>
            </c:spPr>
            <c:txPr>
              <a:bodyPr/>
              <a:lstStyle/>
              <a:p>
                <a:pPr>
                  <a:defRPr sz="1400">
                    <a:solidFill>
                      <a:schemeClr val="accent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Sheet1!$A$2:$A$16</c:f>
              <c:strCache>
                <c:ptCount val="12"/>
                <c:pt idx="0">
                  <c:v>Feb '12</c:v>
                </c:pt>
                <c:pt idx="1">
                  <c:v>Aug '12</c:v>
                </c:pt>
                <c:pt idx="2">
                  <c:v>Feb '13</c:v>
                </c:pt>
                <c:pt idx="3">
                  <c:v>July '13</c:v>
                </c:pt>
                <c:pt idx="4">
                  <c:v>Feb '14</c:v>
                </c:pt>
                <c:pt idx="5">
                  <c:v>July '14</c:v>
                </c:pt>
                <c:pt idx="6">
                  <c:v>Feb '15</c:v>
                </c:pt>
                <c:pt idx="7">
                  <c:v>July '15</c:v>
                </c:pt>
                <c:pt idx="8">
                  <c:v>Feb '16</c:v>
                </c:pt>
                <c:pt idx="9">
                  <c:v>Jul '16</c:v>
                </c:pt>
                <c:pt idx="10">
                  <c:v>Mar '17</c:v>
                </c:pt>
                <c:pt idx="11">
                  <c:v>Aug '17</c:v>
                </c:pt>
              </c:strCache>
            </c:strRef>
          </c:cat>
          <c:val>
            <c:numRef>
              <c:f>Sheet1!$B$2:$B$16</c:f>
              <c:numCache>
                <c:formatCode>General</c:formatCode>
                <c:ptCount val="12"/>
                <c:pt idx="1">
                  <c:v>90</c:v>
                </c:pt>
                <c:pt idx="2">
                  <c:v>92</c:v>
                </c:pt>
                <c:pt idx="3">
                  <c:v>94</c:v>
                </c:pt>
                <c:pt idx="4">
                  <c:v>94</c:v>
                </c:pt>
                <c:pt idx="5">
                  <c:v>94</c:v>
                </c:pt>
                <c:pt idx="6">
                  <c:v>95</c:v>
                </c:pt>
                <c:pt idx="7">
                  <c:v>94</c:v>
                </c:pt>
                <c:pt idx="8">
                  <c:v>94</c:v>
                </c:pt>
                <c:pt idx="9">
                  <c:v>97</c:v>
                </c:pt>
                <c:pt idx="10">
                  <c:v>95</c:v>
                </c:pt>
                <c:pt idx="11">
                  <c:v>95</c:v>
                </c:pt>
              </c:numCache>
            </c:numRef>
          </c:val>
          <c:smooth val="0"/>
          <c:extLst xmlns:c16r2="http://schemas.microsoft.com/office/drawing/2015/06/chart">
            <c:ext xmlns:c16="http://schemas.microsoft.com/office/drawing/2014/chart" uri="{C3380CC4-5D6E-409C-BE32-E72D297353CC}">
              <c16:uniqueId val="{0000000C-C1CA-4FAF-A85E-DB6BCE2DF9E1}"/>
            </c:ext>
          </c:extLst>
        </c:ser>
        <c:ser>
          <c:idx val="1"/>
          <c:order val="1"/>
          <c:tx>
            <c:strRef>
              <c:f>Sheet1!$C$1</c:f>
              <c:strCache>
                <c:ptCount val="1"/>
                <c:pt idx="0">
                  <c:v>More fatal accidents in Scotland happen on country roads than on any other type of road</c:v>
                </c:pt>
              </c:strCache>
            </c:strRef>
          </c:tx>
          <c:spPr>
            <a:ln>
              <a:solidFill>
                <a:schemeClr val="accent6"/>
              </a:solidFill>
            </a:ln>
          </c:spPr>
          <c:marker>
            <c:spPr>
              <a:solidFill>
                <a:schemeClr val="accent6"/>
              </a:solidFill>
              <a:ln>
                <a:solidFill>
                  <a:schemeClr val="accent6"/>
                </a:solidFill>
              </a:ln>
            </c:spPr>
          </c:marker>
          <c:dLbls>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C1CA-4FAF-A85E-DB6BCE2DF9E1}"/>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C1CA-4FAF-A85E-DB6BCE2DF9E1}"/>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C1CA-4FAF-A85E-DB6BCE2DF9E1}"/>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C1CA-4FAF-A85E-DB6BCE2DF9E1}"/>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C1CA-4FAF-A85E-DB6BCE2DF9E1}"/>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C1CA-4FAF-A85E-DB6BCE2DF9E1}"/>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C1CA-4FAF-A85E-DB6BCE2DF9E1}"/>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4-C1CA-4FAF-A85E-DB6BCE2DF9E1}"/>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C1CA-4FAF-A85E-DB6BCE2DF9E1}"/>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A4C9-476C-BDDD-374573F2A7A2}"/>
                </c:ext>
              </c:extLst>
            </c:dLbl>
            <c:dLbl>
              <c:idx val="12"/>
              <c:layout>
                <c:manualLayout>
                  <c:x val="-1.5201443569553805E-2"/>
                  <c:y val="-5.005010087809202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6-C1CA-4FAF-A85E-DB6BCE2DF9E1}"/>
                </c:ext>
              </c:extLst>
            </c:dLbl>
            <c:spPr>
              <a:noFill/>
              <a:ln>
                <a:noFill/>
              </a:ln>
              <a:effectLst/>
            </c:spPr>
            <c:txPr>
              <a:bodyPr/>
              <a:lstStyle/>
              <a:p>
                <a:pPr>
                  <a:defRPr sz="1400">
                    <a:solidFill>
                      <a:schemeClr val="accent6"/>
                    </a:solidFill>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Sheet1!$A$2:$A$16</c:f>
              <c:strCache>
                <c:ptCount val="12"/>
                <c:pt idx="0">
                  <c:v>Feb '12</c:v>
                </c:pt>
                <c:pt idx="1">
                  <c:v>Aug '12</c:v>
                </c:pt>
                <c:pt idx="2">
                  <c:v>Feb '13</c:v>
                </c:pt>
                <c:pt idx="3">
                  <c:v>July '13</c:v>
                </c:pt>
                <c:pt idx="4">
                  <c:v>Feb '14</c:v>
                </c:pt>
                <c:pt idx="5">
                  <c:v>July '14</c:v>
                </c:pt>
                <c:pt idx="6">
                  <c:v>Feb '15</c:v>
                </c:pt>
                <c:pt idx="7">
                  <c:v>July '15</c:v>
                </c:pt>
                <c:pt idx="8">
                  <c:v>Feb '16</c:v>
                </c:pt>
                <c:pt idx="9">
                  <c:v>Jul '16</c:v>
                </c:pt>
                <c:pt idx="10">
                  <c:v>Mar '17</c:v>
                </c:pt>
                <c:pt idx="11">
                  <c:v>Aug '17</c:v>
                </c:pt>
              </c:strCache>
            </c:strRef>
          </c:cat>
          <c:val>
            <c:numRef>
              <c:f>Sheet1!$C$2:$C$16</c:f>
              <c:numCache>
                <c:formatCode>General</c:formatCode>
                <c:ptCount val="12"/>
                <c:pt idx="0">
                  <c:v>55</c:v>
                </c:pt>
                <c:pt idx="1">
                  <c:v>60</c:v>
                </c:pt>
                <c:pt idx="2">
                  <c:v>57</c:v>
                </c:pt>
                <c:pt idx="3">
                  <c:v>65</c:v>
                </c:pt>
                <c:pt idx="4">
                  <c:v>58</c:v>
                </c:pt>
                <c:pt idx="5">
                  <c:v>63</c:v>
                </c:pt>
                <c:pt idx="6">
                  <c:v>59</c:v>
                </c:pt>
                <c:pt idx="7">
                  <c:v>50</c:v>
                </c:pt>
                <c:pt idx="8">
                  <c:v>60</c:v>
                </c:pt>
                <c:pt idx="9">
                  <c:v>58</c:v>
                </c:pt>
                <c:pt idx="10">
                  <c:v>57</c:v>
                </c:pt>
                <c:pt idx="11">
                  <c:v>57</c:v>
                </c:pt>
              </c:numCache>
            </c:numRef>
          </c:val>
          <c:smooth val="0"/>
          <c:extLst xmlns:c16r2="http://schemas.microsoft.com/office/drawing/2015/06/chart">
            <c:ext xmlns:c16="http://schemas.microsoft.com/office/drawing/2014/chart" uri="{C3380CC4-5D6E-409C-BE32-E72D297353CC}">
              <c16:uniqueId val="{00000017-C1CA-4FAF-A85E-DB6BCE2DF9E1}"/>
            </c:ext>
          </c:extLst>
        </c:ser>
        <c:ser>
          <c:idx val="2"/>
          <c:order val="2"/>
          <c:tx>
            <c:strRef>
              <c:f>Sheet1!$D$1</c:f>
              <c:strCache>
                <c:ptCount val="1"/>
                <c:pt idx="0">
                  <c:v>There should be a maximum speed limit of 50mph on all country roads because of the greater risks when driving on these</c:v>
                </c:pt>
              </c:strCache>
            </c:strRef>
          </c:tx>
          <c:spPr>
            <a:ln>
              <a:solidFill>
                <a:srgbClr val="00B0F0"/>
              </a:solidFill>
            </a:ln>
          </c:spPr>
          <c:marker>
            <c:spPr>
              <a:solidFill>
                <a:srgbClr val="00B0F0"/>
              </a:solidFill>
              <a:ln>
                <a:solidFill>
                  <a:srgbClr val="00B0F0"/>
                </a:solidFill>
              </a:ln>
            </c:spPr>
          </c:marker>
          <c:dLbls>
            <c:dLbl>
              <c:idx val="0"/>
              <c:layout>
                <c:manualLayout>
                  <c:x val="-1.0908862892772739E-2"/>
                  <c:y val="3.964368546845621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8-C1CA-4FAF-A85E-DB6BCE2DF9E1}"/>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C1CA-4FAF-A85E-DB6BCE2DF9E1}"/>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A-C1CA-4FAF-A85E-DB6BCE2DF9E1}"/>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C1CA-4FAF-A85E-DB6BCE2DF9E1}"/>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C-C1CA-4FAF-A85E-DB6BCE2DF9E1}"/>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C1CA-4FAF-A85E-DB6BCE2DF9E1}"/>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E-C1CA-4FAF-A85E-DB6BCE2DF9E1}"/>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C1CA-4FAF-A85E-DB6BCE2DF9E1}"/>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0-C1CA-4FAF-A85E-DB6BCE2DF9E1}"/>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1-C1CA-4FAF-A85E-DB6BCE2DF9E1}"/>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2-C1CA-4FAF-A85E-DB6BCE2DF9E1}"/>
                </c:ext>
              </c:extLst>
            </c:dLbl>
            <c:dLbl>
              <c:idx val="11"/>
              <c:layout>
                <c:manualLayout>
                  <c:x val="-1.090886289277275E-2"/>
                  <c:y val="3.964368546845621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A4C9-476C-BDDD-374573F2A7A2}"/>
                </c:ext>
              </c:extLst>
            </c:dLbl>
            <c:dLbl>
              <c:idx val="12"/>
              <c:layout>
                <c:manualLayout>
                  <c:x val="-1.6666776027996398E-2"/>
                  <c:y val="-4.757283876881904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3-C1CA-4FAF-A85E-DB6BCE2DF9E1}"/>
                </c:ext>
              </c:extLst>
            </c:dLbl>
            <c:spPr>
              <a:noFill/>
              <a:ln>
                <a:noFill/>
              </a:ln>
              <a:effectLst/>
            </c:spPr>
            <c:txPr>
              <a:bodyPr/>
              <a:lstStyle/>
              <a:p>
                <a:pPr>
                  <a:defRPr sz="1400">
                    <a:solidFill>
                      <a:srgbClr val="00B0F0"/>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Sheet1!$A$2:$A$16</c:f>
              <c:strCache>
                <c:ptCount val="12"/>
                <c:pt idx="0">
                  <c:v>Feb '12</c:v>
                </c:pt>
                <c:pt idx="1">
                  <c:v>Aug '12</c:v>
                </c:pt>
                <c:pt idx="2">
                  <c:v>Feb '13</c:v>
                </c:pt>
                <c:pt idx="3">
                  <c:v>July '13</c:v>
                </c:pt>
                <c:pt idx="4">
                  <c:v>Feb '14</c:v>
                </c:pt>
                <c:pt idx="5">
                  <c:v>July '14</c:v>
                </c:pt>
                <c:pt idx="6">
                  <c:v>Feb '15</c:v>
                </c:pt>
                <c:pt idx="7">
                  <c:v>July '15</c:v>
                </c:pt>
                <c:pt idx="8">
                  <c:v>Feb '16</c:v>
                </c:pt>
                <c:pt idx="9">
                  <c:v>Jul '16</c:v>
                </c:pt>
                <c:pt idx="10">
                  <c:v>Mar '17</c:v>
                </c:pt>
                <c:pt idx="11">
                  <c:v>Aug '17</c:v>
                </c:pt>
              </c:strCache>
            </c:strRef>
          </c:cat>
          <c:val>
            <c:numRef>
              <c:f>Sheet1!$D$2:$D$16</c:f>
              <c:numCache>
                <c:formatCode>General</c:formatCode>
                <c:ptCount val="12"/>
                <c:pt idx="0">
                  <c:v>50</c:v>
                </c:pt>
                <c:pt idx="1">
                  <c:v>56</c:v>
                </c:pt>
                <c:pt idx="2">
                  <c:v>53</c:v>
                </c:pt>
                <c:pt idx="3">
                  <c:v>56</c:v>
                </c:pt>
                <c:pt idx="4">
                  <c:v>51</c:v>
                </c:pt>
                <c:pt idx="5">
                  <c:v>59</c:v>
                </c:pt>
                <c:pt idx="6">
                  <c:v>56</c:v>
                </c:pt>
                <c:pt idx="7">
                  <c:v>54</c:v>
                </c:pt>
                <c:pt idx="8">
                  <c:v>54</c:v>
                </c:pt>
                <c:pt idx="9">
                  <c:v>59</c:v>
                </c:pt>
                <c:pt idx="10">
                  <c:v>56</c:v>
                </c:pt>
                <c:pt idx="11">
                  <c:v>55</c:v>
                </c:pt>
              </c:numCache>
            </c:numRef>
          </c:val>
          <c:smooth val="0"/>
          <c:extLst xmlns:c16r2="http://schemas.microsoft.com/office/drawing/2015/06/chart">
            <c:ext xmlns:c16="http://schemas.microsoft.com/office/drawing/2014/chart" uri="{C3380CC4-5D6E-409C-BE32-E72D297353CC}">
              <c16:uniqueId val="{00000024-C1CA-4FAF-A85E-DB6BCE2DF9E1}"/>
            </c:ext>
          </c:extLst>
        </c:ser>
        <c:dLbls>
          <c:showLegendKey val="0"/>
          <c:showVal val="1"/>
          <c:showCatName val="0"/>
          <c:showSerName val="0"/>
          <c:showPercent val="0"/>
          <c:showBubbleSize val="0"/>
        </c:dLbls>
        <c:marker val="1"/>
        <c:smooth val="0"/>
        <c:axId val="178275072"/>
        <c:axId val="178275840"/>
      </c:lineChart>
      <c:catAx>
        <c:axId val="178275072"/>
        <c:scaling>
          <c:orientation val="minMax"/>
        </c:scaling>
        <c:delete val="0"/>
        <c:axPos val="b"/>
        <c:numFmt formatCode="General" sourceLinked="0"/>
        <c:majorTickMark val="out"/>
        <c:minorTickMark val="none"/>
        <c:tickLblPos val="nextTo"/>
        <c:txPr>
          <a:bodyPr/>
          <a:lstStyle/>
          <a:p>
            <a:pPr>
              <a:defRPr lang="en-IN" sz="1200" baseline="0"/>
            </a:pPr>
            <a:endParaRPr lang="en-US"/>
          </a:p>
        </c:txPr>
        <c:crossAx val="178275840"/>
        <c:crosses val="autoZero"/>
        <c:auto val="1"/>
        <c:lblAlgn val="ctr"/>
        <c:lblOffset val="100"/>
        <c:noMultiLvlLbl val="0"/>
      </c:catAx>
      <c:valAx>
        <c:axId val="178275840"/>
        <c:scaling>
          <c:orientation val="minMax"/>
          <c:max val="100"/>
          <c:min val="0"/>
        </c:scaling>
        <c:delete val="0"/>
        <c:axPos val="l"/>
        <c:numFmt formatCode="General" sourceLinked="1"/>
        <c:majorTickMark val="out"/>
        <c:minorTickMark val="none"/>
        <c:tickLblPos val="nextTo"/>
        <c:txPr>
          <a:bodyPr/>
          <a:lstStyle/>
          <a:p>
            <a:pPr>
              <a:defRPr lang="en-IN" sz="1000" baseline="0"/>
            </a:pPr>
            <a:endParaRPr lang="en-US"/>
          </a:p>
        </c:txPr>
        <c:crossAx val="178275072"/>
        <c:crosses val="autoZero"/>
        <c:crossBetween val="between"/>
        <c:majorUnit val="20"/>
      </c:valAx>
    </c:plotArea>
    <c:legend>
      <c:legendPos val="r"/>
      <c:layout>
        <c:manualLayout>
          <c:xMode val="edge"/>
          <c:yMode val="edge"/>
          <c:x val="0.7347637114528458"/>
          <c:y val="0.12303860004723946"/>
          <c:w val="0.2652362885471542"/>
          <c:h val="0.74157041020289027"/>
        </c:manualLayout>
      </c:layout>
      <c:overlay val="0"/>
      <c:txPr>
        <a:bodyPr/>
        <a:lstStyle/>
        <a:p>
          <a:pPr>
            <a:defRPr lang="en-IN" sz="1400" baseline="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0269575678040244E-2"/>
          <c:y val="0.18405449810157734"/>
          <c:w val="0.66598920979186316"/>
          <c:h val="0.72738920838531584"/>
        </c:manualLayout>
      </c:layout>
      <c:lineChart>
        <c:grouping val="standard"/>
        <c:varyColors val="0"/>
        <c:ser>
          <c:idx val="0"/>
          <c:order val="0"/>
          <c:tx>
            <c:strRef>
              <c:f>Sheet1!$B$1</c:f>
              <c:strCache>
                <c:ptCount val="1"/>
                <c:pt idx="0">
                  <c:v>Not adjusting speed to country roads</c:v>
                </c:pt>
              </c:strCache>
            </c:strRef>
          </c:tx>
          <c:dLbls>
            <c:dLbl>
              <c:idx val="0"/>
              <c:layout>
                <c:manualLayout>
                  <c:x val="-2.8345164649696164E-2"/>
                  <c:y val="-4.228659783301998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6D0F-4B28-9DBA-C58FA447F215}"/>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6D0F-4B28-9DBA-C58FA447F215}"/>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6D0F-4B28-9DBA-C58FA447F215}"/>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6D0F-4B28-9DBA-C58FA447F215}"/>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6D0F-4B28-9DBA-C58FA447F215}"/>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6D0F-4B28-9DBA-C58FA447F215}"/>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6D0F-4B28-9DBA-C58FA447F215}"/>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6D0F-4B28-9DBA-C58FA447F215}"/>
                </c:ext>
              </c:extLst>
            </c:dLbl>
            <c:spPr>
              <a:noFill/>
              <a:ln>
                <a:noFill/>
              </a:ln>
              <a:effectLst/>
            </c:spPr>
            <c:txPr>
              <a:bodyPr/>
              <a:lstStyle/>
              <a:p>
                <a:pPr>
                  <a:defRPr sz="1400">
                    <a:solidFill>
                      <a:schemeClr val="accent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Sheet1!$A$2:$A$13</c:f>
              <c:strCache>
                <c:ptCount val="9"/>
                <c:pt idx="0">
                  <c:v>July '13</c:v>
                </c:pt>
                <c:pt idx="1">
                  <c:v>Feb '14</c:v>
                </c:pt>
                <c:pt idx="2">
                  <c:v>July '14</c:v>
                </c:pt>
                <c:pt idx="3">
                  <c:v>Feb '15</c:v>
                </c:pt>
                <c:pt idx="4">
                  <c:v>July '15</c:v>
                </c:pt>
                <c:pt idx="5">
                  <c:v>Feb '16</c:v>
                </c:pt>
                <c:pt idx="6">
                  <c:v>Jul '16</c:v>
                </c:pt>
                <c:pt idx="7">
                  <c:v>Mar '17</c:v>
                </c:pt>
                <c:pt idx="8">
                  <c:v>Aug '17</c:v>
                </c:pt>
              </c:strCache>
            </c:strRef>
          </c:cat>
          <c:val>
            <c:numRef>
              <c:f>Sheet1!$B$2:$B$13</c:f>
              <c:numCache>
                <c:formatCode>General</c:formatCode>
                <c:ptCount val="9"/>
                <c:pt idx="0">
                  <c:v>74</c:v>
                </c:pt>
                <c:pt idx="1">
                  <c:v>75</c:v>
                </c:pt>
                <c:pt idx="2">
                  <c:v>74</c:v>
                </c:pt>
                <c:pt idx="3">
                  <c:v>76</c:v>
                </c:pt>
                <c:pt idx="4">
                  <c:v>53</c:v>
                </c:pt>
                <c:pt idx="5">
                  <c:v>63</c:v>
                </c:pt>
                <c:pt idx="6">
                  <c:v>62</c:v>
                </c:pt>
                <c:pt idx="7">
                  <c:v>63</c:v>
                </c:pt>
                <c:pt idx="8">
                  <c:v>69</c:v>
                </c:pt>
              </c:numCache>
            </c:numRef>
          </c:val>
          <c:smooth val="0"/>
          <c:extLst xmlns:c16r2="http://schemas.microsoft.com/office/drawing/2015/06/chart">
            <c:ext xmlns:c16="http://schemas.microsoft.com/office/drawing/2014/chart" uri="{C3380CC4-5D6E-409C-BE32-E72D297353CC}">
              <c16:uniqueId val="{00000008-6D0F-4B28-9DBA-C58FA447F215}"/>
            </c:ext>
          </c:extLst>
        </c:ser>
        <c:ser>
          <c:idx val="1"/>
          <c:order val="1"/>
          <c:tx>
            <c:strRef>
              <c:f>Sheet1!$C$1</c:f>
              <c:strCache>
                <c:ptCount val="1"/>
                <c:pt idx="0">
                  <c:v>Driving at +10mph in cities or towns</c:v>
                </c:pt>
              </c:strCache>
            </c:strRef>
          </c:tx>
          <c:spPr>
            <a:ln>
              <a:solidFill>
                <a:schemeClr val="accent6"/>
              </a:solidFill>
            </a:ln>
          </c:spPr>
          <c:marker>
            <c:spPr>
              <a:solidFill>
                <a:schemeClr val="accent6"/>
              </a:solidFill>
              <a:ln>
                <a:solidFill>
                  <a:schemeClr val="accent6"/>
                </a:solidFill>
              </a:ln>
            </c:spPr>
          </c:marker>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6D0F-4B28-9DBA-C58FA447F215}"/>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6D0F-4B28-9DBA-C58FA447F215}"/>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6D0F-4B28-9DBA-C58FA447F215}"/>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6D0F-4B28-9DBA-C58FA447F215}"/>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6D0F-4B28-9DBA-C58FA447F215}"/>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6D0F-4B28-9DBA-C58FA447F215}"/>
                </c:ext>
              </c:extLst>
            </c:dLbl>
            <c:dLbl>
              <c:idx val="6"/>
              <c:layout>
                <c:manualLayout>
                  <c:x val="-2.6455487006383092E-2"/>
                  <c:y val="-3.43578607393287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6D0F-4B28-9DBA-C58FA447F215}"/>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6D0F-4B28-9DBA-C58FA447F215}"/>
                </c:ext>
              </c:extLst>
            </c:dLbl>
            <c:spPr>
              <a:noFill/>
              <a:ln>
                <a:noFill/>
              </a:ln>
              <a:effectLst/>
            </c:spPr>
            <c:txPr>
              <a:bodyPr/>
              <a:lstStyle/>
              <a:p>
                <a:pPr>
                  <a:defRPr sz="1400">
                    <a:solidFill>
                      <a:schemeClr val="accent6"/>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Sheet1!$A$2:$A$13</c:f>
              <c:strCache>
                <c:ptCount val="9"/>
                <c:pt idx="0">
                  <c:v>July '13</c:v>
                </c:pt>
                <c:pt idx="1">
                  <c:v>Feb '14</c:v>
                </c:pt>
                <c:pt idx="2">
                  <c:v>July '14</c:v>
                </c:pt>
                <c:pt idx="3">
                  <c:v>Feb '15</c:v>
                </c:pt>
                <c:pt idx="4">
                  <c:v>July '15</c:v>
                </c:pt>
                <c:pt idx="5">
                  <c:v>Feb '16</c:v>
                </c:pt>
                <c:pt idx="6">
                  <c:v>Jul '16</c:v>
                </c:pt>
                <c:pt idx="7">
                  <c:v>Mar '17</c:v>
                </c:pt>
                <c:pt idx="8">
                  <c:v>Aug '17</c:v>
                </c:pt>
              </c:strCache>
            </c:strRef>
          </c:cat>
          <c:val>
            <c:numRef>
              <c:f>Sheet1!$C$2:$C$13</c:f>
              <c:numCache>
                <c:formatCode>General</c:formatCode>
                <c:ptCount val="9"/>
                <c:pt idx="6">
                  <c:v>64</c:v>
                </c:pt>
                <c:pt idx="7">
                  <c:v>60</c:v>
                </c:pt>
                <c:pt idx="8">
                  <c:v>66</c:v>
                </c:pt>
              </c:numCache>
            </c:numRef>
          </c:val>
          <c:smooth val="0"/>
          <c:extLst xmlns:c16r2="http://schemas.microsoft.com/office/drawing/2015/06/chart">
            <c:ext xmlns:c16="http://schemas.microsoft.com/office/drawing/2014/chart" uri="{C3380CC4-5D6E-409C-BE32-E72D297353CC}">
              <c16:uniqueId val="{00000011-6D0F-4B28-9DBA-C58FA447F215}"/>
            </c:ext>
          </c:extLst>
        </c:ser>
        <c:ser>
          <c:idx val="2"/>
          <c:order val="2"/>
          <c:tx>
            <c:strRef>
              <c:f>Sheet1!$D$1</c:f>
              <c:strCache>
                <c:ptCount val="1"/>
                <c:pt idx="0">
                  <c:v>Speeding up through amber</c:v>
                </c:pt>
              </c:strCache>
            </c:strRef>
          </c:tx>
          <c:spPr>
            <a:ln>
              <a:solidFill>
                <a:srgbClr val="00B0F0"/>
              </a:solidFill>
            </a:ln>
          </c:spPr>
          <c:marker>
            <c:spPr>
              <a:solidFill>
                <a:srgbClr val="00B0F0"/>
              </a:solidFill>
              <a:ln>
                <a:solidFill>
                  <a:srgbClr val="00B0F0"/>
                </a:solidFill>
              </a:ln>
            </c:spPr>
          </c:marker>
          <c:dLbls>
            <c:dLbl>
              <c:idx val="4"/>
              <c:layout>
                <c:manualLayout>
                  <c:x val="-2.4565809363070016E-2"/>
                  <c:y val="4.228659783301996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6D0F-4B28-9DBA-C58FA447F215}"/>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6D0F-4B28-9DBA-C58FA447F215}"/>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4-6D0F-4B28-9DBA-C58FA447F215}"/>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6D0F-4B28-9DBA-C58FA447F215}"/>
                </c:ext>
              </c:extLst>
            </c:dLbl>
            <c:dLbl>
              <c:idx val="8"/>
              <c:layout>
                <c:manualLayout>
                  <c:x val="-1.1338065859878468E-2"/>
                  <c:y val="2.378621128107372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AFA3-49C7-8F45-2DE469BEBA57}"/>
                </c:ext>
              </c:extLst>
            </c:dLbl>
            <c:spPr>
              <a:noFill/>
              <a:ln>
                <a:noFill/>
              </a:ln>
              <a:effectLst/>
            </c:spPr>
            <c:txPr>
              <a:bodyPr/>
              <a:lstStyle/>
              <a:p>
                <a:pPr>
                  <a:defRPr sz="1400">
                    <a:solidFill>
                      <a:srgbClr val="00B0F0"/>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Sheet1!$A$2:$A$13</c:f>
              <c:strCache>
                <c:ptCount val="9"/>
                <c:pt idx="0">
                  <c:v>July '13</c:v>
                </c:pt>
                <c:pt idx="1">
                  <c:v>Feb '14</c:v>
                </c:pt>
                <c:pt idx="2">
                  <c:v>July '14</c:v>
                </c:pt>
                <c:pt idx="3">
                  <c:v>Feb '15</c:v>
                </c:pt>
                <c:pt idx="4">
                  <c:v>July '15</c:v>
                </c:pt>
                <c:pt idx="5">
                  <c:v>Feb '16</c:v>
                </c:pt>
                <c:pt idx="6">
                  <c:v>Jul '16</c:v>
                </c:pt>
                <c:pt idx="7">
                  <c:v>Mar '17</c:v>
                </c:pt>
                <c:pt idx="8">
                  <c:v>Aug '17</c:v>
                </c:pt>
              </c:strCache>
            </c:strRef>
          </c:cat>
          <c:val>
            <c:numRef>
              <c:f>Sheet1!$D$2:$D$13</c:f>
              <c:numCache>
                <c:formatCode>General</c:formatCode>
                <c:ptCount val="9"/>
                <c:pt idx="4">
                  <c:v>38</c:v>
                </c:pt>
                <c:pt idx="5">
                  <c:v>42</c:v>
                </c:pt>
                <c:pt idx="6">
                  <c:v>42</c:v>
                </c:pt>
                <c:pt idx="7">
                  <c:v>47</c:v>
                </c:pt>
                <c:pt idx="8">
                  <c:v>47</c:v>
                </c:pt>
              </c:numCache>
            </c:numRef>
          </c:val>
          <c:smooth val="0"/>
          <c:extLst xmlns:c16r2="http://schemas.microsoft.com/office/drawing/2015/06/chart">
            <c:ext xmlns:c16="http://schemas.microsoft.com/office/drawing/2014/chart" uri="{C3380CC4-5D6E-409C-BE32-E72D297353CC}">
              <c16:uniqueId val="{00000016-6D0F-4B28-9DBA-C58FA447F215}"/>
            </c:ext>
          </c:extLst>
        </c:ser>
        <c:ser>
          <c:idx val="3"/>
          <c:order val="3"/>
          <c:tx>
            <c:strRef>
              <c:f>Sheet1!$E$1</c:f>
              <c:strCache>
                <c:ptCount val="1"/>
                <c:pt idx="0">
                  <c:v>In built up areas, where there are pedestrians and cyclists, it may be necessary to drive below the speed limit</c:v>
                </c:pt>
              </c:strCache>
            </c:strRef>
          </c:tx>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Sheet1!$A$2:$A$13</c:f>
              <c:strCache>
                <c:ptCount val="9"/>
                <c:pt idx="0">
                  <c:v>July '13</c:v>
                </c:pt>
                <c:pt idx="1">
                  <c:v>Feb '14</c:v>
                </c:pt>
                <c:pt idx="2">
                  <c:v>July '14</c:v>
                </c:pt>
                <c:pt idx="3">
                  <c:v>Feb '15</c:v>
                </c:pt>
                <c:pt idx="4">
                  <c:v>July '15</c:v>
                </c:pt>
                <c:pt idx="5">
                  <c:v>Feb '16</c:v>
                </c:pt>
                <c:pt idx="6">
                  <c:v>Jul '16</c:v>
                </c:pt>
                <c:pt idx="7">
                  <c:v>Mar '17</c:v>
                </c:pt>
                <c:pt idx="8">
                  <c:v>Aug '17</c:v>
                </c:pt>
              </c:strCache>
            </c:strRef>
          </c:cat>
          <c:val>
            <c:numRef>
              <c:f>Sheet1!$E$2:$E$13</c:f>
            </c:numRef>
          </c:val>
          <c:smooth val="0"/>
          <c:extLst xmlns:c16r2="http://schemas.microsoft.com/office/drawing/2015/06/chart">
            <c:ext xmlns:c16="http://schemas.microsoft.com/office/drawing/2014/chart" uri="{C3380CC4-5D6E-409C-BE32-E72D297353CC}">
              <c16:uniqueId val="{00000017-6D0F-4B28-9DBA-C58FA447F215}"/>
            </c:ext>
          </c:extLst>
        </c:ser>
        <c:ser>
          <c:idx val="4"/>
          <c:order val="4"/>
          <c:tx>
            <c:strRef>
              <c:f>Sheet1!$F$1</c:f>
              <c:strCache>
                <c:ptCount val="1"/>
                <c:pt idx="0">
                  <c:v>Driving at +10mph motorways</c:v>
                </c:pt>
              </c:strCache>
            </c:strRef>
          </c:tx>
          <c:spPr>
            <a:ln>
              <a:solidFill>
                <a:schemeClr val="accent2">
                  <a:lumMod val="60000"/>
                  <a:lumOff val="40000"/>
                </a:schemeClr>
              </a:solidFill>
            </a:ln>
          </c:spPr>
          <c:marker>
            <c:spPr>
              <a:solidFill>
                <a:schemeClr val="accent2">
                  <a:lumMod val="60000"/>
                  <a:lumOff val="40000"/>
                </a:schemeClr>
              </a:solidFill>
              <a:ln>
                <a:solidFill>
                  <a:schemeClr val="accent2"/>
                </a:solidFill>
              </a:ln>
            </c:spPr>
          </c:marker>
          <c:dLbls>
            <c:dLbl>
              <c:idx val="0"/>
              <c:layout>
                <c:manualLayout>
                  <c:x val="-2.8345164649696164E-2"/>
                  <c:y val="-3.964368546845621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8-6D0F-4B28-9DBA-C58FA447F215}"/>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6D0F-4B28-9DBA-C58FA447F215}"/>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A-6D0F-4B28-9DBA-C58FA447F215}"/>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6D0F-4B28-9DBA-C58FA447F215}"/>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C-6D0F-4B28-9DBA-C58FA447F215}"/>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6D0F-4B28-9DBA-C58FA447F215}"/>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E-6D0F-4B28-9DBA-C58FA447F215}"/>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6D0F-4B28-9DBA-C58FA447F215}"/>
                </c:ext>
              </c:extLst>
            </c:dLbl>
            <c:spPr>
              <a:noFill/>
              <a:ln>
                <a:noFill/>
              </a:ln>
              <a:effectLst/>
            </c:spPr>
            <c:txPr>
              <a:bodyPr/>
              <a:lstStyle/>
              <a:p>
                <a:pPr>
                  <a:defRPr sz="1400">
                    <a:solidFill>
                      <a:schemeClr val="accent2"/>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Sheet1!$A$2:$A$13</c:f>
              <c:strCache>
                <c:ptCount val="9"/>
                <c:pt idx="0">
                  <c:v>July '13</c:v>
                </c:pt>
                <c:pt idx="1">
                  <c:v>Feb '14</c:v>
                </c:pt>
                <c:pt idx="2">
                  <c:v>July '14</c:v>
                </c:pt>
                <c:pt idx="3">
                  <c:v>Feb '15</c:v>
                </c:pt>
                <c:pt idx="4">
                  <c:v>July '15</c:v>
                </c:pt>
                <c:pt idx="5">
                  <c:v>Feb '16</c:v>
                </c:pt>
                <c:pt idx="6">
                  <c:v>Jul '16</c:v>
                </c:pt>
                <c:pt idx="7">
                  <c:v>Mar '17</c:v>
                </c:pt>
                <c:pt idx="8">
                  <c:v>Aug '17</c:v>
                </c:pt>
              </c:strCache>
            </c:strRef>
          </c:cat>
          <c:val>
            <c:numRef>
              <c:f>Sheet1!$F$2:$F$13</c:f>
              <c:numCache>
                <c:formatCode>General</c:formatCode>
                <c:ptCount val="9"/>
                <c:pt idx="0">
                  <c:v>27</c:v>
                </c:pt>
                <c:pt idx="1">
                  <c:v>25</c:v>
                </c:pt>
                <c:pt idx="2">
                  <c:v>32</c:v>
                </c:pt>
                <c:pt idx="3">
                  <c:v>29</c:v>
                </c:pt>
                <c:pt idx="4">
                  <c:v>23</c:v>
                </c:pt>
                <c:pt idx="5">
                  <c:v>27</c:v>
                </c:pt>
                <c:pt idx="6">
                  <c:v>31</c:v>
                </c:pt>
                <c:pt idx="7">
                  <c:v>31</c:v>
                </c:pt>
                <c:pt idx="8">
                  <c:v>35</c:v>
                </c:pt>
              </c:numCache>
            </c:numRef>
          </c:val>
          <c:smooth val="0"/>
          <c:extLst xmlns:c16r2="http://schemas.microsoft.com/office/drawing/2015/06/chart">
            <c:ext xmlns:c16="http://schemas.microsoft.com/office/drawing/2014/chart" uri="{C3380CC4-5D6E-409C-BE32-E72D297353CC}">
              <c16:uniqueId val="{00000020-6D0F-4B28-9DBA-C58FA447F215}"/>
            </c:ext>
          </c:extLst>
        </c:ser>
        <c:ser>
          <c:idx val="5"/>
          <c:order val="5"/>
          <c:tx>
            <c:strRef>
              <c:f>Sheet1!$G$1</c:f>
              <c:strCache>
                <c:ptCount val="1"/>
                <c:pt idx="0">
                  <c:v>Driving at +5mph in cities/towns</c:v>
                </c:pt>
              </c:strCache>
            </c:strRef>
          </c:tx>
          <c:spPr>
            <a:ln>
              <a:solidFill>
                <a:schemeClr val="tx2">
                  <a:lumMod val="60000"/>
                  <a:lumOff val="40000"/>
                </a:schemeClr>
              </a:solidFill>
            </a:ln>
          </c:spPr>
          <c:marker>
            <c:spPr>
              <a:solidFill>
                <a:schemeClr val="tx2">
                  <a:lumMod val="60000"/>
                  <a:lumOff val="40000"/>
                </a:schemeClr>
              </a:solidFill>
              <a:ln>
                <a:solidFill>
                  <a:schemeClr val="tx2"/>
                </a:solidFill>
              </a:ln>
            </c:spPr>
          </c:marker>
          <c:dPt>
            <c:idx val="7"/>
            <c:marker>
              <c:spPr>
                <a:solidFill>
                  <a:schemeClr val="tx2">
                    <a:lumMod val="60000"/>
                    <a:lumOff val="40000"/>
                  </a:schemeClr>
                </a:solidFill>
                <a:ln w="12700">
                  <a:noFill/>
                </a:ln>
              </c:spPr>
            </c:marker>
            <c:bubble3D val="0"/>
            <c:extLst xmlns:c16r2="http://schemas.microsoft.com/office/drawing/2015/06/chart">
              <c:ext xmlns:c16="http://schemas.microsoft.com/office/drawing/2014/chart" uri="{C3380CC4-5D6E-409C-BE32-E72D297353CC}">
                <c16:uniqueId val="{00000028-6D0F-4B28-9DBA-C58FA447F215}"/>
              </c:ext>
            </c:extLst>
          </c:dPt>
          <c:dLbls>
            <c:dLbl>
              <c:idx val="0"/>
              <c:layout>
                <c:manualLayout>
                  <c:x val="-2.8345164649696164E-2"/>
                  <c:y val="3.9643685468456216E-2"/>
                </c:manualLayout>
              </c:layout>
              <c:spPr/>
              <c:txPr>
                <a:bodyPr/>
                <a:lstStyle/>
                <a:p>
                  <a:pPr>
                    <a:defRPr sz="1400">
                      <a:solidFill>
                        <a:srgbClr val="92D050"/>
                      </a:solidFill>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1-6D0F-4B28-9DBA-C58FA447F215}"/>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2-6D0F-4B28-9DBA-C58FA447F215}"/>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3-6D0F-4B28-9DBA-C58FA447F215}"/>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4-6D0F-4B28-9DBA-C58FA447F215}"/>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5-6D0F-4B28-9DBA-C58FA447F215}"/>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6-6D0F-4B28-9DBA-C58FA447F215}"/>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7-6D0F-4B28-9DBA-C58FA447F215}"/>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8-6D0F-4B28-9DBA-C58FA447F215}"/>
                </c:ext>
              </c:extLst>
            </c:dLbl>
            <c:dLbl>
              <c:idx val="8"/>
              <c:layout>
                <c:manualLayout>
                  <c:x val="-1.1338065859878468E-2"/>
                  <c:y val="3.7000773103892375E-2"/>
                </c:manualLayout>
              </c:layout>
              <c:spPr>
                <a:noFill/>
                <a:ln>
                  <a:noFill/>
                </a:ln>
                <a:effectLst/>
              </c:spPr>
              <c:txPr>
                <a:bodyPr/>
                <a:lstStyle/>
                <a:p>
                  <a:pPr>
                    <a:defRPr sz="1400">
                      <a:solidFill>
                        <a:srgbClr val="92D050"/>
                      </a:solidFill>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AFA3-49C7-8F45-2DE469BEBA57}"/>
                </c:ext>
              </c:extLst>
            </c:dLbl>
            <c:spPr>
              <a:noFill/>
              <a:ln>
                <a:noFill/>
              </a:ln>
              <a:effectLst/>
            </c:spPr>
            <c:txPr>
              <a:bodyPr/>
              <a:lstStyle/>
              <a:p>
                <a:pPr>
                  <a:defRPr sz="14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Sheet1!$A$2:$A$13</c:f>
              <c:strCache>
                <c:ptCount val="9"/>
                <c:pt idx="0">
                  <c:v>July '13</c:v>
                </c:pt>
                <c:pt idx="1">
                  <c:v>Feb '14</c:v>
                </c:pt>
                <c:pt idx="2">
                  <c:v>July '14</c:v>
                </c:pt>
                <c:pt idx="3">
                  <c:v>Feb '15</c:v>
                </c:pt>
                <c:pt idx="4">
                  <c:v>July '15</c:v>
                </c:pt>
                <c:pt idx="5">
                  <c:v>Feb '16</c:v>
                </c:pt>
                <c:pt idx="6">
                  <c:v>Jul '16</c:v>
                </c:pt>
                <c:pt idx="7">
                  <c:v>Mar '17</c:v>
                </c:pt>
                <c:pt idx="8">
                  <c:v>Aug '17</c:v>
                </c:pt>
              </c:strCache>
            </c:strRef>
          </c:cat>
          <c:val>
            <c:numRef>
              <c:f>Sheet1!$G$2:$G$13</c:f>
              <c:numCache>
                <c:formatCode>General</c:formatCode>
                <c:ptCount val="9"/>
                <c:pt idx="0">
                  <c:v>17</c:v>
                </c:pt>
                <c:pt idx="1">
                  <c:v>21</c:v>
                </c:pt>
                <c:pt idx="2">
                  <c:v>29</c:v>
                </c:pt>
                <c:pt idx="3">
                  <c:v>26</c:v>
                </c:pt>
                <c:pt idx="4">
                  <c:v>23</c:v>
                </c:pt>
                <c:pt idx="5">
                  <c:v>22</c:v>
                </c:pt>
                <c:pt idx="6">
                  <c:v>23</c:v>
                </c:pt>
                <c:pt idx="7">
                  <c:v>27</c:v>
                </c:pt>
                <c:pt idx="8">
                  <c:v>27</c:v>
                </c:pt>
              </c:numCache>
            </c:numRef>
          </c:val>
          <c:smooth val="0"/>
          <c:extLst xmlns:c16r2="http://schemas.microsoft.com/office/drawing/2015/06/chart">
            <c:ext xmlns:c16="http://schemas.microsoft.com/office/drawing/2014/chart" uri="{C3380CC4-5D6E-409C-BE32-E72D297353CC}">
              <c16:uniqueId val="{00000029-6D0F-4B28-9DBA-C58FA447F215}"/>
            </c:ext>
          </c:extLst>
        </c:ser>
        <c:dLbls>
          <c:showLegendKey val="0"/>
          <c:showVal val="1"/>
          <c:showCatName val="0"/>
          <c:showSerName val="0"/>
          <c:showPercent val="0"/>
          <c:showBubbleSize val="0"/>
        </c:dLbls>
        <c:marker val="1"/>
        <c:smooth val="0"/>
        <c:axId val="179861760"/>
        <c:axId val="179888128"/>
      </c:lineChart>
      <c:catAx>
        <c:axId val="179861760"/>
        <c:scaling>
          <c:orientation val="minMax"/>
        </c:scaling>
        <c:delete val="0"/>
        <c:axPos val="b"/>
        <c:numFmt formatCode="General" sourceLinked="0"/>
        <c:majorTickMark val="out"/>
        <c:minorTickMark val="none"/>
        <c:tickLblPos val="nextTo"/>
        <c:txPr>
          <a:bodyPr/>
          <a:lstStyle/>
          <a:p>
            <a:pPr>
              <a:defRPr lang="en-IN" sz="1000" baseline="0"/>
            </a:pPr>
            <a:endParaRPr lang="en-US"/>
          </a:p>
        </c:txPr>
        <c:crossAx val="179888128"/>
        <c:crosses val="autoZero"/>
        <c:auto val="1"/>
        <c:lblAlgn val="ctr"/>
        <c:lblOffset val="100"/>
        <c:noMultiLvlLbl val="0"/>
      </c:catAx>
      <c:valAx>
        <c:axId val="179888128"/>
        <c:scaling>
          <c:orientation val="minMax"/>
          <c:max val="80"/>
          <c:min val="0"/>
        </c:scaling>
        <c:delete val="0"/>
        <c:axPos val="l"/>
        <c:numFmt formatCode="General" sourceLinked="1"/>
        <c:majorTickMark val="out"/>
        <c:minorTickMark val="none"/>
        <c:tickLblPos val="nextTo"/>
        <c:txPr>
          <a:bodyPr/>
          <a:lstStyle/>
          <a:p>
            <a:pPr>
              <a:defRPr lang="en-IN" sz="1000" baseline="0"/>
            </a:pPr>
            <a:endParaRPr lang="en-US"/>
          </a:p>
        </c:txPr>
        <c:crossAx val="179861760"/>
        <c:crosses val="autoZero"/>
        <c:crossBetween val="between"/>
        <c:majorUnit val="20"/>
      </c:valAx>
    </c:plotArea>
    <c:legend>
      <c:legendPos val="r"/>
      <c:layout>
        <c:manualLayout>
          <c:xMode val="edge"/>
          <c:yMode val="edge"/>
          <c:x val="0.75848893043203836"/>
          <c:y val="0.17589684733851441"/>
          <c:w val="0.20749687198832625"/>
          <c:h val="0.72880618399872643"/>
        </c:manualLayout>
      </c:layout>
      <c:overlay val="0"/>
      <c:txPr>
        <a:bodyPr/>
        <a:lstStyle/>
        <a:p>
          <a:pPr>
            <a:defRPr lang="en-IN" sz="1200" baseline="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69644531958726685"/>
          <c:y val="9.1287049978808654E-2"/>
          <c:w val="0.23852454050873054"/>
          <c:h val="0.7274734462002872"/>
        </c:manualLayout>
      </c:layout>
      <c:barChart>
        <c:barDir val="bar"/>
        <c:grouping val="stacked"/>
        <c:varyColors val="0"/>
        <c:ser>
          <c:idx val="8"/>
          <c:order val="0"/>
          <c:tx>
            <c:strRef>
              <c:f>Sheet1!$B$1</c:f>
              <c:strCache>
                <c:ptCount val="1"/>
                <c:pt idx="0">
                  <c:v>Very serious</c:v>
                </c:pt>
              </c:strCache>
            </c:strRef>
          </c:tx>
          <c:spPr>
            <a:solidFill>
              <a:srgbClr val="7A2280">
                <a:alpha val="50000"/>
              </a:srgbClr>
            </a:solidFill>
            <a:ln w="25527">
              <a:noFill/>
            </a:ln>
          </c:spPr>
          <c:invertIfNegative val="0"/>
          <c:dPt>
            <c:idx val="5"/>
            <c:invertIfNegative val="0"/>
            <c:bubble3D val="0"/>
            <c:spPr>
              <a:solidFill>
                <a:srgbClr val="7A2280"/>
              </a:solidFill>
              <a:ln w="25527">
                <a:noFill/>
              </a:ln>
            </c:spPr>
            <c:extLst xmlns:c16r2="http://schemas.microsoft.com/office/drawing/2015/06/chart">
              <c:ext xmlns:c16="http://schemas.microsoft.com/office/drawing/2014/chart" uri="{C3380CC4-5D6E-409C-BE32-E72D297353CC}">
                <c16:uniqueId val="{00000001-C376-46A4-B0B0-8CB65233B478}"/>
              </c:ext>
            </c:extLst>
          </c:dPt>
          <c:dPt>
            <c:idx val="6"/>
            <c:invertIfNegative val="0"/>
            <c:bubble3D val="0"/>
            <c:spPr>
              <a:solidFill>
                <a:srgbClr val="7A2280"/>
              </a:solidFill>
              <a:ln w="25527">
                <a:noFill/>
              </a:ln>
            </c:spPr>
            <c:extLst xmlns:c16r2="http://schemas.microsoft.com/office/drawing/2015/06/chart">
              <c:ext xmlns:c16="http://schemas.microsoft.com/office/drawing/2014/chart" uri="{C3380CC4-5D6E-409C-BE32-E72D297353CC}">
                <c16:uniqueId val="{00000003-C376-46A4-B0B0-8CB65233B478}"/>
              </c:ext>
            </c:extLst>
          </c:dPt>
          <c:dPt>
            <c:idx val="7"/>
            <c:invertIfNegative val="0"/>
            <c:bubble3D val="0"/>
            <c:extLst xmlns:c16r2="http://schemas.microsoft.com/office/drawing/2015/06/chart">
              <c:ext xmlns:c16="http://schemas.microsoft.com/office/drawing/2014/chart" uri="{C3380CC4-5D6E-409C-BE32-E72D297353CC}">
                <c16:uniqueId val="{00000004-F129-4CBC-B092-6111C2137123}"/>
              </c:ext>
            </c:extLst>
          </c:dPt>
          <c:dPt>
            <c:idx val="9"/>
            <c:invertIfNegative val="0"/>
            <c:bubble3D val="0"/>
            <c:spPr>
              <a:solidFill>
                <a:srgbClr val="7A2280"/>
              </a:solidFill>
              <a:ln w="25527">
                <a:noFill/>
              </a:ln>
            </c:spPr>
            <c:extLst xmlns:c16r2="http://schemas.microsoft.com/office/drawing/2015/06/chart">
              <c:ext xmlns:c16="http://schemas.microsoft.com/office/drawing/2014/chart" uri="{C3380CC4-5D6E-409C-BE32-E72D297353CC}">
                <c16:uniqueId val="{00000006-C376-46A4-B0B0-8CB65233B478}"/>
              </c:ext>
            </c:extLst>
          </c:dPt>
          <c:dPt>
            <c:idx val="10"/>
            <c:invertIfNegative val="0"/>
            <c:bubble3D val="0"/>
            <c:spPr>
              <a:solidFill>
                <a:srgbClr val="7A2280"/>
              </a:solidFill>
              <a:ln w="25527">
                <a:noFill/>
              </a:ln>
            </c:spPr>
            <c:extLst xmlns:c16r2="http://schemas.microsoft.com/office/drawing/2015/06/chart">
              <c:ext xmlns:c16="http://schemas.microsoft.com/office/drawing/2014/chart" uri="{C3380CC4-5D6E-409C-BE32-E72D297353CC}">
                <c16:uniqueId val="{00000008-C376-46A4-B0B0-8CB65233B478}"/>
              </c:ext>
            </c:extLst>
          </c:dPt>
          <c:dPt>
            <c:idx val="11"/>
            <c:invertIfNegative val="0"/>
            <c:bubble3D val="0"/>
            <c:spPr>
              <a:solidFill>
                <a:srgbClr val="7A2280"/>
              </a:solidFill>
              <a:ln w="25527">
                <a:noFill/>
              </a:ln>
            </c:spPr>
            <c:extLst xmlns:c16r2="http://schemas.microsoft.com/office/drawing/2015/06/chart">
              <c:ext xmlns:c16="http://schemas.microsoft.com/office/drawing/2014/chart" uri="{C3380CC4-5D6E-409C-BE32-E72D297353CC}">
                <c16:uniqueId val="{0000000A-C376-46A4-B0B0-8CB65233B478}"/>
              </c:ext>
            </c:extLst>
          </c:dPt>
          <c:dLbls>
            <c:dLbl>
              <c:idx val="11"/>
              <c:layout>
                <c:manualLayout>
                  <c:x val="1.04644675274144E-2"/>
                  <c:y val="2.3787125361203407E-3"/>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C376-46A4-B0B0-8CB65233B478}"/>
                </c:ext>
              </c:extLst>
            </c:dLbl>
            <c:numFmt formatCode="#,##0" sourceLinked="0"/>
            <c:spPr>
              <a:noFill/>
              <a:ln w="25527">
                <a:noFill/>
              </a:ln>
            </c:spPr>
            <c:txPr>
              <a:bodyPr/>
              <a:lstStyle/>
              <a:p>
                <a:pPr>
                  <a:defRPr sz="1200" b="0" i="0" u="none" strike="noStrike" baseline="0">
                    <a:solidFill>
                      <a:srgbClr val="FFFFFF"/>
                    </a:solidFill>
                    <a:latin typeface="+mn-lt"/>
                    <a:ea typeface="Arial"/>
                    <a:cs typeface="Arial"/>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Sheet1!$A$2:$A$13</c:f>
              <c:strCache>
                <c:ptCount val="12"/>
                <c:pt idx="0">
                  <c:v>Drinking / driving  over the limit</c:v>
                </c:pt>
                <c:pt idx="1">
                  <c:v>Driving  under influence of drugs</c:v>
                </c:pt>
                <c:pt idx="2">
                  <c:v>Using hand held mobile</c:v>
                </c:pt>
                <c:pt idx="3">
                  <c:v>Not looking out for motorcyclists / people on pedal bikes at junctions</c:v>
                </c:pt>
                <c:pt idx="4">
                  <c:v>Not wearing seatbelt </c:v>
                </c:pt>
                <c:pt idx="5">
                  <c:v>Not adjusting speed to  country roads</c:v>
                </c:pt>
                <c:pt idx="6">
                  <c:v>Driving  + 10mph in cities/ towns</c:v>
                </c:pt>
                <c:pt idx="7">
                  <c:v>Driving when tired</c:v>
                </c:pt>
                <c:pt idx="8">
                  <c:v>Being distracted by something /someone</c:v>
                </c:pt>
                <c:pt idx="9">
                  <c:v>Speeding up through amber</c:v>
                </c:pt>
                <c:pt idx="10">
                  <c:v>Driving  +10mph motorways</c:v>
                </c:pt>
                <c:pt idx="11">
                  <c:v>Driving  + 5mph  in cities/towns</c:v>
                </c:pt>
              </c:strCache>
            </c:strRef>
          </c:cat>
          <c:val>
            <c:numRef>
              <c:f>Sheet1!$B$2:$B$13</c:f>
              <c:numCache>
                <c:formatCode>General</c:formatCode>
                <c:ptCount val="12"/>
                <c:pt idx="0">
                  <c:v>93</c:v>
                </c:pt>
                <c:pt idx="1">
                  <c:v>91</c:v>
                </c:pt>
                <c:pt idx="2">
                  <c:v>84</c:v>
                </c:pt>
                <c:pt idx="3">
                  <c:v>78</c:v>
                </c:pt>
                <c:pt idx="4">
                  <c:v>72</c:v>
                </c:pt>
                <c:pt idx="5">
                  <c:v>69</c:v>
                </c:pt>
                <c:pt idx="6">
                  <c:v>66</c:v>
                </c:pt>
                <c:pt idx="7">
                  <c:v>63</c:v>
                </c:pt>
                <c:pt idx="8">
                  <c:v>59</c:v>
                </c:pt>
                <c:pt idx="9">
                  <c:v>47</c:v>
                </c:pt>
                <c:pt idx="10">
                  <c:v>35</c:v>
                </c:pt>
                <c:pt idx="11">
                  <c:v>27</c:v>
                </c:pt>
              </c:numCache>
            </c:numRef>
          </c:val>
          <c:extLst xmlns:c16r2="http://schemas.microsoft.com/office/drawing/2015/06/chart">
            <c:ext xmlns:c16="http://schemas.microsoft.com/office/drawing/2014/chart" uri="{C3380CC4-5D6E-409C-BE32-E72D297353CC}">
              <c16:uniqueId val="{0000000B-C376-46A4-B0B0-8CB65233B478}"/>
            </c:ext>
          </c:extLst>
        </c:ser>
        <c:dLbls>
          <c:dLblPos val="inEnd"/>
          <c:showLegendKey val="0"/>
          <c:showVal val="1"/>
          <c:showCatName val="0"/>
          <c:showSerName val="0"/>
          <c:showPercent val="0"/>
          <c:showBubbleSize val="0"/>
        </c:dLbls>
        <c:gapWidth val="19"/>
        <c:overlap val="100"/>
        <c:axId val="179918720"/>
        <c:axId val="179923584"/>
      </c:barChart>
      <c:catAx>
        <c:axId val="179918720"/>
        <c:scaling>
          <c:orientation val="maxMin"/>
        </c:scaling>
        <c:delete val="0"/>
        <c:axPos val="l"/>
        <c:numFmt formatCode="General" sourceLinked="1"/>
        <c:majorTickMark val="none"/>
        <c:minorTickMark val="none"/>
        <c:tickLblPos val="nextTo"/>
        <c:spPr>
          <a:ln w="9572">
            <a:noFill/>
          </a:ln>
        </c:spPr>
        <c:txPr>
          <a:bodyPr rot="0" vert="horz"/>
          <a:lstStyle/>
          <a:p>
            <a:pPr>
              <a:defRPr sz="1400" b="0" i="0" u="none" strike="noStrike" baseline="0">
                <a:solidFill>
                  <a:srgbClr val="717171"/>
                </a:solidFill>
                <a:latin typeface="+mj-lt"/>
                <a:ea typeface="Arial"/>
                <a:cs typeface="Arial"/>
              </a:defRPr>
            </a:pPr>
            <a:endParaRPr lang="en-US"/>
          </a:p>
        </c:txPr>
        <c:crossAx val="179923584"/>
        <c:crosses val="autoZero"/>
        <c:auto val="1"/>
        <c:lblAlgn val="ctr"/>
        <c:lblOffset val="100"/>
        <c:tickLblSkip val="1"/>
        <c:tickMarkSkip val="1"/>
        <c:noMultiLvlLbl val="0"/>
      </c:catAx>
      <c:valAx>
        <c:axId val="179923584"/>
        <c:scaling>
          <c:orientation val="minMax"/>
        </c:scaling>
        <c:delete val="0"/>
        <c:axPos val="t"/>
        <c:numFmt formatCode="General" sourceLinked="1"/>
        <c:majorTickMark val="none"/>
        <c:minorTickMark val="none"/>
        <c:tickLblPos val="none"/>
        <c:spPr>
          <a:ln w="9572">
            <a:noFill/>
          </a:ln>
        </c:spPr>
        <c:crossAx val="179918720"/>
        <c:crosses val="autoZero"/>
        <c:crossBetween val="between"/>
      </c:valAx>
      <c:spPr>
        <a:noFill/>
        <a:ln w="25400">
          <a:noFill/>
        </a:ln>
      </c:spPr>
    </c:plotArea>
    <c:plotVisOnly val="1"/>
    <c:dispBlanksAs val="gap"/>
    <c:showDLblsOverMax val="0"/>
  </c:chart>
  <c:spPr>
    <a:noFill/>
    <a:ln>
      <a:noFill/>
    </a:ln>
  </c:spPr>
  <c:txPr>
    <a:bodyPr/>
    <a:lstStyle/>
    <a:p>
      <a:pPr>
        <a:defRPr sz="1809" b="1" i="0" u="none" strike="noStrike" baseline="0">
          <a:solidFill>
            <a:schemeClr val="tx1"/>
          </a:solidFill>
          <a:latin typeface="Arial"/>
          <a:ea typeface="Arial"/>
          <a:cs typeface="Arial"/>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117232611548556E-2"/>
          <c:y val="1.4461286950808474E-2"/>
          <c:w val="0.61411934055118123"/>
          <c:h val="0.74841587352502958"/>
        </c:manualLayout>
      </c:layout>
      <c:lineChart>
        <c:grouping val="standard"/>
        <c:varyColors val="0"/>
        <c:ser>
          <c:idx val="0"/>
          <c:order val="0"/>
          <c:tx>
            <c:strRef>
              <c:f>Sheet1!$B$1</c:f>
              <c:strCache>
                <c:ptCount val="1"/>
                <c:pt idx="0">
                  <c:v>Any alcohol</c:v>
                </c:pt>
              </c:strCache>
            </c:strRef>
          </c:tx>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A8F2-42C7-A72A-37262C67434C}"/>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A8F2-42C7-A72A-37262C67434C}"/>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A8F2-42C7-A72A-37262C67434C}"/>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A8F2-42C7-A72A-37262C67434C}"/>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A8F2-42C7-A72A-37262C67434C}"/>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A8F2-42C7-A72A-37262C67434C}"/>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A8F2-42C7-A72A-37262C67434C}"/>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A8F2-42C7-A72A-37262C67434C}"/>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A8F2-42C7-A72A-37262C67434C}"/>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A8F2-42C7-A72A-37262C67434C}"/>
                </c:ext>
              </c:extLst>
            </c:dLbl>
            <c:spPr>
              <a:noFill/>
              <a:ln>
                <a:noFill/>
              </a:ln>
              <a:effectLst/>
            </c:spPr>
            <c:txPr>
              <a:bodyPr/>
              <a:lstStyle/>
              <a:p>
                <a:pPr>
                  <a:defRPr sz="1400">
                    <a:solidFill>
                      <a:srgbClr val="F7911E"/>
                    </a:solidFill>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Sheet1!$A$2:$A$16</c:f>
              <c:strCache>
                <c:ptCount val="12"/>
                <c:pt idx="0">
                  <c:v>Feb '12</c:v>
                </c:pt>
                <c:pt idx="1">
                  <c:v>Aug '12</c:v>
                </c:pt>
                <c:pt idx="2">
                  <c:v>Feb '13</c:v>
                </c:pt>
                <c:pt idx="3">
                  <c:v>July '13</c:v>
                </c:pt>
                <c:pt idx="4">
                  <c:v>Feb '14</c:v>
                </c:pt>
                <c:pt idx="5">
                  <c:v>July '14</c:v>
                </c:pt>
                <c:pt idx="6">
                  <c:v>Feb '15</c:v>
                </c:pt>
                <c:pt idx="7">
                  <c:v>July '15</c:v>
                </c:pt>
                <c:pt idx="8">
                  <c:v>Feb '16</c:v>
                </c:pt>
                <c:pt idx="9">
                  <c:v>Jul '16</c:v>
                </c:pt>
                <c:pt idx="10">
                  <c:v>Mar '17</c:v>
                </c:pt>
                <c:pt idx="11">
                  <c:v>Aug '17</c:v>
                </c:pt>
              </c:strCache>
            </c:strRef>
          </c:cat>
          <c:val>
            <c:numRef>
              <c:f>Sheet1!$B$2:$B$16</c:f>
            </c:numRef>
          </c:val>
          <c:smooth val="0"/>
          <c:extLst xmlns:c16r2="http://schemas.microsoft.com/office/drawing/2015/06/chart">
            <c:ext xmlns:c16="http://schemas.microsoft.com/office/drawing/2014/chart" uri="{C3380CC4-5D6E-409C-BE32-E72D297353CC}">
              <c16:uniqueId val="{0000000A-A8F2-42C7-A72A-37262C67434C}"/>
            </c:ext>
          </c:extLst>
        </c:ser>
        <c:ser>
          <c:idx val="1"/>
          <c:order val="1"/>
          <c:tx>
            <c:strRef>
              <c:f>Sheet1!$C$1</c:f>
              <c:strCache>
                <c:ptCount val="1"/>
                <c:pt idx="0">
                  <c:v>Driven when unsure if over the legal alcohol limit or not</c:v>
                </c:pt>
              </c:strCache>
            </c:strRef>
          </c:tx>
          <c:spPr>
            <a:ln>
              <a:solidFill>
                <a:srgbClr val="92D050"/>
              </a:solidFill>
            </a:ln>
          </c:spPr>
          <c:marker>
            <c:spPr>
              <a:solidFill>
                <a:srgbClr val="92D050"/>
              </a:solidFill>
              <a:ln>
                <a:solidFill>
                  <a:srgbClr val="92D050"/>
                </a:solidFill>
              </a:ln>
            </c:spPr>
          </c:marker>
          <c:dLbls>
            <c:dLbl>
              <c:idx val="0"/>
              <c:layout>
                <c:manualLayout>
                  <c:x val="-1.1458333333333333E-2"/>
                  <c:y val="-3.623422471292325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A8F2-42C7-A72A-37262C67434C}"/>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A8F2-42C7-A72A-37262C67434C}"/>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A8F2-42C7-A72A-37262C67434C}"/>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A8F2-42C7-A72A-37262C67434C}"/>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A8F2-42C7-A72A-37262C67434C}"/>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A8F2-42C7-A72A-37262C67434C}"/>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A8F2-42C7-A72A-37262C67434C}"/>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A8F2-42C7-A72A-37262C67434C}"/>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A8F2-42C7-A72A-37262C67434C}"/>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4-A8F2-42C7-A72A-37262C67434C}"/>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A8F2-42C7-A72A-37262C67434C}"/>
                </c:ext>
              </c:extLst>
            </c:dLbl>
            <c:spPr>
              <a:noFill/>
              <a:ln>
                <a:noFill/>
              </a:ln>
              <a:effectLst/>
            </c:spPr>
            <c:txPr>
              <a:bodyPr/>
              <a:lstStyle/>
              <a:p>
                <a:pPr>
                  <a:defRPr sz="1400">
                    <a:solidFill>
                      <a:srgbClr val="92D050"/>
                    </a:solidFill>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trendline>
            <c:spPr>
              <a:ln>
                <a:solidFill>
                  <a:srgbClr val="92D050"/>
                </a:solidFill>
                <a:prstDash val="lgDash"/>
              </a:ln>
            </c:spPr>
            <c:trendlineType val="linear"/>
            <c:dispRSqr val="0"/>
            <c:dispEq val="0"/>
          </c:trendline>
          <c:cat>
            <c:strRef>
              <c:f>Sheet1!$A$2:$A$16</c:f>
              <c:strCache>
                <c:ptCount val="12"/>
                <c:pt idx="0">
                  <c:v>Feb '12</c:v>
                </c:pt>
                <c:pt idx="1">
                  <c:v>Aug '12</c:v>
                </c:pt>
                <c:pt idx="2">
                  <c:v>Feb '13</c:v>
                </c:pt>
                <c:pt idx="3">
                  <c:v>July '13</c:v>
                </c:pt>
                <c:pt idx="4">
                  <c:v>Feb '14</c:v>
                </c:pt>
                <c:pt idx="5">
                  <c:v>July '14</c:v>
                </c:pt>
                <c:pt idx="6">
                  <c:v>Feb '15</c:v>
                </c:pt>
                <c:pt idx="7">
                  <c:v>July '15</c:v>
                </c:pt>
                <c:pt idx="8">
                  <c:v>Feb '16</c:v>
                </c:pt>
                <c:pt idx="9">
                  <c:v>Jul '16</c:v>
                </c:pt>
                <c:pt idx="10">
                  <c:v>Mar '17</c:v>
                </c:pt>
                <c:pt idx="11">
                  <c:v>Aug '17</c:v>
                </c:pt>
              </c:strCache>
            </c:strRef>
          </c:cat>
          <c:val>
            <c:numRef>
              <c:f>Sheet1!$C$2:$C$16</c:f>
              <c:numCache>
                <c:formatCode>General</c:formatCode>
                <c:ptCount val="12"/>
                <c:pt idx="0">
                  <c:v>2</c:v>
                </c:pt>
                <c:pt idx="1">
                  <c:v>4</c:v>
                </c:pt>
                <c:pt idx="2">
                  <c:v>4</c:v>
                </c:pt>
                <c:pt idx="3">
                  <c:v>2</c:v>
                </c:pt>
                <c:pt idx="4">
                  <c:v>5</c:v>
                </c:pt>
                <c:pt idx="5">
                  <c:v>3</c:v>
                </c:pt>
                <c:pt idx="6">
                  <c:v>4</c:v>
                </c:pt>
                <c:pt idx="7">
                  <c:v>3</c:v>
                </c:pt>
                <c:pt idx="8">
                  <c:v>4</c:v>
                </c:pt>
                <c:pt idx="9">
                  <c:v>3</c:v>
                </c:pt>
                <c:pt idx="10">
                  <c:v>2</c:v>
                </c:pt>
                <c:pt idx="11">
                  <c:v>4</c:v>
                </c:pt>
              </c:numCache>
            </c:numRef>
          </c:val>
          <c:smooth val="0"/>
          <c:extLst xmlns:c16r2="http://schemas.microsoft.com/office/drawing/2015/06/chart">
            <c:ext xmlns:c16="http://schemas.microsoft.com/office/drawing/2014/chart" uri="{C3380CC4-5D6E-409C-BE32-E72D297353CC}">
              <c16:uniqueId val="{00000017-A8F2-42C7-A72A-37262C67434C}"/>
            </c:ext>
          </c:extLst>
        </c:ser>
        <c:ser>
          <c:idx val="2"/>
          <c:order val="2"/>
          <c:tx>
            <c:strRef>
              <c:f>Sheet1!$D$1</c:f>
              <c:strCache>
                <c:ptCount val="1"/>
                <c:pt idx="0">
                  <c:v>Driven when over the legal alcohol limit</c:v>
                </c:pt>
              </c:strCache>
            </c:strRef>
          </c:tx>
          <c:dLbls>
            <c:dLbl>
              <c:idx val="0"/>
              <c:layout>
                <c:manualLayout>
                  <c:x val="-5.208333333333333E-3"/>
                  <c:y val="-2.070527126452747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8-A8F2-42C7-A72A-37262C67434C}"/>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A8F2-42C7-A72A-37262C67434C}"/>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A-A8F2-42C7-A72A-37262C67434C}"/>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A8F2-42C7-A72A-37262C67434C}"/>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C-A8F2-42C7-A72A-37262C67434C}"/>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A8F2-42C7-A72A-37262C67434C}"/>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E-A8F2-42C7-A72A-37262C67434C}"/>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A8F2-42C7-A72A-37262C67434C}"/>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0-A8F2-42C7-A72A-37262C67434C}"/>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1-A8F2-42C7-A72A-37262C67434C}"/>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2-A8F2-42C7-A72A-37262C67434C}"/>
                </c:ext>
              </c:extLst>
            </c:dLbl>
            <c:spPr>
              <a:noFill/>
              <a:ln>
                <a:noFill/>
              </a:ln>
              <a:effectLst/>
            </c:spPr>
            <c:txPr>
              <a:bodyPr/>
              <a:lstStyle/>
              <a:p>
                <a:pPr>
                  <a:defRPr sz="1400">
                    <a:solidFill>
                      <a:srgbClr val="C50017"/>
                    </a:solidFill>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Sheet1!$A$2:$A$16</c:f>
              <c:strCache>
                <c:ptCount val="12"/>
                <c:pt idx="0">
                  <c:v>Feb '12</c:v>
                </c:pt>
                <c:pt idx="1">
                  <c:v>Aug '12</c:v>
                </c:pt>
                <c:pt idx="2">
                  <c:v>Feb '13</c:v>
                </c:pt>
                <c:pt idx="3">
                  <c:v>July '13</c:v>
                </c:pt>
                <c:pt idx="4">
                  <c:v>Feb '14</c:v>
                </c:pt>
                <c:pt idx="5">
                  <c:v>July '14</c:v>
                </c:pt>
                <c:pt idx="6">
                  <c:v>Feb '15</c:v>
                </c:pt>
                <c:pt idx="7">
                  <c:v>July '15</c:v>
                </c:pt>
                <c:pt idx="8">
                  <c:v>Feb '16</c:v>
                </c:pt>
                <c:pt idx="9">
                  <c:v>Jul '16</c:v>
                </c:pt>
                <c:pt idx="10">
                  <c:v>Mar '17</c:v>
                </c:pt>
                <c:pt idx="11">
                  <c:v>Aug '17</c:v>
                </c:pt>
              </c:strCache>
            </c:strRef>
          </c:cat>
          <c:val>
            <c:numRef>
              <c:f>Sheet1!$D$2:$D$16</c:f>
              <c:numCache>
                <c:formatCode>General</c:formatCode>
                <c:ptCount val="12"/>
                <c:pt idx="0">
                  <c:v>1</c:v>
                </c:pt>
                <c:pt idx="1">
                  <c:v>0</c:v>
                </c:pt>
                <c:pt idx="2">
                  <c:v>1</c:v>
                </c:pt>
                <c:pt idx="3">
                  <c:v>0</c:v>
                </c:pt>
                <c:pt idx="4">
                  <c:v>2</c:v>
                </c:pt>
                <c:pt idx="5">
                  <c:v>2</c:v>
                </c:pt>
                <c:pt idx="6">
                  <c:v>1</c:v>
                </c:pt>
                <c:pt idx="7">
                  <c:v>2</c:v>
                </c:pt>
                <c:pt idx="8">
                  <c:v>1</c:v>
                </c:pt>
                <c:pt idx="9">
                  <c:v>2</c:v>
                </c:pt>
                <c:pt idx="10">
                  <c:v>1</c:v>
                </c:pt>
                <c:pt idx="11">
                  <c:v>1</c:v>
                </c:pt>
              </c:numCache>
            </c:numRef>
          </c:val>
          <c:smooth val="0"/>
          <c:extLst xmlns:c16r2="http://schemas.microsoft.com/office/drawing/2015/06/chart">
            <c:ext xmlns:c16="http://schemas.microsoft.com/office/drawing/2014/chart" uri="{C3380CC4-5D6E-409C-BE32-E72D297353CC}">
              <c16:uniqueId val="{00000023-A8F2-42C7-A72A-37262C67434C}"/>
            </c:ext>
          </c:extLst>
        </c:ser>
        <c:ser>
          <c:idx val="3"/>
          <c:order val="3"/>
          <c:tx>
            <c:strRef>
              <c:f>Sheet1!$E$1</c:f>
              <c:strCache>
                <c:ptCount val="1"/>
                <c:pt idx="0">
                  <c:v>Driven after taking illegal drugs</c:v>
                </c:pt>
              </c:strCache>
            </c:strRef>
          </c:tx>
          <c:marker>
            <c:symbol val="square"/>
            <c:size val="5"/>
          </c:marker>
          <c:dLbls>
            <c:dLbl>
              <c:idx val="0"/>
              <c:layout>
                <c:manualLayout>
                  <c:x val="-2.2916666666666665E-2"/>
                  <c:y val="-1.294079454032973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4-A8F2-42C7-A72A-37262C67434C}"/>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5-A8F2-42C7-A72A-37262C67434C}"/>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6-A8F2-42C7-A72A-37262C67434C}"/>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7-A8F2-42C7-A72A-37262C67434C}"/>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8-A8F2-42C7-A72A-37262C67434C}"/>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9-A8F2-42C7-A72A-37262C67434C}"/>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A-A8F2-42C7-A72A-37262C67434C}"/>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B-A8F2-42C7-A72A-37262C67434C}"/>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C-A8F2-42C7-A72A-37262C67434C}"/>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D-A8F2-42C7-A72A-37262C67434C}"/>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E-A8F2-42C7-A72A-37262C67434C}"/>
                </c:ext>
              </c:extLst>
            </c:dLbl>
            <c:dLbl>
              <c:idx val="11"/>
              <c:layout>
                <c:manualLayout>
                  <c:x val="-1.1867208005249343E-2"/>
                  <c:y val="2.057586331912408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487A-465A-85BA-F9EC6B9C49E8}"/>
                </c:ext>
              </c:extLst>
            </c:dLbl>
            <c:spPr>
              <a:noFill/>
              <a:ln>
                <a:noFill/>
              </a:ln>
              <a:effectLst/>
            </c:spPr>
            <c:txPr>
              <a:bodyPr/>
              <a:lstStyle/>
              <a:p>
                <a:pPr>
                  <a:defRPr sz="1400">
                    <a:solidFill>
                      <a:schemeClr val="accent4">
                        <a:lumMod val="75000"/>
                      </a:schemeClr>
                    </a:solidFill>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Sheet1!$A$2:$A$16</c:f>
              <c:strCache>
                <c:ptCount val="12"/>
                <c:pt idx="0">
                  <c:v>Feb '12</c:v>
                </c:pt>
                <c:pt idx="1">
                  <c:v>Aug '12</c:v>
                </c:pt>
                <c:pt idx="2">
                  <c:v>Feb '13</c:v>
                </c:pt>
                <c:pt idx="3">
                  <c:v>July '13</c:v>
                </c:pt>
                <c:pt idx="4">
                  <c:v>Feb '14</c:v>
                </c:pt>
                <c:pt idx="5">
                  <c:v>July '14</c:v>
                </c:pt>
                <c:pt idx="6">
                  <c:v>Feb '15</c:v>
                </c:pt>
                <c:pt idx="7">
                  <c:v>July '15</c:v>
                </c:pt>
                <c:pt idx="8">
                  <c:v>Feb '16</c:v>
                </c:pt>
                <c:pt idx="9">
                  <c:v>Jul '16</c:v>
                </c:pt>
                <c:pt idx="10">
                  <c:v>Mar '17</c:v>
                </c:pt>
                <c:pt idx="11">
                  <c:v>Aug '17</c:v>
                </c:pt>
              </c:strCache>
            </c:strRef>
          </c:cat>
          <c:val>
            <c:numRef>
              <c:f>Sheet1!$E$2:$E$16</c:f>
              <c:numCache>
                <c:formatCode>General</c:formatCode>
                <c:ptCount val="12"/>
                <c:pt idx="0">
                  <c:v>0</c:v>
                </c:pt>
                <c:pt idx="1">
                  <c:v>1</c:v>
                </c:pt>
                <c:pt idx="2">
                  <c:v>0</c:v>
                </c:pt>
                <c:pt idx="3">
                  <c:v>0</c:v>
                </c:pt>
                <c:pt idx="4">
                  <c:v>3</c:v>
                </c:pt>
                <c:pt idx="5">
                  <c:v>1</c:v>
                </c:pt>
                <c:pt idx="6">
                  <c:v>1</c:v>
                </c:pt>
                <c:pt idx="7">
                  <c:v>2</c:v>
                </c:pt>
                <c:pt idx="8">
                  <c:v>0</c:v>
                </c:pt>
                <c:pt idx="9">
                  <c:v>1</c:v>
                </c:pt>
                <c:pt idx="10">
                  <c:v>1</c:v>
                </c:pt>
                <c:pt idx="11">
                  <c:v>1</c:v>
                </c:pt>
              </c:numCache>
            </c:numRef>
          </c:val>
          <c:smooth val="0"/>
          <c:extLst xmlns:c16r2="http://schemas.microsoft.com/office/drawing/2015/06/chart">
            <c:ext xmlns:c16="http://schemas.microsoft.com/office/drawing/2014/chart" uri="{C3380CC4-5D6E-409C-BE32-E72D297353CC}">
              <c16:uniqueId val="{0000002F-A8F2-42C7-A72A-37262C67434C}"/>
            </c:ext>
          </c:extLst>
        </c:ser>
        <c:dLbls>
          <c:showLegendKey val="0"/>
          <c:showVal val="1"/>
          <c:showCatName val="0"/>
          <c:showSerName val="0"/>
          <c:showPercent val="0"/>
          <c:showBubbleSize val="0"/>
        </c:dLbls>
        <c:marker val="1"/>
        <c:smooth val="0"/>
        <c:axId val="180203520"/>
        <c:axId val="180205056"/>
      </c:lineChart>
      <c:catAx>
        <c:axId val="180203520"/>
        <c:scaling>
          <c:orientation val="minMax"/>
        </c:scaling>
        <c:delete val="0"/>
        <c:axPos val="b"/>
        <c:numFmt formatCode="General" sourceLinked="0"/>
        <c:majorTickMark val="out"/>
        <c:minorTickMark val="none"/>
        <c:tickLblPos val="nextTo"/>
        <c:txPr>
          <a:bodyPr/>
          <a:lstStyle/>
          <a:p>
            <a:pPr>
              <a:defRPr sz="1200"/>
            </a:pPr>
            <a:endParaRPr lang="en-US"/>
          </a:p>
        </c:txPr>
        <c:crossAx val="180205056"/>
        <c:crosses val="autoZero"/>
        <c:auto val="1"/>
        <c:lblAlgn val="ctr"/>
        <c:lblOffset val="100"/>
        <c:noMultiLvlLbl val="0"/>
      </c:catAx>
      <c:valAx>
        <c:axId val="180205056"/>
        <c:scaling>
          <c:orientation val="minMax"/>
          <c:max val="40"/>
        </c:scaling>
        <c:delete val="0"/>
        <c:axPos val="l"/>
        <c:numFmt formatCode="General" sourceLinked="1"/>
        <c:majorTickMark val="out"/>
        <c:minorTickMark val="none"/>
        <c:tickLblPos val="nextTo"/>
        <c:txPr>
          <a:bodyPr/>
          <a:lstStyle/>
          <a:p>
            <a:pPr>
              <a:defRPr sz="1000"/>
            </a:pPr>
            <a:endParaRPr lang="en-US"/>
          </a:p>
        </c:txPr>
        <c:crossAx val="180203520"/>
        <c:crosses val="autoZero"/>
        <c:crossBetween val="between"/>
        <c:majorUnit val="10"/>
        <c:minorUnit val="2"/>
      </c:valAx>
    </c:plotArea>
    <c:legend>
      <c:legendPos val="r"/>
      <c:legendEntry>
        <c:idx val="3"/>
        <c:delete val="1"/>
      </c:legendEntry>
      <c:layout>
        <c:manualLayout>
          <c:xMode val="edge"/>
          <c:yMode val="edge"/>
          <c:x val="0.71405511811023625"/>
          <c:y val="0.3682267422843824"/>
          <c:w val="0.26719488188976376"/>
          <c:h val="0.46801086537640491"/>
        </c:manualLayout>
      </c:layout>
      <c:overlay val="0"/>
      <c:txPr>
        <a:bodyPr/>
        <a:lstStyle/>
        <a:p>
          <a:pPr>
            <a:defRPr sz="1600"/>
          </a:pPr>
          <a:endParaRPr lang="en-US"/>
        </a:p>
      </c:txPr>
    </c:legend>
    <c:plotVisOnly val="1"/>
    <c:dispBlanksAs val="gap"/>
    <c:showDLblsOverMax val="0"/>
  </c:chart>
  <c:txPr>
    <a:bodyPr/>
    <a:lstStyle/>
    <a:p>
      <a:pPr>
        <a:defRPr sz="12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0.5765</cdr:x>
      <cdr:y>0.48868</cdr:y>
    </cdr:from>
    <cdr:to>
      <cdr:x>0.57735</cdr:x>
      <cdr:y>0.52428</cdr:y>
    </cdr:to>
    <cdr:cxnSp macro="">
      <cdr:nvCxnSpPr>
        <cdr:cNvPr id="3" name="Straight Arrow Connector 2">
          <a:extLst xmlns:a="http://schemas.openxmlformats.org/drawingml/2006/main">
            <a:ext uri="{FF2B5EF4-FFF2-40B4-BE49-F238E27FC236}">
              <a16:creationId xmlns:a16="http://schemas.microsoft.com/office/drawing/2014/main" xmlns="" id="{ABC67CC1-B9F9-488E-9BAD-D223EC2DD6D1}"/>
            </a:ext>
          </a:extLst>
        </cdr:cNvPr>
        <cdr:cNvCxnSpPr/>
      </cdr:nvCxnSpPr>
      <cdr:spPr>
        <a:xfrm xmlns:a="http://schemas.openxmlformats.org/drawingml/2006/main" flipV="1">
          <a:off x="6885903" y="2650067"/>
          <a:ext cx="10153" cy="193056"/>
        </a:xfrm>
        <a:prstGeom xmlns:a="http://schemas.openxmlformats.org/drawingml/2006/main" prst="straightConnector1">
          <a:avLst/>
        </a:prstGeom>
        <a:ln xmlns:a="http://schemas.openxmlformats.org/drawingml/2006/main" w="12700">
          <a:solidFill>
            <a:srgbClr val="7030A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6400" cy="496888"/>
          </a:xfrm>
          <a:prstGeom prst="rect">
            <a:avLst/>
          </a:prstGeom>
        </p:spPr>
        <p:txBody>
          <a:bodyPr vert="horz" lIns="91440" tIns="45720" rIns="91440" bIns="45720" rtlCol="0"/>
          <a:lstStyle>
            <a:lvl1pPr algn="l">
              <a:defRPr sz="1200"/>
            </a:lvl1pPr>
          </a:lstStyle>
          <a:p>
            <a:endParaRPr lang="en-GB" dirty="0"/>
          </a:p>
        </p:txBody>
      </p:sp>
      <p:sp>
        <p:nvSpPr>
          <p:cNvPr id="4" name="Footer Placeholder 3"/>
          <p:cNvSpPr>
            <a:spLocks noGrp="1"/>
          </p:cNvSpPr>
          <p:nvPr>
            <p:ph type="ftr" sz="quarter" idx="2"/>
          </p:nvPr>
        </p:nvSpPr>
        <p:spPr>
          <a:xfrm>
            <a:off x="2" y="9429750"/>
            <a:ext cx="2946400" cy="496888"/>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68CE4500-AED1-4C27-A464-FEBC9BA6B83E}" type="slidenum">
              <a:rPr lang="en-GB" smtClean="0"/>
              <a:t>‹#›</a:t>
            </a:fld>
            <a:endParaRPr lang="en-GB" dirty="0"/>
          </a:p>
        </p:txBody>
      </p:sp>
    </p:spTree>
    <p:extLst>
      <p:ext uri="{BB962C8B-B14F-4D97-AF65-F5344CB8AC3E}">
        <p14:creationId xmlns:p14="http://schemas.microsoft.com/office/powerpoint/2010/main" val="13093132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CBAAC5B1-F58D-4268-BB75-9856A9D794A6}" type="datetimeFigureOut">
              <a:rPr lang="en-GB" smtClean="0"/>
              <a:t>07/11/2017</a:t>
            </a:fld>
            <a:endParaRPr lang="en-GB" dirty="0"/>
          </a:p>
        </p:txBody>
      </p:sp>
      <p:sp>
        <p:nvSpPr>
          <p:cNvPr id="4" name="Slide Image Placeholder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961"/>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65900C33-90AE-4963-9AD8-3B07939F57E9}" type="slidenum">
              <a:rPr lang="en-GB" smtClean="0"/>
              <a:t>‹#›</a:t>
            </a:fld>
            <a:endParaRPr lang="en-GB" dirty="0"/>
          </a:p>
        </p:txBody>
      </p:sp>
    </p:spTree>
    <p:extLst>
      <p:ext uri="{BB962C8B-B14F-4D97-AF65-F5344CB8AC3E}">
        <p14:creationId xmlns:p14="http://schemas.microsoft.com/office/powerpoint/2010/main" val="1609606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5900C33-90AE-4963-9AD8-3B07939F57E9}" type="slidenum">
              <a:rPr lang="en-GB" smtClean="0"/>
              <a:t>1</a:t>
            </a:fld>
            <a:endParaRPr lang="en-GB" dirty="0"/>
          </a:p>
        </p:txBody>
      </p:sp>
    </p:spTree>
    <p:extLst>
      <p:ext uri="{BB962C8B-B14F-4D97-AF65-F5344CB8AC3E}">
        <p14:creationId xmlns:p14="http://schemas.microsoft.com/office/powerpoint/2010/main" val="992765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9487D93-240F-4041-8284-FC16D3A96101}" type="slidenum">
              <a:rPr lang="en-AU" smtClean="0"/>
              <a:pPr/>
              <a:t>10</a:t>
            </a:fld>
            <a:endParaRPr lang="en-AU" dirty="0"/>
          </a:p>
        </p:txBody>
      </p:sp>
      <p:sp>
        <p:nvSpPr>
          <p:cNvPr id="5" name="Notes Placeholder 4"/>
          <p:cNvSpPr>
            <a:spLocks noGrp="1"/>
          </p:cNvSpPr>
          <p:nvPr>
            <p:ph type="body" sz="quarter" idx="11"/>
          </p:nvPr>
        </p:nvSpPr>
        <p:spPr/>
        <p:txBody>
          <a:bodyPr/>
          <a:lstStyle/>
          <a:p>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9487D93-240F-4041-8284-FC16D3A96101}" type="slidenum">
              <a:rPr lang="en-AU" smtClean="0"/>
              <a:pPr/>
              <a:t>11</a:t>
            </a:fld>
            <a:endParaRPr lang="en-AU" dirty="0"/>
          </a:p>
        </p:txBody>
      </p:sp>
      <p:sp>
        <p:nvSpPr>
          <p:cNvPr id="5" name="Notes Placeholder 4"/>
          <p:cNvSpPr>
            <a:spLocks noGrp="1"/>
          </p:cNvSpPr>
          <p:nvPr>
            <p:ph type="body" sz="quarter" idx="11"/>
          </p:nvPr>
        </p:nvSpPr>
        <p:spPr/>
        <p:txBody>
          <a:bodyPr/>
          <a:lstStyle/>
          <a:p>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9487D93-240F-4041-8284-FC16D3A96101}" type="slidenum">
              <a:rPr lang="en-AU" smtClean="0"/>
              <a:pPr/>
              <a:t>12</a:t>
            </a:fld>
            <a:endParaRPr lang="en-AU" dirty="0"/>
          </a:p>
        </p:txBody>
      </p:sp>
      <p:sp>
        <p:nvSpPr>
          <p:cNvPr id="5" name="Notes Placeholder 4"/>
          <p:cNvSpPr>
            <a:spLocks noGrp="1"/>
          </p:cNvSpPr>
          <p:nvPr>
            <p:ph type="body" sz="quarter" idx="11"/>
          </p:nvPr>
        </p:nvSpPr>
        <p:spPr/>
        <p:txBody>
          <a:bodyPr/>
          <a:lstStyle/>
          <a:p>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9487D93-240F-4041-8284-FC16D3A96101}" type="slidenum">
              <a:rPr lang="en-AU" smtClean="0"/>
              <a:pPr/>
              <a:t>13</a:t>
            </a:fld>
            <a:endParaRPr lang="en-AU" dirty="0"/>
          </a:p>
        </p:txBody>
      </p:sp>
      <p:sp>
        <p:nvSpPr>
          <p:cNvPr id="3" name="Notes Placeholder 2"/>
          <p:cNvSpPr>
            <a:spLocks noGrp="1"/>
          </p:cNvSpPr>
          <p:nvPr>
            <p:ph type="body" idx="1"/>
          </p:nvPr>
        </p:nvSpPr>
        <p:spPr/>
        <p:txBody>
          <a:bodyPr/>
          <a:lstStyle/>
          <a:p>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5900C33-90AE-4963-9AD8-3B07939F57E9}" type="slidenum">
              <a:rPr lang="en-GB" smtClean="0"/>
              <a:t>14</a:t>
            </a:fld>
            <a:endParaRPr lang="en-GB" dirty="0"/>
          </a:p>
        </p:txBody>
      </p:sp>
    </p:spTree>
    <p:extLst>
      <p:ext uri="{BB962C8B-B14F-4D97-AF65-F5344CB8AC3E}">
        <p14:creationId xmlns:p14="http://schemas.microsoft.com/office/powerpoint/2010/main" val="12321893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B9487D93-240F-4041-8284-FC16D3A96101}" type="slidenum">
              <a:rPr lang="en-AU" smtClean="0"/>
              <a:pPr/>
              <a:t>15</a:t>
            </a:fld>
            <a:endParaRPr lang="en-AU"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9487D93-240F-4041-8284-FC16D3A96101}" type="slidenum">
              <a:rPr lang="en-AU" smtClean="0"/>
              <a:pPr/>
              <a:t>16</a:t>
            </a:fld>
            <a:endParaRPr lang="en-AU" dirty="0"/>
          </a:p>
        </p:txBody>
      </p:sp>
      <p:sp>
        <p:nvSpPr>
          <p:cNvPr id="5" name="Notes Placeholder 4"/>
          <p:cNvSpPr>
            <a:spLocks noGrp="1"/>
          </p:cNvSpPr>
          <p:nvPr>
            <p:ph type="body" sz="quarter" idx="11"/>
          </p:nvPr>
        </p:nvSpPr>
        <p:spPr/>
        <p:txBody>
          <a:bodyPr/>
          <a:lstStyle/>
          <a:p>
            <a:endParaRPr lang="en-GB"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9487D93-240F-4041-8284-FC16D3A96101}" type="slidenum">
              <a:rPr lang="en-AU" smtClean="0"/>
              <a:pPr/>
              <a:t>17</a:t>
            </a:fld>
            <a:endParaRPr lang="en-AU" dirty="0"/>
          </a:p>
        </p:txBody>
      </p:sp>
      <p:sp>
        <p:nvSpPr>
          <p:cNvPr id="5" name="Notes Placeholder 4"/>
          <p:cNvSpPr>
            <a:spLocks noGrp="1"/>
          </p:cNvSpPr>
          <p:nvPr>
            <p:ph type="body" sz="quarter" idx="11"/>
          </p:nvPr>
        </p:nvSpPr>
        <p:spPr/>
        <p:txBody>
          <a:bodyPr/>
          <a:lstStyle/>
          <a:p>
            <a:endParaRPr lang="en-GB"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9487D93-240F-4041-8284-FC16D3A96101}" type="slidenum">
              <a:rPr lang="en-AU" smtClean="0"/>
              <a:pPr/>
              <a:t>18</a:t>
            </a:fld>
            <a:endParaRPr lang="en-AU" dirty="0"/>
          </a:p>
        </p:txBody>
      </p:sp>
      <p:sp>
        <p:nvSpPr>
          <p:cNvPr id="5" name="Notes Placeholder 4"/>
          <p:cNvSpPr>
            <a:spLocks noGrp="1"/>
          </p:cNvSpPr>
          <p:nvPr>
            <p:ph type="body" sz="quarter" idx="11"/>
          </p:nvPr>
        </p:nvSpPr>
        <p:spPr/>
        <p:txBody>
          <a:bodyPr/>
          <a:lstStyle/>
          <a:p>
            <a:r>
              <a:rPr lang="en-GB" dirty="0"/>
              <a:t>Drug</a:t>
            </a:r>
            <a:r>
              <a:rPr lang="en-GB" baseline="0" dirty="0"/>
              <a:t> statement - </a:t>
            </a:r>
            <a:r>
              <a:rPr lang="en-GB" sz="1200" b="0" i="0" dirty="0">
                <a:latin typeface="+mn-lt"/>
              </a:rPr>
              <a:t>Wording change from </a:t>
            </a:r>
            <a:r>
              <a:rPr lang="en-GB" sz="1200" b="0" i="1" dirty="0">
                <a:latin typeface="+mn-lt"/>
              </a:rPr>
              <a:t>‘ is getting tougher’   ‘should get tougher’ in Jul ’16; </a:t>
            </a:r>
            <a:r>
              <a:rPr lang="en-GB" sz="1200" b="0" i="0" dirty="0">
                <a:latin typeface="+mn-lt"/>
              </a:rPr>
              <a:t>and at same time from </a:t>
            </a:r>
            <a:r>
              <a:rPr lang="en-GB" sz="1200" b="0" i="1" dirty="0">
                <a:latin typeface="+mn-lt"/>
              </a:rPr>
              <a:t>‘drug driving’ to ‘under the influence of drugs’</a:t>
            </a:r>
          </a:p>
          <a:p>
            <a:r>
              <a:rPr lang="en-GB" sz="1200" b="0" i="0" dirty="0">
                <a:latin typeface="+mn-lt"/>
              </a:rPr>
              <a:t>Drink</a:t>
            </a:r>
            <a:r>
              <a:rPr lang="en-GB" sz="1200" b="0" i="0" baseline="0" dirty="0">
                <a:latin typeface="+mn-lt"/>
              </a:rPr>
              <a:t> statement </a:t>
            </a:r>
            <a:r>
              <a:rPr lang="en-GB" sz="1200" b="0" i="1" baseline="0" dirty="0">
                <a:latin typeface="+mn-lt"/>
              </a:rPr>
              <a:t>– C</a:t>
            </a:r>
            <a:r>
              <a:rPr lang="en-GB" sz="1200" b="0" i="0" baseline="0" dirty="0">
                <a:latin typeface="+mn-lt"/>
              </a:rPr>
              <a:t>hanged for ‘</a:t>
            </a:r>
            <a:r>
              <a:rPr lang="en-GB" sz="1200" b="0" i="1" kern="1200" baseline="0" dirty="0">
                <a:solidFill>
                  <a:schemeClr val="tx1"/>
                </a:solidFill>
                <a:effectLst/>
                <a:latin typeface="+mn-lt"/>
                <a:ea typeface="+mn-ea"/>
                <a:cs typeface="+mn-cs"/>
              </a:rPr>
              <a:t>is gett</a:t>
            </a:r>
            <a:r>
              <a:rPr lang="en-GB" sz="1200" i="1" kern="1200" dirty="0">
                <a:solidFill>
                  <a:schemeClr val="tx1"/>
                </a:solidFill>
                <a:effectLst/>
                <a:latin typeface="+mn-lt"/>
                <a:ea typeface="+mn-ea"/>
                <a:cs typeface="+mn-cs"/>
              </a:rPr>
              <a:t>ing tougher in tackling drink driving’</a:t>
            </a:r>
            <a:r>
              <a:rPr lang="en-GB" sz="1200" kern="1200" dirty="0">
                <a:solidFill>
                  <a:schemeClr val="tx1"/>
                </a:solidFill>
                <a:effectLst/>
                <a:latin typeface="+mn-lt"/>
                <a:ea typeface="+mn-ea"/>
                <a:cs typeface="+mn-cs"/>
              </a:rPr>
              <a:t> – to ..</a:t>
            </a:r>
            <a:r>
              <a:rPr lang="en-GB" sz="1200" i="1" kern="1200" dirty="0">
                <a:solidFill>
                  <a:schemeClr val="tx1"/>
                </a:solidFill>
                <a:effectLst/>
                <a:latin typeface="+mn-lt"/>
                <a:ea typeface="+mn-ea"/>
                <a:cs typeface="+mn-cs"/>
              </a:rPr>
              <a:t>’tough</a:t>
            </a:r>
            <a:r>
              <a:rPr lang="en-GB" sz="1200" i="1" kern="1200" baseline="0" dirty="0">
                <a:solidFill>
                  <a:schemeClr val="tx1"/>
                </a:solidFill>
                <a:effectLst/>
                <a:latin typeface="+mn-lt"/>
                <a:ea typeface="+mn-ea"/>
                <a:cs typeface="+mn-cs"/>
              </a:rPr>
              <a:t> in tackling</a:t>
            </a:r>
            <a:r>
              <a:rPr lang="en-GB" sz="1200" kern="1200" baseline="0" dirty="0">
                <a:solidFill>
                  <a:schemeClr val="tx1"/>
                </a:solidFill>
                <a:effectLst/>
                <a:latin typeface="+mn-lt"/>
                <a:ea typeface="+mn-ea"/>
                <a:cs typeface="+mn-cs"/>
              </a:rPr>
              <a:t>..’ – in July 16</a:t>
            </a:r>
            <a:endParaRPr lang="en-GB"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9487D93-240F-4041-8284-FC16D3A96101}" type="slidenum">
              <a:rPr lang="en-AU" smtClean="0"/>
              <a:pPr/>
              <a:t>19</a:t>
            </a:fld>
            <a:endParaRPr lang="en-AU" dirty="0"/>
          </a:p>
        </p:txBody>
      </p:sp>
      <p:sp>
        <p:nvSpPr>
          <p:cNvPr id="5" name="Notes Placeholder 4"/>
          <p:cNvSpPr>
            <a:spLocks noGrp="1"/>
          </p:cNvSpPr>
          <p:nvPr>
            <p:ph type="body" sz="quarter" idx="11"/>
          </p:nvPr>
        </p:nvSpPr>
        <p:spPr/>
        <p:txBody>
          <a:bodyPr/>
          <a:lstStyle/>
          <a:p>
            <a:r>
              <a:rPr lang="en-GB" sz="1200" b="0" i="0" dirty="0">
                <a:latin typeface="+mn-lt"/>
              </a:rPr>
              <a:t>Drink</a:t>
            </a:r>
            <a:r>
              <a:rPr lang="en-GB" sz="1200" b="0" i="0" baseline="0" dirty="0">
                <a:latin typeface="+mn-lt"/>
              </a:rPr>
              <a:t> statement – Changed for </a:t>
            </a:r>
            <a:r>
              <a:rPr lang="en-GB" sz="1200" b="0" i="0" kern="1200" baseline="0" dirty="0">
                <a:solidFill>
                  <a:schemeClr val="tx1"/>
                </a:solidFill>
                <a:effectLst/>
                <a:latin typeface="+mn-lt"/>
                <a:ea typeface="+mn-ea"/>
                <a:cs typeface="+mn-cs"/>
              </a:rPr>
              <a:t>..</a:t>
            </a:r>
            <a:r>
              <a:rPr lang="en-GB" sz="1200" b="0" i="1" kern="1200" baseline="0" dirty="0">
                <a:solidFill>
                  <a:schemeClr val="tx1"/>
                </a:solidFill>
                <a:effectLst/>
                <a:latin typeface="+mn-lt"/>
                <a:ea typeface="+mn-ea"/>
                <a:cs typeface="+mn-cs"/>
              </a:rPr>
              <a:t>is gett</a:t>
            </a:r>
            <a:r>
              <a:rPr lang="en-GB" sz="1200" i="1" kern="1200" dirty="0">
                <a:solidFill>
                  <a:schemeClr val="tx1"/>
                </a:solidFill>
                <a:effectLst/>
                <a:latin typeface="+mn-lt"/>
                <a:ea typeface="+mn-ea"/>
                <a:cs typeface="+mn-cs"/>
              </a:rPr>
              <a:t>ing tougher in tackling drink driving </a:t>
            </a:r>
            <a:r>
              <a:rPr lang="en-GB" sz="1200" kern="1200" dirty="0">
                <a:solidFill>
                  <a:schemeClr val="tx1"/>
                </a:solidFill>
                <a:effectLst/>
                <a:latin typeface="+mn-lt"/>
                <a:ea typeface="+mn-ea"/>
                <a:cs typeface="+mn-cs"/>
              </a:rPr>
              <a:t>– to ..</a:t>
            </a:r>
            <a:r>
              <a:rPr lang="en-GB" sz="1200" i="1" kern="1200" dirty="0">
                <a:solidFill>
                  <a:schemeClr val="tx1"/>
                </a:solidFill>
                <a:effectLst/>
                <a:latin typeface="+mn-lt"/>
                <a:ea typeface="+mn-ea"/>
                <a:cs typeface="+mn-cs"/>
              </a:rPr>
              <a:t>’tough</a:t>
            </a:r>
            <a:r>
              <a:rPr lang="en-GB" sz="1200" i="1" kern="1200" baseline="0" dirty="0">
                <a:solidFill>
                  <a:schemeClr val="tx1"/>
                </a:solidFill>
                <a:effectLst/>
                <a:latin typeface="+mn-lt"/>
                <a:ea typeface="+mn-ea"/>
                <a:cs typeface="+mn-cs"/>
              </a:rPr>
              <a:t> in tackling</a:t>
            </a:r>
            <a:r>
              <a:rPr lang="en-GB" sz="1200" kern="1200" baseline="0" dirty="0">
                <a:solidFill>
                  <a:schemeClr val="tx1"/>
                </a:solidFill>
                <a:effectLst/>
                <a:latin typeface="+mn-lt"/>
                <a:ea typeface="+mn-ea"/>
                <a:cs typeface="+mn-cs"/>
              </a:rPr>
              <a:t>..’ – in July 16</a:t>
            </a:r>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5900C33-90AE-4963-9AD8-3B07939F57E9}" type="slidenum">
              <a:rPr lang="en-GB" smtClean="0"/>
              <a:t>2</a:t>
            </a:fld>
            <a:endParaRPr lang="en-GB" dirty="0"/>
          </a:p>
        </p:txBody>
      </p:sp>
    </p:spTree>
    <p:extLst>
      <p:ext uri="{BB962C8B-B14F-4D97-AF65-F5344CB8AC3E}">
        <p14:creationId xmlns:p14="http://schemas.microsoft.com/office/powerpoint/2010/main" val="1476569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9487D93-240F-4041-8284-FC16D3A96101}" type="slidenum">
              <a:rPr lang="en-AU" smtClean="0"/>
              <a:pPr/>
              <a:t>20</a:t>
            </a:fld>
            <a:endParaRPr lang="en-AU"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5900C33-90AE-4963-9AD8-3B07939F57E9}" type="slidenum">
              <a:rPr lang="en-GB" smtClean="0"/>
              <a:t>21</a:t>
            </a:fld>
            <a:endParaRPr lang="en-GB" dirty="0"/>
          </a:p>
        </p:txBody>
      </p:sp>
    </p:spTree>
    <p:extLst>
      <p:ext uri="{BB962C8B-B14F-4D97-AF65-F5344CB8AC3E}">
        <p14:creationId xmlns:p14="http://schemas.microsoft.com/office/powerpoint/2010/main" val="12321893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487D93-240F-4041-8284-FC16D3A96101}" type="slidenum">
              <a:rPr lang="en-AU" smtClean="0"/>
              <a:pPr/>
              <a:t>22</a:t>
            </a:fld>
            <a:endParaRPr lang="en-AU"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9487D93-240F-4041-8284-FC16D3A96101}" type="slidenum">
              <a:rPr lang="en-AU" smtClean="0"/>
              <a:pPr/>
              <a:t>23</a:t>
            </a:fld>
            <a:endParaRPr lang="en-AU" dirty="0"/>
          </a:p>
        </p:txBody>
      </p:sp>
      <p:sp>
        <p:nvSpPr>
          <p:cNvPr id="5" name="Notes Placeholder 4"/>
          <p:cNvSpPr>
            <a:spLocks noGrp="1"/>
          </p:cNvSpPr>
          <p:nvPr>
            <p:ph type="body" sz="quarter" idx="11"/>
          </p:nvPr>
        </p:nvSpPr>
        <p:spPr/>
        <p:txBody>
          <a:bodyPr/>
          <a:lstStyle/>
          <a:p>
            <a:endParaRPr lang="en-GB"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9487D93-240F-4041-8284-FC16D3A96101}" type="slidenum">
              <a:rPr lang="en-AU" smtClean="0"/>
              <a:pPr/>
              <a:t>24</a:t>
            </a:fld>
            <a:endParaRPr lang="en-AU" dirty="0"/>
          </a:p>
        </p:txBody>
      </p:sp>
      <p:sp>
        <p:nvSpPr>
          <p:cNvPr id="3" name="Notes Placeholder 2"/>
          <p:cNvSpPr>
            <a:spLocks noGrp="1"/>
          </p:cNvSpPr>
          <p:nvPr>
            <p:ph type="body" idx="1"/>
          </p:nvPr>
        </p:nvSpPr>
        <p:spPr/>
        <p:txBody>
          <a:bodyPr/>
          <a:lstStyle/>
          <a:p>
            <a:r>
              <a:rPr lang="en-GB" dirty="0"/>
              <a:t>In Feb ‘16 </a:t>
            </a:r>
            <a:r>
              <a:rPr lang="en-GB" sz="1200" kern="1200" dirty="0">
                <a:solidFill>
                  <a:schemeClr val="tx1"/>
                </a:solidFill>
                <a:effectLst/>
                <a:latin typeface="+mn-lt"/>
                <a:ea typeface="+mn-ea"/>
                <a:cs typeface="+mn-cs"/>
              </a:rPr>
              <a:t>- It’s okay to answer a hand-held mobile phone if someone calls you when you are driving.</a:t>
            </a:r>
            <a:endParaRPr lang="en-GB"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9487D93-240F-4041-8284-FC16D3A96101}" type="slidenum">
              <a:rPr lang="en-AU" smtClean="0"/>
              <a:pPr/>
              <a:t>25</a:t>
            </a:fld>
            <a:endParaRPr lang="en-AU" dirty="0"/>
          </a:p>
        </p:txBody>
      </p:sp>
      <p:sp>
        <p:nvSpPr>
          <p:cNvPr id="3" name="Notes Placeholder 2"/>
          <p:cNvSpPr>
            <a:spLocks noGrp="1"/>
          </p:cNvSpPr>
          <p:nvPr>
            <p:ph type="body" idx="1"/>
          </p:nvPr>
        </p:nvSpPr>
        <p:spPr/>
        <p:txBody>
          <a:bodyPr/>
          <a:lstStyle/>
          <a:p>
            <a:endParaRPr lang="en-GB"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9487D93-240F-4041-8284-FC16D3A96101}" type="slidenum">
              <a:rPr lang="en-AU" smtClean="0"/>
              <a:pPr/>
              <a:t>26</a:t>
            </a:fld>
            <a:endParaRPr lang="en-AU" dirty="0"/>
          </a:p>
        </p:txBody>
      </p:sp>
      <p:sp>
        <p:nvSpPr>
          <p:cNvPr id="5" name="Notes Placeholder 4"/>
          <p:cNvSpPr>
            <a:spLocks noGrp="1"/>
          </p:cNvSpPr>
          <p:nvPr>
            <p:ph type="body" sz="quarter" idx="11"/>
          </p:nvPr>
        </p:nvSpPr>
        <p:spPr/>
        <p:txBody>
          <a:bodyPr/>
          <a:lstStyle/>
          <a:p>
            <a:endParaRPr lang="en-GB"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5900C33-90AE-4963-9AD8-3B07939F57E9}" type="slidenum">
              <a:rPr lang="en-GB" smtClean="0"/>
              <a:t>27</a:t>
            </a:fld>
            <a:endParaRPr lang="en-GB" dirty="0"/>
          </a:p>
        </p:txBody>
      </p:sp>
    </p:spTree>
    <p:extLst>
      <p:ext uri="{BB962C8B-B14F-4D97-AF65-F5344CB8AC3E}">
        <p14:creationId xmlns:p14="http://schemas.microsoft.com/office/powerpoint/2010/main" val="12321893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487D93-240F-4041-8284-FC16D3A96101}" type="slidenum">
              <a:rPr lang="en-AU" smtClean="0"/>
              <a:pPr/>
              <a:t>28</a:t>
            </a:fld>
            <a:endParaRPr lang="en-AU" dirty="0"/>
          </a:p>
        </p:txBody>
      </p:sp>
      <p:sp>
        <p:nvSpPr>
          <p:cNvPr id="7" name="Rectangle 6"/>
          <p:cNvSpPr/>
          <p:nvPr/>
        </p:nvSpPr>
        <p:spPr>
          <a:xfrm>
            <a:off x="829344" y="5341870"/>
            <a:ext cx="5178055" cy="600164"/>
          </a:xfrm>
          <a:prstGeom prst="rect">
            <a:avLst/>
          </a:prstGeom>
        </p:spPr>
        <p:txBody>
          <a:bodyPr wrap="square">
            <a:spAutoFit/>
          </a:bodyPr>
          <a:lstStyle/>
          <a:p>
            <a:r>
              <a:rPr lang="en-GB" sz="1100" b="0" dirty="0"/>
              <a:t>NB- Wording changed on seatbelts in back from ‘not used  in back of car or in taxi’  to ‘not used ..in back or when one available’ feb 14 but this had no impact on data – or at least it did not cause findings to fall so that is not reason for overall downward trend</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9487D93-240F-4041-8284-FC16D3A96101}" type="slidenum">
              <a:rPr lang="en-AU" smtClean="0"/>
              <a:pPr/>
              <a:t>29</a:t>
            </a:fld>
            <a:endParaRPr lang="en-AU" dirty="0"/>
          </a:p>
        </p:txBody>
      </p:sp>
      <p:sp>
        <p:nvSpPr>
          <p:cNvPr id="5" name="Notes Placeholder 4"/>
          <p:cNvSpPr>
            <a:spLocks noGrp="1"/>
          </p:cNvSpPr>
          <p:nvPr>
            <p:ph type="body" sz="quarter" idx="11"/>
          </p:nvPr>
        </p:nvSpPr>
        <p:spPr/>
        <p:txBody>
          <a:bodyPr/>
          <a:lstStyle/>
          <a:p>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5900C33-90AE-4963-9AD8-3B07939F57E9}" type="slidenum">
              <a:rPr lang="en-GB" smtClean="0"/>
              <a:t>3</a:t>
            </a:fld>
            <a:endParaRPr lang="en-GB" dirty="0"/>
          </a:p>
        </p:txBody>
      </p:sp>
    </p:spTree>
    <p:extLst>
      <p:ext uri="{BB962C8B-B14F-4D97-AF65-F5344CB8AC3E}">
        <p14:creationId xmlns:p14="http://schemas.microsoft.com/office/powerpoint/2010/main" val="300558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9487D93-240F-4041-8284-FC16D3A96101}" type="slidenum">
              <a:rPr lang="en-AU" smtClean="0"/>
              <a:pPr/>
              <a:t>30</a:t>
            </a:fld>
            <a:endParaRPr lang="en-AU" dirty="0"/>
          </a:p>
        </p:txBody>
      </p:sp>
      <p:sp>
        <p:nvSpPr>
          <p:cNvPr id="5" name="Notes Placeholder 4"/>
          <p:cNvSpPr>
            <a:spLocks noGrp="1"/>
          </p:cNvSpPr>
          <p:nvPr>
            <p:ph type="body" sz="quarter" idx="11"/>
          </p:nvPr>
        </p:nvSpPr>
        <p:spPr/>
        <p:txBody>
          <a:bodyPr/>
          <a:lstStyle/>
          <a:p>
            <a:endParaRPr lang="en-GB"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9487D93-240F-4041-8284-FC16D3A96101}" type="slidenum">
              <a:rPr lang="en-AU" smtClean="0"/>
              <a:pPr/>
              <a:t>31</a:t>
            </a:fld>
            <a:endParaRPr lang="en-AU" dirty="0"/>
          </a:p>
        </p:txBody>
      </p:sp>
      <p:sp>
        <p:nvSpPr>
          <p:cNvPr id="5" name="Notes Placeholder 4"/>
          <p:cNvSpPr>
            <a:spLocks noGrp="1"/>
          </p:cNvSpPr>
          <p:nvPr>
            <p:ph type="body" sz="quarter" idx="11"/>
          </p:nvPr>
        </p:nvSpPr>
        <p:spPr/>
        <p:txBody>
          <a:bodyPr/>
          <a:lstStyle/>
          <a:p>
            <a:endParaRPr lang="en-GB"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9487D93-240F-4041-8284-FC16D3A96101}" type="slidenum">
              <a:rPr lang="en-AU" smtClean="0"/>
              <a:pPr/>
              <a:t>32</a:t>
            </a:fld>
            <a:endParaRPr lang="en-AU"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5900C33-90AE-4963-9AD8-3B07939F57E9}" type="slidenum">
              <a:rPr lang="en-GB" smtClean="0"/>
              <a:t>33</a:t>
            </a:fld>
            <a:endParaRPr lang="en-GB" dirty="0"/>
          </a:p>
        </p:txBody>
      </p:sp>
    </p:spTree>
    <p:extLst>
      <p:ext uri="{BB962C8B-B14F-4D97-AF65-F5344CB8AC3E}">
        <p14:creationId xmlns:p14="http://schemas.microsoft.com/office/powerpoint/2010/main" val="9343360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B9487D93-240F-4041-8284-FC16D3A96101}" type="slidenum">
              <a:rPr lang="en-AU" smtClean="0"/>
              <a:pPr/>
              <a:t>34</a:t>
            </a:fld>
            <a:endParaRPr lang="en-AU"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9487D93-240F-4041-8284-FC16D3A96101}" type="slidenum">
              <a:rPr lang="en-AU" smtClean="0"/>
              <a:pPr/>
              <a:t>35</a:t>
            </a:fld>
            <a:endParaRPr lang="en-AU" dirty="0"/>
          </a:p>
        </p:txBody>
      </p:sp>
      <p:sp>
        <p:nvSpPr>
          <p:cNvPr id="3" name="Notes Placeholder 2"/>
          <p:cNvSpPr>
            <a:spLocks noGrp="1"/>
          </p:cNvSpPr>
          <p:nvPr>
            <p:ph type="body" idx="1"/>
          </p:nvPr>
        </p:nvSpPr>
        <p:spPr/>
        <p:txBody>
          <a:bodyPr/>
          <a:lstStyle/>
          <a:p>
            <a:r>
              <a:rPr lang="en-GB" dirty="0"/>
              <a:t>First time asked about ‘distraction’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9487D93-240F-4041-8284-FC16D3A96101}" type="slidenum">
              <a:rPr lang="en-AU" smtClean="0"/>
              <a:pPr/>
              <a:t>36</a:t>
            </a:fld>
            <a:endParaRPr lang="en-AU" dirty="0"/>
          </a:p>
        </p:txBody>
      </p:sp>
      <p:sp>
        <p:nvSpPr>
          <p:cNvPr id="5" name="Notes Placeholder 4"/>
          <p:cNvSpPr>
            <a:spLocks noGrp="1"/>
          </p:cNvSpPr>
          <p:nvPr>
            <p:ph type="body" sz="quarter" idx="11"/>
          </p:nvPr>
        </p:nvSpPr>
        <p:spPr/>
        <p:txBody>
          <a:bodyPr/>
          <a:lstStyle/>
          <a:p>
            <a:endParaRPr lang="en-GB"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9487D93-240F-4041-8284-FC16D3A96101}" type="slidenum">
              <a:rPr lang="en-AU" smtClean="0"/>
              <a:pPr/>
              <a:t>37</a:t>
            </a:fld>
            <a:endParaRPr lang="en-AU" dirty="0"/>
          </a:p>
        </p:txBody>
      </p:sp>
      <p:sp>
        <p:nvSpPr>
          <p:cNvPr id="5" name="Notes Placeholder 4"/>
          <p:cNvSpPr>
            <a:spLocks noGrp="1"/>
          </p:cNvSpPr>
          <p:nvPr>
            <p:ph type="body" sz="quarter" idx="11"/>
          </p:nvPr>
        </p:nvSpPr>
        <p:spPr/>
        <p:txBody>
          <a:bodyPr/>
          <a:lstStyle/>
          <a:p>
            <a:endParaRPr lang="en-GB"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9487D93-240F-4041-8284-FC16D3A96101}" type="slidenum">
              <a:rPr lang="en-AU" smtClean="0"/>
              <a:pPr/>
              <a:t>38</a:t>
            </a:fld>
            <a:endParaRPr lang="en-AU" dirty="0"/>
          </a:p>
        </p:txBody>
      </p:sp>
      <p:sp>
        <p:nvSpPr>
          <p:cNvPr id="5" name="Notes Placeholder 4"/>
          <p:cNvSpPr>
            <a:spLocks noGrp="1"/>
          </p:cNvSpPr>
          <p:nvPr>
            <p:ph type="body" sz="quarter" idx="11"/>
          </p:nvPr>
        </p:nvSpPr>
        <p:spPr/>
        <p:txBody>
          <a:bodyPr/>
          <a:lstStyle/>
          <a:p>
            <a:endParaRPr lang="en-GB" dirty="0"/>
          </a:p>
        </p:txBody>
      </p:sp>
    </p:spTree>
    <p:extLst>
      <p:ext uri="{BB962C8B-B14F-4D97-AF65-F5344CB8AC3E}">
        <p14:creationId xmlns:p14="http://schemas.microsoft.com/office/powerpoint/2010/main" val="30995851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9487D93-240F-4041-8284-FC16D3A96101}" type="slidenum">
              <a:rPr lang="en-AU" smtClean="0"/>
              <a:pPr/>
              <a:t>39</a:t>
            </a:fld>
            <a:endParaRPr lang="en-AU" dirty="0"/>
          </a:p>
        </p:txBody>
      </p:sp>
      <p:sp>
        <p:nvSpPr>
          <p:cNvPr id="5" name="Notes Placeholder 4"/>
          <p:cNvSpPr>
            <a:spLocks noGrp="1"/>
          </p:cNvSpPr>
          <p:nvPr>
            <p:ph type="body" sz="quarter" idx="11"/>
          </p:nvPr>
        </p:nvSpPr>
        <p:spPr/>
        <p:txBody>
          <a:bodyPr/>
          <a:lstStyle/>
          <a:p>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5900C33-90AE-4963-9AD8-3B07939F57E9}" type="slidenum">
              <a:rPr lang="en-GB" smtClean="0"/>
              <a:t>4</a:t>
            </a:fld>
            <a:endParaRPr lang="en-GB" dirty="0"/>
          </a:p>
        </p:txBody>
      </p:sp>
    </p:spTree>
    <p:extLst>
      <p:ext uri="{BB962C8B-B14F-4D97-AF65-F5344CB8AC3E}">
        <p14:creationId xmlns:p14="http://schemas.microsoft.com/office/powerpoint/2010/main" val="40433098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5900C33-90AE-4963-9AD8-3B07939F57E9}" type="slidenum">
              <a:rPr lang="en-GB" smtClean="0"/>
              <a:t>40</a:t>
            </a:fld>
            <a:endParaRPr lang="en-GB" dirty="0"/>
          </a:p>
        </p:txBody>
      </p:sp>
    </p:spTree>
    <p:extLst>
      <p:ext uri="{BB962C8B-B14F-4D97-AF65-F5344CB8AC3E}">
        <p14:creationId xmlns:p14="http://schemas.microsoft.com/office/powerpoint/2010/main" val="9343360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9487D93-240F-4041-8284-FC16D3A96101}" type="slidenum">
              <a:rPr lang="en-AU" smtClean="0"/>
              <a:pPr/>
              <a:t>41</a:t>
            </a:fld>
            <a:endParaRPr lang="en-AU" dirty="0"/>
          </a:p>
        </p:txBody>
      </p:sp>
      <p:sp>
        <p:nvSpPr>
          <p:cNvPr id="5" name="Notes Placeholder 4"/>
          <p:cNvSpPr>
            <a:spLocks noGrp="1"/>
          </p:cNvSpPr>
          <p:nvPr>
            <p:ph type="body" sz="quarter" idx="11"/>
          </p:nvPr>
        </p:nvSpPr>
        <p:spPr/>
        <p:txBody>
          <a:bodyPr/>
          <a:lstStyle/>
          <a:p>
            <a:endParaRPr lang="en-GB"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9487D93-240F-4041-8284-FC16D3A96101}" type="slidenum">
              <a:rPr lang="en-AU" smtClean="0"/>
              <a:pPr/>
              <a:t>42</a:t>
            </a:fld>
            <a:endParaRPr lang="en-AU" dirty="0"/>
          </a:p>
        </p:txBody>
      </p:sp>
      <p:sp>
        <p:nvSpPr>
          <p:cNvPr id="3" name="Notes Placeholder 2"/>
          <p:cNvSpPr>
            <a:spLocks noGrp="1"/>
          </p:cNvSpPr>
          <p:nvPr>
            <p:ph type="body" idx="1"/>
          </p:nvPr>
        </p:nvSpPr>
        <p:spPr/>
        <p:txBody>
          <a:bodyPr/>
          <a:lstStyle/>
          <a:p>
            <a:r>
              <a:rPr lang="en-GB" dirty="0"/>
              <a:t>Exact</a:t>
            </a:r>
            <a:r>
              <a:rPr lang="en-GB" baseline="0" dirty="0"/>
              <a:t> wording - Drivers not looking out for motorcyclists or people on pedal bikes at junctions</a:t>
            </a:r>
            <a:endParaRPr lang="en-GB"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9487D93-240F-4041-8284-FC16D3A96101}" type="slidenum">
              <a:rPr lang="en-AU" smtClean="0"/>
              <a:pPr/>
              <a:t>43</a:t>
            </a:fld>
            <a:endParaRPr lang="en-AU" dirty="0"/>
          </a:p>
        </p:txBody>
      </p:sp>
      <p:sp>
        <p:nvSpPr>
          <p:cNvPr id="5" name="Notes Placeholder 4"/>
          <p:cNvSpPr>
            <a:spLocks noGrp="1"/>
          </p:cNvSpPr>
          <p:nvPr>
            <p:ph type="body" sz="quarter" idx="11"/>
          </p:nvPr>
        </p:nvSpPr>
        <p:spPr/>
        <p:txBody>
          <a:bodyPr/>
          <a:lstStyle/>
          <a:p>
            <a:endParaRPr lang="en-GB"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9487D93-240F-4041-8284-FC16D3A96101}" type="slidenum">
              <a:rPr lang="en-AU" smtClean="0"/>
              <a:pPr/>
              <a:t>44</a:t>
            </a:fld>
            <a:endParaRPr lang="en-AU" dirty="0"/>
          </a:p>
        </p:txBody>
      </p:sp>
      <p:sp>
        <p:nvSpPr>
          <p:cNvPr id="5" name="Notes Placeholder 4"/>
          <p:cNvSpPr>
            <a:spLocks noGrp="1"/>
          </p:cNvSpPr>
          <p:nvPr>
            <p:ph type="body" sz="quarter" idx="11"/>
          </p:nvPr>
        </p:nvSpPr>
        <p:spPr/>
        <p:txBody>
          <a:bodyPr/>
          <a:lstStyle/>
          <a:p>
            <a:endParaRPr lang="en-GB"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9487D93-240F-4041-8284-FC16D3A96101}" type="slidenum">
              <a:rPr lang="en-AU" smtClean="0"/>
              <a:pPr/>
              <a:t>45</a:t>
            </a:fld>
            <a:endParaRPr lang="en-AU" dirty="0"/>
          </a:p>
        </p:txBody>
      </p:sp>
      <p:sp>
        <p:nvSpPr>
          <p:cNvPr id="5" name="Notes Placeholder 4"/>
          <p:cNvSpPr>
            <a:spLocks noGrp="1"/>
          </p:cNvSpPr>
          <p:nvPr>
            <p:ph type="body" sz="quarter" idx="11"/>
          </p:nvPr>
        </p:nvSpPr>
        <p:spPr/>
        <p:txBody>
          <a:bodyPr/>
          <a:lstStyle/>
          <a:p>
            <a:endParaRPr lang="en-GB"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9487D93-240F-4041-8284-FC16D3A96101}" type="slidenum">
              <a:rPr lang="en-AU" smtClean="0"/>
              <a:pPr/>
              <a:t>46</a:t>
            </a:fld>
            <a:endParaRPr lang="en-AU" dirty="0"/>
          </a:p>
        </p:txBody>
      </p:sp>
      <p:sp>
        <p:nvSpPr>
          <p:cNvPr id="5" name="Notes Placeholder 4"/>
          <p:cNvSpPr>
            <a:spLocks noGrp="1"/>
          </p:cNvSpPr>
          <p:nvPr>
            <p:ph type="body" sz="quarter" idx="11"/>
          </p:nvPr>
        </p:nvSpPr>
        <p:spPr/>
        <p:txBody>
          <a:bodyPr/>
          <a:lstStyle/>
          <a:p>
            <a:endParaRPr lang="en-GB"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5900C33-90AE-4963-9AD8-3B07939F57E9}" type="slidenum">
              <a:rPr lang="en-GB" smtClean="0"/>
              <a:t>47</a:t>
            </a:fld>
            <a:endParaRPr lang="en-GB" dirty="0"/>
          </a:p>
        </p:txBody>
      </p:sp>
    </p:spTree>
    <p:extLst>
      <p:ext uri="{BB962C8B-B14F-4D97-AF65-F5344CB8AC3E}">
        <p14:creationId xmlns:p14="http://schemas.microsoft.com/office/powerpoint/2010/main" val="9343360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4" name="Slide Number Placeholder 3"/>
          <p:cNvSpPr>
            <a:spLocks noGrp="1"/>
          </p:cNvSpPr>
          <p:nvPr>
            <p:ph type="sldNum" sz="quarter" idx="10"/>
          </p:nvPr>
        </p:nvSpPr>
        <p:spPr/>
        <p:txBody>
          <a:bodyPr/>
          <a:lstStyle/>
          <a:p>
            <a:fld id="{B9487D93-240F-4041-8284-FC16D3A96101}" type="slidenum">
              <a:rPr lang="en-AU" smtClean="0"/>
              <a:pPr/>
              <a:t>48</a:t>
            </a:fld>
            <a:endParaRPr lang="en-AU" dirty="0"/>
          </a:p>
        </p:txBody>
      </p:sp>
      <p:sp>
        <p:nvSpPr>
          <p:cNvPr id="5" name="Notes Placeholder 4"/>
          <p:cNvSpPr>
            <a:spLocks noGrp="1"/>
          </p:cNvSpPr>
          <p:nvPr>
            <p:ph type="body" sz="quarter" idx="11"/>
          </p:nvPr>
        </p:nvSpPr>
        <p:spPr/>
        <p:txBody>
          <a:bodyPr/>
          <a:lstStyle/>
          <a:p>
            <a:endParaRPr lang="en-GB"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4" name="Slide Number Placeholder 3"/>
          <p:cNvSpPr>
            <a:spLocks noGrp="1"/>
          </p:cNvSpPr>
          <p:nvPr>
            <p:ph type="sldNum" sz="quarter" idx="10"/>
          </p:nvPr>
        </p:nvSpPr>
        <p:spPr/>
        <p:txBody>
          <a:bodyPr/>
          <a:lstStyle/>
          <a:p>
            <a:fld id="{B9487D93-240F-4041-8284-FC16D3A96101}" type="slidenum">
              <a:rPr lang="en-AU" smtClean="0"/>
              <a:pPr/>
              <a:t>49</a:t>
            </a:fld>
            <a:endParaRPr lang="en-AU" dirty="0"/>
          </a:p>
        </p:txBody>
      </p:sp>
      <p:sp>
        <p:nvSpPr>
          <p:cNvPr id="5" name="Notes Placeholder 4"/>
          <p:cNvSpPr>
            <a:spLocks noGrp="1"/>
          </p:cNvSpPr>
          <p:nvPr>
            <p:ph type="body" sz="quarter" idx="11"/>
          </p:nvPr>
        </p:nvSpPr>
        <p:spPr/>
        <p:txBody>
          <a:bodyPr/>
          <a:lstStyle/>
          <a:p>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5900C33-90AE-4963-9AD8-3B07939F57E9}" type="slidenum">
              <a:rPr lang="en-GB" smtClean="0"/>
              <a:t>5</a:t>
            </a:fld>
            <a:endParaRPr lang="en-GB" dirty="0"/>
          </a:p>
        </p:txBody>
      </p:sp>
    </p:spTree>
    <p:extLst>
      <p:ext uri="{BB962C8B-B14F-4D97-AF65-F5344CB8AC3E}">
        <p14:creationId xmlns:p14="http://schemas.microsoft.com/office/powerpoint/2010/main" val="40433098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5900C33-90AE-4963-9AD8-3B07939F57E9}" type="slidenum">
              <a:rPr lang="en-GB" smtClean="0"/>
              <a:t>50</a:t>
            </a:fld>
            <a:endParaRPr lang="en-GB" dirty="0"/>
          </a:p>
        </p:txBody>
      </p:sp>
    </p:spTree>
    <p:extLst>
      <p:ext uri="{BB962C8B-B14F-4D97-AF65-F5344CB8AC3E}">
        <p14:creationId xmlns:p14="http://schemas.microsoft.com/office/powerpoint/2010/main" val="9343360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9487D93-240F-4041-8284-FC16D3A96101}" type="slidenum">
              <a:rPr lang="en-AU" smtClean="0"/>
              <a:pPr/>
              <a:t>51</a:t>
            </a:fld>
            <a:endParaRPr lang="en-AU" dirty="0"/>
          </a:p>
        </p:txBody>
      </p:sp>
      <p:sp>
        <p:nvSpPr>
          <p:cNvPr id="5" name="Notes Placeholder 4"/>
          <p:cNvSpPr>
            <a:spLocks noGrp="1"/>
          </p:cNvSpPr>
          <p:nvPr>
            <p:ph type="body" sz="quarter" idx="11"/>
          </p:nvPr>
        </p:nvSpPr>
        <p:spPr/>
        <p:txBody>
          <a:bodyPr/>
          <a:lstStyle/>
          <a:p>
            <a:endParaRPr lang="en-GB"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B9487D93-240F-4041-8284-FC16D3A96101}" type="slidenum">
              <a:rPr lang="en-AU" smtClean="0"/>
              <a:pPr/>
              <a:t>52</a:t>
            </a:fld>
            <a:endParaRPr lang="en-AU"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9487D93-240F-4041-8284-FC16D3A96101}" type="slidenum">
              <a:rPr lang="en-AU" smtClean="0"/>
              <a:pPr/>
              <a:t>53</a:t>
            </a:fld>
            <a:endParaRPr lang="en-AU" dirty="0"/>
          </a:p>
        </p:txBody>
      </p:sp>
      <p:sp>
        <p:nvSpPr>
          <p:cNvPr id="5" name="Notes Placeholder 4"/>
          <p:cNvSpPr>
            <a:spLocks noGrp="1"/>
          </p:cNvSpPr>
          <p:nvPr>
            <p:ph type="body" sz="quarter" idx="11"/>
          </p:nvPr>
        </p:nvSpPr>
        <p:spPr/>
        <p:txBody>
          <a:bodyPr/>
          <a:lstStyle/>
          <a:p>
            <a:endParaRPr lang="en-GB"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lphaUcParenR"/>
            </a:pPr>
            <a:endParaRPr lang="en-GB" dirty="0">
              <a:solidFill>
                <a:srgbClr val="333333"/>
              </a:solidFill>
            </a:endParaRPr>
          </a:p>
          <a:p>
            <a:pPr marL="228600" indent="-228600">
              <a:buAutoNum type="alphaUcParenR"/>
            </a:pPr>
            <a:endParaRPr lang="en-GB" dirty="0">
              <a:solidFill>
                <a:srgbClr val="333333"/>
              </a:solidFill>
            </a:endParaRPr>
          </a:p>
          <a:p>
            <a:pPr marL="228600" indent="-228600">
              <a:buAutoNum type="alphaUcParenR"/>
            </a:pPr>
            <a:endParaRPr lang="en-GB" dirty="0">
              <a:solidFill>
                <a:srgbClr val="333333"/>
              </a:solidFill>
            </a:endParaRPr>
          </a:p>
        </p:txBody>
      </p:sp>
      <p:sp>
        <p:nvSpPr>
          <p:cNvPr id="4" name="Slide Number Placeholder 3"/>
          <p:cNvSpPr>
            <a:spLocks noGrp="1"/>
          </p:cNvSpPr>
          <p:nvPr>
            <p:ph type="sldNum" sz="quarter" idx="10"/>
          </p:nvPr>
        </p:nvSpPr>
        <p:spPr/>
        <p:txBody>
          <a:bodyPr/>
          <a:lstStyle/>
          <a:p>
            <a:fld id="{B9487D93-240F-4041-8284-FC16D3A96101}" type="slidenum">
              <a:rPr lang="en-AU" smtClean="0"/>
              <a:pPr/>
              <a:t>54</a:t>
            </a:fld>
            <a:endParaRPr lang="en-AU"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9487D93-240F-4041-8284-FC16D3A96101}" type="slidenum">
              <a:rPr lang="en-AU" smtClean="0"/>
              <a:pPr/>
              <a:t>55</a:t>
            </a:fld>
            <a:endParaRPr lang="en-AU" dirty="0"/>
          </a:p>
        </p:txBody>
      </p:sp>
      <p:sp>
        <p:nvSpPr>
          <p:cNvPr id="5" name="Notes Placeholder 4"/>
          <p:cNvSpPr>
            <a:spLocks noGrp="1"/>
          </p:cNvSpPr>
          <p:nvPr>
            <p:ph type="body" sz="quarter" idx="11"/>
          </p:nvPr>
        </p:nvSpPr>
        <p:spPr/>
        <p:txBody>
          <a:bodyPr/>
          <a:lstStyle/>
          <a:p>
            <a:r>
              <a:rPr lang="en-GB" dirty="0"/>
              <a:t>Any penalties</a:t>
            </a:r>
            <a:r>
              <a:rPr lang="en-GB" baseline="0" dirty="0"/>
              <a:t> does not include ‘Attended speed awareness course’ or ‘Verbal warning’</a:t>
            </a:r>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5900C33-90AE-4963-9AD8-3B07939F57E9}" type="slidenum">
              <a:rPr lang="en-GB" smtClean="0"/>
              <a:t>6</a:t>
            </a:fld>
            <a:endParaRPr lang="en-GB" dirty="0"/>
          </a:p>
        </p:txBody>
      </p:sp>
    </p:spTree>
    <p:extLst>
      <p:ext uri="{BB962C8B-B14F-4D97-AF65-F5344CB8AC3E}">
        <p14:creationId xmlns:p14="http://schemas.microsoft.com/office/powerpoint/2010/main" val="30055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Country road wording previously – </a:t>
            </a:r>
          </a:p>
          <a:p>
            <a:r>
              <a:rPr lang="en-GB" sz="1200" b="0" i="1" dirty="0">
                <a:latin typeface="+mn-lt"/>
              </a:rPr>
              <a:t>Speeding through amber’ added July ’13, ‘25mph in 20mph zone’ added Feb ’14  and ‘Driven at 40mph in a 30mph speed limit area’ added in July 2016</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1" dirty="0">
                <a:latin typeface="+mn-lt"/>
              </a:rPr>
              <a:t>Slight wording change July ’16 from  ‘</a:t>
            </a:r>
            <a:r>
              <a:rPr lang="en-GB" i="1" dirty="0"/>
              <a:t>driven too fast for conditions on country roads</a:t>
            </a:r>
            <a:r>
              <a:rPr lang="en-GB" i="1" baseline="0"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i="1" baseline="0" dirty="0"/>
          </a:p>
          <a:p>
            <a:endParaRPr lang="en-GB" sz="1200" b="0" i="1" dirty="0">
              <a:latin typeface="+mn-lt"/>
            </a:endParaRPr>
          </a:p>
          <a:p>
            <a:endParaRPr lang="en-US" dirty="0"/>
          </a:p>
        </p:txBody>
      </p:sp>
      <p:sp>
        <p:nvSpPr>
          <p:cNvPr id="4" name="Slide Number Placeholder 3"/>
          <p:cNvSpPr>
            <a:spLocks noGrp="1"/>
          </p:cNvSpPr>
          <p:nvPr>
            <p:ph type="sldNum" sz="quarter" idx="10"/>
          </p:nvPr>
        </p:nvSpPr>
        <p:spPr/>
        <p:txBody>
          <a:bodyPr/>
          <a:lstStyle/>
          <a:p>
            <a:fld id="{B9487D93-240F-4041-8284-FC16D3A96101}" type="slidenum">
              <a:rPr lang="en-AU" smtClean="0"/>
              <a:pPr/>
              <a:t>7</a:t>
            </a:fld>
            <a:endParaRPr lang="en-AU"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9487D93-240F-4041-8284-FC16D3A96101}" type="slidenum">
              <a:rPr lang="en-AU" smtClean="0"/>
              <a:pPr/>
              <a:t>8</a:t>
            </a:fld>
            <a:endParaRPr lang="en-AU" dirty="0"/>
          </a:p>
        </p:txBody>
      </p:sp>
      <p:sp>
        <p:nvSpPr>
          <p:cNvPr id="5" name="Notes Placeholder 4"/>
          <p:cNvSpPr>
            <a:spLocks noGrp="1"/>
          </p:cNvSpPr>
          <p:nvPr>
            <p:ph type="body" sz="quarter" idx="11"/>
          </p:nvPr>
        </p:nvSpPr>
        <p:spPr/>
        <p:txBody>
          <a:bodyPr/>
          <a:lstStyle/>
          <a:p>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9487D93-240F-4041-8284-FC16D3A96101}" type="slidenum">
              <a:rPr lang="en-AU" smtClean="0"/>
              <a:pPr/>
              <a:t>9</a:t>
            </a:fld>
            <a:endParaRPr lang="en-AU" dirty="0"/>
          </a:p>
        </p:txBody>
      </p:sp>
      <p:sp>
        <p:nvSpPr>
          <p:cNvPr id="5" name="Notes Placeholder 4"/>
          <p:cNvSpPr>
            <a:spLocks noGrp="1"/>
          </p:cNvSpPr>
          <p:nvPr>
            <p:ph type="body" sz="quarter" idx="11"/>
          </p:nvPr>
        </p:nvSpPr>
        <p:spPr/>
        <p:txBody>
          <a:bodyPr/>
          <a:lstStyle/>
          <a:p>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7200" y="1138238"/>
            <a:ext cx="4665663" cy="1787237"/>
          </a:xfrm>
          <a:prstGeom prst="rect">
            <a:avLst/>
          </a:prstGeom>
        </p:spPr>
        <p:txBody>
          <a:bodyPr anchor="b">
            <a:noAutofit/>
          </a:bodyPr>
          <a:lstStyle>
            <a:lvl1pPr algn="l">
              <a:defRPr sz="2400" b="1">
                <a:solidFill>
                  <a:schemeClr val="tx1"/>
                </a:solidFill>
              </a:defRPr>
            </a:lvl1pPr>
          </a:lstStyle>
          <a:p>
            <a:r>
              <a:rPr lang="en-GB" dirty="0"/>
              <a:t>Click to edit master title style</a:t>
            </a:r>
          </a:p>
        </p:txBody>
      </p:sp>
      <p:sp>
        <p:nvSpPr>
          <p:cNvPr id="3" name="Subtitle 2"/>
          <p:cNvSpPr>
            <a:spLocks noGrp="1"/>
          </p:cNvSpPr>
          <p:nvPr>
            <p:ph type="subTitle" idx="1" hasCustomPrompt="1"/>
          </p:nvPr>
        </p:nvSpPr>
        <p:spPr>
          <a:xfrm>
            <a:off x="367200" y="3146902"/>
            <a:ext cx="4665663" cy="1882298"/>
          </a:xfrm>
          <a:prstGeom prst="rect">
            <a:avLst/>
          </a:prstGeom>
        </p:spPr>
        <p:txBody>
          <a:bodyPr anchor="t">
            <a:noAutofit/>
          </a:bodyPr>
          <a:lstStyle>
            <a:lvl1pPr marL="0" indent="0" algn="l">
              <a:spcBef>
                <a:spcPts val="600"/>
              </a:spcBef>
              <a:buNone/>
              <a:defRPr sz="22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7200" y="457201"/>
            <a:ext cx="2567641" cy="493777"/>
          </a:xfrm>
          <a:prstGeom prst="rect">
            <a:avLst/>
          </a:prstGeom>
        </p:spPr>
      </p:pic>
    </p:spTree>
    <p:extLst>
      <p:ext uri="{BB962C8B-B14F-4D97-AF65-F5344CB8AC3E}">
        <p14:creationId xmlns:p14="http://schemas.microsoft.com/office/powerpoint/2010/main" val="848500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2 x content">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360000" y="1708150"/>
            <a:ext cx="5626800" cy="4003200"/>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Content Placeholder 35"/>
          <p:cNvSpPr>
            <a:spLocks noGrp="1"/>
          </p:cNvSpPr>
          <p:nvPr>
            <p:ph sz="quarter" idx="14" hasCustomPrompt="1"/>
          </p:nvPr>
        </p:nvSpPr>
        <p:spPr>
          <a:xfrm>
            <a:off x="6191574" y="1708150"/>
            <a:ext cx="5626800" cy="4003200"/>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dirty="0"/>
              <a:t>Click to edit master title style</a:t>
            </a:r>
          </a:p>
        </p:txBody>
      </p:sp>
      <p:sp>
        <p:nvSpPr>
          <p:cNvPr id="16"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
        <p:nvSpPr>
          <p:cNvPr id="9" name="Text Placeholder 2"/>
          <p:cNvSpPr>
            <a:spLocks noGrp="1"/>
          </p:cNvSpPr>
          <p:nvPr>
            <p:ph type="body" sz="quarter" idx="17" hasCustomPrompt="1"/>
          </p:nvPr>
        </p:nvSpPr>
        <p:spPr>
          <a:xfrm>
            <a:off x="357188" y="909635"/>
            <a:ext cx="11477331" cy="396875"/>
          </a:xfrm>
        </p:spPr>
        <p:txBody>
          <a:bodyPr/>
          <a:lstStyle>
            <a:lvl1pPr>
              <a:defRPr sz="2200"/>
            </a:lvl1pPr>
          </a:lstStyle>
          <a:p>
            <a:pPr lvl="0"/>
            <a:r>
              <a:rPr lang="en-GB" dirty="0"/>
              <a:t>Click to edit master text styles</a:t>
            </a:r>
          </a:p>
        </p:txBody>
      </p:sp>
      <p:sp>
        <p:nvSpPr>
          <p:cNvPr id="12"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Tree>
    <p:extLst>
      <p:ext uri="{BB962C8B-B14F-4D97-AF65-F5344CB8AC3E}">
        <p14:creationId xmlns:p14="http://schemas.microsoft.com/office/powerpoint/2010/main" val="1225125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3 x 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359998"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idx="14"/>
          </p:nvPr>
        </p:nvSpPr>
        <p:spPr>
          <a:xfrm>
            <a:off x="4251326"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ontent Placeholder 2"/>
          <p:cNvSpPr>
            <a:spLocks noGrp="1"/>
          </p:cNvSpPr>
          <p:nvPr>
            <p:ph idx="15"/>
          </p:nvPr>
        </p:nvSpPr>
        <p:spPr>
          <a:xfrm>
            <a:off x="8142653"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dirty="0"/>
              <a:t>Click to edit master title style</a:t>
            </a:r>
          </a:p>
        </p:txBody>
      </p:sp>
      <p:sp>
        <p:nvSpPr>
          <p:cNvPr id="17" name="Text Placeholder 2"/>
          <p:cNvSpPr>
            <a:spLocks noGrp="1"/>
          </p:cNvSpPr>
          <p:nvPr>
            <p:ph type="body" sz="quarter" idx="17" hasCustomPrompt="1"/>
          </p:nvPr>
        </p:nvSpPr>
        <p:spPr>
          <a:xfrm>
            <a:off x="357188" y="909635"/>
            <a:ext cx="11477331" cy="396875"/>
          </a:xfrm>
        </p:spPr>
        <p:txBody>
          <a:bodyPr/>
          <a:lstStyle>
            <a:lvl1pPr>
              <a:defRPr sz="2200"/>
            </a:lvl1pPr>
          </a:lstStyle>
          <a:p>
            <a:pPr lvl="0"/>
            <a:r>
              <a:rPr lang="en-GB" dirty="0"/>
              <a:t>Click to edit master text styles</a:t>
            </a:r>
          </a:p>
        </p:txBody>
      </p:sp>
      <p:sp>
        <p:nvSpPr>
          <p:cNvPr id="18"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
        <p:nvSpPr>
          <p:cNvPr id="19"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Tree>
    <p:extLst>
      <p:ext uri="{BB962C8B-B14F-4D97-AF65-F5344CB8AC3E}">
        <p14:creationId xmlns:p14="http://schemas.microsoft.com/office/powerpoint/2010/main" val="2972380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4 x content">
    <p:spTree>
      <p:nvGrpSpPr>
        <p:cNvPr id="1" name=""/>
        <p:cNvGrpSpPr/>
        <p:nvPr/>
      </p:nvGrpSpPr>
      <p:grpSpPr>
        <a:xfrm>
          <a:off x="0" y="0"/>
          <a:ext cx="0" cy="0"/>
          <a:chOff x="0" y="0"/>
          <a:chExt cx="0" cy="0"/>
        </a:xfrm>
      </p:grpSpPr>
      <p:sp>
        <p:nvSpPr>
          <p:cNvPr id="10" name="Content Placeholder 2"/>
          <p:cNvSpPr>
            <a:spLocks noGrp="1"/>
          </p:cNvSpPr>
          <p:nvPr>
            <p:ph idx="1" hasCustomPrompt="1"/>
          </p:nvPr>
        </p:nvSpPr>
        <p:spPr>
          <a:xfrm>
            <a:off x="359998"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Content Placeholder 2"/>
          <p:cNvSpPr>
            <a:spLocks noGrp="1"/>
          </p:cNvSpPr>
          <p:nvPr>
            <p:ph idx="14" hasCustomPrompt="1"/>
          </p:nvPr>
        </p:nvSpPr>
        <p:spPr>
          <a:xfrm>
            <a:off x="3275192"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3" name="Content Placeholder 2"/>
          <p:cNvSpPr>
            <a:spLocks noGrp="1"/>
          </p:cNvSpPr>
          <p:nvPr>
            <p:ph idx="15" hasCustomPrompt="1"/>
          </p:nvPr>
        </p:nvSpPr>
        <p:spPr>
          <a:xfrm>
            <a:off x="6190386"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8" name="Content Placeholder 2"/>
          <p:cNvSpPr>
            <a:spLocks noGrp="1"/>
          </p:cNvSpPr>
          <p:nvPr>
            <p:ph idx="16" hasCustomPrompt="1"/>
          </p:nvPr>
        </p:nvSpPr>
        <p:spPr>
          <a:xfrm>
            <a:off x="9105580"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9"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dirty="0"/>
              <a:t>Click to edit master title style</a:t>
            </a:r>
          </a:p>
        </p:txBody>
      </p:sp>
      <p:sp>
        <p:nvSpPr>
          <p:cNvPr id="20" name="Text Placeholder 2"/>
          <p:cNvSpPr>
            <a:spLocks noGrp="1"/>
          </p:cNvSpPr>
          <p:nvPr>
            <p:ph type="body" sz="quarter" idx="18" hasCustomPrompt="1"/>
          </p:nvPr>
        </p:nvSpPr>
        <p:spPr>
          <a:xfrm>
            <a:off x="357188" y="909635"/>
            <a:ext cx="11477331" cy="396875"/>
          </a:xfrm>
        </p:spPr>
        <p:txBody>
          <a:bodyPr/>
          <a:lstStyle>
            <a:lvl1pPr>
              <a:defRPr sz="2200"/>
            </a:lvl1pPr>
          </a:lstStyle>
          <a:p>
            <a:pPr lvl="0"/>
            <a:r>
              <a:rPr lang="en-GB" dirty="0"/>
              <a:t>Click to edit master text styles</a:t>
            </a:r>
          </a:p>
        </p:txBody>
      </p:sp>
      <p:sp>
        <p:nvSpPr>
          <p:cNvPr id="21" name="Text Placeholder 17"/>
          <p:cNvSpPr>
            <a:spLocks noGrp="1"/>
          </p:cNvSpPr>
          <p:nvPr>
            <p:ph type="body" sz="quarter" idx="19"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
        <p:nvSpPr>
          <p:cNvPr id="22"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Tree>
    <p:extLst>
      <p:ext uri="{BB962C8B-B14F-4D97-AF65-F5344CB8AC3E}">
        <p14:creationId xmlns:p14="http://schemas.microsoft.com/office/powerpoint/2010/main" val="3279802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dirty="0"/>
              <a:t>Click to edit master title style</a:t>
            </a:r>
          </a:p>
        </p:txBody>
      </p:sp>
      <p:sp>
        <p:nvSpPr>
          <p:cNvPr id="11"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
        <p:nvSpPr>
          <p:cNvPr id="7" name="Text Placeholder 2"/>
          <p:cNvSpPr>
            <a:spLocks noGrp="1"/>
          </p:cNvSpPr>
          <p:nvPr>
            <p:ph type="body" sz="quarter" idx="17" hasCustomPrompt="1"/>
          </p:nvPr>
        </p:nvSpPr>
        <p:spPr>
          <a:xfrm>
            <a:off x="357188" y="909635"/>
            <a:ext cx="11477331" cy="396875"/>
          </a:xfrm>
        </p:spPr>
        <p:txBody>
          <a:bodyPr/>
          <a:lstStyle>
            <a:lvl1pPr>
              <a:defRPr sz="2200"/>
            </a:lvl1pPr>
          </a:lstStyle>
          <a:p>
            <a:pPr lvl="0"/>
            <a:r>
              <a:rPr lang="en-GB" dirty="0"/>
              <a:t>Click to edit master text styles</a:t>
            </a:r>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Tree>
    <p:extLst>
      <p:ext uri="{BB962C8B-B14F-4D97-AF65-F5344CB8AC3E}">
        <p14:creationId xmlns:p14="http://schemas.microsoft.com/office/powerpoint/2010/main" val="1708201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Tree>
    <p:extLst>
      <p:ext uri="{BB962C8B-B14F-4D97-AF65-F5344CB8AC3E}">
        <p14:creationId xmlns:p14="http://schemas.microsoft.com/office/powerpoint/2010/main" val="3638629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a:xfrm>
            <a:off x="11132815" y="6323838"/>
            <a:ext cx="673956" cy="252000"/>
          </a:xfrm>
          <a:prstGeom prst="rect">
            <a:avLst/>
          </a:prstGeom>
        </p:spPr>
        <p:txBody>
          <a:bodyPr/>
          <a:lstStyle/>
          <a:p>
            <a:fld id="{9784CBA3-D598-4B1F-BAA3-EE14B5154290}" type="slidenum">
              <a:rPr lang="en-AU" smtClean="0"/>
              <a:pPr/>
              <a:t>‹#›</a:t>
            </a:fld>
            <a:endParaRPr lang="en-AU" dirty="0"/>
          </a:p>
        </p:txBody>
      </p:sp>
    </p:spTree>
    <p:extLst>
      <p:ext uri="{BB962C8B-B14F-4D97-AF65-F5344CB8AC3E}">
        <p14:creationId xmlns:p14="http://schemas.microsoft.com/office/powerpoint/2010/main" val="1162628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ingle Objec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0" y="1031840"/>
            <a:ext cx="12192000" cy="4906999"/>
          </a:xfrm>
          <a:prstGeom prst="rect">
            <a:avLst/>
          </a:prstGeom>
        </p:spPr>
        <p:txBody>
          <a:bodyPr>
            <a:noAutofit/>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Text Placeholder 9"/>
          <p:cNvSpPr>
            <a:spLocks noGrp="1"/>
          </p:cNvSpPr>
          <p:nvPr>
            <p:ph type="body" sz="quarter" idx="16" hasCustomPrompt="1"/>
          </p:nvPr>
        </p:nvSpPr>
        <p:spPr>
          <a:xfrm>
            <a:off x="1722967" y="5570538"/>
            <a:ext cx="10083800" cy="368300"/>
          </a:xfrm>
          <a:prstGeom prst="rect">
            <a:avLst/>
          </a:prstGeo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a:t>SOURCE:</a:t>
            </a:r>
          </a:p>
        </p:txBody>
      </p:sp>
    </p:spTree>
    <p:extLst>
      <p:ext uri="{BB962C8B-B14F-4D97-AF65-F5344CB8AC3E}">
        <p14:creationId xmlns:p14="http://schemas.microsoft.com/office/powerpoint/2010/main" val="34244905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 no sub heading">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359999" y="1708150"/>
            <a:ext cx="11466873" cy="4018118"/>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dirty="0"/>
              <a:t>Click to edit master title style</a:t>
            </a:r>
          </a:p>
        </p:txBody>
      </p:sp>
      <p:sp>
        <p:nvSpPr>
          <p:cNvPr id="1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Tree>
    <p:extLst>
      <p:ext uri="{BB962C8B-B14F-4D97-AF65-F5344CB8AC3E}">
        <p14:creationId xmlns:p14="http://schemas.microsoft.com/office/powerpoint/2010/main" val="358011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2 x content - no sub heading">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360000" y="1708150"/>
            <a:ext cx="5626800" cy="4003200"/>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Content Placeholder 35"/>
          <p:cNvSpPr>
            <a:spLocks noGrp="1"/>
          </p:cNvSpPr>
          <p:nvPr>
            <p:ph sz="quarter" idx="14" hasCustomPrompt="1"/>
          </p:nvPr>
        </p:nvSpPr>
        <p:spPr>
          <a:xfrm>
            <a:off x="6191574" y="1708150"/>
            <a:ext cx="5626800" cy="4003200"/>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dirty="0"/>
              <a:t>Click to edit master title style</a:t>
            </a:r>
          </a:p>
        </p:txBody>
      </p:sp>
      <p:sp>
        <p:nvSpPr>
          <p:cNvPr id="16"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Tree>
    <p:extLst>
      <p:ext uri="{BB962C8B-B14F-4D97-AF65-F5344CB8AC3E}">
        <p14:creationId xmlns:p14="http://schemas.microsoft.com/office/powerpoint/2010/main" val="2927787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3 x content - no sub heading">
    <p:spTree>
      <p:nvGrpSpPr>
        <p:cNvPr id="1" name=""/>
        <p:cNvGrpSpPr/>
        <p:nvPr/>
      </p:nvGrpSpPr>
      <p:grpSpPr>
        <a:xfrm>
          <a:off x="0" y="0"/>
          <a:ext cx="0" cy="0"/>
          <a:chOff x="0" y="0"/>
          <a:chExt cx="0" cy="0"/>
        </a:xfrm>
      </p:grpSpPr>
      <p:sp>
        <p:nvSpPr>
          <p:cNvPr id="9" name="Content Placeholder 2"/>
          <p:cNvSpPr>
            <a:spLocks noGrp="1"/>
          </p:cNvSpPr>
          <p:nvPr>
            <p:ph idx="1"/>
          </p:nvPr>
        </p:nvSpPr>
        <p:spPr>
          <a:xfrm>
            <a:off x="359998"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Content Placeholder 2"/>
          <p:cNvSpPr>
            <a:spLocks noGrp="1"/>
          </p:cNvSpPr>
          <p:nvPr>
            <p:ph idx="14"/>
          </p:nvPr>
        </p:nvSpPr>
        <p:spPr>
          <a:xfrm>
            <a:off x="4251325"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Content Placeholder 2"/>
          <p:cNvSpPr>
            <a:spLocks noGrp="1"/>
          </p:cNvSpPr>
          <p:nvPr>
            <p:ph idx="15"/>
          </p:nvPr>
        </p:nvSpPr>
        <p:spPr>
          <a:xfrm>
            <a:off x="8142653"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dirty="0"/>
              <a:t>Click to edit master title style</a:t>
            </a:r>
          </a:p>
        </p:txBody>
      </p:sp>
      <p:sp>
        <p:nvSpPr>
          <p:cNvPr id="18"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
        <p:nvSpPr>
          <p:cNvPr id="19"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Tree>
    <p:extLst>
      <p:ext uri="{BB962C8B-B14F-4D97-AF65-F5344CB8AC3E}">
        <p14:creationId xmlns:p14="http://schemas.microsoft.com/office/powerpoint/2010/main" val="3517469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white)">
    <p:bg>
      <p:bgPr>
        <a:solidFill>
          <a:schemeClr val="bg1"/>
        </a:solidFill>
        <a:effectLst/>
      </p:bgPr>
    </p:bg>
    <p:spTree>
      <p:nvGrpSpPr>
        <p:cNvPr id="1" name=""/>
        <p:cNvGrpSpPr/>
        <p:nvPr/>
      </p:nvGrpSpPr>
      <p:grpSpPr>
        <a:xfrm>
          <a:off x="0" y="0"/>
          <a:ext cx="0" cy="0"/>
          <a:chOff x="0" y="0"/>
          <a:chExt cx="0" cy="0"/>
        </a:xfrm>
      </p:grpSpPr>
      <p:sp>
        <p:nvSpPr>
          <p:cNvPr id="32" name="Picture Placeholder 31"/>
          <p:cNvSpPr>
            <a:spLocks noGrp="1"/>
          </p:cNvSpPr>
          <p:nvPr>
            <p:ph type="pic" sz="quarter" idx="13"/>
          </p:nvPr>
        </p:nvSpPr>
        <p:spPr>
          <a:xfrm>
            <a:off x="-6650" y="857"/>
            <a:ext cx="12200176" cy="6857143"/>
          </a:xfrm>
          <a:prstGeom prst="rect">
            <a:avLst/>
          </a:prstGeom>
        </p:spPr>
        <p:txBody>
          <a:bodyPr anchor="ctr"/>
          <a:lstStyle>
            <a:lvl1pPr algn="ctr">
              <a:defRPr>
                <a:solidFill>
                  <a:schemeClr val="tx1"/>
                </a:solidFill>
              </a:defRPr>
            </a:lvl1pPr>
          </a:lstStyle>
          <a:p>
            <a:r>
              <a:rPr lang="en-US" dirty="0"/>
              <a:t>Click icon to add picture</a:t>
            </a:r>
            <a:endParaRPr lang="en-GB" dirty="0"/>
          </a:p>
        </p:txBody>
      </p:sp>
      <p:sp>
        <p:nvSpPr>
          <p:cNvPr id="2" name="Title 1"/>
          <p:cNvSpPr>
            <a:spLocks noGrp="1"/>
          </p:cNvSpPr>
          <p:nvPr>
            <p:ph type="ctrTitle" hasCustomPrompt="1"/>
          </p:nvPr>
        </p:nvSpPr>
        <p:spPr>
          <a:xfrm>
            <a:off x="360000" y="3846097"/>
            <a:ext cx="11466875" cy="1143000"/>
          </a:xfrm>
          <a:prstGeom prst="rect">
            <a:avLst/>
          </a:prstGeom>
        </p:spPr>
        <p:txBody>
          <a:bodyPr anchor="b">
            <a:noAutofit/>
          </a:bodyPr>
          <a:lstStyle>
            <a:lvl1pPr algn="l">
              <a:defRPr sz="2400" b="1">
                <a:solidFill>
                  <a:schemeClr val="tx1"/>
                </a:solidFill>
              </a:defRPr>
            </a:lvl1pPr>
          </a:lstStyle>
          <a:p>
            <a:r>
              <a:rPr lang="en-GB" dirty="0"/>
              <a:t>Click to edit master title style</a:t>
            </a:r>
          </a:p>
        </p:txBody>
      </p:sp>
      <p:sp>
        <p:nvSpPr>
          <p:cNvPr id="3" name="Subtitle 2"/>
          <p:cNvSpPr>
            <a:spLocks noGrp="1"/>
          </p:cNvSpPr>
          <p:nvPr>
            <p:ph type="subTitle" idx="1" hasCustomPrompt="1"/>
          </p:nvPr>
        </p:nvSpPr>
        <p:spPr>
          <a:xfrm>
            <a:off x="360000" y="4989097"/>
            <a:ext cx="11466875" cy="1125748"/>
          </a:xfrm>
          <a:prstGeom prst="rect">
            <a:avLst/>
          </a:prstGeom>
        </p:spPr>
        <p:txBody>
          <a:bodyPr anchor="t">
            <a:noAutofit/>
          </a:bodyPr>
          <a:lstStyle>
            <a:lvl1pPr marL="0" indent="0" algn="l">
              <a:spcBef>
                <a:spcPts val="200"/>
              </a:spcBef>
              <a:buNone/>
              <a:defRPr sz="2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Tree>
    <p:extLst>
      <p:ext uri="{BB962C8B-B14F-4D97-AF65-F5344CB8AC3E}">
        <p14:creationId xmlns:p14="http://schemas.microsoft.com/office/powerpoint/2010/main" val="142239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4 x content - no sub heading">
    <p:spTree>
      <p:nvGrpSpPr>
        <p:cNvPr id="1" name=""/>
        <p:cNvGrpSpPr/>
        <p:nvPr/>
      </p:nvGrpSpPr>
      <p:grpSpPr>
        <a:xfrm>
          <a:off x="0" y="0"/>
          <a:ext cx="0" cy="0"/>
          <a:chOff x="0" y="0"/>
          <a:chExt cx="0" cy="0"/>
        </a:xfrm>
      </p:grpSpPr>
      <p:sp>
        <p:nvSpPr>
          <p:cNvPr id="10" name="Content Placeholder 2"/>
          <p:cNvSpPr>
            <a:spLocks noGrp="1"/>
          </p:cNvSpPr>
          <p:nvPr>
            <p:ph idx="1" hasCustomPrompt="1"/>
          </p:nvPr>
        </p:nvSpPr>
        <p:spPr>
          <a:xfrm>
            <a:off x="359998"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Content Placeholder 2"/>
          <p:cNvSpPr>
            <a:spLocks noGrp="1"/>
          </p:cNvSpPr>
          <p:nvPr>
            <p:ph idx="14" hasCustomPrompt="1"/>
          </p:nvPr>
        </p:nvSpPr>
        <p:spPr>
          <a:xfrm>
            <a:off x="3275192"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3" name="Content Placeholder 2"/>
          <p:cNvSpPr>
            <a:spLocks noGrp="1"/>
          </p:cNvSpPr>
          <p:nvPr>
            <p:ph idx="15" hasCustomPrompt="1"/>
          </p:nvPr>
        </p:nvSpPr>
        <p:spPr>
          <a:xfrm>
            <a:off x="6190386"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8" name="Content Placeholder 2"/>
          <p:cNvSpPr>
            <a:spLocks noGrp="1"/>
          </p:cNvSpPr>
          <p:nvPr>
            <p:ph idx="16" hasCustomPrompt="1"/>
          </p:nvPr>
        </p:nvSpPr>
        <p:spPr>
          <a:xfrm>
            <a:off x="9105580"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9"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dirty="0"/>
              <a:t>Click to edit master title style</a:t>
            </a:r>
          </a:p>
        </p:txBody>
      </p:sp>
      <p:sp>
        <p:nvSpPr>
          <p:cNvPr id="21" name="Text Placeholder 17"/>
          <p:cNvSpPr>
            <a:spLocks noGrp="1"/>
          </p:cNvSpPr>
          <p:nvPr>
            <p:ph type="body" sz="quarter" idx="19"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
        <p:nvSpPr>
          <p:cNvPr id="22"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Tree>
    <p:extLst>
      <p:ext uri="{BB962C8B-B14F-4D97-AF65-F5344CB8AC3E}">
        <p14:creationId xmlns:p14="http://schemas.microsoft.com/office/powerpoint/2010/main" val="3208199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 no sub headin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dirty="0"/>
              <a:t>Click to edit master title style</a:t>
            </a:r>
          </a:p>
        </p:txBody>
      </p:sp>
      <p:sp>
        <p:nvSpPr>
          <p:cNvPr id="11"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Tree>
    <p:extLst>
      <p:ext uri="{BB962C8B-B14F-4D97-AF65-F5344CB8AC3E}">
        <p14:creationId xmlns:p14="http://schemas.microsoft.com/office/powerpoint/2010/main" val="233470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Section header (white)">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hasCustomPrompt="1"/>
          </p:nvPr>
        </p:nvSpPr>
        <p:spPr>
          <a:xfrm>
            <a:off x="360362" y="2984855"/>
            <a:ext cx="11466511" cy="1585557"/>
          </a:xfrm>
          <a:prstGeom prst="rect">
            <a:avLst/>
          </a:prstGeom>
        </p:spPr>
        <p:txBody>
          <a:bodyPr anchor="t"/>
          <a:lstStyle>
            <a:lvl1pPr algn="l">
              <a:spcBef>
                <a:spcPts val="200"/>
              </a:spcBef>
              <a:defRPr sz="2400" b="1">
                <a:solidFill>
                  <a:schemeClr val="tx1"/>
                </a:solidFill>
              </a:defRPr>
            </a:lvl1pPr>
            <a:lvl2pPr marL="0" indent="0" algn="l">
              <a:spcBef>
                <a:spcPts val="200"/>
              </a:spcBef>
              <a:buNone/>
              <a:defRPr sz="2200" b="0">
                <a:solidFill>
                  <a:schemeClr val="tx1"/>
                </a:solidFill>
              </a:defRPr>
            </a:lvl2pPr>
          </a:lstStyle>
          <a:p>
            <a:pPr lvl="0"/>
            <a:r>
              <a:rPr lang="en-GB" dirty="0"/>
              <a:t>Click to edit master text styles</a:t>
            </a:r>
          </a:p>
          <a:p>
            <a:pPr lvl="1"/>
            <a:r>
              <a:rPr lang="en-GB" dirty="0"/>
              <a:t>Second level</a:t>
            </a:r>
          </a:p>
        </p:txBody>
      </p:sp>
      <p:sp>
        <p:nvSpPr>
          <p:cNvPr id="5" name="Text Placeholder 2"/>
          <p:cNvSpPr>
            <a:spLocks noGrp="1"/>
          </p:cNvSpPr>
          <p:nvPr>
            <p:ph type="body" sz="quarter" idx="16" hasCustomPrompt="1"/>
          </p:nvPr>
        </p:nvSpPr>
        <p:spPr>
          <a:xfrm>
            <a:off x="359999" y="2564672"/>
            <a:ext cx="976676" cy="411163"/>
          </a:xfrm>
          <a:prstGeom prst="rect">
            <a:avLst/>
          </a:prstGeom>
        </p:spPr>
        <p:txBody>
          <a:bodyPr anchor="t"/>
          <a:lstStyle>
            <a:lvl1pPr algn="l">
              <a:spcBef>
                <a:spcPts val="200"/>
              </a:spcBef>
              <a:defRPr sz="2400" b="1">
                <a:solidFill>
                  <a:schemeClr val="tx1"/>
                </a:solidFill>
              </a:defRPr>
            </a:lvl1pPr>
            <a:lvl2pPr marL="0" indent="0" algn="l">
              <a:spcBef>
                <a:spcPts val="200"/>
              </a:spcBef>
              <a:buNone/>
              <a:defRPr sz="2200" b="0">
                <a:solidFill>
                  <a:schemeClr val="tx1"/>
                </a:solidFill>
              </a:defRPr>
            </a:lvl2pPr>
          </a:lstStyle>
          <a:p>
            <a:pPr lvl="0"/>
            <a:r>
              <a:rPr lang="en-US" dirty="0"/>
              <a:t>No.</a:t>
            </a:r>
          </a:p>
        </p:txBody>
      </p:sp>
    </p:spTree>
    <p:extLst>
      <p:ext uri="{BB962C8B-B14F-4D97-AF65-F5344CB8AC3E}">
        <p14:creationId xmlns:p14="http://schemas.microsoft.com/office/powerpoint/2010/main" val="2508593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Single Objec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0" y="1031840"/>
            <a:ext cx="12192000" cy="4906999"/>
          </a:xfrm>
          <a:prstGeom prst="rect">
            <a:avLst/>
          </a:prstGeom>
        </p:spPr>
        <p:txBody>
          <a:bodyPr>
            <a:noAutofit/>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Text Placeholder 9"/>
          <p:cNvSpPr>
            <a:spLocks noGrp="1"/>
          </p:cNvSpPr>
          <p:nvPr>
            <p:ph type="body" sz="quarter" idx="16" hasCustomPrompt="1"/>
          </p:nvPr>
        </p:nvSpPr>
        <p:spPr>
          <a:xfrm>
            <a:off x="1722967" y="5570538"/>
            <a:ext cx="10083800" cy="368300"/>
          </a:xfrm>
          <a:prstGeom prst="rect">
            <a:avLst/>
          </a:prstGeo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a:t>SOURCE:</a:t>
            </a:r>
          </a:p>
        </p:txBody>
      </p:sp>
    </p:spTree>
    <p:extLst>
      <p:ext uri="{BB962C8B-B14F-4D97-AF65-F5344CB8AC3E}">
        <p14:creationId xmlns:p14="http://schemas.microsoft.com/office/powerpoint/2010/main" val="3184212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62800" y="1138238"/>
            <a:ext cx="4665663" cy="1787237"/>
          </a:xfrm>
          <a:prstGeom prst="rect">
            <a:avLst/>
          </a:prstGeom>
        </p:spPr>
        <p:txBody>
          <a:bodyPr anchor="b">
            <a:noAutofit/>
          </a:bodyPr>
          <a:lstStyle>
            <a:lvl1pPr algn="l">
              <a:defRPr sz="2400" b="1">
                <a:solidFill>
                  <a:schemeClr val="tx1"/>
                </a:solidFill>
              </a:defRPr>
            </a:lvl1pPr>
          </a:lstStyle>
          <a:p>
            <a:r>
              <a:rPr lang="en-GB" dirty="0"/>
              <a:t>Click to edit master title style</a:t>
            </a:r>
          </a:p>
        </p:txBody>
      </p:sp>
      <p:sp>
        <p:nvSpPr>
          <p:cNvPr id="3" name="Subtitle 2"/>
          <p:cNvSpPr>
            <a:spLocks noGrp="1"/>
          </p:cNvSpPr>
          <p:nvPr>
            <p:ph type="subTitle" idx="1" hasCustomPrompt="1"/>
          </p:nvPr>
        </p:nvSpPr>
        <p:spPr>
          <a:xfrm>
            <a:off x="7162800" y="3146902"/>
            <a:ext cx="4665663" cy="1882298"/>
          </a:xfrm>
          <a:prstGeom prst="rect">
            <a:avLst/>
          </a:prstGeom>
        </p:spPr>
        <p:txBody>
          <a:bodyPr anchor="t">
            <a:noAutofit/>
          </a:bodyPr>
          <a:lstStyle>
            <a:lvl1pPr marL="0" indent="0" algn="l">
              <a:spcBef>
                <a:spcPts val="600"/>
              </a:spcBef>
              <a:buNone/>
              <a:defRPr sz="22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7200" y="457201"/>
            <a:ext cx="2567641" cy="493777"/>
          </a:xfrm>
          <a:prstGeom prst="rect">
            <a:avLst/>
          </a:prstGeom>
        </p:spPr>
      </p:pic>
    </p:spTree>
    <p:extLst>
      <p:ext uri="{BB962C8B-B14F-4D97-AF65-F5344CB8AC3E}">
        <p14:creationId xmlns:p14="http://schemas.microsoft.com/office/powerpoint/2010/main" val="4059614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1 (black)">
    <p:bg>
      <p:bgPr>
        <a:solidFill>
          <a:srgbClr val="000000"/>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67200" y="1138238"/>
            <a:ext cx="4666800" cy="1789200"/>
          </a:xfrm>
          <a:prstGeom prst="rect">
            <a:avLst/>
          </a:prstGeom>
        </p:spPr>
        <p:txBody>
          <a:bodyPr anchor="b">
            <a:noAutofit/>
          </a:bodyPr>
          <a:lstStyle>
            <a:lvl1pPr algn="l">
              <a:defRPr sz="2400" b="1">
                <a:solidFill>
                  <a:schemeClr val="bg1"/>
                </a:solidFill>
              </a:defRPr>
            </a:lvl1pPr>
          </a:lstStyle>
          <a:p>
            <a:r>
              <a:rPr lang="en-GB" dirty="0"/>
              <a:t>Click to edit master title style</a:t>
            </a:r>
          </a:p>
        </p:txBody>
      </p:sp>
      <p:sp>
        <p:nvSpPr>
          <p:cNvPr id="8" name="Subtitle 2"/>
          <p:cNvSpPr>
            <a:spLocks noGrp="1"/>
          </p:cNvSpPr>
          <p:nvPr>
            <p:ph type="subTitle" idx="1" hasCustomPrompt="1"/>
          </p:nvPr>
        </p:nvSpPr>
        <p:spPr>
          <a:xfrm>
            <a:off x="367200" y="3147038"/>
            <a:ext cx="4666800" cy="1882800"/>
          </a:xfrm>
          <a:prstGeom prst="rect">
            <a:avLst/>
          </a:prstGeom>
        </p:spPr>
        <p:txBody>
          <a:bodyPr anchor="t">
            <a:noAutofit/>
          </a:bodyPr>
          <a:lstStyle>
            <a:lvl1pPr marL="0" indent="0" algn="l">
              <a:spcBef>
                <a:spcPts val="600"/>
              </a:spcBef>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7200" y="457201"/>
            <a:ext cx="2567641" cy="493777"/>
          </a:xfrm>
          <a:prstGeom prst="rect">
            <a:avLst/>
          </a:prstGeom>
        </p:spPr>
      </p:pic>
    </p:spTree>
    <p:extLst>
      <p:ext uri="{BB962C8B-B14F-4D97-AF65-F5344CB8AC3E}">
        <p14:creationId xmlns:p14="http://schemas.microsoft.com/office/powerpoint/2010/main" val="4148569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2 (black)">
    <p:bg>
      <p:bgPr>
        <a:solidFill>
          <a:srgbClr val="000000"/>
        </a:solidFill>
        <a:effectLst/>
      </p:bgPr>
    </p:bg>
    <p:spTree>
      <p:nvGrpSpPr>
        <p:cNvPr id="1" name=""/>
        <p:cNvGrpSpPr/>
        <p:nvPr/>
      </p:nvGrpSpPr>
      <p:grpSpPr>
        <a:xfrm>
          <a:off x="0" y="0"/>
          <a:ext cx="0" cy="0"/>
          <a:chOff x="0" y="0"/>
          <a:chExt cx="0" cy="0"/>
        </a:xfrm>
      </p:grpSpPr>
      <p:sp>
        <p:nvSpPr>
          <p:cNvPr id="32" name="Picture Placeholder 31"/>
          <p:cNvSpPr>
            <a:spLocks noGrp="1"/>
          </p:cNvSpPr>
          <p:nvPr>
            <p:ph type="pic" sz="quarter" idx="13"/>
          </p:nvPr>
        </p:nvSpPr>
        <p:spPr>
          <a:xfrm>
            <a:off x="-6650" y="857"/>
            <a:ext cx="12200176" cy="6857143"/>
          </a:xfrm>
          <a:prstGeom prst="rect">
            <a:avLst/>
          </a:prstGeom>
        </p:spPr>
        <p:txBody>
          <a:bodyPr anchor="ctr"/>
          <a:lstStyle>
            <a:lvl1pPr algn="ctr">
              <a:defRPr>
                <a:solidFill>
                  <a:schemeClr val="bg1"/>
                </a:solidFill>
              </a:defRPr>
            </a:lvl1pPr>
          </a:lstStyle>
          <a:p>
            <a:r>
              <a:rPr lang="en-US" dirty="0"/>
              <a:t>Click icon to add picture</a:t>
            </a:r>
            <a:endParaRPr lang="en-GB" dirty="0"/>
          </a:p>
        </p:txBody>
      </p:sp>
      <p:sp>
        <p:nvSpPr>
          <p:cNvPr id="8" name="Title 1"/>
          <p:cNvSpPr>
            <a:spLocks noGrp="1"/>
          </p:cNvSpPr>
          <p:nvPr>
            <p:ph type="ctrTitle" hasCustomPrompt="1"/>
          </p:nvPr>
        </p:nvSpPr>
        <p:spPr>
          <a:xfrm>
            <a:off x="360000" y="3846097"/>
            <a:ext cx="11466875" cy="1143000"/>
          </a:xfrm>
          <a:prstGeom prst="rect">
            <a:avLst/>
          </a:prstGeom>
        </p:spPr>
        <p:txBody>
          <a:bodyPr anchor="b">
            <a:noAutofit/>
          </a:bodyPr>
          <a:lstStyle>
            <a:lvl1pPr algn="l">
              <a:defRPr sz="2400" b="1">
                <a:solidFill>
                  <a:schemeClr val="bg1"/>
                </a:solidFill>
              </a:defRPr>
            </a:lvl1pPr>
          </a:lstStyle>
          <a:p>
            <a:r>
              <a:rPr lang="en-GB" dirty="0"/>
              <a:t>Click to edit master title style</a:t>
            </a:r>
          </a:p>
        </p:txBody>
      </p:sp>
      <p:sp>
        <p:nvSpPr>
          <p:cNvPr id="9" name="Subtitle 2"/>
          <p:cNvSpPr>
            <a:spLocks noGrp="1"/>
          </p:cNvSpPr>
          <p:nvPr>
            <p:ph type="subTitle" idx="1" hasCustomPrompt="1"/>
          </p:nvPr>
        </p:nvSpPr>
        <p:spPr>
          <a:xfrm>
            <a:off x="360000" y="4989097"/>
            <a:ext cx="11466875" cy="1125748"/>
          </a:xfrm>
          <a:prstGeom prst="rect">
            <a:avLst/>
          </a:prstGeom>
        </p:spPr>
        <p:txBody>
          <a:bodyPr anchor="t">
            <a:noAutofit/>
          </a:bodyPr>
          <a:lstStyle>
            <a:lvl1pPr marL="0" indent="0" algn="l">
              <a:spcBef>
                <a:spcPts val="200"/>
              </a:spcBef>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Tree>
    <p:extLst>
      <p:ext uri="{BB962C8B-B14F-4D97-AF65-F5344CB8AC3E}">
        <p14:creationId xmlns:p14="http://schemas.microsoft.com/office/powerpoint/2010/main" val="314099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3 (black)">
    <p:bg>
      <p:bgPr>
        <a:solidFill>
          <a:srgbClr val="000000"/>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7200" y="457201"/>
            <a:ext cx="2567641" cy="493777"/>
          </a:xfrm>
          <a:prstGeom prst="rect">
            <a:avLst/>
          </a:prstGeom>
        </p:spPr>
      </p:pic>
      <p:sp>
        <p:nvSpPr>
          <p:cNvPr id="5" name="Title 1"/>
          <p:cNvSpPr>
            <a:spLocks noGrp="1"/>
          </p:cNvSpPr>
          <p:nvPr>
            <p:ph type="ctrTitle" hasCustomPrompt="1"/>
          </p:nvPr>
        </p:nvSpPr>
        <p:spPr>
          <a:xfrm>
            <a:off x="7162800" y="1138238"/>
            <a:ext cx="4665663" cy="1787237"/>
          </a:xfrm>
          <a:prstGeom prst="rect">
            <a:avLst/>
          </a:prstGeom>
        </p:spPr>
        <p:txBody>
          <a:bodyPr anchor="b">
            <a:noAutofit/>
          </a:bodyPr>
          <a:lstStyle>
            <a:lvl1pPr algn="l">
              <a:defRPr sz="2400" b="1">
                <a:solidFill>
                  <a:schemeClr val="bg1"/>
                </a:solidFill>
              </a:defRPr>
            </a:lvl1pPr>
          </a:lstStyle>
          <a:p>
            <a:r>
              <a:rPr lang="en-GB" dirty="0"/>
              <a:t>Click to edit master title style</a:t>
            </a:r>
          </a:p>
        </p:txBody>
      </p:sp>
      <p:sp>
        <p:nvSpPr>
          <p:cNvPr id="9" name="Subtitle 2"/>
          <p:cNvSpPr>
            <a:spLocks noGrp="1"/>
          </p:cNvSpPr>
          <p:nvPr>
            <p:ph type="subTitle" idx="1" hasCustomPrompt="1"/>
          </p:nvPr>
        </p:nvSpPr>
        <p:spPr>
          <a:xfrm>
            <a:off x="7162800" y="3146902"/>
            <a:ext cx="4665663" cy="1882298"/>
          </a:xfrm>
          <a:prstGeom prst="rect">
            <a:avLst/>
          </a:prstGeom>
        </p:spPr>
        <p:txBody>
          <a:bodyPr anchor="t">
            <a:noAutofit/>
          </a:bodyPr>
          <a:lstStyle>
            <a:lvl1pPr marL="0" indent="0" algn="l">
              <a:spcBef>
                <a:spcPts val="600"/>
              </a:spcBef>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Tree>
    <p:extLst>
      <p:ext uri="{BB962C8B-B14F-4D97-AF65-F5344CB8AC3E}">
        <p14:creationId xmlns:p14="http://schemas.microsoft.com/office/powerpoint/2010/main" val="2085141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hasCustomPrompt="1"/>
          </p:nvPr>
        </p:nvSpPr>
        <p:spPr>
          <a:xfrm>
            <a:off x="360362" y="2984855"/>
            <a:ext cx="11466511" cy="1585557"/>
          </a:xfrm>
          <a:prstGeom prst="rect">
            <a:avLst/>
          </a:prstGeom>
        </p:spPr>
        <p:txBody>
          <a:bodyPr anchor="t"/>
          <a:lstStyle>
            <a:lvl1pPr algn="l">
              <a:spcBef>
                <a:spcPts val="200"/>
              </a:spcBef>
              <a:defRPr sz="2400" b="1">
                <a:solidFill>
                  <a:schemeClr val="tx1"/>
                </a:solidFill>
              </a:defRPr>
            </a:lvl1pPr>
            <a:lvl2pPr marL="0" indent="0" algn="l">
              <a:spcBef>
                <a:spcPts val="200"/>
              </a:spcBef>
              <a:buNone/>
              <a:defRPr sz="2200" b="0">
                <a:solidFill>
                  <a:schemeClr val="tx1"/>
                </a:solidFill>
              </a:defRPr>
            </a:lvl2pPr>
          </a:lstStyle>
          <a:p>
            <a:pPr lvl="0"/>
            <a:r>
              <a:rPr lang="en-GB" dirty="0"/>
              <a:t>Click to edit master text styles</a:t>
            </a:r>
          </a:p>
          <a:p>
            <a:pPr lvl="1"/>
            <a:r>
              <a:rPr lang="en-GB" dirty="0"/>
              <a:t>Second level</a:t>
            </a:r>
          </a:p>
        </p:txBody>
      </p:sp>
      <p:sp>
        <p:nvSpPr>
          <p:cNvPr id="5" name="Text Placeholder 2"/>
          <p:cNvSpPr>
            <a:spLocks noGrp="1"/>
          </p:cNvSpPr>
          <p:nvPr>
            <p:ph type="body" sz="quarter" idx="16" hasCustomPrompt="1"/>
          </p:nvPr>
        </p:nvSpPr>
        <p:spPr>
          <a:xfrm>
            <a:off x="359999" y="2564672"/>
            <a:ext cx="976676" cy="411163"/>
          </a:xfrm>
          <a:prstGeom prst="rect">
            <a:avLst/>
          </a:prstGeom>
        </p:spPr>
        <p:txBody>
          <a:bodyPr anchor="t"/>
          <a:lstStyle>
            <a:lvl1pPr algn="l">
              <a:spcBef>
                <a:spcPts val="200"/>
              </a:spcBef>
              <a:defRPr sz="2400" b="1">
                <a:solidFill>
                  <a:schemeClr val="tx1"/>
                </a:solidFill>
              </a:defRPr>
            </a:lvl1pPr>
            <a:lvl2pPr marL="0" indent="0" algn="l">
              <a:spcBef>
                <a:spcPts val="200"/>
              </a:spcBef>
              <a:buNone/>
              <a:defRPr sz="2200" b="0">
                <a:solidFill>
                  <a:schemeClr val="tx1"/>
                </a:solidFill>
              </a:defRPr>
            </a:lvl2pPr>
          </a:lstStyle>
          <a:p>
            <a:pPr lvl="0"/>
            <a:r>
              <a:rPr lang="en-US" dirty="0"/>
              <a:t>No.</a:t>
            </a:r>
          </a:p>
        </p:txBody>
      </p:sp>
    </p:spTree>
    <p:extLst>
      <p:ext uri="{BB962C8B-B14F-4D97-AF65-F5344CB8AC3E}">
        <p14:creationId xmlns:p14="http://schemas.microsoft.com/office/powerpoint/2010/main" val="2401925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header (black)">
    <p:bg>
      <p:bgPr>
        <a:solidFill>
          <a:srgbClr val="000000"/>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5" hasCustomPrompt="1"/>
          </p:nvPr>
        </p:nvSpPr>
        <p:spPr>
          <a:xfrm>
            <a:off x="359998" y="2984855"/>
            <a:ext cx="11468465" cy="1585557"/>
          </a:xfrm>
          <a:prstGeom prst="rect">
            <a:avLst/>
          </a:prstGeom>
        </p:spPr>
        <p:txBody>
          <a:bodyPr anchor="t"/>
          <a:lstStyle>
            <a:lvl1pPr algn="l">
              <a:spcBef>
                <a:spcPts val="200"/>
              </a:spcBef>
              <a:defRPr sz="2400" b="1">
                <a:solidFill>
                  <a:schemeClr val="bg1"/>
                </a:solidFill>
              </a:defRPr>
            </a:lvl1pPr>
            <a:lvl2pPr marL="0" indent="0" algn="l">
              <a:spcBef>
                <a:spcPts val="200"/>
              </a:spcBef>
              <a:buNone/>
              <a:defRPr sz="2200" b="0">
                <a:solidFill>
                  <a:schemeClr val="bg1"/>
                </a:solidFill>
              </a:defRPr>
            </a:lvl2pPr>
          </a:lstStyle>
          <a:p>
            <a:pPr lvl="0"/>
            <a:r>
              <a:rPr lang="en-GB" dirty="0"/>
              <a:t>Click to edit master text styles</a:t>
            </a:r>
          </a:p>
          <a:p>
            <a:pPr lvl="1"/>
            <a:r>
              <a:rPr lang="en-GB" dirty="0"/>
              <a:t>Second level</a:t>
            </a:r>
          </a:p>
        </p:txBody>
      </p:sp>
      <p:sp>
        <p:nvSpPr>
          <p:cNvPr id="7" name="Text Placeholder 2"/>
          <p:cNvSpPr>
            <a:spLocks noGrp="1"/>
          </p:cNvSpPr>
          <p:nvPr>
            <p:ph type="body" sz="quarter" idx="16" hasCustomPrompt="1"/>
          </p:nvPr>
        </p:nvSpPr>
        <p:spPr>
          <a:xfrm>
            <a:off x="360363" y="2564672"/>
            <a:ext cx="976312" cy="411163"/>
          </a:xfrm>
          <a:prstGeom prst="rect">
            <a:avLst/>
          </a:prstGeom>
        </p:spPr>
        <p:txBody>
          <a:bodyPr anchor="t"/>
          <a:lstStyle>
            <a:lvl1pPr algn="l">
              <a:spcBef>
                <a:spcPts val="200"/>
              </a:spcBef>
              <a:defRPr sz="2400" b="1">
                <a:solidFill>
                  <a:schemeClr val="bg1"/>
                </a:solidFill>
              </a:defRPr>
            </a:lvl1pPr>
            <a:lvl2pPr marL="0" indent="0" algn="l">
              <a:spcBef>
                <a:spcPts val="200"/>
              </a:spcBef>
              <a:buNone/>
              <a:defRPr sz="2200" b="0">
                <a:solidFill>
                  <a:schemeClr val="tx1"/>
                </a:solidFill>
              </a:defRPr>
            </a:lvl2pPr>
          </a:lstStyle>
          <a:p>
            <a:pPr lvl="0"/>
            <a:r>
              <a:rPr lang="en-US" dirty="0"/>
              <a:t>No.</a:t>
            </a:r>
          </a:p>
        </p:txBody>
      </p:sp>
    </p:spTree>
    <p:extLst>
      <p:ext uri="{BB962C8B-B14F-4D97-AF65-F5344CB8AC3E}">
        <p14:creationId xmlns:p14="http://schemas.microsoft.com/office/powerpoint/2010/main" val="232493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359999" y="1708150"/>
            <a:ext cx="11466873" cy="4018118"/>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dirty="0"/>
              <a:t>Click to edit master title style</a:t>
            </a:r>
          </a:p>
        </p:txBody>
      </p:sp>
      <p:sp>
        <p:nvSpPr>
          <p:cNvPr id="1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
        <p:nvSpPr>
          <p:cNvPr id="8" name="Text Placeholder 2"/>
          <p:cNvSpPr>
            <a:spLocks noGrp="1"/>
          </p:cNvSpPr>
          <p:nvPr>
            <p:ph type="body" sz="quarter" idx="17" hasCustomPrompt="1"/>
          </p:nvPr>
        </p:nvSpPr>
        <p:spPr>
          <a:xfrm>
            <a:off x="357188" y="909635"/>
            <a:ext cx="11477331" cy="396875"/>
          </a:xfrm>
        </p:spPr>
        <p:txBody>
          <a:bodyPr/>
          <a:lstStyle>
            <a:lvl1pPr>
              <a:defRPr sz="2200"/>
            </a:lvl1pPr>
          </a:lstStyle>
          <a:p>
            <a:pPr lvl="0"/>
            <a:r>
              <a:rPr lang="en-GB" dirty="0"/>
              <a:t>Click to edit master text styles</a:t>
            </a:r>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Tree>
    <p:extLst>
      <p:ext uri="{BB962C8B-B14F-4D97-AF65-F5344CB8AC3E}">
        <p14:creationId xmlns:p14="http://schemas.microsoft.com/office/powerpoint/2010/main" val="1360202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1143000" y="-438330"/>
            <a:ext cx="13716000" cy="6621721"/>
            <a:chOff x="-1143000" y="-438330"/>
            <a:chExt cx="13716000" cy="6621721"/>
          </a:xfrm>
        </p:grpSpPr>
        <p:cxnSp>
          <p:nvCxnSpPr>
            <p:cNvPr id="12" name="Straight Connector 11"/>
            <p:cNvCxnSpPr/>
            <p:nvPr userDrawn="1"/>
          </p:nvCxnSpPr>
          <p:spPr>
            <a:xfrm>
              <a:off x="11826875"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56200" y="1138238"/>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6200" y="61200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747711" y="1075580"/>
              <a:ext cx="438671" cy="123111"/>
            </a:xfrm>
            <a:prstGeom prst="rect">
              <a:avLst/>
            </a:prstGeom>
            <a:noFill/>
          </p:spPr>
          <p:txBody>
            <a:bodyPr wrap="square" lIns="0" tIns="0" rIns="0" bIns="0" rtlCol="0">
              <a:spAutoFit/>
            </a:bodyPr>
            <a:lstStyle/>
            <a:p>
              <a:pPr algn="r"/>
              <a:r>
                <a:rPr lang="en-GB" sz="800" dirty="0">
                  <a:solidFill>
                    <a:schemeClr val="tx1"/>
                  </a:solidFill>
                </a:rPr>
                <a:t>3.16cm</a:t>
              </a:r>
            </a:p>
          </p:txBody>
        </p:sp>
        <p:cxnSp>
          <p:nvCxnSpPr>
            <p:cNvPr id="21" name="Straight Connector 20"/>
            <p:cNvCxnSpPr/>
            <p:nvPr userDrawn="1"/>
          </p:nvCxnSpPr>
          <p:spPr>
            <a:xfrm>
              <a:off x="-256200" y="2282296"/>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256200" y="2854325"/>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256200" y="3998383"/>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256200" y="4570412"/>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256200" y="5142441"/>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a:off x="1149350"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2120034"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309071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406140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5032086"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6002770"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a:off x="6973454"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a:off x="794413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a:off x="891482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9885506"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10856190"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11049000"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a:off x="10077270"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a:off x="9105543"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a:off x="8133816"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a:off x="71620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a:off x="5218635"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a:off x="424690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a:off x="327518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a:xfrm>
              <a:off x="2303454"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a:off x="1331727"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dirty="0">
                  <a:solidFill>
                    <a:schemeClr val="tx1"/>
                  </a:solidFill>
                </a:rPr>
                <a:t>4.75cm</a:t>
              </a:r>
            </a:p>
          </p:txBody>
        </p:sp>
        <p:sp>
          <p:nvSpPr>
            <p:cNvPr id="52" name="TextBox 51"/>
            <p:cNvSpPr txBox="1"/>
            <p:nvPr userDrawn="1"/>
          </p:nvSpPr>
          <p:spPr>
            <a:xfrm>
              <a:off x="-747711" y="2216732"/>
              <a:ext cx="438671" cy="123111"/>
            </a:xfrm>
            <a:prstGeom prst="rect">
              <a:avLst/>
            </a:prstGeom>
            <a:noFill/>
          </p:spPr>
          <p:txBody>
            <a:bodyPr wrap="square" lIns="0" tIns="0" rIns="0" bIns="0" rtlCol="0">
              <a:spAutoFit/>
            </a:bodyPr>
            <a:lstStyle/>
            <a:p>
              <a:pPr algn="r"/>
              <a:r>
                <a:rPr lang="en-GB" sz="800" dirty="0">
                  <a:solidFill>
                    <a:schemeClr val="tx1"/>
                  </a:solidFill>
                </a:rPr>
                <a:t>6.34cm</a:t>
              </a:r>
            </a:p>
          </p:txBody>
        </p:sp>
        <p:sp>
          <p:nvSpPr>
            <p:cNvPr id="53" name="TextBox 52"/>
            <p:cNvSpPr txBox="1"/>
            <p:nvPr userDrawn="1"/>
          </p:nvSpPr>
          <p:spPr>
            <a:xfrm>
              <a:off x="-747711" y="2787308"/>
              <a:ext cx="438671" cy="123111"/>
            </a:xfrm>
            <a:prstGeom prst="rect">
              <a:avLst/>
            </a:prstGeom>
            <a:noFill/>
          </p:spPr>
          <p:txBody>
            <a:bodyPr wrap="square" lIns="0" tIns="0" rIns="0" bIns="0" rtlCol="0">
              <a:spAutoFit/>
            </a:bodyPr>
            <a:lstStyle/>
            <a:p>
              <a:pPr algn="r"/>
              <a:r>
                <a:rPr lang="en-GB" sz="800" dirty="0">
                  <a:solidFill>
                    <a:schemeClr val="tx1"/>
                  </a:solidFill>
                </a:rPr>
                <a:t>7.93cm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dirty="0">
                  <a:solidFill>
                    <a:schemeClr val="tx1"/>
                  </a:solidFill>
                </a:rPr>
                <a:t>9.52cm</a:t>
              </a:r>
            </a:p>
          </p:txBody>
        </p:sp>
        <p:sp>
          <p:nvSpPr>
            <p:cNvPr id="55" name="TextBox 54"/>
            <p:cNvSpPr txBox="1"/>
            <p:nvPr userDrawn="1"/>
          </p:nvSpPr>
          <p:spPr>
            <a:xfrm>
              <a:off x="-747711" y="3928460"/>
              <a:ext cx="438671" cy="123111"/>
            </a:xfrm>
            <a:prstGeom prst="rect">
              <a:avLst/>
            </a:prstGeom>
            <a:noFill/>
          </p:spPr>
          <p:txBody>
            <a:bodyPr wrap="square" lIns="0" tIns="0" rIns="0" bIns="0" rtlCol="0">
              <a:spAutoFit/>
            </a:bodyPr>
            <a:lstStyle/>
            <a:p>
              <a:pPr algn="r"/>
              <a:r>
                <a:rPr lang="en-GB" sz="800" dirty="0">
                  <a:solidFill>
                    <a:schemeClr val="tx1"/>
                  </a:solidFill>
                </a:rPr>
                <a:t>11.11cm</a:t>
              </a:r>
            </a:p>
          </p:txBody>
        </p:sp>
        <p:sp>
          <p:nvSpPr>
            <p:cNvPr id="56" name="TextBox 55"/>
            <p:cNvSpPr txBox="1"/>
            <p:nvPr userDrawn="1"/>
          </p:nvSpPr>
          <p:spPr>
            <a:xfrm>
              <a:off x="-747711" y="4499036"/>
              <a:ext cx="438671" cy="123111"/>
            </a:xfrm>
            <a:prstGeom prst="rect">
              <a:avLst/>
            </a:prstGeom>
            <a:noFill/>
          </p:spPr>
          <p:txBody>
            <a:bodyPr wrap="square" lIns="0" tIns="0" rIns="0" bIns="0" rtlCol="0">
              <a:spAutoFit/>
            </a:bodyPr>
            <a:lstStyle/>
            <a:p>
              <a:pPr algn="r"/>
              <a:r>
                <a:rPr lang="en-GB" sz="800" dirty="0">
                  <a:solidFill>
                    <a:schemeClr val="tx1"/>
                  </a:solidFill>
                </a:rPr>
                <a:t>12.70cm</a:t>
              </a:r>
            </a:p>
          </p:txBody>
        </p:sp>
        <p:sp>
          <p:nvSpPr>
            <p:cNvPr id="57" name="TextBox 56"/>
            <p:cNvSpPr txBox="1"/>
            <p:nvPr userDrawn="1"/>
          </p:nvSpPr>
          <p:spPr>
            <a:xfrm>
              <a:off x="-747711" y="5069612"/>
              <a:ext cx="438671" cy="123111"/>
            </a:xfrm>
            <a:prstGeom prst="rect">
              <a:avLst/>
            </a:prstGeom>
            <a:noFill/>
          </p:spPr>
          <p:txBody>
            <a:bodyPr wrap="square" lIns="0" tIns="0" rIns="0" bIns="0" rtlCol="0">
              <a:spAutoFit/>
            </a:bodyPr>
            <a:lstStyle/>
            <a:p>
              <a:pPr algn="r"/>
              <a:r>
                <a:rPr lang="en-GB" sz="800" dirty="0">
                  <a:solidFill>
                    <a:schemeClr val="tx1"/>
                  </a:solidFill>
                </a:rPr>
                <a:t>14.29cm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dirty="0">
                  <a:solidFill>
                    <a:schemeClr val="tx1"/>
                  </a:solidFill>
                </a:rPr>
                <a:t>15.87cm</a:t>
              </a:r>
            </a:p>
          </p:txBody>
        </p:sp>
        <p:sp>
          <p:nvSpPr>
            <p:cNvPr id="59" name="TextBox 58"/>
            <p:cNvSpPr txBox="1"/>
            <p:nvPr userDrawn="1"/>
          </p:nvSpPr>
          <p:spPr>
            <a:xfrm>
              <a:off x="-747711" y="6060280"/>
              <a:ext cx="438671" cy="123111"/>
            </a:xfrm>
            <a:prstGeom prst="rect">
              <a:avLst/>
            </a:prstGeom>
            <a:noFill/>
          </p:spPr>
          <p:txBody>
            <a:bodyPr wrap="square" lIns="0" tIns="0" rIns="0" bIns="0" rtlCol="0">
              <a:spAutoFit/>
            </a:bodyPr>
            <a:lstStyle/>
            <a:p>
              <a:pPr algn="r"/>
              <a:r>
                <a:rPr lang="en-GB" sz="800" dirty="0">
                  <a:solidFill>
                    <a:schemeClr val="tx1"/>
                  </a:solidFill>
                </a:rPr>
                <a:t>17.00cm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dirty="0">
                  <a:solidFill>
                    <a:schemeClr val="tx1"/>
                  </a:solidFill>
                </a:rPr>
                <a:t>1.00cm</a:t>
              </a:r>
            </a:p>
          </p:txBody>
        </p:sp>
        <p:sp>
          <p:nvSpPr>
            <p:cNvPr id="61" name="TextBox 60"/>
            <p:cNvSpPr txBox="1"/>
            <p:nvPr userDrawn="1"/>
          </p:nvSpPr>
          <p:spPr>
            <a:xfrm>
              <a:off x="1276838" y="-437436"/>
              <a:ext cx="438671" cy="123111"/>
            </a:xfrm>
            <a:prstGeom prst="rect">
              <a:avLst/>
            </a:prstGeom>
            <a:noFill/>
          </p:spPr>
          <p:txBody>
            <a:bodyPr wrap="square" lIns="0" tIns="0" rIns="0" bIns="0" rtlCol="0">
              <a:spAutoFit/>
            </a:bodyPr>
            <a:lstStyle/>
            <a:p>
              <a:pPr algn="l"/>
              <a:r>
                <a:rPr lang="en-GB" sz="800" dirty="0">
                  <a:solidFill>
                    <a:schemeClr val="tx1"/>
                  </a:solidFill>
                </a:rPr>
                <a:t>3.70cm</a:t>
              </a:r>
            </a:p>
          </p:txBody>
        </p:sp>
        <p:sp>
          <p:nvSpPr>
            <p:cNvPr id="62" name="TextBox 61"/>
            <p:cNvSpPr txBox="1"/>
            <p:nvPr userDrawn="1"/>
          </p:nvSpPr>
          <p:spPr>
            <a:xfrm>
              <a:off x="2248876" y="-437436"/>
              <a:ext cx="438671" cy="123111"/>
            </a:xfrm>
            <a:prstGeom prst="rect">
              <a:avLst/>
            </a:prstGeom>
            <a:noFill/>
          </p:spPr>
          <p:txBody>
            <a:bodyPr wrap="square" lIns="0" tIns="0" rIns="0" bIns="0" rtlCol="0">
              <a:spAutoFit/>
            </a:bodyPr>
            <a:lstStyle/>
            <a:p>
              <a:pPr algn="l"/>
              <a:r>
                <a:rPr lang="en-GB" sz="800" dirty="0">
                  <a:solidFill>
                    <a:schemeClr val="tx1"/>
                  </a:solidFill>
                </a:rPr>
                <a:t>6.40cm</a:t>
              </a:r>
            </a:p>
          </p:txBody>
        </p:sp>
        <p:sp>
          <p:nvSpPr>
            <p:cNvPr id="63" name="TextBox 62"/>
            <p:cNvSpPr txBox="1"/>
            <p:nvPr userDrawn="1"/>
          </p:nvSpPr>
          <p:spPr>
            <a:xfrm>
              <a:off x="3220914" y="-437436"/>
              <a:ext cx="438671" cy="123111"/>
            </a:xfrm>
            <a:prstGeom prst="rect">
              <a:avLst/>
            </a:prstGeom>
            <a:noFill/>
          </p:spPr>
          <p:txBody>
            <a:bodyPr wrap="square" lIns="0" tIns="0" rIns="0" bIns="0" rtlCol="0">
              <a:spAutoFit/>
            </a:bodyPr>
            <a:lstStyle/>
            <a:p>
              <a:pPr algn="l"/>
              <a:r>
                <a:rPr lang="en-GB" sz="800" dirty="0">
                  <a:solidFill>
                    <a:schemeClr val="tx1"/>
                  </a:solidFill>
                </a:rPr>
                <a:t>9.10cm</a:t>
              </a:r>
            </a:p>
          </p:txBody>
        </p:sp>
        <p:sp>
          <p:nvSpPr>
            <p:cNvPr id="64" name="TextBox 63"/>
            <p:cNvSpPr txBox="1"/>
            <p:nvPr userDrawn="1"/>
          </p:nvSpPr>
          <p:spPr>
            <a:xfrm>
              <a:off x="4192952" y="-437436"/>
              <a:ext cx="438671" cy="123111"/>
            </a:xfrm>
            <a:prstGeom prst="rect">
              <a:avLst/>
            </a:prstGeom>
            <a:noFill/>
          </p:spPr>
          <p:txBody>
            <a:bodyPr wrap="square" lIns="0" tIns="0" rIns="0" bIns="0" rtlCol="0">
              <a:spAutoFit/>
            </a:bodyPr>
            <a:lstStyle/>
            <a:p>
              <a:pPr algn="l"/>
              <a:r>
                <a:rPr lang="en-GB" sz="800" dirty="0">
                  <a:solidFill>
                    <a:schemeClr val="tx1"/>
                  </a:solidFill>
                </a:rPr>
                <a:t>11.80cm</a:t>
              </a:r>
            </a:p>
          </p:txBody>
        </p:sp>
        <p:sp>
          <p:nvSpPr>
            <p:cNvPr id="65" name="TextBox 64"/>
            <p:cNvSpPr txBox="1"/>
            <p:nvPr userDrawn="1"/>
          </p:nvSpPr>
          <p:spPr>
            <a:xfrm>
              <a:off x="5164990" y="-437436"/>
              <a:ext cx="438671" cy="123111"/>
            </a:xfrm>
            <a:prstGeom prst="rect">
              <a:avLst/>
            </a:prstGeom>
            <a:noFill/>
          </p:spPr>
          <p:txBody>
            <a:bodyPr wrap="square" lIns="0" tIns="0" rIns="0" bIns="0" rtlCol="0">
              <a:spAutoFit/>
            </a:bodyPr>
            <a:lstStyle/>
            <a:p>
              <a:pPr algn="l"/>
              <a:r>
                <a:rPr lang="en-GB" sz="800" dirty="0">
                  <a:solidFill>
                    <a:schemeClr val="tx1"/>
                  </a:solidFill>
                </a:rPr>
                <a:t>14.50cm</a:t>
              </a:r>
            </a:p>
          </p:txBody>
        </p:sp>
        <p:sp>
          <p:nvSpPr>
            <p:cNvPr id="66" name="TextBox 65"/>
            <p:cNvSpPr txBox="1"/>
            <p:nvPr userDrawn="1"/>
          </p:nvSpPr>
          <p:spPr>
            <a:xfrm>
              <a:off x="6137028" y="-437436"/>
              <a:ext cx="438671" cy="123111"/>
            </a:xfrm>
            <a:prstGeom prst="rect">
              <a:avLst/>
            </a:prstGeom>
            <a:noFill/>
          </p:spPr>
          <p:txBody>
            <a:bodyPr wrap="square" lIns="0" tIns="0" rIns="0" bIns="0" rtlCol="0">
              <a:spAutoFit/>
            </a:bodyPr>
            <a:lstStyle/>
            <a:p>
              <a:pPr algn="l"/>
              <a:r>
                <a:rPr lang="en-GB" sz="800" dirty="0">
                  <a:solidFill>
                    <a:schemeClr val="tx1"/>
                  </a:solidFill>
                </a:rPr>
                <a:t>17.20cm</a:t>
              </a:r>
            </a:p>
          </p:txBody>
        </p:sp>
        <p:sp>
          <p:nvSpPr>
            <p:cNvPr id="67" name="TextBox 66"/>
            <p:cNvSpPr txBox="1"/>
            <p:nvPr userDrawn="1"/>
          </p:nvSpPr>
          <p:spPr>
            <a:xfrm>
              <a:off x="7109066" y="-437436"/>
              <a:ext cx="438671" cy="123111"/>
            </a:xfrm>
            <a:prstGeom prst="rect">
              <a:avLst/>
            </a:prstGeom>
            <a:noFill/>
          </p:spPr>
          <p:txBody>
            <a:bodyPr wrap="square" lIns="0" tIns="0" rIns="0" bIns="0" rtlCol="0">
              <a:spAutoFit/>
            </a:bodyPr>
            <a:lstStyle/>
            <a:p>
              <a:pPr algn="l"/>
              <a:r>
                <a:rPr lang="en-GB" sz="800" dirty="0">
                  <a:solidFill>
                    <a:schemeClr val="tx1"/>
                  </a:solidFill>
                </a:rPr>
                <a:t>9.90cm</a:t>
              </a:r>
            </a:p>
          </p:txBody>
        </p:sp>
        <p:sp>
          <p:nvSpPr>
            <p:cNvPr id="68" name="TextBox 67"/>
            <p:cNvSpPr txBox="1"/>
            <p:nvPr userDrawn="1"/>
          </p:nvSpPr>
          <p:spPr>
            <a:xfrm>
              <a:off x="8081104" y="-437436"/>
              <a:ext cx="438671" cy="123111"/>
            </a:xfrm>
            <a:prstGeom prst="rect">
              <a:avLst/>
            </a:prstGeom>
            <a:noFill/>
          </p:spPr>
          <p:txBody>
            <a:bodyPr wrap="square" lIns="0" tIns="0" rIns="0" bIns="0" rtlCol="0">
              <a:spAutoFit/>
            </a:bodyPr>
            <a:lstStyle/>
            <a:p>
              <a:pPr algn="l"/>
              <a:r>
                <a:rPr lang="en-GB" sz="800" dirty="0">
                  <a:solidFill>
                    <a:schemeClr val="tx1"/>
                  </a:solidFill>
                </a:rPr>
                <a:t>22.60cm</a:t>
              </a:r>
            </a:p>
          </p:txBody>
        </p:sp>
        <p:sp>
          <p:nvSpPr>
            <p:cNvPr id="69" name="TextBox 68"/>
            <p:cNvSpPr txBox="1"/>
            <p:nvPr userDrawn="1"/>
          </p:nvSpPr>
          <p:spPr>
            <a:xfrm>
              <a:off x="9053142" y="-437436"/>
              <a:ext cx="438671" cy="123111"/>
            </a:xfrm>
            <a:prstGeom prst="rect">
              <a:avLst/>
            </a:prstGeom>
            <a:noFill/>
          </p:spPr>
          <p:txBody>
            <a:bodyPr wrap="square" lIns="0" tIns="0" rIns="0" bIns="0" rtlCol="0">
              <a:spAutoFit/>
            </a:bodyPr>
            <a:lstStyle/>
            <a:p>
              <a:pPr algn="l"/>
              <a:r>
                <a:rPr lang="en-GB" sz="800" dirty="0">
                  <a:solidFill>
                    <a:schemeClr val="tx1"/>
                  </a:solidFill>
                </a:rPr>
                <a:t>25.30cm</a:t>
              </a:r>
            </a:p>
          </p:txBody>
        </p:sp>
        <p:sp>
          <p:nvSpPr>
            <p:cNvPr id="70" name="TextBox 69"/>
            <p:cNvSpPr txBox="1"/>
            <p:nvPr userDrawn="1"/>
          </p:nvSpPr>
          <p:spPr>
            <a:xfrm>
              <a:off x="10025180" y="-437436"/>
              <a:ext cx="438671" cy="123111"/>
            </a:xfrm>
            <a:prstGeom prst="rect">
              <a:avLst/>
            </a:prstGeom>
            <a:noFill/>
          </p:spPr>
          <p:txBody>
            <a:bodyPr wrap="square" lIns="0" tIns="0" rIns="0" bIns="0" rtlCol="0">
              <a:spAutoFit/>
            </a:bodyPr>
            <a:lstStyle/>
            <a:p>
              <a:pPr algn="l"/>
              <a:r>
                <a:rPr lang="en-GB" sz="800" dirty="0">
                  <a:solidFill>
                    <a:schemeClr val="tx1"/>
                  </a:solidFill>
                </a:rPr>
                <a:t>27.99cm</a:t>
              </a:r>
            </a:p>
          </p:txBody>
        </p:sp>
        <p:sp>
          <p:nvSpPr>
            <p:cNvPr id="71" name="TextBox 70"/>
            <p:cNvSpPr txBox="1"/>
            <p:nvPr userDrawn="1"/>
          </p:nvSpPr>
          <p:spPr>
            <a:xfrm>
              <a:off x="10997215" y="-437436"/>
              <a:ext cx="438671" cy="123111"/>
            </a:xfrm>
            <a:prstGeom prst="rect">
              <a:avLst/>
            </a:prstGeom>
            <a:noFill/>
          </p:spPr>
          <p:txBody>
            <a:bodyPr wrap="square" lIns="0" tIns="0" rIns="0" bIns="0" rtlCol="0">
              <a:spAutoFit/>
            </a:bodyPr>
            <a:lstStyle/>
            <a:p>
              <a:pPr algn="l"/>
              <a:r>
                <a:rPr lang="en-GB" sz="800" dirty="0">
                  <a:solidFill>
                    <a:schemeClr val="tx1"/>
                  </a:solidFill>
                </a:rPr>
                <a:t>30.69cm</a:t>
              </a:r>
            </a:p>
          </p:txBody>
        </p:sp>
        <p:sp>
          <p:nvSpPr>
            <p:cNvPr id="72" name="TextBox 71"/>
            <p:cNvSpPr txBox="1"/>
            <p:nvPr userDrawn="1"/>
          </p:nvSpPr>
          <p:spPr>
            <a:xfrm>
              <a:off x="11461750" y="-437436"/>
              <a:ext cx="438671" cy="123111"/>
            </a:xfrm>
            <a:prstGeom prst="rect">
              <a:avLst/>
            </a:prstGeom>
            <a:noFill/>
          </p:spPr>
          <p:txBody>
            <a:bodyPr wrap="square" lIns="0" tIns="0" rIns="0" bIns="0" rtlCol="0">
              <a:spAutoFit/>
            </a:bodyPr>
            <a:lstStyle/>
            <a:p>
              <a:pPr algn="r"/>
              <a:r>
                <a:rPr lang="en-GB" sz="800" dirty="0">
                  <a:solidFill>
                    <a:schemeClr val="tx1"/>
                  </a:solidFill>
                </a:rPr>
                <a:t>32.85cm</a:t>
              </a:r>
            </a:p>
          </p:txBody>
        </p:sp>
        <p:sp>
          <p:nvSpPr>
            <p:cNvPr id="74" name="TextBox 73"/>
            <p:cNvSpPr txBox="1"/>
            <p:nvPr userDrawn="1"/>
          </p:nvSpPr>
          <p:spPr>
            <a:xfrm>
              <a:off x="10490780" y="-437436"/>
              <a:ext cx="438671" cy="123111"/>
            </a:xfrm>
            <a:prstGeom prst="rect">
              <a:avLst/>
            </a:prstGeom>
            <a:noFill/>
          </p:spPr>
          <p:txBody>
            <a:bodyPr wrap="square" lIns="0" tIns="0" rIns="0" bIns="0" rtlCol="0">
              <a:spAutoFit/>
            </a:bodyPr>
            <a:lstStyle/>
            <a:p>
              <a:pPr algn="r"/>
              <a:r>
                <a:rPr lang="en-GB" sz="800" dirty="0">
                  <a:solidFill>
                    <a:schemeClr val="tx1"/>
                  </a:solidFill>
                </a:rPr>
                <a:t>30.16cm</a:t>
              </a:r>
            </a:p>
          </p:txBody>
        </p:sp>
        <p:sp>
          <p:nvSpPr>
            <p:cNvPr id="75" name="TextBox 74"/>
            <p:cNvSpPr txBox="1"/>
            <p:nvPr userDrawn="1"/>
          </p:nvSpPr>
          <p:spPr>
            <a:xfrm>
              <a:off x="9519807" y="-437436"/>
              <a:ext cx="438671" cy="123111"/>
            </a:xfrm>
            <a:prstGeom prst="rect">
              <a:avLst/>
            </a:prstGeom>
            <a:noFill/>
          </p:spPr>
          <p:txBody>
            <a:bodyPr wrap="square" lIns="0" tIns="0" rIns="0" bIns="0" rtlCol="0">
              <a:spAutoFit/>
            </a:bodyPr>
            <a:lstStyle/>
            <a:p>
              <a:pPr algn="r"/>
              <a:r>
                <a:rPr lang="en-GB" sz="800" dirty="0">
                  <a:solidFill>
                    <a:schemeClr val="tx1"/>
                  </a:solidFill>
                </a:rPr>
                <a:t>27.46cm</a:t>
              </a:r>
            </a:p>
          </p:txBody>
        </p:sp>
        <p:sp>
          <p:nvSpPr>
            <p:cNvPr id="76" name="TextBox 75"/>
            <p:cNvSpPr txBox="1"/>
            <p:nvPr userDrawn="1"/>
          </p:nvSpPr>
          <p:spPr>
            <a:xfrm>
              <a:off x="8548834" y="-437436"/>
              <a:ext cx="438671" cy="123111"/>
            </a:xfrm>
            <a:prstGeom prst="rect">
              <a:avLst/>
            </a:prstGeom>
            <a:noFill/>
          </p:spPr>
          <p:txBody>
            <a:bodyPr wrap="square" lIns="0" tIns="0" rIns="0" bIns="0" rtlCol="0">
              <a:spAutoFit/>
            </a:bodyPr>
            <a:lstStyle/>
            <a:p>
              <a:pPr algn="r"/>
              <a:r>
                <a:rPr lang="en-GB" sz="800" dirty="0">
                  <a:solidFill>
                    <a:schemeClr val="tx1"/>
                  </a:solidFill>
                </a:rPr>
                <a:t>24.76cm</a:t>
              </a:r>
            </a:p>
          </p:txBody>
        </p:sp>
        <p:sp>
          <p:nvSpPr>
            <p:cNvPr id="77" name="TextBox 76"/>
            <p:cNvSpPr txBox="1"/>
            <p:nvPr userDrawn="1"/>
          </p:nvSpPr>
          <p:spPr>
            <a:xfrm>
              <a:off x="7577861" y="-437436"/>
              <a:ext cx="438671" cy="123111"/>
            </a:xfrm>
            <a:prstGeom prst="rect">
              <a:avLst/>
            </a:prstGeom>
            <a:noFill/>
          </p:spPr>
          <p:txBody>
            <a:bodyPr wrap="square" lIns="0" tIns="0" rIns="0" bIns="0" rtlCol="0">
              <a:spAutoFit/>
            </a:bodyPr>
            <a:lstStyle/>
            <a:p>
              <a:pPr algn="r"/>
              <a:r>
                <a:rPr lang="en-GB" sz="800" dirty="0">
                  <a:solidFill>
                    <a:schemeClr val="tx1"/>
                  </a:solidFill>
                </a:rPr>
                <a:t>22.07cm</a:t>
              </a:r>
            </a:p>
          </p:txBody>
        </p:sp>
        <p:sp>
          <p:nvSpPr>
            <p:cNvPr id="78" name="TextBox 77"/>
            <p:cNvSpPr txBox="1"/>
            <p:nvPr userDrawn="1"/>
          </p:nvSpPr>
          <p:spPr>
            <a:xfrm>
              <a:off x="6606888" y="-437436"/>
              <a:ext cx="438671" cy="123111"/>
            </a:xfrm>
            <a:prstGeom prst="rect">
              <a:avLst/>
            </a:prstGeom>
            <a:noFill/>
          </p:spPr>
          <p:txBody>
            <a:bodyPr wrap="square" lIns="0" tIns="0" rIns="0" bIns="0" rtlCol="0">
              <a:spAutoFit/>
            </a:bodyPr>
            <a:lstStyle/>
            <a:p>
              <a:pPr algn="r"/>
              <a:r>
                <a:rPr lang="en-GB" sz="800" dirty="0">
                  <a:solidFill>
                    <a:schemeClr val="tx1"/>
                  </a:solidFill>
                </a:rPr>
                <a:t>19.37cm</a:t>
              </a:r>
            </a:p>
          </p:txBody>
        </p:sp>
        <p:sp>
          <p:nvSpPr>
            <p:cNvPr id="79" name="TextBox 78"/>
            <p:cNvSpPr txBox="1"/>
            <p:nvPr userDrawn="1"/>
          </p:nvSpPr>
          <p:spPr>
            <a:xfrm>
              <a:off x="5635915" y="-437436"/>
              <a:ext cx="438671" cy="123111"/>
            </a:xfrm>
            <a:prstGeom prst="rect">
              <a:avLst/>
            </a:prstGeom>
            <a:noFill/>
          </p:spPr>
          <p:txBody>
            <a:bodyPr wrap="square" lIns="0" tIns="0" rIns="0" bIns="0" rtlCol="0">
              <a:spAutoFit/>
            </a:bodyPr>
            <a:lstStyle/>
            <a:p>
              <a:pPr algn="r"/>
              <a:r>
                <a:rPr lang="en-GB" sz="800" dirty="0">
                  <a:solidFill>
                    <a:schemeClr val="tx1"/>
                  </a:solidFill>
                </a:rPr>
                <a:t>16.67cm</a:t>
              </a:r>
            </a:p>
          </p:txBody>
        </p:sp>
        <p:sp>
          <p:nvSpPr>
            <p:cNvPr id="80" name="TextBox 79"/>
            <p:cNvSpPr txBox="1"/>
            <p:nvPr userDrawn="1"/>
          </p:nvSpPr>
          <p:spPr>
            <a:xfrm>
              <a:off x="4664942" y="-437436"/>
              <a:ext cx="438671" cy="123111"/>
            </a:xfrm>
            <a:prstGeom prst="rect">
              <a:avLst/>
            </a:prstGeom>
            <a:noFill/>
          </p:spPr>
          <p:txBody>
            <a:bodyPr wrap="square" lIns="0" tIns="0" rIns="0" bIns="0" rtlCol="0">
              <a:spAutoFit/>
            </a:bodyPr>
            <a:lstStyle/>
            <a:p>
              <a:pPr algn="r"/>
              <a:r>
                <a:rPr lang="en-GB" sz="800" dirty="0">
                  <a:solidFill>
                    <a:schemeClr val="tx1"/>
                  </a:solidFill>
                </a:rPr>
                <a:t>13.98cm</a:t>
              </a:r>
            </a:p>
          </p:txBody>
        </p:sp>
        <p:sp>
          <p:nvSpPr>
            <p:cNvPr id="81" name="TextBox 80"/>
            <p:cNvSpPr txBox="1"/>
            <p:nvPr userDrawn="1"/>
          </p:nvSpPr>
          <p:spPr>
            <a:xfrm>
              <a:off x="3693969" y="-437436"/>
              <a:ext cx="438671" cy="123111"/>
            </a:xfrm>
            <a:prstGeom prst="rect">
              <a:avLst/>
            </a:prstGeom>
            <a:noFill/>
          </p:spPr>
          <p:txBody>
            <a:bodyPr wrap="square" lIns="0" tIns="0" rIns="0" bIns="0" rtlCol="0">
              <a:spAutoFit/>
            </a:bodyPr>
            <a:lstStyle/>
            <a:p>
              <a:pPr algn="r"/>
              <a:r>
                <a:rPr lang="en-GB" sz="800" dirty="0">
                  <a:solidFill>
                    <a:schemeClr val="tx1"/>
                  </a:solidFill>
                </a:rPr>
                <a:t>11.28cm</a:t>
              </a:r>
            </a:p>
          </p:txBody>
        </p:sp>
        <p:sp>
          <p:nvSpPr>
            <p:cNvPr id="82" name="TextBox 81"/>
            <p:cNvSpPr txBox="1"/>
            <p:nvPr userDrawn="1"/>
          </p:nvSpPr>
          <p:spPr>
            <a:xfrm>
              <a:off x="2722996" y="-437436"/>
              <a:ext cx="438671" cy="123111"/>
            </a:xfrm>
            <a:prstGeom prst="rect">
              <a:avLst/>
            </a:prstGeom>
            <a:noFill/>
          </p:spPr>
          <p:txBody>
            <a:bodyPr wrap="square" lIns="0" tIns="0" rIns="0" bIns="0" rtlCol="0">
              <a:spAutoFit/>
            </a:bodyPr>
            <a:lstStyle/>
            <a:p>
              <a:pPr algn="r"/>
              <a:r>
                <a:rPr lang="en-GB" sz="800" dirty="0">
                  <a:solidFill>
                    <a:schemeClr val="tx1"/>
                  </a:solidFill>
                </a:rPr>
                <a:t>8.59cm</a:t>
              </a:r>
            </a:p>
          </p:txBody>
        </p:sp>
        <p:sp>
          <p:nvSpPr>
            <p:cNvPr id="83" name="TextBox 82"/>
            <p:cNvSpPr txBox="1"/>
            <p:nvPr userDrawn="1"/>
          </p:nvSpPr>
          <p:spPr>
            <a:xfrm>
              <a:off x="1752023" y="-437436"/>
              <a:ext cx="438671" cy="123111"/>
            </a:xfrm>
            <a:prstGeom prst="rect">
              <a:avLst/>
            </a:prstGeom>
            <a:noFill/>
          </p:spPr>
          <p:txBody>
            <a:bodyPr wrap="square" lIns="0" tIns="0" rIns="0" bIns="0" rtlCol="0">
              <a:spAutoFit/>
            </a:bodyPr>
            <a:lstStyle/>
            <a:p>
              <a:pPr algn="r"/>
              <a:r>
                <a:rPr lang="en-GB" sz="800" dirty="0">
                  <a:solidFill>
                    <a:schemeClr val="tx1"/>
                  </a:solidFill>
                </a:rPr>
                <a:t>5.89cm</a:t>
              </a:r>
            </a:p>
          </p:txBody>
        </p:sp>
        <p:sp>
          <p:nvSpPr>
            <p:cNvPr id="84" name="TextBox 83"/>
            <p:cNvSpPr txBox="1"/>
            <p:nvPr userDrawn="1"/>
          </p:nvSpPr>
          <p:spPr>
            <a:xfrm>
              <a:off x="781050" y="-437436"/>
              <a:ext cx="438671" cy="123111"/>
            </a:xfrm>
            <a:prstGeom prst="rect">
              <a:avLst/>
            </a:prstGeom>
            <a:noFill/>
          </p:spPr>
          <p:txBody>
            <a:bodyPr wrap="square" lIns="0" tIns="0" rIns="0" bIns="0" rtlCol="0">
              <a:spAutoFit/>
            </a:bodyPr>
            <a:lstStyle/>
            <a:p>
              <a:pPr algn="r"/>
              <a:r>
                <a:rPr lang="en-GB" sz="800" dirty="0">
                  <a:solidFill>
                    <a:schemeClr val="tx1"/>
                  </a:solidFill>
                </a:rPr>
                <a:t>3.19cm</a:t>
              </a:r>
            </a:p>
          </p:txBody>
        </p:sp>
        <p:cxnSp>
          <p:nvCxnSpPr>
            <p:cNvPr id="5" name="Straight Connector 4"/>
            <p:cNvCxnSpPr/>
            <p:nvPr userDrawn="1"/>
          </p:nvCxnSpPr>
          <p:spPr>
            <a:xfrm>
              <a:off x="360000"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dirty="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dirty="0">
                  <a:solidFill>
                    <a:schemeClr val="tx1"/>
                  </a:solidFill>
                </a:rPr>
                <a:t>Content Top</a:t>
              </a:r>
            </a:p>
          </p:txBody>
        </p:sp>
        <p:sp>
          <p:nvSpPr>
            <p:cNvPr id="87" name="TextBox 86"/>
            <p:cNvSpPr txBox="1"/>
            <p:nvPr userDrawn="1"/>
          </p:nvSpPr>
          <p:spPr>
            <a:xfrm>
              <a:off x="-1143000" y="1198691"/>
              <a:ext cx="833960" cy="123111"/>
            </a:xfrm>
            <a:prstGeom prst="rect">
              <a:avLst/>
            </a:prstGeom>
            <a:noFill/>
          </p:spPr>
          <p:txBody>
            <a:bodyPr wrap="square" lIns="0" tIns="0" rIns="0" bIns="0" rtlCol="0">
              <a:spAutoFit/>
            </a:bodyPr>
            <a:lstStyle/>
            <a:p>
              <a:pPr algn="r"/>
              <a:r>
                <a:rPr lang="en-GB" sz="800" dirty="0">
                  <a:solidFill>
                    <a:schemeClr val="tx1"/>
                  </a:solidFill>
                </a:rPr>
                <a:t>Heading Baseline</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dirty="0">
                  <a:solidFill>
                    <a:schemeClr val="tx1"/>
                  </a:solidFill>
                </a:rPr>
                <a:t>Left Margin</a:t>
              </a:r>
            </a:p>
          </p:txBody>
        </p:sp>
        <p:sp>
          <p:nvSpPr>
            <p:cNvPr id="89" name="TextBox 88"/>
            <p:cNvSpPr txBox="1"/>
            <p:nvPr userDrawn="1"/>
          </p:nvSpPr>
          <p:spPr>
            <a:xfrm>
              <a:off x="11933758" y="-438330"/>
              <a:ext cx="639242" cy="123111"/>
            </a:xfrm>
            <a:prstGeom prst="rect">
              <a:avLst/>
            </a:prstGeom>
            <a:noFill/>
          </p:spPr>
          <p:txBody>
            <a:bodyPr wrap="square" lIns="0" tIns="0" rIns="0" bIns="0" rtlCol="0">
              <a:spAutoFit/>
            </a:bodyPr>
            <a:lstStyle/>
            <a:p>
              <a:pPr algn="l"/>
              <a:r>
                <a:rPr lang="en-GB" sz="800" dirty="0">
                  <a:solidFill>
                    <a:schemeClr val="tx1"/>
                  </a:solidFill>
                </a:rPr>
                <a:t>Right Margin</a:t>
              </a:r>
            </a:p>
          </p:txBody>
        </p:sp>
      </p:grpSp>
      <p:sp>
        <p:nvSpPr>
          <p:cNvPr id="91" name="Title Placeholder 1"/>
          <p:cNvSpPr>
            <a:spLocks noGrp="1"/>
          </p:cNvSpPr>
          <p:nvPr>
            <p:ph type="title"/>
          </p:nvPr>
        </p:nvSpPr>
        <p:spPr>
          <a:xfrm>
            <a:off x="359999" y="430718"/>
            <a:ext cx="11466875" cy="704346"/>
          </a:xfrm>
          <a:prstGeom prst="rect">
            <a:avLst/>
          </a:prstGeom>
        </p:spPr>
        <p:txBody>
          <a:bodyPr vert="horz" lIns="0" tIns="0" rIns="0" bIns="0" rtlCol="0" anchor="t">
            <a:noAutofit/>
          </a:bodyPr>
          <a:lstStyle/>
          <a:p>
            <a:r>
              <a:rPr lang="en-US"/>
              <a:t>Click to edit Master title style</a:t>
            </a:r>
            <a:endParaRPr lang="en-GB" dirty="0"/>
          </a:p>
        </p:txBody>
      </p:sp>
      <p:sp>
        <p:nvSpPr>
          <p:cNvPr id="92" name="Text Placeholder 2"/>
          <p:cNvSpPr>
            <a:spLocks noGrp="1"/>
          </p:cNvSpPr>
          <p:nvPr>
            <p:ph type="body" idx="1"/>
          </p:nvPr>
        </p:nvSpPr>
        <p:spPr>
          <a:xfrm>
            <a:off x="359999" y="1708150"/>
            <a:ext cx="11466875" cy="400367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3"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cxnSp>
        <p:nvCxnSpPr>
          <p:cNvPr id="94" name="Straight Connector 93"/>
          <p:cNvCxnSpPr/>
          <p:nvPr/>
        </p:nvCxnSpPr>
        <p:spPr>
          <a:xfrm>
            <a:off x="0" y="6124991"/>
            <a:ext cx="12193200" cy="0"/>
          </a:xfrm>
          <a:prstGeom prst="line">
            <a:avLst/>
          </a:prstGeom>
          <a:ln w="190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pic>
        <p:nvPicPr>
          <p:cNvPr id="96" name="Picture 95" descr="logo-03.png"/>
          <p:cNvPicPr>
            <a:picLocks noChangeAspect="1"/>
          </p:cNvPicPr>
          <p:nvPr/>
        </p:nvPicPr>
        <p:blipFill>
          <a:blip r:embed="rId18">
            <a:alphaModFix/>
            <a:extLst>
              <a:ext uri="{28A0092B-C50C-407E-A947-70E740481C1C}">
                <a14:useLocalDpi xmlns:a14="http://schemas.microsoft.com/office/drawing/2010/main" val="0"/>
              </a:ext>
            </a:extLst>
          </a:blip>
          <a:stretch>
            <a:fillRect/>
          </a:stretch>
        </p:blipFill>
        <p:spPr>
          <a:xfrm>
            <a:off x="297773" y="6334125"/>
            <a:ext cx="4329415" cy="324431"/>
          </a:xfrm>
          <a:prstGeom prst="rect">
            <a:avLst/>
          </a:prstGeom>
        </p:spPr>
      </p:pic>
      <p:sp>
        <p:nvSpPr>
          <p:cNvPr id="90" name="Text Placeholder 5"/>
          <p:cNvSpPr txBox="1">
            <a:spLocks/>
          </p:cNvSpPr>
          <p:nvPr/>
        </p:nvSpPr>
        <p:spPr>
          <a:xfrm>
            <a:off x="6248400" y="6412347"/>
            <a:ext cx="4670778" cy="197792"/>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000" dirty="0"/>
              <a:t>RITS: Driver Attitudes and Behaviour Tracking	JN142516</a:t>
            </a:r>
          </a:p>
        </p:txBody>
      </p:sp>
    </p:spTree>
    <p:extLst>
      <p:ext uri="{BB962C8B-B14F-4D97-AF65-F5344CB8AC3E}">
        <p14:creationId xmlns:p14="http://schemas.microsoft.com/office/powerpoint/2010/main" val="3680662798"/>
      </p:ext>
    </p:extLst>
  </p:cSld>
  <p:clrMap bg1="lt1" tx1="dk1" bg2="lt2" tx2="dk2" accent1="accent1" accent2="accent2" accent3="accent3" accent4="accent4" accent5="accent5" accent6="accent6" hlink="hlink" folHlink="folHlink"/>
  <p:sldLayoutIdLst>
    <p:sldLayoutId id="2147483683" r:id="rId1"/>
    <p:sldLayoutId id="2147483727" r:id="rId2"/>
    <p:sldLayoutId id="2147483738" r:id="rId3"/>
    <p:sldLayoutId id="2147483649" r:id="rId4"/>
    <p:sldLayoutId id="2147483728" r:id="rId5"/>
    <p:sldLayoutId id="2147483739" r:id="rId6"/>
    <p:sldLayoutId id="2147483697" r:id="rId7"/>
    <p:sldLayoutId id="2147483696" r:id="rId8"/>
    <p:sldLayoutId id="2147483668" r:id="rId9"/>
    <p:sldLayoutId id="2147483659" r:id="rId10"/>
    <p:sldLayoutId id="2147483721" r:id="rId11"/>
    <p:sldLayoutId id="2147483722" r:id="rId12"/>
    <p:sldLayoutId id="2147483726" r:id="rId13"/>
    <p:sldLayoutId id="2147483725" r:id="rId14"/>
    <p:sldLayoutId id="2147483744" r:id="rId15"/>
    <p:sldLayoutId id="2147483745"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227" userDrawn="1">
          <p15:clr>
            <a:srgbClr val="A4A3A4"/>
          </p15:clr>
        </p15:guide>
        <p15:guide id="2" orient="horz" pos="2159" userDrawn="1">
          <p15:clr>
            <a:srgbClr val="A4A3A4"/>
          </p15:clr>
        </p15:guide>
        <p15:guide id="3" pos="725" userDrawn="1">
          <p15:clr>
            <a:srgbClr val="A4A3A4"/>
          </p15:clr>
        </p15:guide>
        <p15:guide id="4" pos="842" userDrawn="1">
          <p15:clr>
            <a:srgbClr val="A4A3A4"/>
          </p15:clr>
        </p15:guide>
        <p15:guide id="5" pos="1335" userDrawn="1">
          <p15:clr>
            <a:srgbClr val="A4A3A4"/>
          </p15:clr>
        </p15:guide>
        <p15:guide id="6" pos="1454" userDrawn="1">
          <p15:clr>
            <a:srgbClr val="A4A3A4"/>
          </p15:clr>
        </p15:guide>
        <p15:guide id="7" pos="1947" userDrawn="1">
          <p15:clr>
            <a:srgbClr val="A4A3A4"/>
          </p15:clr>
        </p15:guide>
        <p15:guide id="8" pos="2064" userDrawn="1">
          <p15:clr>
            <a:srgbClr val="A4A3A4"/>
          </p15:clr>
        </p15:guide>
        <p15:guide id="9" pos="2558" userDrawn="1">
          <p15:clr>
            <a:srgbClr val="A4A3A4"/>
          </p15:clr>
        </p15:guide>
        <p15:guide id="10" pos="2678" userDrawn="1">
          <p15:clr>
            <a:srgbClr val="A4A3A4"/>
          </p15:clr>
        </p15:guide>
        <p15:guide id="11" pos="3170" userDrawn="1">
          <p15:clr>
            <a:srgbClr val="A4A3A4"/>
          </p15:clr>
        </p15:guide>
        <p15:guide id="12" pos="3288" userDrawn="1">
          <p15:clr>
            <a:srgbClr val="A4A3A4"/>
          </p15:clr>
        </p15:guide>
        <p15:guide id="13" pos="3780" userDrawn="1">
          <p15:clr>
            <a:srgbClr val="A4A3A4"/>
          </p15:clr>
        </p15:guide>
        <p15:guide id="14" pos="3900" userDrawn="1">
          <p15:clr>
            <a:srgbClr val="A4A3A4"/>
          </p15:clr>
        </p15:guide>
        <p15:guide id="15" pos="4392" userDrawn="1">
          <p15:clr>
            <a:srgbClr val="A4A3A4"/>
          </p15:clr>
        </p15:guide>
        <p15:guide id="16" pos="4512" userDrawn="1">
          <p15:clr>
            <a:srgbClr val="A4A3A4"/>
          </p15:clr>
        </p15:guide>
        <p15:guide id="17" pos="5124" userDrawn="1">
          <p15:clr>
            <a:srgbClr val="A4A3A4"/>
          </p15:clr>
        </p15:guide>
        <p15:guide id="18" pos="5004" userDrawn="1">
          <p15:clr>
            <a:srgbClr val="A4A3A4"/>
          </p15:clr>
        </p15:guide>
        <p15:guide id="19" pos="5616" userDrawn="1">
          <p15:clr>
            <a:srgbClr val="A4A3A4"/>
          </p15:clr>
        </p15:guide>
        <p15:guide id="20" pos="5736" userDrawn="1">
          <p15:clr>
            <a:srgbClr val="A4A3A4"/>
          </p15:clr>
        </p15:guide>
        <p15:guide id="21" pos="6227" userDrawn="1">
          <p15:clr>
            <a:srgbClr val="A4A3A4"/>
          </p15:clr>
        </p15:guide>
        <p15:guide id="22" pos="6348" userDrawn="1">
          <p15:clr>
            <a:srgbClr val="A4A3A4"/>
          </p15:clr>
        </p15:guide>
        <p15:guide id="23" pos="6839" userDrawn="1">
          <p15:clr>
            <a:srgbClr val="A4A3A4"/>
          </p15:clr>
        </p15:guide>
        <p15:guide id="24" pos="6960" userDrawn="1">
          <p15:clr>
            <a:srgbClr val="A4A3A4"/>
          </p15:clr>
        </p15:guide>
        <p15:guide id="25" pos="7451" userDrawn="1">
          <p15:clr>
            <a:srgbClr val="A4A3A4"/>
          </p15:clr>
        </p15:guide>
        <p15:guide id="26" orient="horz" pos="1799" userDrawn="1">
          <p15:clr>
            <a:srgbClr val="A4A3A4"/>
          </p15:clr>
        </p15:guide>
        <p15:guide id="27" orient="horz" pos="1437" userDrawn="1">
          <p15:clr>
            <a:srgbClr val="A4A3A4"/>
          </p15:clr>
        </p15:guide>
        <p15:guide id="28" orient="horz" pos="1077" userDrawn="1">
          <p15:clr>
            <a:srgbClr val="A4A3A4"/>
          </p15:clr>
        </p15:guide>
        <p15:guide id="29" orient="horz" pos="717" userDrawn="1">
          <p15:clr>
            <a:srgbClr val="A4A3A4"/>
          </p15:clr>
        </p15:guide>
        <p15:guide id="30" orient="horz" pos="2519" userDrawn="1">
          <p15:clr>
            <a:srgbClr val="A4A3A4"/>
          </p15:clr>
        </p15:guide>
        <p15:guide id="31" orient="horz" pos="2879" userDrawn="1">
          <p15:clr>
            <a:srgbClr val="A4A3A4"/>
          </p15:clr>
        </p15:guide>
        <p15:guide id="32" orient="horz" pos="3240" userDrawn="1">
          <p15:clr>
            <a:srgbClr val="A4A3A4"/>
          </p15:clr>
        </p15:guide>
        <p15:guide id="33" orient="horz" pos="3600" userDrawn="1">
          <p15:clr>
            <a:srgbClr val="A4A3A4"/>
          </p15:clr>
        </p15:guide>
        <p15:guide id="34" orient="horz" pos="3855" userDrawn="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1143000" y="-438330"/>
            <a:ext cx="13716000" cy="6621721"/>
            <a:chOff x="-1143000" y="-438330"/>
            <a:chExt cx="13716000" cy="6621721"/>
          </a:xfrm>
        </p:grpSpPr>
        <p:cxnSp>
          <p:nvCxnSpPr>
            <p:cNvPr id="12" name="Straight Connector 11"/>
            <p:cNvCxnSpPr/>
            <p:nvPr userDrawn="1"/>
          </p:nvCxnSpPr>
          <p:spPr>
            <a:xfrm>
              <a:off x="11826875"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56200" y="1138238"/>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6200" y="61200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747711" y="1075580"/>
              <a:ext cx="438671" cy="123111"/>
            </a:xfrm>
            <a:prstGeom prst="rect">
              <a:avLst/>
            </a:prstGeom>
            <a:noFill/>
          </p:spPr>
          <p:txBody>
            <a:bodyPr wrap="square" lIns="0" tIns="0" rIns="0" bIns="0" rtlCol="0">
              <a:spAutoFit/>
            </a:bodyPr>
            <a:lstStyle/>
            <a:p>
              <a:pPr algn="r"/>
              <a:r>
                <a:rPr lang="en-GB" sz="800" dirty="0">
                  <a:solidFill>
                    <a:schemeClr val="tx1"/>
                  </a:solidFill>
                </a:rPr>
                <a:t>3.16cm</a:t>
              </a:r>
            </a:p>
          </p:txBody>
        </p:sp>
        <p:cxnSp>
          <p:nvCxnSpPr>
            <p:cNvPr id="21" name="Straight Connector 20"/>
            <p:cNvCxnSpPr/>
            <p:nvPr userDrawn="1"/>
          </p:nvCxnSpPr>
          <p:spPr>
            <a:xfrm>
              <a:off x="-256200" y="2282296"/>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256200" y="2854325"/>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256200" y="3998383"/>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256200" y="4570412"/>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256200" y="5142441"/>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a:off x="1149350"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2120034"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309071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406140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5032086"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6002770"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a:off x="6973454"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a:off x="794413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a:off x="891482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9885506"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10856190"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11049000"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a:off x="10077270"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a:off x="9105543"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a:off x="8133816"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a:off x="71620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a:off x="5218635"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a:off x="424690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a:off x="327518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a:xfrm>
              <a:off x="2303454"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a:off x="1331727"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dirty="0">
                  <a:solidFill>
                    <a:schemeClr val="tx1"/>
                  </a:solidFill>
                </a:rPr>
                <a:t>4.75cm</a:t>
              </a:r>
            </a:p>
          </p:txBody>
        </p:sp>
        <p:sp>
          <p:nvSpPr>
            <p:cNvPr id="52" name="TextBox 51"/>
            <p:cNvSpPr txBox="1"/>
            <p:nvPr userDrawn="1"/>
          </p:nvSpPr>
          <p:spPr>
            <a:xfrm>
              <a:off x="-747711" y="2216732"/>
              <a:ext cx="438671" cy="123111"/>
            </a:xfrm>
            <a:prstGeom prst="rect">
              <a:avLst/>
            </a:prstGeom>
            <a:noFill/>
          </p:spPr>
          <p:txBody>
            <a:bodyPr wrap="square" lIns="0" tIns="0" rIns="0" bIns="0" rtlCol="0">
              <a:spAutoFit/>
            </a:bodyPr>
            <a:lstStyle/>
            <a:p>
              <a:pPr algn="r"/>
              <a:r>
                <a:rPr lang="en-GB" sz="800" dirty="0">
                  <a:solidFill>
                    <a:schemeClr val="tx1"/>
                  </a:solidFill>
                </a:rPr>
                <a:t>6.34cm</a:t>
              </a:r>
            </a:p>
          </p:txBody>
        </p:sp>
        <p:sp>
          <p:nvSpPr>
            <p:cNvPr id="53" name="TextBox 52"/>
            <p:cNvSpPr txBox="1"/>
            <p:nvPr userDrawn="1"/>
          </p:nvSpPr>
          <p:spPr>
            <a:xfrm>
              <a:off x="-747711" y="2787308"/>
              <a:ext cx="438671" cy="123111"/>
            </a:xfrm>
            <a:prstGeom prst="rect">
              <a:avLst/>
            </a:prstGeom>
            <a:noFill/>
          </p:spPr>
          <p:txBody>
            <a:bodyPr wrap="square" lIns="0" tIns="0" rIns="0" bIns="0" rtlCol="0">
              <a:spAutoFit/>
            </a:bodyPr>
            <a:lstStyle/>
            <a:p>
              <a:pPr algn="r"/>
              <a:r>
                <a:rPr lang="en-GB" sz="800" dirty="0">
                  <a:solidFill>
                    <a:schemeClr val="tx1"/>
                  </a:solidFill>
                </a:rPr>
                <a:t>7.93cm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dirty="0">
                  <a:solidFill>
                    <a:schemeClr val="tx1"/>
                  </a:solidFill>
                </a:rPr>
                <a:t>9.52cm</a:t>
              </a:r>
            </a:p>
          </p:txBody>
        </p:sp>
        <p:sp>
          <p:nvSpPr>
            <p:cNvPr id="55" name="TextBox 54"/>
            <p:cNvSpPr txBox="1"/>
            <p:nvPr userDrawn="1"/>
          </p:nvSpPr>
          <p:spPr>
            <a:xfrm>
              <a:off x="-747711" y="3928460"/>
              <a:ext cx="438671" cy="123111"/>
            </a:xfrm>
            <a:prstGeom prst="rect">
              <a:avLst/>
            </a:prstGeom>
            <a:noFill/>
          </p:spPr>
          <p:txBody>
            <a:bodyPr wrap="square" lIns="0" tIns="0" rIns="0" bIns="0" rtlCol="0">
              <a:spAutoFit/>
            </a:bodyPr>
            <a:lstStyle/>
            <a:p>
              <a:pPr algn="r"/>
              <a:r>
                <a:rPr lang="en-GB" sz="800" dirty="0">
                  <a:solidFill>
                    <a:schemeClr val="tx1"/>
                  </a:solidFill>
                </a:rPr>
                <a:t>11.11cm</a:t>
              </a:r>
            </a:p>
          </p:txBody>
        </p:sp>
        <p:sp>
          <p:nvSpPr>
            <p:cNvPr id="56" name="TextBox 55"/>
            <p:cNvSpPr txBox="1"/>
            <p:nvPr userDrawn="1"/>
          </p:nvSpPr>
          <p:spPr>
            <a:xfrm>
              <a:off x="-747711" y="4499036"/>
              <a:ext cx="438671" cy="123111"/>
            </a:xfrm>
            <a:prstGeom prst="rect">
              <a:avLst/>
            </a:prstGeom>
            <a:noFill/>
          </p:spPr>
          <p:txBody>
            <a:bodyPr wrap="square" lIns="0" tIns="0" rIns="0" bIns="0" rtlCol="0">
              <a:spAutoFit/>
            </a:bodyPr>
            <a:lstStyle/>
            <a:p>
              <a:pPr algn="r"/>
              <a:r>
                <a:rPr lang="en-GB" sz="800" dirty="0">
                  <a:solidFill>
                    <a:schemeClr val="tx1"/>
                  </a:solidFill>
                </a:rPr>
                <a:t>12.70cm</a:t>
              </a:r>
            </a:p>
          </p:txBody>
        </p:sp>
        <p:sp>
          <p:nvSpPr>
            <p:cNvPr id="57" name="TextBox 56"/>
            <p:cNvSpPr txBox="1"/>
            <p:nvPr userDrawn="1"/>
          </p:nvSpPr>
          <p:spPr>
            <a:xfrm>
              <a:off x="-747711" y="5069612"/>
              <a:ext cx="438671" cy="123111"/>
            </a:xfrm>
            <a:prstGeom prst="rect">
              <a:avLst/>
            </a:prstGeom>
            <a:noFill/>
          </p:spPr>
          <p:txBody>
            <a:bodyPr wrap="square" lIns="0" tIns="0" rIns="0" bIns="0" rtlCol="0">
              <a:spAutoFit/>
            </a:bodyPr>
            <a:lstStyle/>
            <a:p>
              <a:pPr algn="r"/>
              <a:r>
                <a:rPr lang="en-GB" sz="800" dirty="0">
                  <a:solidFill>
                    <a:schemeClr val="tx1"/>
                  </a:solidFill>
                </a:rPr>
                <a:t>14.29cm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dirty="0">
                  <a:solidFill>
                    <a:schemeClr val="tx1"/>
                  </a:solidFill>
                </a:rPr>
                <a:t>15.87cm</a:t>
              </a:r>
            </a:p>
          </p:txBody>
        </p:sp>
        <p:sp>
          <p:nvSpPr>
            <p:cNvPr id="59" name="TextBox 58"/>
            <p:cNvSpPr txBox="1"/>
            <p:nvPr userDrawn="1"/>
          </p:nvSpPr>
          <p:spPr>
            <a:xfrm>
              <a:off x="-747711" y="6060280"/>
              <a:ext cx="438671" cy="123111"/>
            </a:xfrm>
            <a:prstGeom prst="rect">
              <a:avLst/>
            </a:prstGeom>
            <a:noFill/>
          </p:spPr>
          <p:txBody>
            <a:bodyPr wrap="square" lIns="0" tIns="0" rIns="0" bIns="0" rtlCol="0">
              <a:spAutoFit/>
            </a:bodyPr>
            <a:lstStyle/>
            <a:p>
              <a:pPr algn="r"/>
              <a:r>
                <a:rPr lang="en-GB" sz="800" dirty="0">
                  <a:solidFill>
                    <a:schemeClr val="tx1"/>
                  </a:solidFill>
                </a:rPr>
                <a:t>17.00cm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dirty="0">
                  <a:solidFill>
                    <a:schemeClr val="tx1"/>
                  </a:solidFill>
                </a:rPr>
                <a:t>1.00cm</a:t>
              </a:r>
            </a:p>
          </p:txBody>
        </p:sp>
        <p:sp>
          <p:nvSpPr>
            <p:cNvPr id="61" name="TextBox 60"/>
            <p:cNvSpPr txBox="1"/>
            <p:nvPr userDrawn="1"/>
          </p:nvSpPr>
          <p:spPr>
            <a:xfrm>
              <a:off x="1276838" y="-437436"/>
              <a:ext cx="438671" cy="123111"/>
            </a:xfrm>
            <a:prstGeom prst="rect">
              <a:avLst/>
            </a:prstGeom>
            <a:noFill/>
          </p:spPr>
          <p:txBody>
            <a:bodyPr wrap="square" lIns="0" tIns="0" rIns="0" bIns="0" rtlCol="0">
              <a:spAutoFit/>
            </a:bodyPr>
            <a:lstStyle/>
            <a:p>
              <a:pPr algn="l"/>
              <a:r>
                <a:rPr lang="en-GB" sz="800" dirty="0">
                  <a:solidFill>
                    <a:schemeClr val="tx1"/>
                  </a:solidFill>
                </a:rPr>
                <a:t>3.70cm</a:t>
              </a:r>
            </a:p>
          </p:txBody>
        </p:sp>
        <p:sp>
          <p:nvSpPr>
            <p:cNvPr id="62" name="TextBox 61"/>
            <p:cNvSpPr txBox="1"/>
            <p:nvPr userDrawn="1"/>
          </p:nvSpPr>
          <p:spPr>
            <a:xfrm>
              <a:off x="2248876" y="-437436"/>
              <a:ext cx="438671" cy="123111"/>
            </a:xfrm>
            <a:prstGeom prst="rect">
              <a:avLst/>
            </a:prstGeom>
            <a:noFill/>
          </p:spPr>
          <p:txBody>
            <a:bodyPr wrap="square" lIns="0" tIns="0" rIns="0" bIns="0" rtlCol="0">
              <a:spAutoFit/>
            </a:bodyPr>
            <a:lstStyle/>
            <a:p>
              <a:pPr algn="l"/>
              <a:r>
                <a:rPr lang="en-GB" sz="800" dirty="0">
                  <a:solidFill>
                    <a:schemeClr val="tx1"/>
                  </a:solidFill>
                </a:rPr>
                <a:t>6.40cm</a:t>
              </a:r>
            </a:p>
          </p:txBody>
        </p:sp>
        <p:sp>
          <p:nvSpPr>
            <p:cNvPr id="63" name="TextBox 62"/>
            <p:cNvSpPr txBox="1"/>
            <p:nvPr userDrawn="1"/>
          </p:nvSpPr>
          <p:spPr>
            <a:xfrm>
              <a:off x="3220914" y="-437436"/>
              <a:ext cx="438671" cy="123111"/>
            </a:xfrm>
            <a:prstGeom prst="rect">
              <a:avLst/>
            </a:prstGeom>
            <a:noFill/>
          </p:spPr>
          <p:txBody>
            <a:bodyPr wrap="square" lIns="0" tIns="0" rIns="0" bIns="0" rtlCol="0">
              <a:spAutoFit/>
            </a:bodyPr>
            <a:lstStyle/>
            <a:p>
              <a:pPr algn="l"/>
              <a:r>
                <a:rPr lang="en-GB" sz="800" dirty="0">
                  <a:solidFill>
                    <a:schemeClr val="tx1"/>
                  </a:solidFill>
                </a:rPr>
                <a:t>9.10cm</a:t>
              </a:r>
            </a:p>
          </p:txBody>
        </p:sp>
        <p:sp>
          <p:nvSpPr>
            <p:cNvPr id="64" name="TextBox 63"/>
            <p:cNvSpPr txBox="1"/>
            <p:nvPr userDrawn="1"/>
          </p:nvSpPr>
          <p:spPr>
            <a:xfrm>
              <a:off x="4192952" y="-437436"/>
              <a:ext cx="438671" cy="123111"/>
            </a:xfrm>
            <a:prstGeom prst="rect">
              <a:avLst/>
            </a:prstGeom>
            <a:noFill/>
          </p:spPr>
          <p:txBody>
            <a:bodyPr wrap="square" lIns="0" tIns="0" rIns="0" bIns="0" rtlCol="0">
              <a:spAutoFit/>
            </a:bodyPr>
            <a:lstStyle/>
            <a:p>
              <a:pPr algn="l"/>
              <a:r>
                <a:rPr lang="en-GB" sz="800" dirty="0">
                  <a:solidFill>
                    <a:schemeClr val="tx1"/>
                  </a:solidFill>
                </a:rPr>
                <a:t>11.80cm</a:t>
              </a:r>
            </a:p>
          </p:txBody>
        </p:sp>
        <p:sp>
          <p:nvSpPr>
            <p:cNvPr id="65" name="TextBox 64"/>
            <p:cNvSpPr txBox="1"/>
            <p:nvPr userDrawn="1"/>
          </p:nvSpPr>
          <p:spPr>
            <a:xfrm>
              <a:off x="5164990" y="-437436"/>
              <a:ext cx="438671" cy="123111"/>
            </a:xfrm>
            <a:prstGeom prst="rect">
              <a:avLst/>
            </a:prstGeom>
            <a:noFill/>
          </p:spPr>
          <p:txBody>
            <a:bodyPr wrap="square" lIns="0" tIns="0" rIns="0" bIns="0" rtlCol="0">
              <a:spAutoFit/>
            </a:bodyPr>
            <a:lstStyle/>
            <a:p>
              <a:pPr algn="l"/>
              <a:r>
                <a:rPr lang="en-GB" sz="800" dirty="0">
                  <a:solidFill>
                    <a:schemeClr val="tx1"/>
                  </a:solidFill>
                </a:rPr>
                <a:t>14.50cm</a:t>
              </a:r>
            </a:p>
          </p:txBody>
        </p:sp>
        <p:sp>
          <p:nvSpPr>
            <p:cNvPr id="66" name="TextBox 65"/>
            <p:cNvSpPr txBox="1"/>
            <p:nvPr userDrawn="1"/>
          </p:nvSpPr>
          <p:spPr>
            <a:xfrm>
              <a:off x="6137028" y="-437436"/>
              <a:ext cx="438671" cy="123111"/>
            </a:xfrm>
            <a:prstGeom prst="rect">
              <a:avLst/>
            </a:prstGeom>
            <a:noFill/>
          </p:spPr>
          <p:txBody>
            <a:bodyPr wrap="square" lIns="0" tIns="0" rIns="0" bIns="0" rtlCol="0">
              <a:spAutoFit/>
            </a:bodyPr>
            <a:lstStyle/>
            <a:p>
              <a:pPr algn="l"/>
              <a:r>
                <a:rPr lang="en-GB" sz="800" dirty="0">
                  <a:solidFill>
                    <a:schemeClr val="tx1"/>
                  </a:solidFill>
                </a:rPr>
                <a:t>17.20cm</a:t>
              </a:r>
            </a:p>
          </p:txBody>
        </p:sp>
        <p:sp>
          <p:nvSpPr>
            <p:cNvPr id="67" name="TextBox 66"/>
            <p:cNvSpPr txBox="1"/>
            <p:nvPr userDrawn="1"/>
          </p:nvSpPr>
          <p:spPr>
            <a:xfrm>
              <a:off x="7109066" y="-437436"/>
              <a:ext cx="438671" cy="123111"/>
            </a:xfrm>
            <a:prstGeom prst="rect">
              <a:avLst/>
            </a:prstGeom>
            <a:noFill/>
          </p:spPr>
          <p:txBody>
            <a:bodyPr wrap="square" lIns="0" tIns="0" rIns="0" bIns="0" rtlCol="0">
              <a:spAutoFit/>
            </a:bodyPr>
            <a:lstStyle/>
            <a:p>
              <a:pPr algn="l"/>
              <a:r>
                <a:rPr lang="en-GB" sz="800" dirty="0">
                  <a:solidFill>
                    <a:schemeClr val="tx1"/>
                  </a:solidFill>
                </a:rPr>
                <a:t>9.90cm</a:t>
              </a:r>
            </a:p>
          </p:txBody>
        </p:sp>
        <p:sp>
          <p:nvSpPr>
            <p:cNvPr id="68" name="TextBox 67"/>
            <p:cNvSpPr txBox="1"/>
            <p:nvPr userDrawn="1"/>
          </p:nvSpPr>
          <p:spPr>
            <a:xfrm>
              <a:off x="8081104" y="-437436"/>
              <a:ext cx="438671" cy="123111"/>
            </a:xfrm>
            <a:prstGeom prst="rect">
              <a:avLst/>
            </a:prstGeom>
            <a:noFill/>
          </p:spPr>
          <p:txBody>
            <a:bodyPr wrap="square" lIns="0" tIns="0" rIns="0" bIns="0" rtlCol="0">
              <a:spAutoFit/>
            </a:bodyPr>
            <a:lstStyle/>
            <a:p>
              <a:pPr algn="l"/>
              <a:r>
                <a:rPr lang="en-GB" sz="800" dirty="0">
                  <a:solidFill>
                    <a:schemeClr val="tx1"/>
                  </a:solidFill>
                </a:rPr>
                <a:t>22.60cm</a:t>
              </a:r>
            </a:p>
          </p:txBody>
        </p:sp>
        <p:sp>
          <p:nvSpPr>
            <p:cNvPr id="69" name="TextBox 68"/>
            <p:cNvSpPr txBox="1"/>
            <p:nvPr userDrawn="1"/>
          </p:nvSpPr>
          <p:spPr>
            <a:xfrm>
              <a:off x="9053142" y="-437436"/>
              <a:ext cx="438671" cy="123111"/>
            </a:xfrm>
            <a:prstGeom prst="rect">
              <a:avLst/>
            </a:prstGeom>
            <a:noFill/>
          </p:spPr>
          <p:txBody>
            <a:bodyPr wrap="square" lIns="0" tIns="0" rIns="0" bIns="0" rtlCol="0">
              <a:spAutoFit/>
            </a:bodyPr>
            <a:lstStyle/>
            <a:p>
              <a:pPr algn="l"/>
              <a:r>
                <a:rPr lang="en-GB" sz="800" dirty="0">
                  <a:solidFill>
                    <a:schemeClr val="tx1"/>
                  </a:solidFill>
                </a:rPr>
                <a:t>25.30cm</a:t>
              </a:r>
            </a:p>
          </p:txBody>
        </p:sp>
        <p:sp>
          <p:nvSpPr>
            <p:cNvPr id="70" name="TextBox 69"/>
            <p:cNvSpPr txBox="1"/>
            <p:nvPr userDrawn="1"/>
          </p:nvSpPr>
          <p:spPr>
            <a:xfrm>
              <a:off x="10025180" y="-437436"/>
              <a:ext cx="438671" cy="123111"/>
            </a:xfrm>
            <a:prstGeom prst="rect">
              <a:avLst/>
            </a:prstGeom>
            <a:noFill/>
          </p:spPr>
          <p:txBody>
            <a:bodyPr wrap="square" lIns="0" tIns="0" rIns="0" bIns="0" rtlCol="0">
              <a:spAutoFit/>
            </a:bodyPr>
            <a:lstStyle/>
            <a:p>
              <a:pPr algn="l"/>
              <a:r>
                <a:rPr lang="en-GB" sz="800" dirty="0">
                  <a:solidFill>
                    <a:schemeClr val="tx1"/>
                  </a:solidFill>
                </a:rPr>
                <a:t>27.99cm</a:t>
              </a:r>
            </a:p>
          </p:txBody>
        </p:sp>
        <p:sp>
          <p:nvSpPr>
            <p:cNvPr id="71" name="TextBox 70"/>
            <p:cNvSpPr txBox="1"/>
            <p:nvPr userDrawn="1"/>
          </p:nvSpPr>
          <p:spPr>
            <a:xfrm>
              <a:off x="10997215" y="-437436"/>
              <a:ext cx="438671" cy="123111"/>
            </a:xfrm>
            <a:prstGeom prst="rect">
              <a:avLst/>
            </a:prstGeom>
            <a:noFill/>
          </p:spPr>
          <p:txBody>
            <a:bodyPr wrap="square" lIns="0" tIns="0" rIns="0" bIns="0" rtlCol="0">
              <a:spAutoFit/>
            </a:bodyPr>
            <a:lstStyle/>
            <a:p>
              <a:pPr algn="l"/>
              <a:r>
                <a:rPr lang="en-GB" sz="800" dirty="0">
                  <a:solidFill>
                    <a:schemeClr val="tx1"/>
                  </a:solidFill>
                </a:rPr>
                <a:t>30.69cm</a:t>
              </a:r>
            </a:p>
          </p:txBody>
        </p:sp>
        <p:sp>
          <p:nvSpPr>
            <p:cNvPr id="72" name="TextBox 71"/>
            <p:cNvSpPr txBox="1"/>
            <p:nvPr userDrawn="1"/>
          </p:nvSpPr>
          <p:spPr>
            <a:xfrm>
              <a:off x="11461750" y="-437436"/>
              <a:ext cx="438671" cy="123111"/>
            </a:xfrm>
            <a:prstGeom prst="rect">
              <a:avLst/>
            </a:prstGeom>
            <a:noFill/>
          </p:spPr>
          <p:txBody>
            <a:bodyPr wrap="square" lIns="0" tIns="0" rIns="0" bIns="0" rtlCol="0">
              <a:spAutoFit/>
            </a:bodyPr>
            <a:lstStyle/>
            <a:p>
              <a:pPr algn="r"/>
              <a:r>
                <a:rPr lang="en-GB" sz="800" dirty="0">
                  <a:solidFill>
                    <a:schemeClr val="tx1"/>
                  </a:solidFill>
                </a:rPr>
                <a:t>32.85cm</a:t>
              </a:r>
            </a:p>
          </p:txBody>
        </p:sp>
        <p:sp>
          <p:nvSpPr>
            <p:cNvPr id="74" name="TextBox 73"/>
            <p:cNvSpPr txBox="1"/>
            <p:nvPr userDrawn="1"/>
          </p:nvSpPr>
          <p:spPr>
            <a:xfrm>
              <a:off x="10490780" y="-437436"/>
              <a:ext cx="438671" cy="123111"/>
            </a:xfrm>
            <a:prstGeom prst="rect">
              <a:avLst/>
            </a:prstGeom>
            <a:noFill/>
          </p:spPr>
          <p:txBody>
            <a:bodyPr wrap="square" lIns="0" tIns="0" rIns="0" bIns="0" rtlCol="0">
              <a:spAutoFit/>
            </a:bodyPr>
            <a:lstStyle/>
            <a:p>
              <a:pPr algn="r"/>
              <a:r>
                <a:rPr lang="en-GB" sz="800" dirty="0">
                  <a:solidFill>
                    <a:schemeClr val="tx1"/>
                  </a:solidFill>
                </a:rPr>
                <a:t>30.16cm</a:t>
              </a:r>
            </a:p>
          </p:txBody>
        </p:sp>
        <p:sp>
          <p:nvSpPr>
            <p:cNvPr id="75" name="TextBox 74"/>
            <p:cNvSpPr txBox="1"/>
            <p:nvPr userDrawn="1"/>
          </p:nvSpPr>
          <p:spPr>
            <a:xfrm>
              <a:off x="9519807" y="-437436"/>
              <a:ext cx="438671" cy="123111"/>
            </a:xfrm>
            <a:prstGeom prst="rect">
              <a:avLst/>
            </a:prstGeom>
            <a:noFill/>
          </p:spPr>
          <p:txBody>
            <a:bodyPr wrap="square" lIns="0" tIns="0" rIns="0" bIns="0" rtlCol="0">
              <a:spAutoFit/>
            </a:bodyPr>
            <a:lstStyle/>
            <a:p>
              <a:pPr algn="r"/>
              <a:r>
                <a:rPr lang="en-GB" sz="800" dirty="0">
                  <a:solidFill>
                    <a:schemeClr val="tx1"/>
                  </a:solidFill>
                </a:rPr>
                <a:t>27.46cm</a:t>
              </a:r>
            </a:p>
          </p:txBody>
        </p:sp>
        <p:sp>
          <p:nvSpPr>
            <p:cNvPr id="76" name="TextBox 75"/>
            <p:cNvSpPr txBox="1"/>
            <p:nvPr userDrawn="1"/>
          </p:nvSpPr>
          <p:spPr>
            <a:xfrm>
              <a:off x="8548834" y="-437436"/>
              <a:ext cx="438671" cy="123111"/>
            </a:xfrm>
            <a:prstGeom prst="rect">
              <a:avLst/>
            </a:prstGeom>
            <a:noFill/>
          </p:spPr>
          <p:txBody>
            <a:bodyPr wrap="square" lIns="0" tIns="0" rIns="0" bIns="0" rtlCol="0">
              <a:spAutoFit/>
            </a:bodyPr>
            <a:lstStyle/>
            <a:p>
              <a:pPr algn="r"/>
              <a:r>
                <a:rPr lang="en-GB" sz="800" dirty="0">
                  <a:solidFill>
                    <a:schemeClr val="tx1"/>
                  </a:solidFill>
                </a:rPr>
                <a:t>24.76cm</a:t>
              </a:r>
            </a:p>
          </p:txBody>
        </p:sp>
        <p:sp>
          <p:nvSpPr>
            <p:cNvPr id="77" name="TextBox 76"/>
            <p:cNvSpPr txBox="1"/>
            <p:nvPr userDrawn="1"/>
          </p:nvSpPr>
          <p:spPr>
            <a:xfrm>
              <a:off x="7577861" y="-437436"/>
              <a:ext cx="438671" cy="123111"/>
            </a:xfrm>
            <a:prstGeom prst="rect">
              <a:avLst/>
            </a:prstGeom>
            <a:noFill/>
          </p:spPr>
          <p:txBody>
            <a:bodyPr wrap="square" lIns="0" tIns="0" rIns="0" bIns="0" rtlCol="0">
              <a:spAutoFit/>
            </a:bodyPr>
            <a:lstStyle/>
            <a:p>
              <a:pPr algn="r"/>
              <a:r>
                <a:rPr lang="en-GB" sz="800" dirty="0">
                  <a:solidFill>
                    <a:schemeClr val="tx1"/>
                  </a:solidFill>
                </a:rPr>
                <a:t>22.07cm</a:t>
              </a:r>
            </a:p>
          </p:txBody>
        </p:sp>
        <p:sp>
          <p:nvSpPr>
            <p:cNvPr id="78" name="TextBox 77"/>
            <p:cNvSpPr txBox="1"/>
            <p:nvPr userDrawn="1"/>
          </p:nvSpPr>
          <p:spPr>
            <a:xfrm>
              <a:off x="6606888" y="-437436"/>
              <a:ext cx="438671" cy="123111"/>
            </a:xfrm>
            <a:prstGeom prst="rect">
              <a:avLst/>
            </a:prstGeom>
            <a:noFill/>
          </p:spPr>
          <p:txBody>
            <a:bodyPr wrap="square" lIns="0" tIns="0" rIns="0" bIns="0" rtlCol="0">
              <a:spAutoFit/>
            </a:bodyPr>
            <a:lstStyle/>
            <a:p>
              <a:pPr algn="r"/>
              <a:r>
                <a:rPr lang="en-GB" sz="800" dirty="0">
                  <a:solidFill>
                    <a:schemeClr val="tx1"/>
                  </a:solidFill>
                </a:rPr>
                <a:t>19.37cm</a:t>
              </a:r>
            </a:p>
          </p:txBody>
        </p:sp>
        <p:sp>
          <p:nvSpPr>
            <p:cNvPr id="79" name="TextBox 78"/>
            <p:cNvSpPr txBox="1"/>
            <p:nvPr userDrawn="1"/>
          </p:nvSpPr>
          <p:spPr>
            <a:xfrm>
              <a:off x="5635915" y="-437436"/>
              <a:ext cx="438671" cy="123111"/>
            </a:xfrm>
            <a:prstGeom prst="rect">
              <a:avLst/>
            </a:prstGeom>
            <a:noFill/>
          </p:spPr>
          <p:txBody>
            <a:bodyPr wrap="square" lIns="0" tIns="0" rIns="0" bIns="0" rtlCol="0">
              <a:spAutoFit/>
            </a:bodyPr>
            <a:lstStyle/>
            <a:p>
              <a:pPr algn="r"/>
              <a:r>
                <a:rPr lang="en-GB" sz="800" dirty="0">
                  <a:solidFill>
                    <a:schemeClr val="tx1"/>
                  </a:solidFill>
                </a:rPr>
                <a:t>16.67cm</a:t>
              </a:r>
            </a:p>
          </p:txBody>
        </p:sp>
        <p:sp>
          <p:nvSpPr>
            <p:cNvPr id="80" name="TextBox 79"/>
            <p:cNvSpPr txBox="1"/>
            <p:nvPr userDrawn="1"/>
          </p:nvSpPr>
          <p:spPr>
            <a:xfrm>
              <a:off x="4664942" y="-437436"/>
              <a:ext cx="438671" cy="123111"/>
            </a:xfrm>
            <a:prstGeom prst="rect">
              <a:avLst/>
            </a:prstGeom>
            <a:noFill/>
          </p:spPr>
          <p:txBody>
            <a:bodyPr wrap="square" lIns="0" tIns="0" rIns="0" bIns="0" rtlCol="0">
              <a:spAutoFit/>
            </a:bodyPr>
            <a:lstStyle/>
            <a:p>
              <a:pPr algn="r"/>
              <a:r>
                <a:rPr lang="en-GB" sz="800" dirty="0">
                  <a:solidFill>
                    <a:schemeClr val="tx1"/>
                  </a:solidFill>
                </a:rPr>
                <a:t>13.98cm</a:t>
              </a:r>
            </a:p>
          </p:txBody>
        </p:sp>
        <p:sp>
          <p:nvSpPr>
            <p:cNvPr id="81" name="TextBox 80"/>
            <p:cNvSpPr txBox="1"/>
            <p:nvPr userDrawn="1"/>
          </p:nvSpPr>
          <p:spPr>
            <a:xfrm>
              <a:off x="3693969" y="-437436"/>
              <a:ext cx="438671" cy="123111"/>
            </a:xfrm>
            <a:prstGeom prst="rect">
              <a:avLst/>
            </a:prstGeom>
            <a:noFill/>
          </p:spPr>
          <p:txBody>
            <a:bodyPr wrap="square" lIns="0" tIns="0" rIns="0" bIns="0" rtlCol="0">
              <a:spAutoFit/>
            </a:bodyPr>
            <a:lstStyle/>
            <a:p>
              <a:pPr algn="r"/>
              <a:r>
                <a:rPr lang="en-GB" sz="800" dirty="0">
                  <a:solidFill>
                    <a:schemeClr val="tx1"/>
                  </a:solidFill>
                </a:rPr>
                <a:t>11.28cm</a:t>
              </a:r>
            </a:p>
          </p:txBody>
        </p:sp>
        <p:sp>
          <p:nvSpPr>
            <p:cNvPr id="82" name="TextBox 81"/>
            <p:cNvSpPr txBox="1"/>
            <p:nvPr userDrawn="1"/>
          </p:nvSpPr>
          <p:spPr>
            <a:xfrm>
              <a:off x="2722996" y="-437436"/>
              <a:ext cx="438671" cy="123111"/>
            </a:xfrm>
            <a:prstGeom prst="rect">
              <a:avLst/>
            </a:prstGeom>
            <a:noFill/>
          </p:spPr>
          <p:txBody>
            <a:bodyPr wrap="square" lIns="0" tIns="0" rIns="0" bIns="0" rtlCol="0">
              <a:spAutoFit/>
            </a:bodyPr>
            <a:lstStyle/>
            <a:p>
              <a:pPr algn="r"/>
              <a:r>
                <a:rPr lang="en-GB" sz="800" dirty="0">
                  <a:solidFill>
                    <a:schemeClr val="tx1"/>
                  </a:solidFill>
                </a:rPr>
                <a:t>8.59cm</a:t>
              </a:r>
            </a:p>
          </p:txBody>
        </p:sp>
        <p:sp>
          <p:nvSpPr>
            <p:cNvPr id="83" name="TextBox 82"/>
            <p:cNvSpPr txBox="1"/>
            <p:nvPr userDrawn="1"/>
          </p:nvSpPr>
          <p:spPr>
            <a:xfrm>
              <a:off x="1752023" y="-437436"/>
              <a:ext cx="438671" cy="123111"/>
            </a:xfrm>
            <a:prstGeom prst="rect">
              <a:avLst/>
            </a:prstGeom>
            <a:noFill/>
          </p:spPr>
          <p:txBody>
            <a:bodyPr wrap="square" lIns="0" tIns="0" rIns="0" bIns="0" rtlCol="0">
              <a:spAutoFit/>
            </a:bodyPr>
            <a:lstStyle/>
            <a:p>
              <a:pPr algn="r"/>
              <a:r>
                <a:rPr lang="en-GB" sz="800" dirty="0">
                  <a:solidFill>
                    <a:schemeClr val="tx1"/>
                  </a:solidFill>
                </a:rPr>
                <a:t>5.89cm</a:t>
              </a:r>
            </a:p>
          </p:txBody>
        </p:sp>
        <p:sp>
          <p:nvSpPr>
            <p:cNvPr id="84" name="TextBox 83"/>
            <p:cNvSpPr txBox="1"/>
            <p:nvPr userDrawn="1"/>
          </p:nvSpPr>
          <p:spPr>
            <a:xfrm>
              <a:off x="781050" y="-437436"/>
              <a:ext cx="438671" cy="123111"/>
            </a:xfrm>
            <a:prstGeom prst="rect">
              <a:avLst/>
            </a:prstGeom>
            <a:noFill/>
          </p:spPr>
          <p:txBody>
            <a:bodyPr wrap="square" lIns="0" tIns="0" rIns="0" bIns="0" rtlCol="0">
              <a:spAutoFit/>
            </a:bodyPr>
            <a:lstStyle/>
            <a:p>
              <a:pPr algn="r"/>
              <a:r>
                <a:rPr lang="en-GB" sz="800" dirty="0">
                  <a:solidFill>
                    <a:schemeClr val="tx1"/>
                  </a:solidFill>
                </a:rPr>
                <a:t>3.19cm</a:t>
              </a:r>
            </a:p>
          </p:txBody>
        </p:sp>
        <p:cxnSp>
          <p:nvCxnSpPr>
            <p:cNvPr id="5" name="Straight Connector 4"/>
            <p:cNvCxnSpPr/>
            <p:nvPr userDrawn="1"/>
          </p:nvCxnSpPr>
          <p:spPr>
            <a:xfrm>
              <a:off x="360000"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dirty="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dirty="0">
                  <a:solidFill>
                    <a:schemeClr val="tx1"/>
                  </a:solidFill>
                </a:rPr>
                <a:t>Content Top</a:t>
              </a:r>
            </a:p>
          </p:txBody>
        </p:sp>
        <p:sp>
          <p:nvSpPr>
            <p:cNvPr id="87" name="TextBox 86"/>
            <p:cNvSpPr txBox="1"/>
            <p:nvPr userDrawn="1"/>
          </p:nvSpPr>
          <p:spPr>
            <a:xfrm>
              <a:off x="-1143000" y="1198691"/>
              <a:ext cx="833960" cy="123111"/>
            </a:xfrm>
            <a:prstGeom prst="rect">
              <a:avLst/>
            </a:prstGeom>
            <a:noFill/>
          </p:spPr>
          <p:txBody>
            <a:bodyPr wrap="square" lIns="0" tIns="0" rIns="0" bIns="0" rtlCol="0">
              <a:spAutoFit/>
            </a:bodyPr>
            <a:lstStyle/>
            <a:p>
              <a:pPr algn="r"/>
              <a:r>
                <a:rPr lang="en-GB" sz="800" dirty="0">
                  <a:solidFill>
                    <a:schemeClr val="tx1"/>
                  </a:solidFill>
                </a:rPr>
                <a:t>Heading Baseline</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dirty="0">
                  <a:solidFill>
                    <a:schemeClr val="tx1"/>
                  </a:solidFill>
                </a:rPr>
                <a:t>Left Margin</a:t>
              </a:r>
            </a:p>
          </p:txBody>
        </p:sp>
        <p:sp>
          <p:nvSpPr>
            <p:cNvPr id="89" name="TextBox 88"/>
            <p:cNvSpPr txBox="1"/>
            <p:nvPr userDrawn="1"/>
          </p:nvSpPr>
          <p:spPr>
            <a:xfrm>
              <a:off x="11933758" y="-438330"/>
              <a:ext cx="639242" cy="123111"/>
            </a:xfrm>
            <a:prstGeom prst="rect">
              <a:avLst/>
            </a:prstGeom>
            <a:noFill/>
          </p:spPr>
          <p:txBody>
            <a:bodyPr wrap="square" lIns="0" tIns="0" rIns="0" bIns="0" rtlCol="0">
              <a:spAutoFit/>
            </a:bodyPr>
            <a:lstStyle/>
            <a:p>
              <a:pPr algn="l"/>
              <a:r>
                <a:rPr lang="en-GB" sz="800" dirty="0">
                  <a:solidFill>
                    <a:schemeClr val="tx1"/>
                  </a:solidFill>
                </a:rPr>
                <a:t>Right Margin</a:t>
              </a:r>
            </a:p>
          </p:txBody>
        </p:sp>
      </p:grpSp>
      <p:sp>
        <p:nvSpPr>
          <p:cNvPr id="91" name="Title Placeholder 1"/>
          <p:cNvSpPr>
            <a:spLocks noGrp="1"/>
          </p:cNvSpPr>
          <p:nvPr>
            <p:ph type="title"/>
          </p:nvPr>
        </p:nvSpPr>
        <p:spPr>
          <a:xfrm>
            <a:off x="359999" y="430718"/>
            <a:ext cx="11466875" cy="704346"/>
          </a:xfrm>
          <a:prstGeom prst="rect">
            <a:avLst/>
          </a:prstGeom>
        </p:spPr>
        <p:txBody>
          <a:bodyPr vert="horz" lIns="0" tIns="0" rIns="0" bIns="0" rtlCol="0" anchor="t">
            <a:noAutofit/>
          </a:bodyPr>
          <a:lstStyle/>
          <a:p>
            <a:r>
              <a:rPr lang="en-GB" dirty="0"/>
              <a:t>Click to edit master title style</a:t>
            </a:r>
          </a:p>
        </p:txBody>
      </p:sp>
      <p:sp>
        <p:nvSpPr>
          <p:cNvPr id="92" name="Text Placeholder 2"/>
          <p:cNvSpPr>
            <a:spLocks noGrp="1"/>
          </p:cNvSpPr>
          <p:nvPr>
            <p:ph type="body" idx="1"/>
          </p:nvPr>
        </p:nvSpPr>
        <p:spPr>
          <a:xfrm>
            <a:off x="359999" y="1708150"/>
            <a:ext cx="11466875" cy="4003675"/>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3"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cxnSp>
        <p:nvCxnSpPr>
          <p:cNvPr id="94" name="Straight Connector 93"/>
          <p:cNvCxnSpPr/>
          <p:nvPr/>
        </p:nvCxnSpPr>
        <p:spPr>
          <a:xfrm>
            <a:off x="0" y="6124991"/>
            <a:ext cx="12193200" cy="0"/>
          </a:xfrm>
          <a:prstGeom prst="line">
            <a:avLst/>
          </a:prstGeom>
          <a:ln w="190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pic>
        <p:nvPicPr>
          <p:cNvPr id="96" name="Picture 95" descr="logo-03.png"/>
          <p:cNvPicPr>
            <a:picLocks noChangeAspect="1"/>
          </p:cNvPicPr>
          <p:nvPr/>
        </p:nvPicPr>
        <p:blipFill>
          <a:blip r:embed="rId9">
            <a:alphaModFix/>
            <a:extLst>
              <a:ext uri="{28A0092B-C50C-407E-A947-70E740481C1C}">
                <a14:useLocalDpi xmlns:a14="http://schemas.microsoft.com/office/drawing/2010/main" val="0"/>
              </a:ext>
            </a:extLst>
          </a:blip>
          <a:stretch>
            <a:fillRect/>
          </a:stretch>
        </p:blipFill>
        <p:spPr>
          <a:xfrm>
            <a:off x="297773" y="6334125"/>
            <a:ext cx="4329415" cy="324431"/>
          </a:xfrm>
          <a:prstGeom prst="rect">
            <a:avLst/>
          </a:prstGeom>
        </p:spPr>
      </p:pic>
      <p:sp>
        <p:nvSpPr>
          <p:cNvPr id="90" name="Text Placeholder 5"/>
          <p:cNvSpPr txBox="1">
            <a:spLocks/>
          </p:cNvSpPr>
          <p:nvPr/>
        </p:nvSpPr>
        <p:spPr>
          <a:xfrm>
            <a:off x="6248400" y="6412347"/>
            <a:ext cx="4670778" cy="197792"/>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000" dirty="0"/>
              <a:t>RITS: Driver Attitudes and Behaviour Tracking	JN142516</a:t>
            </a:r>
          </a:p>
        </p:txBody>
      </p:sp>
    </p:spTree>
    <p:extLst>
      <p:ext uri="{BB962C8B-B14F-4D97-AF65-F5344CB8AC3E}">
        <p14:creationId xmlns:p14="http://schemas.microsoft.com/office/powerpoint/2010/main" val="235839708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40" r:id="rId6"/>
    <p:sldLayoutId id="2147483746"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227">
          <p15:clr>
            <a:srgbClr val="A4A3A4"/>
          </p15:clr>
        </p15:guide>
        <p15:guide id="2" orient="horz" pos="2159">
          <p15:clr>
            <a:srgbClr val="A4A3A4"/>
          </p15:clr>
        </p15:guide>
        <p15:guide id="3" pos="725">
          <p15:clr>
            <a:srgbClr val="A4A3A4"/>
          </p15:clr>
        </p15:guide>
        <p15:guide id="4" pos="842">
          <p15:clr>
            <a:srgbClr val="A4A3A4"/>
          </p15:clr>
        </p15:guide>
        <p15:guide id="5" pos="1335">
          <p15:clr>
            <a:srgbClr val="A4A3A4"/>
          </p15:clr>
        </p15:guide>
        <p15:guide id="6" pos="1454">
          <p15:clr>
            <a:srgbClr val="A4A3A4"/>
          </p15:clr>
        </p15:guide>
        <p15:guide id="7" pos="1947">
          <p15:clr>
            <a:srgbClr val="A4A3A4"/>
          </p15:clr>
        </p15:guide>
        <p15:guide id="8" pos="2064">
          <p15:clr>
            <a:srgbClr val="A4A3A4"/>
          </p15:clr>
        </p15:guide>
        <p15:guide id="9" pos="2558">
          <p15:clr>
            <a:srgbClr val="A4A3A4"/>
          </p15:clr>
        </p15:guide>
        <p15:guide id="10" pos="2678">
          <p15:clr>
            <a:srgbClr val="A4A3A4"/>
          </p15:clr>
        </p15:guide>
        <p15:guide id="11" pos="3170">
          <p15:clr>
            <a:srgbClr val="A4A3A4"/>
          </p15:clr>
        </p15:guide>
        <p15:guide id="12" pos="3288">
          <p15:clr>
            <a:srgbClr val="A4A3A4"/>
          </p15:clr>
        </p15:guide>
        <p15:guide id="13" pos="3780">
          <p15:clr>
            <a:srgbClr val="A4A3A4"/>
          </p15:clr>
        </p15:guide>
        <p15:guide id="14" pos="3900">
          <p15:clr>
            <a:srgbClr val="A4A3A4"/>
          </p15:clr>
        </p15:guide>
        <p15:guide id="15" pos="4392">
          <p15:clr>
            <a:srgbClr val="A4A3A4"/>
          </p15:clr>
        </p15:guide>
        <p15:guide id="16" pos="4512">
          <p15:clr>
            <a:srgbClr val="A4A3A4"/>
          </p15:clr>
        </p15:guide>
        <p15:guide id="17" pos="5124">
          <p15:clr>
            <a:srgbClr val="A4A3A4"/>
          </p15:clr>
        </p15:guide>
        <p15:guide id="18" pos="5004">
          <p15:clr>
            <a:srgbClr val="A4A3A4"/>
          </p15:clr>
        </p15:guide>
        <p15:guide id="19" pos="5616">
          <p15:clr>
            <a:srgbClr val="A4A3A4"/>
          </p15:clr>
        </p15:guide>
        <p15:guide id="20" pos="5736">
          <p15:clr>
            <a:srgbClr val="A4A3A4"/>
          </p15:clr>
        </p15:guide>
        <p15:guide id="21" pos="6227">
          <p15:clr>
            <a:srgbClr val="A4A3A4"/>
          </p15:clr>
        </p15:guide>
        <p15:guide id="22" pos="6348">
          <p15:clr>
            <a:srgbClr val="A4A3A4"/>
          </p15:clr>
        </p15:guide>
        <p15:guide id="23" pos="6839">
          <p15:clr>
            <a:srgbClr val="A4A3A4"/>
          </p15:clr>
        </p15:guide>
        <p15:guide id="24" pos="6960">
          <p15:clr>
            <a:srgbClr val="A4A3A4"/>
          </p15:clr>
        </p15:guide>
        <p15:guide id="25" pos="7451">
          <p15:clr>
            <a:srgbClr val="A4A3A4"/>
          </p15:clr>
        </p15:guide>
        <p15:guide id="26" orient="horz" pos="1799">
          <p15:clr>
            <a:srgbClr val="A4A3A4"/>
          </p15:clr>
        </p15:guide>
        <p15:guide id="27" orient="horz" pos="1437">
          <p15:clr>
            <a:srgbClr val="A4A3A4"/>
          </p15:clr>
        </p15:guide>
        <p15:guide id="28" orient="horz" pos="1077">
          <p15:clr>
            <a:srgbClr val="A4A3A4"/>
          </p15:clr>
        </p15:guide>
        <p15:guide id="29" orient="horz" pos="717">
          <p15:clr>
            <a:srgbClr val="A4A3A4"/>
          </p15:clr>
        </p15:guide>
        <p15:guide id="30" orient="horz" pos="2519">
          <p15:clr>
            <a:srgbClr val="A4A3A4"/>
          </p15:clr>
        </p15:guide>
        <p15:guide id="31" orient="horz" pos="2879">
          <p15:clr>
            <a:srgbClr val="A4A3A4"/>
          </p15:clr>
        </p15:guide>
        <p15:guide id="32" orient="horz" pos="3240">
          <p15:clr>
            <a:srgbClr val="A4A3A4"/>
          </p15:clr>
        </p15:guide>
        <p15:guide id="33" orient="horz" pos="3600">
          <p15:clr>
            <a:srgbClr val="A4A3A4"/>
          </p15:clr>
        </p15:guide>
        <p15:guide id="34" orient="horz" pos="385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chart" Target="../charts/chart8.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0.xml"/><Relationship Id="rId1" Type="http://schemas.openxmlformats.org/officeDocument/2006/relationships/slideLayout" Target="../slideLayouts/slideLayout23.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5.xml"/><Relationship Id="rId1" Type="http://schemas.openxmlformats.org/officeDocument/2006/relationships/slideLayout" Target="../slideLayouts/slideLayout23.xml"/><Relationship Id="rId4" Type="http://schemas.openxmlformats.org/officeDocument/2006/relationships/chart" Target="../charts/chart20.xml"/></Relationships>
</file>

<file path=ppt/slides/_rels/slide2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9.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2.xml"/><Relationship Id="rId1" Type="http://schemas.openxmlformats.org/officeDocument/2006/relationships/slideLayout" Target="../slideLayouts/slideLayout23.xml"/><Relationship Id="rId4" Type="http://schemas.openxmlformats.org/officeDocument/2006/relationships/chart" Target="../charts/chart27.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4.xm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5.xml"/><Relationship Id="rId1" Type="http://schemas.openxmlformats.org/officeDocument/2006/relationships/slideLayout" Target="../slideLayouts/slideLayout23.xml"/><Relationship Id="rId4" Type="http://schemas.openxmlformats.org/officeDocument/2006/relationships/chart" Target="../charts/chart30.xml"/></Relationships>
</file>

<file path=ppt/slides/_rels/slide3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6.xml"/><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7.xml"/><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8.xml"/><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9.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tags" Target="../tags/tag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41.xml"/><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42.xml"/><Relationship Id="rId1" Type="http://schemas.openxmlformats.org/officeDocument/2006/relationships/slideLayout" Target="../slideLayouts/slideLayout23.xml"/><Relationship Id="rId4" Type="http://schemas.openxmlformats.org/officeDocument/2006/relationships/chart" Target="../charts/chart37.xml"/></Relationships>
</file>

<file path=ppt/slides/_rels/slide43.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43.xml"/><Relationship Id="rId1" Type="http://schemas.openxmlformats.org/officeDocument/2006/relationships/slideLayout" Target="../slideLayouts/slideLayout23.xml"/><Relationship Id="rId4" Type="http://schemas.openxmlformats.org/officeDocument/2006/relationships/chart" Target="../charts/chart39.xml"/></Relationships>
</file>

<file path=ppt/slides/_rels/slide44.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44.xml"/><Relationship Id="rId1" Type="http://schemas.openxmlformats.org/officeDocument/2006/relationships/slideLayout" Target="../slideLayouts/slideLayout23.xml"/><Relationship Id="rId4" Type="http://schemas.openxmlformats.org/officeDocument/2006/relationships/chart" Target="../charts/chart41.xml"/></Relationships>
</file>

<file path=ppt/slides/_rels/slide4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45.xml"/><Relationship Id="rId1" Type="http://schemas.openxmlformats.org/officeDocument/2006/relationships/slideLayout" Target="../slideLayouts/slideLayout23.xml"/><Relationship Id="rId5" Type="http://schemas.openxmlformats.org/officeDocument/2006/relationships/chart" Target="../charts/chart44.xml"/><Relationship Id="rId4" Type="http://schemas.openxmlformats.org/officeDocument/2006/relationships/chart" Target="../charts/chart43.xml"/></Relationships>
</file>

<file path=ppt/slides/_rels/slide46.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46.xml"/><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48.xml"/><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49.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5.xml"/><Relationship Id="rId5" Type="http://schemas.openxmlformats.org/officeDocument/2006/relationships/slideLayout" Target="../slideLayouts/slideLayout15.xml"/><Relationship Id="rId4" Type="http://schemas.openxmlformats.org/officeDocument/2006/relationships/tags" Target="../tags/tag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3.xml"/><Relationship Id="rId1" Type="http://schemas.openxmlformats.org/officeDocument/2006/relationships/tags" Target="../tags/tag6.xml"/></Relationships>
</file>

<file path=ppt/slides/_rels/slide53.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53.xml"/><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54.xml"/><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5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75864" y="4812632"/>
            <a:ext cx="1731126" cy="1764631"/>
          </a:xfrm>
          <a:prstGeom prst="rect">
            <a:avLst/>
          </a:prstGeom>
          <a:noFill/>
        </p:spPr>
        <p:txBody>
          <a:bodyPr wrap="square" lIns="0" tIns="0" rIns="0" bIns="0" rtlCol="0">
            <a:spAutoFit/>
          </a:bodyPr>
          <a:lstStyle/>
          <a:p>
            <a:endParaRPr lang="en-GB" sz="1600" dirty="0"/>
          </a:p>
        </p:txBody>
      </p:sp>
      <p:sp>
        <p:nvSpPr>
          <p:cNvPr id="5" name="Title 4"/>
          <p:cNvSpPr>
            <a:spLocks noGrp="1"/>
          </p:cNvSpPr>
          <p:nvPr>
            <p:ph type="ctrTitle"/>
          </p:nvPr>
        </p:nvSpPr>
        <p:spPr>
          <a:xfrm>
            <a:off x="357675" y="1014413"/>
            <a:ext cx="6989330" cy="1787237"/>
          </a:xfrm>
        </p:spPr>
        <p:txBody>
          <a:bodyPr/>
          <a:lstStyle/>
          <a:p>
            <a:r>
              <a:rPr lang="en-GB" dirty="0"/>
              <a:t>RITS: Driver Attitudes and Behaviour Tracking</a:t>
            </a:r>
            <a:br>
              <a:rPr lang="en-GB" dirty="0"/>
            </a:br>
            <a:r>
              <a:rPr lang="en-GB" dirty="0"/>
              <a:t>Latest trends -  August 2017</a:t>
            </a:r>
            <a:br>
              <a:rPr lang="en-GB" dirty="0"/>
            </a:br>
            <a:r>
              <a:rPr lang="en-GB" dirty="0"/>
              <a:t>(Wave 15)</a:t>
            </a:r>
          </a:p>
        </p:txBody>
      </p:sp>
      <p:sp>
        <p:nvSpPr>
          <p:cNvPr id="6" name="Subtitle 5"/>
          <p:cNvSpPr>
            <a:spLocks noGrp="1"/>
          </p:cNvSpPr>
          <p:nvPr>
            <p:ph type="subTitle" idx="1"/>
          </p:nvPr>
        </p:nvSpPr>
        <p:spPr>
          <a:xfrm>
            <a:off x="348150" y="4051777"/>
            <a:ext cx="4665663" cy="1882298"/>
          </a:xfrm>
        </p:spPr>
        <p:txBody>
          <a:bodyPr>
            <a:normAutofit/>
          </a:bodyPr>
          <a:lstStyle/>
          <a:p>
            <a:r>
              <a:rPr lang="en-GB" sz="1600" dirty="0"/>
              <a:t>26 September 2017</a:t>
            </a:r>
          </a:p>
          <a:p>
            <a:r>
              <a:rPr lang="en-GB" sz="1600" dirty="0"/>
              <a:t>260142516</a:t>
            </a:r>
          </a:p>
        </p:txBody>
      </p:sp>
      <p:pic>
        <p:nvPicPr>
          <p:cNvPr id="7" name="Picture 9" descr="Road Safety Scotl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6618" y="5966492"/>
            <a:ext cx="1106488" cy="87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02760" y="6191533"/>
            <a:ext cx="1341534" cy="505480"/>
          </a:xfrm>
          <a:prstGeom prst="rect">
            <a:avLst/>
          </a:prstGeom>
        </p:spPr>
      </p:pic>
    </p:spTree>
    <p:extLst>
      <p:ext uri="{BB962C8B-B14F-4D97-AF65-F5344CB8AC3E}">
        <p14:creationId xmlns:p14="http://schemas.microsoft.com/office/powerpoint/2010/main" val="5299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quarter" idx="11"/>
            <p:extLst>
              <p:ext uri="{D42A27DB-BD31-4B8C-83A1-F6EECF244321}">
                <p14:modId xmlns:p14="http://schemas.microsoft.com/office/powerpoint/2010/main" val="2231777107"/>
              </p:ext>
            </p:extLst>
          </p:nvPr>
        </p:nvGraphicFramePr>
        <p:xfrm>
          <a:off x="0" y="1208061"/>
          <a:ext cx="12192000" cy="490696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4"/>
          <p:cNvSpPr>
            <a:spLocks noGrp="1"/>
          </p:cNvSpPr>
          <p:nvPr>
            <p:ph type="body" sz="quarter" idx="16"/>
          </p:nvPr>
        </p:nvSpPr>
        <p:spPr>
          <a:xfrm>
            <a:off x="381000" y="5645891"/>
            <a:ext cx="11563351" cy="472160"/>
          </a:xfrm>
        </p:spPr>
        <p:txBody>
          <a:bodyPr/>
          <a:lstStyle/>
          <a:p>
            <a:r>
              <a:rPr lang="en-GB" sz="800" dirty="0"/>
              <a:t>Base: All who hold a full driving licence for a car and drive nowadays</a:t>
            </a:r>
            <a:br>
              <a:rPr lang="en-GB" sz="800" dirty="0"/>
            </a:br>
            <a:r>
              <a:rPr lang="en-GB" sz="800" dirty="0"/>
              <a:t>Q8: What do you think are the penalties if a person is caught by the police for …?</a:t>
            </a:r>
          </a:p>
        </p:txBody>
      </p:sp>
      <p:sp>
        <p:nvSpPr>
          <p:cNvPr id="15" name="Title 11"/>
          <p:cNvSpPr txBox="1">
            <a:spLocks/>
          </p:cNvSpPr>
          <p:nvPr/>
        </p:nvSpPr>
        <p:spPr>
          <a:xfrm>
            <a:off x="21267" y="17856"/>
            <a:ext cx="12191999" cy="812800"/>
          </a:xfrm>
          <a:prstGeom prst="rect">
            <a:avLst/>
          </a:prstGeom>
        </p:spPr>
        <p:txBody>
          <a:bodyPr vert="horz" lIns="277200" tIns="208800" rIns="277200" bIns="0" rtlCol="0" anchor="t">
            <a:noAutofit/>
          </a:bodyPr>
          <a:lstStyle/>
          <a:p>
            <a:r>
              <a:rPr lang="en-GB" sz="2200" b="1" dirty="0">
                <a:latin typeface="+mj-lt"/>
                <a:ea typeface="+mj-ea"/>
                <a:cs typeface="+mj-cs"/>
              </a:rPr>
              <a:t>Reference to a verbal warning as a penalty for driving at 90mph on a motorway is slowing increasing whereas opposite trend is observed for disqualification</a:t>
            </a:r>
          </a:p>
        </p:txBody>
      </p:sp>
      <p:sp>
        <p:nvSpPr>
          <p:cNvPr id="7" name="TextBox 1"/>
          <p:cNvSpPr txBox="1"/>
          <p:nvPr/>
        </p:nvSpPr>
        <p:spPr>
          <a:xfrm>
            <a:off x="601461" y="1386472"/>
            <a:ext cx="11590539"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fontAlgn="auto">
              <a:spcAft>
                <a:spcPts val="0"/>
              </a:spcAft>
              <a:defRPr/>
            </a:pPr>
            <a:r>
              <a:rPr lang="en-GB" sz="1400" dirty="0">
                <a:solidFill>
                  <a:srgbClr val="333333"/>
                </a:solidFill>
              </a:rPr>
              <a:t>% Awareness of penalties for driving </a:t>
            </a:r>
            <a:r>
              <a:rPr lang="en-GB" sz="1400" u="sng" dirty="0">
                <a:solidFill>
                  <a:srgbClr val="333333"/>
                </a:solidFill>
              </a:rPr>
              <a:t>at 90mph on a motorway</a:t>
            </a:r>
          </a:p>
        </p:txBody>
      </p:sp>
      <p:sp>
        <p:nvSpPr>
          <p:cNvPr id="2" name="Slide Number Placeholder 1"/>
          <p:cNvSpPr>
            <a:spLocks noGrp="1"/>
          </p:cNvSpPr>
          <p:nvPr>
            <p:ph type="sldNum" sz="quarter" idx="10"/>
          </p:nvPr>
        </p:nvSpPr>
        <p:spPr/>
        <p:txBody>
          <a:bodyPr/>
          <a:lstStyle/>
          <a:p>
            <a:fld id="{9784CBA3-D598-4B1F-BAA3-EE14B5154290}" type="slidenum">
              <a:rPr lang="en-AU" smtClean="0"/>
              <a:pPr/>
              <a:t>10</a:t>
            </a:fld>
            <a:endParaRPr lang="en-AU" dirty="0"/>
          </a:p>
        </p:txBody>
      </p:sp>
    </p:spTree>
    <p:extLst>
      <p:ext uri="{BB962C8B-B14F-4D97-AF65-F5344CB8AC3E}">
        <p14:creationId xmlns:p14="http://schemas.microsoft.com/office/powerpoint/2010/main" val="2980266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8"/>
          <p:cNvGraphicFramePr>
            <a:graphicFrameLocks/>
          </p:cNvGraphicFramePr>
          <p:nvPr>
            <p:extLst>
              <p:ext uri="{D42A27DB-BD31-4B8C-83A1-F6EECF244321}">
                <p14:modId xmlns:p14="http://schemas.microsoft.com/office/powerpoint/2010/main" val="1858072899"/>
              </p:ext>
            </p:extLst>
          </p:nvPr>
        </p:nvGraphicFramePr>
        <p:xfrm>
          <a:off x="673100" y="1558375"/>
          <a:ext cx="10071100" cy="405011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4"/>
          <p:cNvSpPr>
            <a:spLocks noGrp="1"/>
          </p:cNvSpPr>
          <p:nvPr>
            <p:ph type="body" sz="quarter" idx="16"/>
          </p:nvPr>
        </p:nvSpPr>
        <p:spPr>
          <a:xfrm>
            <a:off x="312207" y="5720028"/>
            <a:ext cx="11563351" cy="388492"/>
          </a:xfrm>
        </p:spPr>
        <p:txBody>
          <a:bodyPr/>
          <a:lstStyle/>
          <a:p>
            <a:r>
              <a:rPr lang="en-GB" sz="800" dirty="0"/>
              <a:t>Base: All who hold a full driving licence for a car and drive nowadays at each wave </a:t>
            </a:r>
            <a:br>
              <a:rPr lang="en-GB" sz="800" dirty="0"/>
            </a:br>
            <a:r>
              <a:rPr lang="en-GB" sz="800" dirty="0"/>
              <a:t>Q4: How much do you agree or disagree that……</a:t>
            </a:r>
          </a:p>
        </p:txBody>
      </p:sp>
      <p:sp>
        <p:nvSpPr>
          <p:cNvPr id="30" name="Rectangle 57"/>
          <p:cNvSpPr>
            <a:spLocks noChangeArrowheads="1"/>
          </p:cNvSpPr>
          <p:nvPr/>
        </p:nvSpPr>
        <p:spPr bwMode="auto">
          <a:xfrm>
            <a:off x="380999" y="1228938"/>
            <a:ext cx="10183645" cy="769441"/>
          </a:xfrm>
          <a:prstGeom prst="rect">
            <a:avLst/>
          </a:prstGeom>
          <a:noFill/>
          <a:ln w="9525">
            <a:noFill/>
            <a:miter lim="800000"/>
            <a:headEnd/>
            <a:tailEnd/>
          </a:ln>
        </p:spPr>
        <p:txBody>
          <a:bodyPr wrap="square">
            <a:spAutoFit/>
          </a:bodyPr>
          <a:lstStyle/>
          <a:p>
            <a:pPr algn="l"/>
            <a:r>
              <a:rPr lang="en-GB" sz="1400" b="0" i="1" dirty="0">
                <a:latin typeface="+mn-lt"/>
              </a:rPr>
              <a:t>% </a:t>
            </a:r>
            <a:r>
              <a:rPr lang="en-GB" sz="1400" i="1" dirty="0"/>
              <a:t>agreeing/disagreeing: </a:t>
            </a:r>
          </a:p>
          <a:p>
            <a:pPr algn="l"/>
            <a:endParaRPr lang="en-GB" sz="1400" i="1" dirty="0"/>
          </a:p>
          <a:p>
            <a:pPr algn="l"/>
            <a:r>
              <a:rPr lang="en-GB" sz="1600" b="0" i="1" dirty="0">
                <a:latin typeface="+mn-lt"/>
              </a:rPr>
              <a:t>In built up areas, where there are pedestrians and cyclists, it may be necessary to drive below the speed limit</a:t>
            </a:r>
          </a:p>
        </p:txBody>
      </p:sp>
      <p:sp>
        <p:nvSpPr>
          <p:cNvPr id="20" name="Title 11"/>
          <p:cNvSpPr>
            <a:spLocks noGrp="1"/>
          </p:cNvSpPr>
          <p:nvPr>
            <p:ph type="title"/>
          </p:nvPr>
        </p:nvSpPr>
        <p:spPr>
          <a:xfrm>
            <a:off x="372157" y="176848"/>
            <a:ext cx="11553144" cy="1190171"/>
          </a:xfrm>
        </p:spPr>
        <p:txBody>
          <a:bodyPr/>
          <a:lstStyle/>
          <a:p>
            <a:r>
              <a:rPr lang="en-GB" sz="2200" dirty="0">
                <a:solidFill>
                  <a:schemeClr val="tx1"/>
                </a:solidFill>
              </a:rPr>
              <a:t>There are no clear trends regarding the perceived  the need to reduce speeds in built up areas, with a large majority strongly in favour of this</a:t>
            </a:r>
          </a:p>
        </p:txBody>
      </p:sp>
      <p:sp>
        <p:nvSpPr>
          <p:cNvPr id="18" name="Content Placeholder 6"/>
          <p:cNvSpPr txBox="1">
            <a:spLocks/>
          </p:cNvSpPr>
          <p:nvPr/>
        </p:nvSpPr>
        <p:spPr>
          <a:xfrm>
            <a:off x="381000" y="192472"/>
            <a:ext cx="11425767" cy="520736"/>
          </a:xfrm>
          <a:prstGeom prst="rect">
            <a:avLst/>
          </a:prstGeom>
        </p:spPr>
        <p:txBody>
          <a:bodyPr>
            <a:noAutofit/>
          </a:bodyPr>
          <a:lstStyle>
            <a:lvl1pPr marL="0" indent="0" algn="l" defTabSz="914400" rtl="0" eaLnBrk="1" latinLnBrk="0" hangingPunct="1">
              <a:spcBef>
                <a:spcPct val="20000"/>
              </a:spcBef>
              <a:buFont typeface="Arial" pitchFamily="34" charset="0"/>
              <a:buNone/>
              <a:defRPr sz="1450" b="0" kern="1200">
                <a:solidFill>
                  <a:schemeClr val="tx1">
                    <a:lumMod val="85000"/>
                    <a:lumOff val="15000"/>
                  </a:schemeClr>
                </a:solidFill>
                <a:latin typeface="+mn-lt"/>
                <a:ea typeface="+mn-ea"/>
                <a:cs typeface="+mn-cs"/>
              </a:defRPr>
            </a:lvl1pPr>
            <a:lvl2pPr marL="0" indent="0" algn="l" defTabSz="914400" rtl="0" eaLnBrk="1" latinLnBrk="0" hangingPunct="1">
              <a:spcBef>
                <a:spcPct val="20000"/>
              </a:spcBef>
              <a:buFont typeface="Arial" pitchFamily="34" charset="0"/>
              <a:buNone/>
              <a:defRPr sz="1450" kern="1200">
                <a:solidFill>
                  <a:schemeClr val="tx1">
                    <a:lumMod val="85000"/>
                    <a:lumOff val="15000"/>
                  </a:schemeClr>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450" kern="1200">
                <a:solidFill>
                  <a:schemeClr val="tx1">
                    <a:lumMod val="85000"/>
                    <a:lumOff val="15000"/>
                  </a:schemeClr>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450" kern="1200">
                <a:solidFill>
                  <a:schemeClr val="tx1">
                    <a:lumMod val="85000"/>
                    <a:lumOff val="15000"/>
                  </a:schemeClr>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45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endParaRPr lang="en-GB" b="1"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11</a:t>
            </a:fld>
            <a:endParaRPr lang="en-AU" dirty="0"/>
          </a:p>
        </p:txBody>
      </p:sp>
      <p:sp>
        <p:nvSpPr>
          <p:cNvPr id="2" name="TextBox 1"/>
          <p:cNvSpPr txBox="1"/>
          <p:nvPr/>
        </p:nvSpPr>
        <p:spPr>
          <a:xfrm>
            <a:off x="10681492" y="1998379"/>
            <a:ext cx="1348883" cy="276999"/>
          </a:xfrm>
          <a:prstGeom prst="rect">
            <a:avLst/>
          </a:prstGeom>
          <a:noFill/>
        </p:spPr>
        <p:txBody>
          <a:bodyPr wrap="square" rtlCol="0">
            <a:spAutoFit/>
          </a:bodyPr>
          <a:lstStyle/>
          <a:p>
            <a:r>
              <a:rPr lang="en-GB" sz="1200" b="0" dirty="0">
                <a:latin typeface="+mn-lt"/>
              </a:rPr>
              <a:t>Mean:</a:t>
            </a:r>
          </a:p>
        </p:txBody>
      </p:sp>
      <p:sp>
        <p:nvSpPr>
          <p:cNvPr id="4" name="TextBox 3"/>
          <p:cNvSpPr txBox="1"/>
          <p:nvPr/>
        </p:nvSpPr>
        <p:spPr>
          <a:xfrm>
            <a:off x="10443367" y="2508614"/>
            <a:ext cx="1057495" cy="307777"/>
          </a:xfrm>
          <a:prstGeom prst="rect">
            <a:avLst/>
          </a:prstGeom>
          <a:noFill/>
        </p:spPr>
        <p:txBody>
          <a:bodyPr wrap="square" rtlCol="0">
            <a:spAutoFit/>
          </a:bodyPr>
          <a:lstStyle/>
          <a:p>
            <a:pPr algn="ctr"/>
            <a:r>
              <a:rPr lang="en-GB" sz="1400" b="0" dirty="0">
                <a:solidFill>
                  <a:srgbClr val="717171"/>
                </a:solidFill>
                <a:latin typeface="+mn-lt"/>
              </a:rPr>
              <a:t>1.66</a:t>
            </a:r>
          </a:p>
        </p:txBody>
      </p:sp>
      <p:sp>
        <p:nvSpPr>
          <p:cNvPr id="12" name="TextBox 11"/>
          <p:cNvSpPr txBox="1"/>
          <p:nvPr/>
        </p:nvSpPr>
        <p:spPr>
          <a:xfrm>
            <a:off x="10443367" y="3471968"/>
            <a:ext cx="1070196" cy="307777"/>
          </a:xfrm>
          <a:prstGeom prst="rect">
            <a:avLst/>
          </a:prstGeom>
          <a:noFill/>
        </p:spPr>
        <p:txBody>
          <a:bodyPr wrap="square" rtlCol="0">
            <a:spAutoFit/>
          </a:bodyPr>
          <a:lstStyle/>
          <a:p>
            <a:pPr algn="ctr"/>
            <a:r>
              <a:rPr lang="en-GB" sz="1400" b="0" dirty="0">
                <a:solidFill>
                  <a:srgbClr val="717171"/>
                </a:solidFill>
                <a:latin typeface="+mn-lt"/>
              </a:rPr>
              <a:t>1.64</a:t>
            </a:r>
          </a:p>
        </p:txBody>
      </p:sp>
      <p:sp>
        <p:nvSpPr>
          <p:cNvPr id="11" name="TextBox 10"/>
          <p:cNvSpPr txBox="1"/>
          <p:nvPr/>
        </p:nvSpPr>
        <p:spPr>
          <a:xfrm>
            <a:off x="10463687" y="4386368"/>
            <a:ext cx="1070196" cy="307777"/>
          </a:xfrm>
          <a:prstGeom prst="rect">
            <a:avLst/>
          </a:prstGeom>
          <a:noFill/>
        </p:spPr>
        <p:txBody>
          <a:bodyPr wrap="square" rtlCol="0">
            <a:spAutoFit/>
          </a:bodyPr>
          <a:lstStyle/>
          <a:p>
            <a:pPr algn="ctr"/>
            <a:r>
              <a:rPr lang="en-GB" sz="1400" b="0" dirty="0">
                <a:solidFill>
                  <a:srgbClr val="717171"/>
                </a:solidFill>
                <a:latin typeface="+mn-lt"/>
              </a:rPr>
              <a:t>1.71</a:t>
            </a:r>
          </a:p>
        </p:txBody>
      </p:sp>
    </p:spTree>
    <p:extLst>
      <p:ext uri="{BB962C8B-B14F-4D97-AF65-F5344CB8AC3E}">
        <p14:creationId xmlns:p14="http://schemas.microsoft.com/office/powerpoint/2010/main" val="2110361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quarter" idx="11"/>
            <p:extLst>
              <p:ext uri="{D42A27DB-BD31-4B8C-83A1-F6EECF244321}">
                <p14:modId xmlns:p14="http://schemas.microsoft.com/office/powerpoint/2010/main" val="4160300753"/>
              </p:ext>
            </p:extLst>
          </p:nvPr>
        </p:nvGraphicFramePr>
        <p:xfrm>
          <a:off x="184965" y="1014294"/>
          <a:ext cx="11641910" cy="4805305"/>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1"/>
          <p:cNvSpPr>
            <a:spLocks noGrp="1"/>
          </p:cNvSpPr>
          <p:nvPr>
            <p:ph type="title"/>
          </p:nvPr>
        </p:nvSpPr>
        <p:spPr>
          <a:xfrm>
            <a:off x="361524" y="191395"/>
            <a:ext cx="11582828" cy="812800"/>
          </a:xfrm>
        </p:spPr>
        <p:txBody>
          <a:bodyPr/>
          <a:lstStyle/>
          <a:p>
            <a:r>
              <a:rPr lang="en-GB" sz="2200" dirty="0"/>
              <a:t>There is also a widespread consensus on the need to adjust your speed on country roads whereas attitudes towards other aspects of driving on country roads are mixed, but remain relatively stable </a:t>
            </a:r>
          </a:p>
        </p:txBody>
      </p:sp>
      <p:sp>
        <p:nvSpPr>
          <p:cNvPr id="7" name="TextBox 1"/>
          <p:cNvSpPr txBox="1"/>
          <p:nvPr/>
        </p:nvSpPr>
        <p:spPr>
          <a:xfrm>
            <a:off x="617734" y="1388428"/>
            <a:ext cx="11434595"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400" dirty="0"/>
              <a:t>% saying Agree strongly/agree slightly</a:t>
            </a:r>
            <a:endParaRPr lang="en-GB" sz="1400" u="sng" dirty="0">
              <a:solidFill>
                <a:srgbClr val="333333"/>
              </a:solidFill>
            </a:endParaRPr>
          </a:p>
        </p:txBody>
      </p:sp>
      <p:sp>
        <p:nvSpPr>
          <p:cNvPr id="3" name="Slide Number Placeholder 2"/>
          <p:cNvSpPr>
            <a:spLocks noGrp="1"/>
          </p:cNvSpPr>
          <p:nvPr>
            <p:ph type="sldNum" sz="quarter" idx="10"/>
          </p:nvPr>
        </p:nvSpPr>
        <p:spPr/>
        <p:txBody>
          <a:bodyPr/>
          <a:lstStyle/>
          <a:p>
            <a:fld id="{9784CBA3-D598-4B1F-BAA3-EE14B5154290}" type="slidenum">
              <a:rPr lang="en-AU" smtClean="0"/>
              <a:pPr/>
              <a:t>12</a:t>
            </a:fld>
            <a:endParaRPr lang="en-AU" dirty="0"/>
          </a:p>
        </p:txBody>
      </p:sp>
      <p:sp>
        <p:nvSpPr>
          <p:cNvPr id="10" name="TextBox 9"/>
          <p:cNvSpPr txBox="1"/>
          <p:nvPr/>
        </p:nvSpPr>
        <p:spPr>
          <a:xfrm>
            <a:off x="9517036" y="5024339"/>
            <a:ext cx="2427315" cy="646331"/>
          </a:xfrm>
          <a:prstGeom prst="rect">
            <a:avLst/>
          </a:prstGeom>
          <a:noFill/>
          <a:ln>
            <a:solidFill>
              <a:schemeClr val="bg2"/>
            </a:solidFill>
          </a:ln>
        </p:spPr>
        <p:txBody>
          <a:bodyPr wrap="square" rtlCol="0">
            <a:spAutoFit/>
          </a:bodyPr>
          <a:lstStyle/>
          <a:p>
            <a:r>
              <a:rPr lang="en-GB" sz="1200" b="0" dirty="0">
                <a:latin typeface="+mn-lt"/>
              </a:rPr>
              <a:t>* Minor change in text from ‘you </a:t>
            </a:r>
            <a:r>
              <a:rPr lang="en-GB" sz="1200" b="0" i="1" dirty="0">
                <a:latin typeface="+mn-lt"/>
              </a:rPr>
              <a:t>need</a:t>
            </a:r>
            <a:r>
              <a:rPr lang="en-GB" sz="1200" b="0" dirty="0">
                <a:latin typeface="+mn-lt"/>
              </a:rPr>
              <a:t>  to continually </a:t>
            </a:r>
            <a:r>
              <a:rPr lang="en-GB" sz="1200" b="0" i="1" dirty="0">
                <a:latin typeface="+mn-lt"/>
              </a:rPr>
              <a:t>assess</a:t>
            </a:r>
            <a:r>
              <a:rPr lang="en-GB" sz="1200" b="0" dirty="0">
                <a:latin typeface="+mn-lt"/>
              </a:rPr>
              <a:t> your speed…’ Jul ‘16</a:t>
            </a:r>
          </a:p>
        </p:txBody>
      </p:sp>
      <p:sp>
        <p:nvSpPr>
          <p:cNvPr id="11" name="Text Placeholder 4"/>
          <p:cNvSpPr txBox="1">
            <a:spLocks/>
          </p:cNvSpPr>
          <p:nvPr/>
        </p:nvSpPr>
        <p:spPr>
          <a:xfrm>
            <a:off x="381000" y="5408572"/>
            <a:ext cx="11563351" cy="700088"/>
          </a:xfrm>
          <a:prstGeom prst="rect">
            <a:avLst/>
          </a:prstGeom>
        </p:spPr>
        <p:txBody>
          <a:bodyPr lIns="0" tIns="0" rIns="0" bIns="108000" anchor="b">
            <a:noAutofit/>
          </a:bodyPr>
          <a:lstStyle>
            <a:lvl1pPr marL="0" indent="0" algn="l" defTabSz="914400" rtl="0" eaLnBrk="1" latinLnBrk="0" hangingPunct="1">
              <a:spcBef>
                <a:spcPct val="20000"/>
              </a:spcBef>
              <a:buFont typeface="Arial" pitchFamily="34" charset="0"/>
              <a:buNone/>
              <a:defRPr sz="600" b="0" kern="1200">
                <a:solidFill>
                  <a:schemeClr val="tx1">
                    <a:lumMod val="85000"/>
                    <a:lumOff val="15000"/>
                  </a:schemeClr>
                </a:solidFill>
                <a:latin typeface="+mn-lt"/>
                <a:ea typeface="+mn-ea"/>
                <a:cs typeface="+mn-cs"/>
              </a:defRPr>
            </a:lvl1pPr>
            <a:lvl2pPr marL="0" indent="0" algn="l" defTabSz="914400" rtl="0" eaLnBrk="1" latinLnBrk="0" hangingPunct="1">
              <a:spcBef>
                <a:spcPct val="20000"/>
              </a:spcBef>
              <a:buFont typeface="Arial" pitchFamily="34" charset="0"/>
              <a:buNone/>
              <a:defRPr sz="600" kern="1200">
                <a:solidFill>
                  <a:schemeClr val="tx1">
                    <a:lumMod val="85000"/>
                    <a:lumOff val="15000"/>
                  </a:schemeClr>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600" kern="1200">
                <a:solidFill>
                  <a:schemeClr val="tx1">
                    <a:lumMod val="85000"/>
                    <a:lumOff val="15000"/>
                  </a:schemeClr>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600" kern="1200">
                <a:solidFill>
                  <a:schemeClr val="tx1">
                    <a:lumMod val="85000"/>
                    <a:lumOff val="15000"/>
                  </a:schemeClr>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GB" sz="800" dirty="0"/>
              <a:t>Base: All who hold a full driving licence for a car and drive nowadays</a:t>
            </a:r>
            <a:br>
              <a:rPr lang="en-GB" sz="800" dirty="0"/>
            </a:br>
            <a:r>
              <a:rPr lang="en-GB" sz="800" dirty="0"/>
              <a:t>Q4: How much do you agree or disagree that …?</a:t>
            </a:r>
          </a:p>
        </p:txBody>
      </p:sp>
    </p:spTree>
    <p:extLst>
      <p:ext uri="{BB962C8B-B14F-4D97-AF65-F5344CB8AC3E}">
        <p14:creationId xmlns:p14="http://schemas.microsoft.com/office/powerpoint/2010/main" val="1208993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7"/>
          <p:cNvGraphicFramePr>
            <a:graphicFrameLocks noGrp="1"/>
          </p:cNvGraphicFramePr>
          <p:nvPr>
            <p:ph sz="quarter" idx="11"/>
            <p:extLst>
              <p:ext uri="{D42A27DB-BD31-4B8C-83A1-F6EECF244321}">
                <p14:modId xmlns:p14="http://schemas.microsoft.com/office/powerpoint/2010/main" val="4163292886"/>
              </p:ext>
            </p:extLst>
          </p:nvPr>
        </p:nvGraphicFramePr>
        <p:xfrm>
          <a:off x="105590" y="865365"/>
          <a:ext cx="6720723" cy="48053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8"/>
          <p:cNvGraphicFramePr>
            <a:graphicFrameLocks/>
          </p:cNvGraphicFramePr>
          <p:nvPr>
            <p:extLst>
              <p:ext uri="{D42A27DB-BD31-4B8C-83A1-F6EECF244321}">
                <p14:modId xmlns:p14="http://schemas.microsoft.com/office/powerpoint/2010/main" val="940705984"/>
              </p:ext>
            </p:extLst>
          </p:nvPr>
        </p:nvGraphicFramePr>
        <p:xfrm>
          <a:off x="5721148" y="1524507"/>
          <a:ext cx="6470852" cy="5333493"/>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 Placeholder 4"/>
          <p:cNvSpPr>
            <a:spLocks noGrp="1"/>
          </p:cNvSpPr>
          <p:nvPr>
            <p:ph type="body" sz="quarter" idx="16"/>
          </p:nvPr>
        </p:nvSpPr>
        <p:spPr>
          <a:xfrm>
            <a:off x="381000" y="5592728"/>
            <a:ext cx="11563351" cy="512958"/>
          </a:xfrm>
        </p:spPr>
        <p:txBody>
          <a:bodyPr/>
          <a:lstStyle/>
          <a:p>
            <a:r>
              <a:rPr lang="en-GB" sz="800" dirty="0"/>
              <a:t>Base: All who hold a full driving licence for a car and drive nowadays at each wave  (525 at Wave 15) </a:t>
            </a:r>
            <a:br>
              <a:rPr lang="en-GB" sz="800" dirty="0"/>
            </a:br>
            <a:r>
              <a:rPr lang="en-GB" sz="800" dirty="0"/>
              <a:t>Q5: How serious do you think each of these are in terms of the risks to the safety of drivers, their passengers and for other road users?</a:t>
            </a:r>
          </a:p>
        </p:txBody>
      </p:sp>
      <p:sp>
        <p:nvSpPr>
          <p:cNvPr id="26" name="Rectangle 25"/>
          <p:cNvSpPr/>
          <p:nvPr/>
        </p:nvSpPr>
        <p:spPr>
          <a:xfrm>
            <a:off x="258783" y="165588"/>
            <a:ext cx="11819806" cy="48358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200" b="1" dirty="0">
                <a:solidFill>
                  <a:schemeClr val="tx1"/>
                </a:solidFill>
                <a:latin typeface="+mj-lt"/>
              </a:rPr>
              <a:t>The perceived seriousness of risks associated with speeding behaviours is generally increasing</a:t>
            </a:r>
          </a:p>
        </p:txBody>
      </p:sp>
      <p:sp>
        <p:nvSpPr>
          <p:cNvPr id="17" name="TextBox 1"/>
          <p:cNvSpPr txBox="1"/>
          <p:nvPr/>
        </p:nvSpPr>
        <p:spPr>
          <a:xfrm>
            <a:off x="534030" y="1435954"/>
            <a:ext cx="4799970"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400" dirty="0"/>
              <a:t>% rating speeding behaviours as ‘very serious’- TRENDS</a:t>
            </a:r>
          </a:p>
        </p:txBody>
      </p:sp>
      <p:sp>
        <p:nvSpPr>
          <p:cNvPr id="3" name="Slide Number Placeholder 2"/>
          <p:cNvSpPr>
            <a:spLocks noGrp="1"/>
          </p:cNvSpPr>
          <p:nvPr>
            <p:ph type="sldNum" sz="quarter" idx="10"/>
          </p:nvPr>
        </p:nvSpPr>
        <p:spPr/>
        <p:txBody>
          <a:bodyPr/>
          <a:lstStyle/>
          <a:p>
            <a:fld id="{9784CBA3-D598-4B1F-BAA3-EE14B5154290}" type="slidenum">
              <a:rPr lang="en-AU" smtClean="0"/>
              <a:pPr/>
              <a:t>13</a:t>
            </a:fld>
            <a:endParaRPr lang="en-AU" dirty="0"/>
          </a:p>
        </p:txBody>
      </p:sp>
      <p:sp>
        <p:nvSpPr>
          <p:cNvPr id="12" name="TextBox 11"/>
          <p:cNvSpPr txBox="1"/>
          <p:nvPr/>
        </p:nvSpPr>
        <p:spPr>
          <a:xfrm>
            <a:off x="9610240" y="1438296"/>
            <a:ext cx="2272160" cy="369332"/>
          </a:xfrm>
          <a:prstGeom prst="rect">
            <a:avLst/>
          </a:prstGeom>
          <a:noFill/>
        </p:spPr>
        <p:txBody>
          <a:bodyPr wrap="none" lIns="0" tIns="0" rIns="0" bIns="0" rtlCol="0">
            <a:spAutoFit/>
          </a:bodyPr>
          <a:lstStyle/>
          <a:p>
            <a:r>
              <a:rPr lang="en-GB" sz="1200" dirty="0"/>
              <a:t>% rating  ‘very serious’ across all </a:t>
            </a:r>
          </a:p>
          <a:p>
            <a:r>
              <a:rPr lang="en-GB" sz="1200" dirty="0"/>
              <a:t>behaviours in August 17</a:t>
            </a:r>
          </a:p>
        </p:txBody>
      </p:sp>
    </p:spTree>
    <p:extLst>
      <p:ext uri="{BB962C8B-B14F-4D97-AF65-F5344CB8AC3E}">
        <p14:creationId xmlns:p14="http://schemas.microsoft.com/office/powerpoint/2010/main" val="88393975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GB" dirty="0"/>
              <a:t>Drink and drug driving</a:t>
            </a:r>
          </a:p>
          <a:p>
            <a:endParaRPr lang="en-GB" dirty="0"/>
          </a:p>
        </p:txBody>
      </p:sp>
      <p:sp>
        <p:nvSpPr>
          <p:cNvPr id="3" name="Text Placeholder 2"/>
          <p:cNvSpPr>
            <a:spLocks noGrp="1"/>
          </p:cNvSpPr>
          <p:nvPr>
            <p:ph type="body" sz="quarter" idx="16"/>
          </p:nvPr>
        </p:nvSpPr>
        <p:spPr/>
        <p:txBody>
          <a:bodyPr/>
          <a:lstStyle/>
          <a:p>
            <a:r>
              <a:rPr lang="en-GB" dirty="0"/>
              <a:t>3</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238" y="3292475"/>
            <a:ext cx="2524125"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6502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372157" y="212661"/>
            <a:ext cx="11819844" cy="812800"/>
          </a:xfrm>
        </p:spPr>
        <p:txBody>
          <a:bodyPr/>
          <a:lstStyle/>
          <a:p>
            <a:r>
              <a:rPr lang="en-GB" sz="2200" dirty="0"/>
              <a:t>Numbers claiming to have driven after drinking/taking drugs have always been </a:t>
            </a:r>
            <a:br>
              <a:rPr lang="en-GB" sz="2200" dirty="0"/>
            </a:br>
            <a:r>
              <a:rPr lang="en-GB" sz="2200" dirty="0"/>
              <a:t>low, with percentages remaining broadly consistent wave on wave</a:t>
            </a:r>
          </a:p>
        </p:txBody>
      </p:sp>
      <p:graphicFrame>
        <p:nvGraphicFramePr>
          <p:cNvPr id="8" name="Content Placeholder 7"/>
          <p:cNvGraphicFramePr>
            <a:graphicFrameLocks noGrp="1"/>
          </p:cNvGraphicFramePr>
          <p:nvPr>
            <p:ph sz="quarter" idx="11"/>
            <p:extLst>
              <p:ext uri="{D42A27DB-BD31-4B8C-83A1-F6EECF244321}">
                <p14:modId xmlns:p14="http://schemas.microsoft.com/office/powerpoint/2010/main" val="494992390"/>
              </p:ext>
            </p:extLst>
          </p:nvPr>
        </p:nvGraphicFramePr>
        <p:xfrm>
          <a:off x="-116958" y="1585737"/>
          <a:ext cx="12192000" cy="4906963"/>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Placeholder 4"/>
          <p:cNvSpPr txBox="1">
            <a:spLocks/>
          </p:cNvSpPr>
          <p:nvPr/>
        </p:nvSpPr>
        <p:spPr>
          <a:xfrm>
            <a:off x="381000" y="5449862"/>
            <a:ext cx="11563351" cy="700088"/>
          </a:xfrm>
          <a:prstGeom prst="rect">
            <a:avLst/>
          </a:prstGeom>
        </p:spPr>
        <p:txBody>
          <a:bodyPr lIns="0" tIns="0" rIns="0" bIns="108000" anchor="b">
            <a:noAutofit/>
          </a:bodyPr>
          <a:lstStyle>
            <a:lvl1pPr marL="0" indent="0" algn="l" defTabSz="914400" rtl="0" eaLnBrk="1" latinLnBrk="0" hangingPunct="1">
              <a:spcBef>
                <a:spcPct val="20000"/>
              </a:spcBef>
              <a:buFont typeface="Arial" pitchFamily="34" charset="0"/>
              <a:buNone/>
              <a:defRPr sz="600" b="0" kern="1200">
                <a:solidFill>
                  <a:schemeClr val="tx1">
                    <a:lumMod val="85000"/>
                    <a:lumOff val="15000"/>
                  </a:schemeClr>
                </a:solidFill>
                <a:latin typeface="+mn-lt"/>
                <a:ea typeface="+mn-ea"/>
                <a:cs typeface="+mn-cs"/>
              </a:defRPr>
            </a:lvl1pPr>
            <a:lvl2pPr marL="0" indent="0" algn="l" defTabSz="914400" rtl="0" eaLnBrk="1" latinLnBrk="0" hangingPunct="1">
              <a:spcBef>
                <a:spcPct val="20000"/>
              </a:spcBef>
              <a:buFont typeface="Arial" pitchFamily="34" charset="0"/>
              <a:buNone/>
              <a:defRPr sz="600" kern="1200">
                <a:solidFill>
                  <a:schemeClr val="tx1">
                    <a:lumMod val="85000"/>
                    <a:lumOff val="15000"/>
                  </a:schemeClr>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600" kern="1200">
                <a:solidFill>
                  <a:schemeClr val="tx1">
                    <a:lumMod val="85000"/>
                    <a:lumOff val="15000"/>
                  </a:schemeClr>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600" kern="1200">
                <a:solidFill>
                  <a:schemeClr val="tx1">
                    <a:lumMod val="85000"/>
                    <a:lumOff val="15000"/>
                  </a:schemeClr>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GB" sz="800" dirty="0"/>
              <a:t>Base: All who hold a full driving licence for a car and drive nowadays</a:t>
            </a:r>
          </a:p>
          <a:p>
            <a:pPr fontAlgn="auto">
              <a:spcAft>
                <a:spcPts val="0"/>
              </a:spcAft>
            </a:pPr>
            <a:r>
              <a:rPr lang="en-GB" sz="800" dirty="0"/>
              <a:t>Q6: Which of the following have you done at all in the last 12 months, even if only on one occasion or for a short distance?</a:t>
            </a:r>
          </a:p>
        </p:txBody>
      </p:sp>
      <p:sp>
        <p:nvSpPr>
          <p:cNvPr id="4" name="Rectangle 3"/>
          <p:cNvSpPr/>
          <p:nvPr/>
        </p:nvSpPr>
        <p:spPr>
          <a:xfrm>
            <a:off x="986522" y="1284038"/>
            <a:ext cx="3070071" cy="307777"/>
          </a:xfrm>
          <a:prstGeom prst="rect">
            <a:avLst/>
          </a:prstGeom>
        </p:spPr>
        <p:txBody>
          <a:bodyPr wrap="none">
            <a:spAutoFit/>
          </a:bodyPr>
          <a:lstStyle/>
          <a:p>
            <a:r>
              <a:rPr lang="en-GB" sz="1400" dirty="0">
                <a:latin typeface="+mn-lt"/>
              </a:rPr>
              <a:t>% Drink and drug driving behaviours</a:t>
            </a:r>
          </a:p>
        </p:txBody>
      </p:sp>
      <p:sp>
        <p:nvSpPr>
          <p:cNvPr id="3" name="Slide Number Placeholder 2"/>
          <p:cNvSpPr>
            <a:spLocks noGrp="1"/>
          </p:cNvSpPr>
          <p:nvPr>
            <p:ph type="sldNum" sz="quarter" idx="10"/>
          </p:nvPr>
        </p:nvSpPr>
        <p:spPr/>
        <p:txBody>
          <a:bodyPr/>
          <a:lstStyle/>
          <a:p>
            <a:fld id="{9784CBA3-D598-4B1F-BAA3-EE14B5154290}" type="slidenum">
              <a:rPr lang="en-AU" smtClean="0"/>
              <a:pPr/>
              <a:t>15</a:t>
            </a:fld>
            <a:endParaRPr lang="en-AU" dirty="0"/>
          </a:p>
        </p:txBody>
      </p:sp>
    </p:spTree>
    <p:extLst>
      <p:ext uri="{BB962C8B-B14F-4D97-AF65-F5344CB8AC3E}">
        <p14:creationId xmlns:p14="http://schemas.microsoft.com/office/powerpoint/2010/main" val="1869146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361523" y="181494"/>
            <a:ext cx="11504407" cy="812800"/>
          </a:xfrm>
        </p:spPr>
        <p:txBody>
          <a:bodyPr/>
          <a:lstStyle/>
          <a:p>
            <a:r>
              <a:rPr lang="en-GB" sz="2200" dirty="0"/>
              <a:t>Reference to most penalties for drink driving remains fairly constant, although a criminal record is becoming increasingly prominent</a:t>
            </a:r>
          </a:p>
        </p:txBody>
      </p:sp>
      <p:graphicFrame>
        <p:nvGraphicFramePr>
          <p:cNvPr id="8" name="Content Placeholder 7"/>
          <p:cNvGraphicFramePr>
            <a:graphicFrameLocks noGrp="1"/>
          </p:cNvGraphicFramePr>
          <p:nvPr>
            <p:ph sz="quarter" idx="11"/>
            <p:extLst>
              <p:ext uri="{D42A27DB-BD31-4B8C-83A1-F6EECF244321}">
                <p14:modId xmlns:p14="http://schemas.microsoft.com/office/powerpoint/2010/main" val="859197768"/>
              </p:ext>
            </p:extLst>
          </p:nvPr>
        </p:nvGraphicFramePr>
        <p:xfrm>
          <a:off x="-25340" y="1637410"/>
          <a:ext cx="12192000" cy="411608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4"/>
          <p:cNvSpPr>
            <a:spLocks noGrp="1"/>
          </p:cNvSpPr>
          <p:nvPr>
            <p:ph type="body" sz="quarter" idx="16"/>
          </p:nvPr>
        </p:nvSpPr>
        <p:spPr>
          <a:xfrm>
            <a:off x="381000" y="5626406"/>
            <a:ext cx="11563351" cy="481012"/>
          </a:xfrm>
        </p:spPr>
        <p:txBody>
          <a:bodyPr/>
          <a:lstStyle/>
          <a:p>
            <a:r>
              <a:rPr lang="en-GB" sz="800" dirty="0"/>
              <a:t>Base: All who hold a full driving licence for a car and drive nowadays</a:t>
            </a:r>
            <a:br>
              <a:rPr lang="en-GB" sz="800" dirty="0"/>
            </a:br>
            <a:r>
              <a:rPr lang="en-GB" sz="800" dirty="0"/>
              <a:t>Q8: What do you think are the penalties if a person is caught by the police for …?</a:t>
            </a:r>
          </a:p>
        </p:txBody>
      </p:sp>
      <p:sp>
        <p:nvSpPr>
          <p:cNvPr id="6" name="TextBox 1"/>
          <p:cNvSpPr txBox="1"/>
          <p:nvPr/>
        </p:nvSpPr>
        <p:spPr>
          <a:xfrm>
            <a:off x="275391" y="1243319"/>
            <a:ext cx="11590539"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400" dirty="0"/>
              <a:t>% aware of penalties for driving </a:t>
            </a:r>
            <a:r>
              <a:rPr lang="en-GB" sz="1400" u="sng" dirty="0"/>
              <a:t>over the alcohol limit</a:t>
            </a:r>
            <a:endParaRPr lang="en-GB" sz="1400" u="sng" dirty="0">
              <a:solidFill>
                <a:srgbClr val="333333"/>
              </a:solidFill>
            </a:endParaRPr>
          </a:p>
        </p:txBody>
      </p:sp>
      <p:sp>
        <p:nvSpPr>
          <p:cNvPr id="10" name="Slide Number Placeholder 2"/>
          <p:cNvSpPr>
            <a:spLocks noGrp="1"/>
          </p:cNvSpPr>
          <p:nvPr>
            <p:ph type="sldNum" sz="quarter" idx="10"/>
          </p:nvPr>
        </p:nvSpPr>
        <p:spPr>
          <a:xfrm>
            <a:off x="10856913" y="6394275"/>
            <a:ext cx="969962" cy="196850"/>
          </a:xfrm>
        </p:spPr>
        <p:txBody>
          <a:bodyPr/>
          <a:lstStyle/>
          <a:p>
            <a:fld id="{9784CBA3-D598-4B1F-BAA3-EE14B5154290}" type="slidenum">
              <a:rPr lang="en-AU" smtClean="0"/>
              <a:pPr/>
              <a:t>16</a:t>
            </a:fld>
            <a:endParaRPr lang="en-AU" dirty="0"/>
          </a:p>
        </p:txBody>
      </p:sp>
      <p:sp>
        <p:nvSpPr>
          <p:cNvPr id="7" name="TextBox 6"/>
          <p:cNvSpPr txBox="1"/>
          <p:nvPr/>
        </p:nvSpPr>
        <p:spPr>
          <a:xfrm>
            <a:off x="9472558" y="5728412"/>
            <a:ext cx="2203313" cy="276999"/>
          </a:xfrm>
          <a:prstGeom prst="rect">
            <a:avLst/>
          </a:prstGeom>
          <a:noFill/>
          <a:ln>
            <a:solidFill>
              <a:schemeClr val="bg2"/>
            </a:solidFill>
          </a:ln>
        </p:spPr>
        <p:txBody>
          <a:bodyPr wrap="square" rtlCol="0">
            <a:spAutoFit/>
          </a:bodyPr>
          <a:lstStyle/>
          <a:p>
            <a:r>
              <a:rPr lang="en-GB" sz="1200" b="0" dirty="0">
                <a:latin typeface="+mn-lt"/>
              </a:rPr>
              <a:t>* Added in  July‘16</a:t>
            </a:r>
          </a:p>
        </p:txBody>
      </p:sp>
    </p:spTree>
    <p:extLst>
      <p:ext uri="{BB962C8B-B14F-4D97-AF65-F5344CB8AC3E}">
        <p14:creationId xmlns:p14="http://schemas.microsoft.com/office/powerpoint/2010/main" val="3290986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quarter" idx="11"/>
            <p:extLst>
              <p:ext uri="{D42A27DB-BD31-4B8C-83A1-F6EECF244321}">
                <p14:modId xmlns:p14="http://schemas.microsoft.com/office/powerpoint/2010/main" val="1895967689"/>
              </p:ext>
            </p:extLst>
          </p:nvPr>
        </p:nvGraphicFramePr>
        <p:xfrm>
          <a:off x="-59479" y="1136224"/>
          <a:ext cx="12192000" cy="4528306"/>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1"/>
          <p:cNvSpPr>
            <a:spLocks noGrp="1"/>
          </p:cNvSpPr>
          <p:nvPr>
            <p:ph type="title"/>
          </p:nvPr>
        </p:nvSpPr>
        <p:spPr>
          <a:xfrm>
            <a:off x="361523" y="202028"/>
            <a:ext cx="11182777" cy="812800"/>
          </a:xfrm>
        </p:spPr>
        <p:txBody>
          <a:bodyPr/>
          <a:lstStyle/>
          <a:p>
            <a:r>
              <a:rPr lang="en-GB" sz="2200" dirty="0"/>
              <a:t>There are no particular trends emerging in relation to the penalties for drug driving</a:t>
            </a:r>
          </a:p>
        </p:txBody>
      </p:sp>
      <p:sp>
        <p:nvSpPr>
          <p:cNvPr id="9" name="Text Placeholder 4"/>
          <p:cNvSpPr>
            <a:spLocks noGrp="1"/>
          </p:cNvSpPr>
          <p:nvPr>
            <p:ph type="body" sz="quarter" idx="16"/>
          </p:nvPr>
        </p:nvSpPr>
        <p:spPr>
          <a:xfrm>
            <a:off x="381000" y="5355407"/>
            <a:ext cx="11563351" cy="700088"/>
          </a:xfrm>
        </p:spPr>
        <p:txBody>
          <a:bodyPr/>
          <a:lstStyle/>
          <a:p>
            <a:r>
              <a:rPr lang="en-GB" sz="800" dirty="0"/>
              <a:t>Base: All who hold a full driving licence for a car and drive nowadays</a:t>
            </a:r>
            <a:br>
              <a:rPr lang="en-GB" sz="800" dirty="0"/>
            </a:br>
            <a:r>
              <a:rPr lang="en-GB" sz="800" dirty="0"/>
              <a:t>Q8: What do you think are the penalties if a person is caught by the police for …?</a:t>
            </a:r>
          </a:p>
        </p:txBody>
      </p:sp>
      <p:sp>
        <p:nvSpPr>
          <p:cNvPr id="7" name="TextBox 1"/>
          <p:cNvSpPr txBox="1"/>
          <p:nvPr/>
        </p:nvSpPr>
        <p:spPr>
          <a:xfrm>
            <a:off x="358142" y="1204465"/>
            <a:ext cx="11434595"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400" dirty="0"/>
              <a:t>% aware of penalties for </a:t>
            </a:r>
            <a:r>
              <a:rPr lang="en-GB" sz="1400" u="sng" dirty="0"/>
              <a:t>drug driving</a:t>
            </a:r>
            <a:endParaRPr lang="en-GB" sz="1400" u="sng" dirty="0">
              <a:solidFill>
                <a:srgbClr val="333333"/>
              </a:solidFill>
            </a:endParaRPr>
          </a:p>
        </p:txBody>
      </p:sp>
      <p:sp>
        <p:nvSpPr>
          <p:cNvPr id="3" name="Slide Number Placeholder 2"/>
          <p:cNvSpPr>
            <a:spLocks noGrp="1"/>
          </p:cNvSpPr>
          <p:nvPr>
            <p:ph type="sldNum" sz="quarter" idx="10"/>
          </p:nvPr>
        </p:nvSpPr>
        <p:spPr/>
        <p:txBody>
          <a:bodyPr/>
          <a:lstStyle/>
          <a:p>
            <a:fld id="{9784CBA3-D598-4B1F-BAA3-EE14B5154290}" type="slidenum">
              <a:rPr lang="en-AU" smtClean="0"/>
              <a:pPr/>
              <a:t>17</a:t>
            </a:fld>
            <a:endParaRPr lang="en-AU" dirty="0"/>
          </a:p>
        </p:txBody>
      </p:sp>
      <p:sp>
        <p:nvSpPr>
          <p:cNvPr id="11" name="TextBox 10"/>
          <p:cNvSpPr txBox="1"/>
          <p:nvPr/>
        </p:nvSpPr>
        <p:spPr>
          <a:xfrm>
            <a:off x="9608024" y="5562608"/>
            <a:ext cx="2203313" cy="276999"/>
          </a:xfrm>
          <a:prstGeom prst="rect">
            <a:avLst/>
          </a:prstGeom>
          <a:noFill/>
          <a:ln>
            <a:solidFill>
              <a:schemeClr val="bg2"/>
            </a:solidFill>
          </a:ln>
        </p:spPr>
        <p:txBody>
          <a:bodyPr wrap="square" rtlCol="0">
            <a:spAutoFit/>
          </a:bodyPr>
          <a:lstStyle/>
          <a:p>
            <a:r>
              <a:rPr lang="en-GB" sz="1200" b="0" dirty="0">
                <a:latin typeface="+mn-lt"/>
              </a:rPr>
              <a:t>* Added in  July‘16</a:t>
            </a:r>
          </a:p>
        </p:txBody>
      </p:sp>
    </p:spTree>
    <p:extLst>
      <p:ext uri="{BB962C8B-B14F-4D97-AF65-F5344CB8AC3E}">
        <p14:creationId xmlns:p14="http://schemas.microsoft.com/office/powerpoint/2010/main" val="1502489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quarter" idx="11"/>
            <p:extLst>
              <p:ext uri="{D42A27DB-BD31-4B8C-83A1-F6EECF244321}">
                <p14:modId xmlns:p14="http://schemas.microsoft.com/office/powerpoint/2010/main" val="1758250529"/>
              </p:ext>
            </p:extLst>
          </p:nvPr>
        </p:nvGraphicFramePr>
        <p:xfrm>
          <a:off x="-1" y="139700"/>
          <a:ext cx="11944351" cy="54229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1"/>
          <p:cNvSpPr>
            <a:spLocks noGrp="1"/>
          </p:cNvSpPr>
          <p:nvPr>
            <p:ph type="title"/>
          </p:nvPr>
        </p:nvSpPr>
        <p:spPr>
          <a:xfrm>
            <a:off x="372156" y="212661"/>
            <a:ext cx="12191999" cy="812800"/>
          </a:xfrm>
        </p:spPr>
        <p:txBody>
          <a:bodyPr/>
          <a:lstStyle/>
          <a:p>
            <a:r>
              <a:rPr lang="en-GB" sz="2200" dirty="0"/>
              <a:t>Views towards drink driving have remained relatively stable in the last year or so</a:t>
            </a:r>
          </a:p>
        </p:txBody>
      </p:sp>
      <p:sp>
        <p:nvSpPr>
          <p:cNvPr id="7" name="TextBox 1"/>
          <p:cNvSpPr txBox="1"/>
          <p:nvPr/>
        </p:nvSpPr>
        <p:spPr>
          <a:xfrm>
            <a:off x="611356" y="1088629"/>
            <a:ext cx="11434595"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400" dirty="0"/>
              <a:t>% saying Agree strongly/agree slightly</a:t>
            </a:r>
            <a:endParaRPr lang="en-GB" sz="1400" u="sng" dirty="0">
              <a:solidFill>
                <a:srgbClr val="333333"/>
              </a:solidFill>
            </a:endParaRPr>
          </a:p>
        </p:txBody>
      </p:sp>
      <p:sp>
        <p:nvSpPr>
          <p:cNvPr id="3" name="Slide Number Placeholder 2"/>
          <p:cNvSpPr>
            <a:spLocks noGrp="1"/>
          </p:cNvSpPr>
          <p:nvPr>
            <p:ph type="sldNum" sz="quarter" idx="10"/>
          </p:nvPr>
        </p:nvSpPr>
        <p:spPr/>
        <p:txBody>
          <a:bodyPr/>
          <a:lstStyle/>
          <a:p>
            <a:fld id="{9784CBA3-D598-4B1F-BAA3-EE14B5154290}" type="slidenum">
              <a:rPr lang="en-AU" smtClean="0"/>
              <a:pPr/>
              <a:t>18</a:t>
            </a:fld>
            <a:endParaRPr lang="en-AU" dirty="0"/>
          </a:p>
        </p:txBody>
      </p:sp>
      <p:sp>
        <p:nvSpPr>
          <p:cNvPr id="11" name="Text Placeholder 4"/>
          <p:cNvSpPr txBox="1">
            <a:spLocks/>
          </p:cNvSpPr>
          <p:nvPr/>
        </p:nvSpPr>
        <p:spPr>
          <a:xfrm>
            <a:off x="381000" y="5355407"/>
            <a:ext cx="11563351" cy="700088"/>
          </a:xfrm>
          <a:prstGeom prst="rect">
            <a:avLst/>
          </a:prstGeom>
        </p:spPr>
        <p:txBody>
          <a:bodyPr lIns="0" tIns="0" rIns="0" bIns="108000" anchor="b">
            <a:noAutofit/>
          </a:bodyPr>
          <a:lstStyle>
            <a:lvl1pPr marL="0" indent="0" algn="l" defTabSz="914400" rtl="0" eaLnBrk="1" latinLnBrk="0" hangingPunct="1">
              <a:spcBef>
                <a:spcPct val="20000"/>
              </a:spcBef>
              <a:buFont typeface="Arial" pitchFamily="34" charset="0"/>
              <a:buNone/>
              <a:defRPr sz="600" b="0" kern="1200">
                <a:solidFill>
                  <a:schemeClr val="tx1">
                    <a:lumMod val="85000"/>
                    <a:lumOff val="15000"/>
                  </a:schemeClr>
                </a:solidFill>
                <a:latin typeface="+mn-lt"/>
                <a:ea typeface="+mn-ea"/>
                <a:cs typeface="+mn-cs"/>
              </a:defRPr>
            </a:lvl1pPr>
            <a:lvl2pPr marL="0" indent="0" algn="l" defTabSz="914400" rtl="0" eaLnBrk="1" latinLnBrk="0" hangingPunct="1">
              <a:spcBef>
                <a:spcPct val="20000"/>
              </a:spcBef>
              <a:buFont typeface="Arial" pitchFamily="34" charset="0"/>
              <a:buNone/>
              <a:defRPr sz="600" kern="1200">
                <a:solidFill>
                  <a:schemeClr val="tx1">
                    <a:lumMod val="85000"/>
                    <a:lumOff val="15000"/>
                  </a:schemeClr>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600" kern="1200">
                <a:solidFill>
                  <a:schemeClr val="tx1">
                    <a:lumMod val="85000"/>
                    <a:lumOff val="15000"/>
                  </a:schemeClr>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600" kern="1200">
                <a:solidFill>
                  <a:schemeClr val="tx1">
                    <a:lumMod val="85000"/>
                    <a:lumOff val="15000"/>
                  </a:schemeClr>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GB" sz="800" dirty="0"/>
              <a:t>Base: All who hold a full driving licence for a car and drive nowadays</a:t>
            </a:r>
            <a:br>
              <a:rPr lang="en-GB" sz="800" dirty="0"/>
            </a:br>
            <a:r>
              <a:rPr lang="en-GB" sz="800" dirty="0"/>
              <a:t>Q4: How much do you agree or disagree that …?</a:t>
            </a:r>
          </a:p>
        </p:txBody>
      </p:sp>
      <p:sp>
        <p:nvSpPr>
          <p:cNvPr id="2" name="TextBox 1"/>
          <p:cNvSpPr txBox="1"/>
          <p:nvPr/>
        </p:nvSpPr>
        <p:spPr>
          <a:xfrm>
            <a:off x="6303010" y="3086100"/>
            <a:ext cx="1562100" cy="369332"/>
          </a:xfrm>
          <a:prstGeom prst="rect">
            <a:avLst/>
          </a:prstGeom>
          <a:noFill/>
        </p:spPr>
        <p:txBody>
          <a:bodyPr wrap="square" lIns="0" tIns="0" rIns="0" bIns="0" rtlCol="0">
            <a:spAutoFit/>
          </a:bodyPr>
          <a:lstStyle/>
          <a:p>
            <a:r>
              <a:rPr lang="en-GB" sz="1200" i="1" dirty="0"/>
              <a:t>Drop reflects change in statement wording</a:t>
            </a:r>
          </a:p>
        </p:txBody>
      </p:sp>
    </p:spTree>
    <p:extLst>
      <p:ext uri="{BB962C8B-B14F-4D97-AF65-F5344CB8AC3E}">
        <p14:creationId xmlns:p14="http://schemas.microsoft.com/office/powerpoint/2010/main" val="14537717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quarter" idx="11"/>
            <p:extLst>
              <p:ext uri="{D42A27DB-BD31-4B8C-83A1-F6EECF244321}">
                <p14:modId xmlns:p14="http://schemas.microsoft.com/office/powerpoint/2010/main" val="2928219888"/>
              </p:ext>
            </p:extLst>
          </p:nvPr>
        </p:nvGraphicFramePr>
        <p:xfrm>
          <a:off x="0" y="369084"/>
          <a:ext cx="11998860" cy="54229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1"/>
          <p:cNvSpPr>
            <a:spLocks noGrp="1"/>
          </p:cNvSpPr>
          <p:nvPr>
            <p:ph type="title"/>
          </p:nvPr>
        </p:nvSpPr>
        <p:spPr>
          <a:xfrm>
            <a:off x="372156" y="180762"/>
            <a:ext cx="11603463" cy="812800"/>
          </a:xfrm>
        </p:spPr>
        <p:txBody>
          <a:bodyPr/>
          <a:lstStyle/>
          <a:p>
            <a:r>
              <a:rPr lang="en-GB" sz="2200" dirty="0"/>
              <a:t>Support for Scotland to take a tougher stance on drug driving continues at a high level </a:t>
            </a:r>
          </a:p>
        </p:txBody>
      </p:sp>
      <p:sp>
        <p:nvSpPr>
          <p:cNvPr id="7" name="TextBox 1"/>
          <p:cNvSpPr txBox="1"/>
          <p:nvPr/>
        </p:nvSpPr>
        <p:spPr>
          <a:xfrm>
            <a:off x="541024" y="999444"/>
            <a:ext cx="11434595"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400" dirty="0"/>
              <a:t>% saying agree strongly/agree slightly – drug driving</a:t>
            </a:r>
            <a:endParaRPr lang="en-GB" sz="1400" u="sng" dirty="0">
              <a:solidFill>
                <a:srgbClr val="333333"/>
              </a:solidFill>
            </a:endParaRPr>
          </a:p>
        </p:txBody>
      </p:sp>
      <p:sp>
        <p:nvSpPr>
          <p:cNvPr id="3" name="Slide Number Placeholder 2"/>
          <p:cNvSpPr>
            <a:spLocks noGrp="1"/>
          </p:cNvSpPr>
          <p:nvPr>
            <p:ph type="sldNum" sz="quarter" idx="10"/>
          </p:nvPr>
        </p:nvSpPr>
        <p:spPr/>
        <p:txBody>
          <a:bodyPr/>
          <a:lstStyle/>
          <a:p>
            <a:fld id="{9784CBA3-D598-4B1F-BAA3-EE14B5154290}" type="slidenum">
              <a:rPr lang="en-AU" smtClean="0"/>
              <a:pPr/>
              <a:t>19</a:t>
            </a:fld>
            <a:endParaRPr lang="en-AU" dirty="0"/>
          </a:p>
        </p:txBody>
      </p:sp>
      <p:sp>
        <p:nvSpPr>
          <p:cNvPr id="11" name="Text Placeholder 4"/>
          <p:cNvSpPr txBox="1">
            <a:spLocks/>
          </p:cNvSpPr>
          <p:nvPr/>
        </p:nvSpPr>
        <p:spPr>
          <a:xfrm>
            <a:off x="628649" y="5435741"/>
            <a:ext cx="11563351" cy="700088"/>
          </a:xfrm>
          <a:prstGeom prst="rect">
            <a:avLst/>
          </a:prstGeom>
        </p:spPr>
        <p:txBody>
          <a:bodyPr lIns="0" tIns="0" rIns="0" bIns="108000" anchor="b">
            <a:noAutofit/>
          </a:bodyPr>
          <a:lstStyle>
            <a:lvl1pPr marL="0" indent="0" algn="l" defTabSz="914400" rtl="0" eaLnBrk="1" latinLnBrk="0" hangingPunct="1">
              <a:spcBef>
                <a:spcPct val="20000"/>
              </a:spcBef>
              <a:buFont typeface="Arial" pitchFamily="34" charset="0"/>
              <a:buNone/>
              <a:defRPr sz="600" b="0" kern="1200">
                <a:solidFill>
                  <a:schemeClr val="tx1">
                    <a:lumMod val="85000"/>
                    <a:lumOff val="15000"/>
                  </a:schemeClr>
                </a:solidFill>
                <a:latin typeface="+mn-lt"/>
                <a:ea typeface="+mn-ea"/>
                <a:cs typeface="+mn-cs"/>
              </a:defRPr>
            </a:lvl1pPr>
            <a:lvl2pPr marL="0" indent="0" algn="l" defTabSz="914400" rtl="0" eaLnBrk="1" latinLnBrk="0" hangingPunct="1">
              <a:spcBef>
                <a:spcPct val="20000"/>
              </a:spcBef>
              <a:buFont typeface="Arial" pitchFamily="34" charset="0"/>
              <a:buNone/>
              <a:defRPr sz="600" kern="1200">
                <a:solidFill>
                  <a:schemeClr val="tx1">
                    <a:lumMod val="85000"/>
                    <a:lumOff val="15000"/>
                  </a:schemeClr>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600" kern="1200">
                <a:solidFill>
                  <a:schemeClr val="tx1">
                    <a:lumMod val="85000"/>
                    <a:lumOff val="15000"/>
                  </a:schemeClr>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600" kern="1200">
                <a:solidFill>
                  <a:schemeClr val="tx1">
                    <a:lumMod val="85000"/>
                    <a:lumOff val="15000"/>
                  </a:schemeClr>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GB" sz="800" dirty="0"/>
              <a:t>Base: All who hold a full driving licence for a car and drive nowadays</a:t>
            </a:r>
            <a:br>
              <a:rPr lang="en-GB" sz="800" dirty="0"/>
            </a:br>
            <a:r>
              <a:rPr lang="en-GB" sz="800" dirty="0"/>
              <a:t>Q4: How much do you agree or disagree that …?</a:t>
            </a:r>
          </a:p>
        </p:txBody>
      </p:sp>
      <p:sp>
        <p:nvSpPr>
          <p:cNvPr id="2" name="TextBox 1"/>
          <p:cNvSpPr txBox="1"/>
          <p:nvPr/>
        </p:nvSpPr>
        <p:spPr>
          <a:xfrm>
            <a:off x="2743200" y="2247900"/>
            <a:ext cx="1066800" cy="738664"/>
          </a:xfrm>
          <a:prstGeom prst="rect">
            <a:avLst/>
          </a:prstGeom>
          <a:noFill/>
        </p:spPr>
        <p:txBody>
          <a:bodyPr wrap="square" lIns="0" tIns="0" rIns="0" bIns="0" rtlCol="0">
            <a:spAutoFit/>
          </a:bodyPr>
          <a:lstStyle/>
          <a:p>
            <a:r>
              <a:rPr lang="en-GB" sz="1600" dirty="0"/>
              <a:t>*text change July 13</a:t>
            </a:r>
          </a:p>
        </p:txBody>
      </p:sp>
    </p:spTree>
    <p:extLst>
      <p:ext uri="{BB962C8B-B14F-4D97-AF65-F5344CB8AC3E}">
        <p14:creationId xmlns:p14="http://schemas.microsoft.com/office/powerpoint/2010/main" val="3981726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999" y="186158"/>
            <a:ext cx="11466875" cy="404119"/>
          </a:xfrm>
        </p:spPr>
        <p:txBody>
          <a:bodyPr/>
          <a:lstStyle/>
          <a:p>
            <a:r>
              <a:rPr lang="en-GB" sz="2200" dirty="0"/>
              <a:t>Contents</a:t>
            </a:r>
          </a:p>
        </p:txBody>
      </p:sp>
      <p:sp>
        <p:nvSpPr>
          <p:cNvPr id="5" name="Slide Number Placeholder 4"/>
          <p:cNvSpPr>
            <a:spLocks noGrp="1"/>
          </p:cNvSpPr>
          <p:nvPr>
            <p:ph type="sldNum" sz="quarter" idx="4"/>
          </p:nvPr>
        </p:nvSpPr>
        <p:spPr/>
        <p:txBody>
          <a:bodyPr/>
          <a:lstStyle/>
          <a:p>
            <a:fld id="{4034BEE3-566C-4068-A777-C3A4762E861B}" type="slidenum">
              <a:rPr lang="en-GB" smtClean="0"/>
              <a:t>2</a:t>
            </a:fld>
            <a:endParaRPr lang="en-GB" dirty="0"/>
          </a:p>
        </p:txBody>
      </p:sp>
      <p:graphicFrame>
        <p:nvGraphicFramePr>
          <p:cNvPr id="8" name="Table 7"/>
          <p:cNvGraphicFramePr>
            <a:graphicFrameLocks noGrp="1"/>
          </p:cNvGraphicFramePr>
          <p:nvPr>
            <p:extLst>
              <p:ext uri="{D42A27DB-BD31-4B8C-83A1-F6EECF244321}">
                <p14:modId xmlns:p14="http://schemas.microsoft.com/office/powerpoint/2010/main" val="1911231907"/>
              </p:ext>
            </p:extLst>
          </p:nvPr>
        </p:nvGraphicFramePr>
        <p:xfrm>
          <a:off x="365122" y="1676400"/>
          <a:ext cx="11462400" cy="4011069"/>
        </p:xfrm>
        <a:graphic>
          <a:graphicData uri="http://schemas.openxmlformats.org/drawingml/2006/table">
            <a:tbl>
              <a:tblPr>
                <a:tableStyleId>{5C22544A-7EE6-4342-B048-85BDC9FD1C3A}</a:tableStyleId>
              </a:tblPr>
              <a:tblGrid>
                <a:gridCol w="406800">
                  <a:extLst>
                    <a:ext uri="{9D8B030D-6E8A-4147-A177-3AD203B41FA5}">
                      <a16:colId xmlns:a16="http://schemas.microsoft.com/office/drawing/2014/main" xmlns="" val="20000"/>
                    </a:ext>
                  </a:extLst>
                </a:gridCol>
                <a:gridCol w="8762400">
                  <a:extLst>
                    <a:ext uri="{9D8B030D-6E8A-4147-A177-3AD203B41FA5}">
                      <a16:colId xmlns:a16="http://schemas.microsoft.com/office/drawing/2014/main" xmlns="" val="20001"/>
                    </a:ext>
                  </a:extLst>
                </a:gridCol>
                <a:gridCol w="2293200">
                  <a:extLst>
                    <a:ext uri="{9D8B030D-6E8A-4147-A177-3AD203B41FA5}">
                      <a16:colId xmlns:a16="http://schemas.microsoft.com/office/drawing/2014/main" xmlns="" val="20002"/>
                    </a:ext>
                  </a:extLst>
                </a:gridCol>
              </a:tblGrid>
              <a:tr h="336285">
                <a:tc>
                  <a:txBody>
                    <a:bodyPr/>
                    <a:lstStyle/>
                    <a:p>
                      <a:r>
                        <a:rPr lang="en-GB" sz="1600" dirty="0">
                          <a:solidFill>
                            <a:schemeClr val="tx1"/>
                          </a:solidFill>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dirty="0">
                          <a:solidFill>
                            <a:schemeClr val="tx1"/>
                          </a:solidFill>
                        </a:rPr>
                        <a:t>Background</a:t>
                      </a:r>
                      <a:r>
                        <a:rPr lang="en-GB" sz="1600" baseline="0" dirty="0">
                          <a:solidFill>
                            <a:schemeClr val="tx1"/>
                          </a:solidFill>
                        </a:rPr>
                        <a:t> and method</a:t>
                      </a:r>
                      <a:endParaRPr lang="en-GB" sz="16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a:solidFill>
                            <a:schemeClr val="tx1"/>
                          </a:solidFill>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36285">
                <a:tc>
                  <a:txBody>
                    <a:bodyPr/>
                    <a:lstStyle/>
                    <a:p>
                      <a:r>
                        <a:rPr lang="en-GB" sz="1600" dirty="0">
                          <a:solidFill>
                            <a:schemeClr val="tx1"/>
                          </a:solidFill>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dirty="0">
                          <a:solidFill>
                            <a:schemeClr val="tx1"/>
                          </a:solidFill>
                        </a:rPr>
                        <a:t>Speeding</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a:solidFill>
                            <a:schemeClr val="tx1"/>
                          </a:solidFill>
                        </a:rPr>
                        <a:t>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119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dirty="0">
                          <a:solidFill>
                            <a:schemeClr val="tx1"/>
                          </a:solidFill>
                        </a:rPr>
                        <a:t>Drink and drug driving</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a:solidFill>
                            <a:schemeClr val="tx1"/>
                          </a:solidFill>
                        </a:rPr>
                        <a:t>14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36285">
                <a:tc>
                  <a:txBody>
                    <a:bodyPr/>
                    <a:lstStyle/>
                    <a:p>
                      <a:r>
                        <a:rPr lang="en-GB" sz="1600" dirty="0">
                          <a:solidFill>
                            <a:schemeClr val="tx1"/>
                          </a:solidFill>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dirty="0">
                          <a:solidFill>
                            <a:schemeClr val="tx1"/>
                          </a:solidFill>
                        </a:rPr>
                        <a:t>Mobile phone usage</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a:solidFill>
                            <a:schemeClr val="tx1"/>
                          </a:solidFill>
                        </a:rPr>
                        <a:t>21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336285">
                <a:tc>
                  <a:txBody>
                    <a:bodyPr/>
                    <a:lstStyle/>
                    <a:p>
                      <a:r>
                        <a:rPr lang="en-GB" sz="1600" dirty="0">
                          <a:solidFill>
                            <a:schemeClr val="tx1"/>
                          </a:solidFill>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dirty="0">
                          <a:solidFill>
                            <a:schemeClr val="tx1"/>
                          </a:solidFill>
                        </a:rPr>
                        <a:t>Seatbelts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a:solidFill>
                            <a:schemeClr val="tx1"/>
                          </a:solidFill>
                        </a:rPr>
                        <a:t>27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3362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rPr>
                        <a:t>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dirty="0">
                          <a:solidFill>
                            <a:schemeClr val="tx1"/>
                          </a:solidFill>
                        </a:rPr>
                        <a:t>Distraction/Health/Age</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a:solidFill>
                            <a:schemeClr val="tx1"/>
                          </a:solidFill>
                        </a:rPr>
                        <a:t>33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336285">
                <a:tc>
                  <a:txBody>
                    <a:bodyPr/>
                    <a:lstStyle/>
                    <a:p>
                      <a:r>
                        <a:rPr lang="en-GB" sz="1600" dirty="0">
                          <a:solidFill>
                            <a:schemeClr val="tx1"/>
                          </a:solidFill>
                        </a:rPr>
                        <a:t>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dirty="0">
                          <a:solidFill>
                            <a:schemeClr val="tx1"/>
                          </a:solidFill>
                        </a:rPr>
                        <a:t>Vulnerable road users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a:solidFill>
                            <a:schemeClr val="tx1"/>
                          </a:solidFill>
                        </a:rPr>
                        <a:t>40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336285">
                <a:tc>
                  <a:txBody>
                    <a:bodyPr/>
                    <a:lstStyle/>
                    <a:p>
                      <a:r>
                        <a:rPr lang="en-GB" sz="1600" dirty="0">
                          <a:solidFill>
                            <a:schemeClr val="tx1"/>
                          </a:solidFill>
                        </a:rPr>
                        <a:t>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dirty="0">
                          <a:solidFill>
                            <a:schemeClr val="tx1"/>
                          </a:solidFill>
                        </a:rPr>
                        <a:t>Advertising and</a:t>
                      </a:r>
                      <a:r>
                        <a:rPr lang="en-GB" sz="1600" baseline="0" dirty="0">
                          <a:solidFill>
                            <a:schemeClr val="tx1"/>
                          </a:solidFill>
                        </a:rPr>
                        <a:t> marketing awareness</a:t>
                      </a:r>
                      <a:endParaRPr lang="en-GB" sz="16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a:solidFill>
                            <a:schemeClr val="tx1"/>
                          </a:solidFill>
                        </a:rPr>
                        <a:t>47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3362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dirty="0">
                          <a:solidFill>
                            <a:schemeClr val="tx1"/>
                          </a:solidFill>
                        </a:rPr>
                        <a:t>Appendix</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a:solidFill>
                            <a:schemeClr val="tx1"/>
                          </a:solidFill>
                        </a:rPr>
                        <a:t>50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336285">
                <a:tc>
                  <a:txBody>
                    <a:bodyPr/>
                    <a:lstStyle/>
                    <a:p>
                      <a:endParaRPr lang="en-GB" sz="16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6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6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9"/>
                  </a:ext>
                </a:extLst>
              </a:tr>
              <a:tr h="336285">
                <a:tc>
                  <a:txBody>
                    <a:bodyPr/>
                    <a:lstStyle/>
                    <a:p>
                      <a:endParaRPr lang="en-GB" sz="16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6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6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0"/>
                  </a:ext>
                </a:extLst>
              </a:tr>
              <a:tr h="3362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6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6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6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val="343388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7"/>
          <p:cNvGraphicFramePr>
            <a:graphicFrameLocks noGrp="1"/>
          </p:cNvGraphicFramePr>
          <p:nvPr>
            <p:ph sz="quarter" idx="11"/>
            <p:extLst>
              <p:ext uri="{D42A27DB-BD31-4B8C-83A1-F6EECF244321}">
                <p14:modId xmlns:p14="http://schemas.microsoft.com/office/powerpoint/2010/main" val="3507295958"/>
              </p:ext>
            </p:extLst>
          </p:nvPr>
        </p:nvGraphicFramePr>
        <p:xfrm>
          <a:off x="105590" y="865365"/>
          <a:ext cx="6720723" cy="48053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8"/>
          <p:cNvGraphicFramePr>
            <a:graphicFrameLocks/>
          </p:cNvGraphicFramePr>
          <p:nvPr>
            <p:extLst>
              <p:ext uri="{D42A27DB-BD31-4B8C-83A1-F6EECF244321}">
                <p14:modId xmlns:p14="http://schemas.microsoft.com/office/powerpoint/2010/main" val="4274166133"/>
              </p:ext>
            </p:extLst>
          </p:nvPr>
        </p:nvGraphicFramePr>
        <p:xfrm>
          <a:off x="5905500" y="1524507"/>
          <a:ext cx="6547052" cy="5333493"/>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 Placeholder 4"/>
          <p:cNvSpPr>
            <a:spLocks noGrp="1"/>
          </p:cNvSpPr>
          <p:nvPr>
            <p:ph type="body" sz="quarter" idx="16"/>
          </p:nvPr>
        </p:nvSpPr>
        <p:spPr>
          <a:xfrm>
            <a:off x="381000" y="5592728"/>
            <a:ext cx="11563351" cy="512958"/>
          </a:xfrm>
        </p:spPr>
        <p:txBody>
          <a:bodyPr/>
          <a:lstStyle/>
          <a:p>
            <a:r>
              <a:rPr lang="en-GB" sz="800" dirty="0"/>
              <a:t>Base: All who hold a full driving licence for a car and drive nowadays at each wave  (525 at Wave 15) </a:t>
            </a:r>
            <a:br>
              <a:rPr lang="en-GB" sz="800" dirty="0"/>
            </a:br>
            <a:r>
              <a:rPr lang="en-GB" sz="800" dirty="0"/>
              <a:t>Q5: How serious do you think each of these are in terms of the risks to the safety of drivers, their passengers and for other road users?</a:t>
            </a:r>
          </a:p>
        </p:txBody>
      </p:sp>
      <p:sp>
        <p:nvSpPr>
          <p:cNvPr id="3" name="Slide Number Placeholder 2"/>
          <p:cNvSpPr>
            <a:spLocks noGrp="1"/>
          </p:cNvSpPr>
          <p:nvPr>
            <p:ph type="sldNum" sz="quarter" idx="10"/>
          </p:nvPr>
        </p:nvSpPr>
        <p:spPr/>
        <p:txBody>
          <a:bodyPr/>
          <a:lstStyle/>
          <a:p>
            <a:fld id="{9784CBA3-D598-4B1F-BAA3-EE14B5154290}" type="slidenum">
              <a:rPr lang="en-AU" smtClean="0"/>
              <a:pPr/>
              <a:t>20</a:t>
            </a:fld>
            <a:endParaRPr lang="en-AU" dirty="0"/>
          </a:p>
        </p:txBody>
      </p:sp>
      <p:sp>
        <p:nvSpPr>
          <p:cNvPr id="13" name="Rectangle 12"/>
          <p:cNvSpPr/>
          <p:nvPr/>
        </p:nvSpPr>
        <p:spPr>
          <a:xfrm>
            <a:off x="255192" y="160527"/>
            <a:ext cx="11474878" cy="64963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200" b="1" dirty="0">
                <a:solidFill>
                  <a:schemeClr val="tx1"/>
                </a:solidFill>
                <a:latin typeface="+mj-lt"/>
              </a:rPr>
              <a:t>Drink driving and driving under the influence of drugs are considered to be the most serious risk behaviours, although there are signs that attitudes to the former are beginning to soften</a:t>
            </a:r>
          </a:p>
        </p:txBody>
      </p:sp>
      <p:sp>
        <p:nvSpPr>
          <p:cNvPr id="14" name="TextBox 13"/>
          <p:cNvSpPr txBox="1"/>
          <p:nvPr/>
        </p:nvSpPr>
        <p:spPr>
          <a:xfrm>
            <a:off x="9185290" y="1346696"/>
            <a:ext cx="2651110" cy="430887"/>
          </a:xfrm>
          <a:prstGeom prst="rect">
            <a:avLst/>
          </a:prstGeom>
          <a:noFill/>
        </p:spPr>
        <p:txBody>
          <a:bodyPr wrap="none" lIns="0" tIns="0" rIns="0" bIns="0" rtlCol="0">
            <a:spAutoFit/>
          </a:bodyPr>
          <a:lstStyle/>
          <a:p>
            <a:r>
              <a:rPr lang="en-GB" sz="1400" dirty="0"/>
              <a:t>% rating  ‘very serious’ across all </a:t>
            </a:r>
          </a:p>
          <a:p>
            <a:r>
              <a:rPr lang="en-GB" sz="1400" dirty="0"/>
              <a:t>behaviours in August 17</a:t>
            </a:r>
          </a:p>
        </p:txBody>
      </p:sp>
      <p:sp>
        <p:nvSpPr>
          <p:cNvPr id="15" name="TextBox 1"/>
          <p:cNvSpPr txBox="1"/>
          <p:nvPr/>
        </p:nvSpPr>
        <p:spPr>
          <a:xfrm>
            <a:off x="419730" y="1273183"/>
            <a:ext cx="7843368"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400" dirty="0"/>
              <a:t>% rating drink/drug behaviours as ‘very serious’</a:t>
            </a:r>
          </a:p>
        </p:txBody>
      </p:sp>
    </p:spTree>
    <p:extLst>
      <p:ext uri="{BB962C8B-B14F-4D97-AF65-F5344CB8AC3E}">
        <p14:creationId xmlns:p14="http://schemas.microsoft.com/office/powerpoint/2010/main" val="52099902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GB" dirty="0"/>
              <a:t>Mobile phone usage</a:t>
            </a:r>
          </a:p>
        </p:txBody>
      </p:sp>
      <p:sp>
        <p:nvSpPr>
          <p:cNvPr id="3" name="Text Placeholder 2"/>
          <p:cNvSpPr>
            <a:spLocks noGrp="1"/>
          </p:cNvSpPr>
          <p:nvPr>
            <p:ph type="body" sz="quarter" idx="16"/>
          </p:nvPr>
        </p:nvSpPr>
        <p:spPr/>
        <p:txBody>
          <a:bodyPr/>
          <a:lstStyle/>
          <a:p>
            <a:r>
              <a:rPr lang="en-GB" dirty="0"/>
              <a:t>4</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238" y="3292475"/>
            <a:ext cx="2524125"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3103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361524" y="227900"/>
            <a:ext cx="11561562" cy="812800"/>
          </a:xfrm>
        </p:spPr>
        <p:txBody>
          <a:bodyPr/>
          <a:lstStyle/>
          <a:p>
            <a:r>
              <a:rPr lang="en-GB" sz="2200" dirty="0"/>
              <a:t>Usage of mobile phones has increased at latest wave, following noticeable dip in March 2017 when the new 6 point penalty legislation was introduced</a:t>
            </a:r>
          </a:p>
        </p:txBody>
      </p:sp>
      <p:graphicFrame>
        <p:nvGraphicFramePr>
          <p:cNvPr id="8" name="Content Placeholder 7"/>
          <p:cNvGraphicFramePr>
            <a:graphicFrameLocks noGrp="1"/>
          </p:cNvGraphicFramePr>
          <p:nvPr>
            <p:ph sz="quarter" idx="11"/>
            <p:extLst>
              <p:ext uri="{D42A27DB-BD31-4B8C-83A1-F6EECF244321}">
                <p14:modId xmlns:p14="http://schemas.microsoft.com/office/powerpoint/2010/main" val="1429306792"/>
              </p:ext>
            </p:extLst>
          </p:nvPr>
        </p:nvGraphicFramePr>
        <p:xfrm>
          <a:off x="142677" y="1089933"/>
          <a:ext cx="12192000" cy="490696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9327270" y="5217008"/>
            <a:ext cx="2617081" cy="830997"/>
          </a:xfrm>
          <a:prstGeom prst="rect">
            <a:avLst/>
          </a:prstGeom>
          <a:noFill/>
          <a:ln>
            <a:solidFill>
              <a:schemeClr val="bg2"/>
            </a:solidFill>
          </a:ln>
        </p:spPr>
        <p:txBody>
          <a:bodyPr wrap="square" rtlCol="0">
            <a:spAutoFit/>
          </a:bodyPr>
          <a:lstStyle/>
          <a:p>
            <a:r>
              <a:rPr lang="en-GB" sz="1200" b="0" i="1" dirty="0">
                <a:latin typeface="+mn-lt"/>
              </a:rPr>
              <a:t>* Wording changes in July ’16 from ‘used a hands-free kit’ </a:t>
            </a:r>
          </a:p>
          <a:p>
            <a:r>
              <a:rPr lang="en-GB" sz="1200" b="0" i="1" dirty="0">
                <a:latin typeface="+mn-lt"/>
              </a:rPr>
              <a:t>** Wording change in July ‘16 from ‘to call, text or email while driving’</a:t>
            </a:r>
          </a:p>
        </p:txBody>
      </p:sp>
      <p:sp>
        <p:nvSpPr>
          <p:cNvPr id="5" name="Rectangle 4"/>
          <p:cNvSpPr/>
          <p:nvPr/>
        </p:nvSpPr>
        <p:spPr>
          <a:xfrm>
            <a:off x="683159" y="1147491"/>
            <a:ext cx="2393604" cy="307777"/>
          </a:xfrm>
          <a:prstGeom prst="rect">
            <a:avLst/>
          </a:prstGeom>
        </p:spPr>
        <p:txBody>
          <a:bodyPr wrap="none">
            <a:spAutoFit/>
          </a:bodyPr>
          <a:lstStyle/>
          <a:p>
            <a:pPr lvl="0"/>
            <a:r>
              <a:rPr lang="en-GB" sz="1400" dirty="0">
                <a:latin typeface="+mn-lt"/>
                <a:cs typeface="+mn-cs"/>
              </a:rPr>
              <a:t>% Mobile phone behaviours</a:t>
            </a:r>
          </a:p>
        </p:txBody>
      </p:sp>
      <p:sp>
        <p:nvSpPr>
          <p:cNvPr id="3" name="Slide Number Placeholder 2"/>
          <p:cNvSpPr>
            <a:spLocks noGrp="1"/>
          </p:cNvSpPr>
          <p:nvPr>
            <p:ph type="sldNum" sz="quarter" idx="10"/>
          </p:nvPr>
        </p:nvSpPr>
        <p:spPr/>
        <p:txBody>
          <a:bodyPr/>
          <a:lstStyle/>
          <a:p>
            <a:fld id="{9784CBA3-D598-4B1F-BAA3-EE14B5154290}" type="slidenum">
              <a:rPr lang="en-AU" smtClean="0"/>
              <a:pPr/>
              <a:t>22</a:t>
            </a:fld>
            <a:endParaRPr lang="en-AU" dirty="0"/>
          </a:p>
        </p:txBody>
      </p:sp>
      <p:sp>
        <p:nvSpPr>
          <p:cNvPr id="10" name="Text Placeholder 4"/>
          <p:cNvSpPr txBox="1">
            <a:spLocks/>
          </p:cNvSpPr>
          <p:nvPr/>
        </p:nvSpPr>
        <p:spPr>
          <a:xfrm>
            <a:off x="381000" y="5413175"/>
            <a:ext cx="11563351" cy="700088"/>
          </a:xfrm>
          <a:prstGeom prst="rect">
            <a:avLst/>
          </a:prstGeom>
        </p:spPr>
        <p:txBody>
          <a:bodyPr lIns="0" tIns="0" rIns="0" bIns="108000" anchor="b">
            <a:noAutofit/>
          </a:bodyPr>
          <a:lstStyle>
            <a:lvl1pPr marL="0" indent="0" algn="l" defTabSz="914400" rtl="0" eaLnBrk="1" latinLnBrk="0" hangingPunct="1">
              <a:spcBef>
                <a:spcPct val="20000"/>
              </a:spcBef>
              <a:buFont typeface="Arial" pitchFamily="34" charset="0"/>
              <a:buNone/>
              <a:defRPr sz="600" b="0" kern="1200">
                <a:solidFill>
                  <a:schemeClr val="tx1">
                    <a:lumMod val="85000"/>
                    <a:lumOff val="15000"/>
                  </a:schemeClr>
                </a:solidFill>
                <a:latin typeface="+mn-lt"/>
                <a:ea typeface="+mn-ea"/>
                <a:cs typeface="+mn-cs"/>
              </a:defRPr>
            </a:lvl1pPr>
            <a:lvl2pPr marL="0" indent="0" algn="l" defTabSz="914400" rtl="0" eaLnBrk="1" latinLnBrk="0" hangingPunct="1">
              <a:spcBef>
                <a:spcPct val="20000"/>
              </a:spcBef>
              <a:buFont typeface="Arial" pitchFamily="34" charset="0"/>
              <a:buNone/>
              <a:defRPr sz="600" kern="1200">
                <a:solidFill>
                  <a:schemeClr val="tx1">
                    <a:lumMod val="85000"/>
                    <a:lumOff val="15000"/>
                  </a:schemeClr>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600" kern="1200">
                <a:solidFill>
                  <a:schemeClr val="tx1">
                    <a:lumMod val="85000"/>
                    <a:lumOff val="15000"/>
                  </a:schemeClr>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600" kern="1200">
                <a:solidFill>
                  <a:schemeClr val="tx1">
                    <a:lumMod val="85000"/>
                    <a:lumOff val="15000"/>
                  </a:schemeClr>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900" dirty="0"/>
              <a:t>Base: All who hold a full driving licence for a car and drive nowadays</a:t>
            </a:r>
            <a:br>
              <a:rPr lang="en-GB" sz="900" dirty="0"/>
            </a:br>
            <a:r>
              <a:rPr lang="en-GB" sz="900" dirty="0"/>
              <a:t>Q6: Which of the following have you done at all in the last 12 months, even if only on one occasion or for a short distance?</a:t>
            </a:r>
          </a:p>
        </p:txBody>
      </p:sp>
    </p:spTree>
    <p:extLst>
      <p:ext uri="{BB962C8B-B14F-4D97-AF65-F5344CB8AC3E}">
        <p14:creationId xmlns:p14="http://schemas.microsoft.com/office/powerpoint/2010/main" val="20020868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361523" y="206610"/>
            <a:ext cx="11601877" cy="1108475"/>
          </a:xfrm>
        </p:spPr>
        <p:txBody>
          <a:bodyPr/>
          <a:lstStyle/>
          <a:p>
            <a:r>
              <a:rPr lang="en-GB" sz="2200" dirty="0"/>
              <a:t>Little movement in awareness of penalties for using mobile phones at latest wave compared to the marked shifts recorded in March 2017  following the change in legislation</a:t>
            </a:r>
          </a:p>
        </p:txBody>
      </p:sp>
      <p:graphicFrame>
        <p:nvGraphicFramePr>
          <p:cNvPr id="8" name="Content Placeholder 7"/>
          <p:cNvGraphicFramePr>
            <a:graphicFrameLocks noGrp="1"/>
          </p:cNvGraphicFramePr>
          <p:nvPr>
            <p:ph sz="quarter" idx="11"/>
            <p:extLst>
              <p:ext uri="{D42A27DB-BD31-4B8C-83A1-F6EECF244321}">
                <p14:modId xmlns:p14="http://schemas.microsoft.com/office/powerpoint/2010/main" val="4060174739"/>
              </p:ext>
            </p:extLst>
          </p:nvPr>
        </p:nvGraphicFramePr>
        <p:xfrm>
          <a:off x="101600" y="1315086"/>
          <a:ext cx="12192000" cy="490696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4"/>
          <p:cNvSpPr>
            <a:spLocks noGrp="1"/>
          </p:cNvSpPr>
          <p:nvPr>
            <p:ph type="body" sz="quarter" idx="16"/>
          </p:nvPr>
        </p:nvSpPr>
        <p:spPr>
          <a:xfrm>
            <a:off x="381000" y="5603360"/>
            <a:ext cx="11563351" cy="504057"/>
          </a:xfrm>
        </p:spPr>
        <p:txBody>
          <a:bodyPr/>
          <a:lstStyle/>
          <a:p>
            <a:r>
              <a:rPr lang="en-GB" sz="800" dirty="0"/>
              <a:t>Base: All who hold a full driving licence for a car and drive nowadays</a:t>
            </a:r>
            <a:br>
              <a:rPr lang="en-GB" sz="800" dirty="0"/>
            </a:br>
            <a:r>
              <a:rPr lang="en-GB" sz="800" dirty="0"/>
              <a:t>Q8: What do you think are the penalties if a person is caught by the police for …?</a:t>
            </a:r>
          </a:p>
        </p:txBody>
      </p:sp>
      <p:sp>
        <p:nvSpPr>
          <p:cNvPr id="7" name="TextBox 1"/>
          <p:cNvSpPr txBox="1"/>
          <p:nvPr/>
        </p:nvSpPr>
        <p:spPr>
          <a:xfrm>
            <a:off x="601461" y="1341392"/>
            <a:ext cx="11590539"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400" dirty="0"/>
              <a:t>% Awareness of penalties for </a:t>
            </a:r>
            <a:r>
              <a:rPr lang="en-GB" sz="1400" u="sng" dirty="0"/>
              <a:t>using a hand-held mobile phone when driving</a:t>
            </a:r>
            <a:endParaRPr lang="en-GB" sz="1400" u="sng" dirty="0">
              <a:solidFill>
                <a:srgbClr val="333333"/>
              </a:solidFill>
            </a:endParaRPr>
          </a:p>
        </p:txBody>
      </p:sp>
      <p:sp>
        <p:nvSpPr>
          <p:cNvPr id="3" name="Slide Number Placeholder 2"/>
          <p:cNvSpPr>
            <a:spLocks noGrp="1"/>
          </p:cNvSpPr>
          <p:nvPr>
            <p:ph type="sldNum" sz="quarter" idx="10"/>
          </p:nvPr>
        </p:nvSpPr>
        <p:spPr/>
        <p:txBody>
          <a:bodyPr/>
          <a:lstStyle/>
          <a:p>
            <a:fld id="{9784CBA3-D598-4B1F-BAA3-EE14B5154290}" type="slidenum">
              <a:rPr lang="en-AU" smtClean="0"/>
              <a:pPr/>
              <a:t>23</a:t>
            </a:fld>
            <a:endParaRPr lang="en-AU" dirty="0"/>
          </a:p>
        </p:txBody>
      </p:sp>
    </p:spTree>
    <p:extLst>
      <p:ext uri="{BB962C8B-B14F-4D97-AF65-F5344CB8AC3E}">
        <p14:creationId xmlns:p14="http://schemas.microsoft.com/office/powerpoint/2010/main" val="19048129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8"/>
          <p:cNvGraphicFramePr>
            <a:graphicFrameLocks/>
          </p:cNvGraphicFramePr>
          <p:nvPr>
            <p:extLst>
              <p:ext uri="{D42A27DB-BD31-4B8C-83A1-F6EECF244321}">
                <p14:modId xmlns:p14="http://schemas.microsoft.com/office/powerpoint/2010/main" val="1445626638"/>
              </p:ext>
            </p:extLst>
          </p:nvPr>
        </p:nvGraphicFramePr>
        <p:xfrm>
          <a:off x="0" y="1372199"/>
          <a:ext cx="12192000" cy="4906963"/>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1"/>
          <p:cNvSpPr>
            <a:spLocks noGrp="1"/>
          </p:cNvSpPr>
          <p:nvPr>
            <p:ph type="title"/>
          </p:nvPr>
        </p:nvSpPr>
        <p:spPr>
          <a:xfrm>
            <a:off x="361524" y="233922"/>
            <a:ext cx="11538582" cy="1190171"/>
          </a:xfrm>
        </p:spPr>
        <p:txBody>
          <a:bodyPr/>
          <a:lstStyle/>
          <a:p>
            <a:r>
              <a:rPr lang="en-GB" sz="2200" dirty="0"/>
              <a:t>Strong rejection of the acceptability of using of  a hand-held mobile continues to grow</a:t>
            </a:r>
          </a:p>
        </p:txBody>
      </p:sp>
      <p:sp>
        <p:nvSpPr>
          <p:cNvPr id="9" name="Text Placeholder 4"/>
          <p:cNvSpPr>
            <a:spLocks noGrp="1"/>
          </p:cNvSpPr>
          <p:nvPr>
            <p:ph type="body" sz="quarter" idx="16"/>
          </p:nvPr>
        </p:nvSpPr>
        <p:spPr>
          <a:xfrm>
            <a:off x="381000" y="5677790"/>
            <a:ext cx="11563351" cy="443132"/>
          </a:xfrm>
        </p:spPr>
        <p:txBody>
          <a:bodyPr/>
          <a:lstStyle/>
          <a:p>
            <a:r>
              <a:rPr lang="en-GB" sz="800" dirty="0"/>
              <a:t>Base: All who hold a full driving licence for a car and drive nowadays at each wave </a:t>
            </a:r>
            <a:br>
              <a:rPr lang="en-GB" sz="800" dirty="0"/>
            </a:br>
            <a:r>
              <a:rPr lang="en-GB" sz="800" dirty="0"/>
              <a:t>Q4: How much do you agree or disagree that……</a:t>
            </a:r>
          </a:p>
        </p:txBody>
      </p:sp>
      <p:sp>
        <p:nvSpPr>
          <p:cNvPr id="11" name="Text Box 9"/>
          <p:cNvSpPr txBox="1">
            <a:spLocks noChangeArrowheads="1"/>
          </p:cNvSpPr>
          <p:nvPr/>
        </p:nvSpPr>
        <p:spPr bwMode="auto">
          <a:xfrm>
            <a:off x="11163655" y="1218311"/>
            <a:ext cx="768349" cy="307777"/>
          </a:xfrm>
          <a:prstGeom prst="rect">
            <a:avLst/>
          </a:prstGeom>
          <a:noFill/>
          <a:ln w="9525">
            <a:noFill/>
            <a:miter lim="800000"/>
            <a:headEnd/>
            <a:tailEnd/>
          </a:ln>
          <a:effectLst/>
        </p:spPr>
        <p:txBody>
          <a:bodyPr>
            <a:spAutoFit/>
          </a:bodyPr>
          <a:lstStyle/>
          <a:p>
            <a:pPr algn="ctr">
              <a:spcBef>
                <a:spcPct val="50000"/>
              </a:spcBef>
            </a:pPr>
            <a:r>
              <a:rPr lang="en-GB" sz="1400" b="0" dirty="0">
                <a:latin typeface="+mn-lt"/>
              </a:rPr>
              <a:t>Mean</a:t>
            </a:r>
          </a:p>
        </p:txBody>
      </p:sp>
      <p:sp>
        <p:nvSpPr>
          <p:cNvPr id="18" name="Text Box 11"/>
          <p:cNvSpPr txBox="1">
            <a:spLocks noChangeArrowheads="1"/>
          </p:cNvSpPr>
          <p:nvPr/>
        </p:nvSpPr>
        <p:spPr bwMode="auto">
          <a:xfrm>
            <a:off x="11131756" y="1511487"/>
            <a:ext cx="768349" cy="307777"/>
          </a:xfrm>
          <a:prstGeom prst="rect">
            <a:avLst/>
          </a:prstGeom>
          <a:noFill/>
          <a:ln w="9525">
            <a:noFill/>
            <a:miter lim="800000"/>
            <a:headEnd/>
            <a:tailEnd/>
          </a:ln>
          <a:effectLst/>
        </p:spPr>
        <p:txBody>
          <a:bodyPr>
            <a:spAutoFit/>
          </a:bodyPr>
          <a:lstStyle/>
          <a:p>
            <a:pPr algn="ctr">
              <a:spcBef>
                <a:spcPct val="50000"/>
              </a:spcBef>
            </a:pPr>
            <a:r>
              <a:rPr lang="en-GB" sz="1400" b="0" dirty="0">
                <a:latin typeface="+mn-lt"/>
              </a:rPr>
              <a:t>-1.69</a:t>
            </a:r>
          </a:p>
        </p:txBody>
      </p:sp>
      <p:sp>
        <p:nvSpPr>
          <p:cNvPr id="21" name="Rectangle 57"/>
          <p:cNvSpPr>
            <a:spLocks noChangeArrowheads="1"/>
          </p:cNvSpPr>
          <p:nvPr/>
        </p:nvSpPr>
        <p:spPr bwMode="auto">
          <a:xfrm>
            <a:off x="498323" y="2368853"/>
            <a:ext cx="1544965" cy="1754326"/>
          </a:xfrm>
          <a:prstGeom prst="rect">
            <a:avLst/>
          </a:prstGeom>
          <a:noFill/>
          <a:ln w="9525">
            <a:noFill/>
            <a:miter lim="800000"/>
            <a:headEnd/>
            <a:tailEnd/>
          </a:ln>
        </p:spPr>
        <p:txBody>
          <a:bodyPr wrap="square">
            <a:spAutoFit/>
          </a:bodyPr>
          <a:lstStyle/>
          <a:p>
            <a:pPr algn="l"/>
            <a:r>
              <a:rPr lang="en-GB" b="0" i="1" dirty="0">
                <a:latin typeface="+mn-lt"/>
              </a:rPr>
              <a:t>It’s okay to use a hand-held mobile phone when you are driving</a:t>
            </a:r>
          </a:p>
        </p:txBody>
      </p:sp>
      <p:sp>
        <p:nvSpPr>
          <p:cNvPr id="15" name="Text Box 11"/>
          <p:cNvSpPr txBox="1">
            <a:spLocks noChangeArrowheads="1"/>
          </p:cNvSpPr>
          <p:nvPr/>
        </p:nvSpPr>
        <p:spPr bwMode="auto">
          <a:xfrm>
            <a:off x="11142389" y="1807203"/>
            <a:ext cx="768349" cy="307777"/>
          </a:xfrm>
          <a:prstGeom prst="rect">
            <a:avLst/>
          </a:prstGeom>
          <a:noFill/>
          <a:ln w="9525">
            <a:noFill/>
            <a:miter lim="800000"/>
            <a:headEnd/>
            <a:tailEnd/>
          </a:ln>
          <a:effectLst/>
        </p:spPr>
        <p:txBody>
          <a:bodyPr>
            <a:spAutoFit/>
          </a:bodyPr>
          <a:lstStyle/>
          <a:p>
            <a:pPr algn="ctr">
              <a:spcBef>
                <a:spcPct val="50000"/>
              </a:spcBef>
            </a:pPr>
            <a:r>
              <a:rPr lang="en-GB" sz="1400" b="0" dirty="0">
                <a:latin typeface="+mn-lt"/>
              </a:rPr>
              <a:t>-1.73</a:t>
            </a:r>
          </a:p>
        </p:txBody>
      </p:sp>
      <p:sp>
        <p:nvSpPr>
          <p:cNvPr id="16" name="Text Box 11"/>
          <p:cNvSpPr txBox="1">
            <a:spLocks noChangeArrowheads="1"/>
          </p:cNvSpPr>
          <p:nvPr/>
        </p:nvSpPr>
        <p:spPr bwMode="auto">
          <a:xfrm>
            <a:off x="11131756" y="2084851"/>
            <a:ext cx="768349" cy="307777"/>
          </a:xfrm>
          <a:prstGeom prst="rect">
            <a:avLst/>
          </a:prstGeom>
          <a:noFill/>
          <a:ln w="9525">
            <a:noFill/>
            <a:miter lim="800000"/>
            <a:headEnd/>
            <a:tailEnd/>
          </a:ln>
          <a:effectLst/>
        </p:spPr>
        <p:txBody>
          <a:bodyPr>
            <a:spAutoFit/>
          </a:bodyPr>
          <a:lstStyle/>
          <a:p>
            <a:pPr algn="ctr">
              <a:spcBef>
                <a:spcPct val="50000"/>
              </a:spcBef>
            </a:pPr>
            <a:r>
              <a:rPr lang="en-GB" sz="1400" b="0" dirty="0">
                <a:latin typeface="+mn-lt"/>
              </a:rPr>
              <a:t>-1.65</a:t>
            </a:r>
          </a:p>
        </p:txBody>
      </p:sp>
      <p:sp>
        <p:nvSpPr>
          <p:cNvPr id="19" name="Text Box 11"/>
          <p:cNvSpPr txBox="1">
            <a:spLocks noChangeArrowheads="1"/>
          </p:cNvSpPr>
          <p:nvPr/>
        </p:nvSpPr>
        <p:spPr bwMode="auto">
          <a:xfrm>
            <a:off x="11142389" y="2381108"/>
            <a:ext cx="768349" cy="307777"/>
          </a:xfrm>
          <a:prstGeom prst="rect">
            <a:avLst/>
          </a:prstGeom>
          <a:noFill/>
          <a:ln w="9525">
            <a:noFill/>
            <a:miter lim="800000"/>
            <a:headEnd/>
            <a:tailEnd/>
          </a:ln>
          <a:effectLst/>
        </p:spPr>
        <p:txBody>
          <a:bodyPr>
            <a:spAutoFit/>
          </a:bodyPr>
          <a:lstStyle/>
          <a:p>
            <a:pPr algn="ctr">
              <a:spcBef>
                <a:spcPct val="50000"/>
              </a:spcBef>
            </a:pPr>
            <a:r>
              <a:rPr lang="en-GB" sz="1400" b="0" dirty="0">
                <a:latin typeface="+mn-lt"/>
              </a:rPr>
              <a:t>-1.61</a:t>
            </a:r>
          </a:p>
        </p:txBody>
      </p:sp>
      <p:sp>
        <p:nvSpPr>
          <p:cNvPr id="20" name="Text Box 11"/>
          <p:cNvSpPr txBox="1">
            <a:spLocks noChangeArrowheads="1"/>
          </p:cNvSpPr>
          <p:nvPr/>
        </p:nvSpPr>
        <p:spPr bwMode="auto">
          <a:xfrm>
            <a:off x="11142389" y="2637303"/>
            <a:ext cx="768349" cy="307777"/>
          </a:xfrm>
          <a:prstGeom prst="rect">
            <a:avLst/>
          </a:prstGeom>
          <a:noFill/>
          <a:ln w="9525">
            <a:noFill/>
            <a:miter lim="800000"/>
            <a:headEnd/>
            <a:tailEnd/>
          </a:ln>
          <a:effectLst/>
        </p:spPr>
        <p:txBody>
          <a:bodyPr>
            <a:spAutoFit/>
          </a:bodyPr>
          <a:lstStyle/>
          <a:p>
            <a:pPr algn="ctr">
              <a:spcBef>
                <a:spcPct val="50000"/>
              </a:spcBef>
            </a:pPr>
            <a:r>
              <a:rPr lang="en-GB" sz="1400" b="0" dirty="0">
                <a:latin typeface="+mn-lt"/>
              </a:rPr>
              <a:t>-1.63</a:t>
            </a:r>
          </a:p>
        </p:txBody>
      </p:sp>
      <p:sp>
        <p:nvSpPr>
          <p:cNvPr id="23" name="Text Box 10"/>
          <p:cNvSpPr txBox="1">
            <a:spLocks noChangeArrowheads="1"/>
          </p:cNvSpPr>
          <p:nvPr/>
        </p:nvSpPr>
        <p:spPr bwMode="auto">
          <a:xfrm>
            <a:off x="11131756" y="2901014"/>
            <a:ext cx="768349" cy="307777"/>
          </a:xfrm>
          <a:prstGeom prst="rect">
            <a:avLst/>
          </a:prstGeom>
          <a:noFill/>
          <a:ln w="9525">
            <a:noFill/>
            <a:miter lim="800000"/>
            <a:headEnd/>
            <a:tailEnd/>
          </a:ln>
          <a:effectLst/>
        </p:spPr>
        <p:txBody>
          <a:bodyPr>
            <a:spAutoFit/>
          </a:bodyPr>
          <a:lstStyle/>
          <a:p>
            <a:pPr algn="ctr">
              <a:spcBef>
                <a:spcPct val="50000"/>
              </a:spcBef>
            </a:pPr>
            <a:r>
              <a:rPr lang="en-GB" sz="1400" b="0" dirty="0">
                <a:latin typeface="Verdana"/>
              </a:rPr>
              <a:t>-1.70</a:t>
            </a:r>
          </a:p>
        </p:txBody>
      </p:sp>
      <p:sp>
        <p:nvSpPr>
          <p:cNvPr id="22" name="Text Box 10"/>
          <p:cNvSpPr txBox="1">
            <a:spLocks noChangeArrowheads="1"/>
          </p:cNvSpPr>
          <p:nvPr/>
        </p:nvSpPr>
        <p:spPr bwMode="auto">
          <a:xfrm>
            <a:off x="11131756" y="3190912"/>
            <a:ext cx="768349" cy="307777"/>
          </a:xfrm>
          <a:prstGeom prst="rect">
            <a:avLst/>
          </a:prstGeom>
          <a:noFill/>
          <a:ln w="9525">
            <a:noFill/>
            <a:miter lim="800000"/>
            <a:headEnd/>
            <a:tailEnd/>
          </a:ln>
          <a:effectLst/>
        </p:spPr>
        <p:txBody>
          <a:bodyPr>
            <a:spAutoFit/>
          </a:bodyPr>
          <a:lstStyle/>
          <a:p>
            <a:pPr algn="ctr">
              <a:spcBef>
                <a:spcPct val="50000"/>
              </a:spcBef>
            </a:pPr>
            <a:r>
              <a:rPr lang="en-GB" sz="1400" b="0" dirty="0">
                <a:latin typeface="Verdana"/>
              </a:rPr>
              <a:t>-1.58</a:t>
            </a:r>
          </a:p>
        </p:txBody>
      </p:sp>
      <p:sp>
        <p:nvSpPr>
          <p:cNvPr id="24" name="TextBox 1"/>
          <p:cNvSpPr txBox="1"/>
          <p:nvPr/>
        </p:nvSpPr>
        <p:spPr>
          <a:xfrm>
            <a:off x="1823821" y="1042859"/>
            <a:ext cx="4421403" cy="307777"/>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400" dirty="0"/>
              <a:t>Agreement with statement about mobile phone usage</a:t>
            </a:r>
          </a:p>
        </p:txBody>
      </p:sp>
      <p:sp>
        <p:nvSpPr>
          <p:cNvPr id="25" name="Text Box 10"/>
          <p:cNvSpPr txBox="1">
            <a:spLocks noChangeArrowheads="1"/>
          </p:cNvSpPr>
          <p:nvPr/>
        </p:nvSpPr>
        <p:spPr bwMode="auto">
          <a:xfrm>
            <a:off x="11134323" y="3474633"/>
            <a:ext cx="768349" cy="307777"/>
          </a:xfrm>
          <a:prstGeom prst="rect">
            <a:avLst/>
          </a:prstGeom>
          <a:noFill/>
          <a:ln w="9525">
            <a:noFill/>
            <a:miter lim="800000"/>
            <a:headEnd/>
            <a:tailEnd/>
          </a:ln>
          <a:effectLst/>
        </p:spPr>
        <p:txBody>
          <a:bodyPr>
            <a:spAutoFit/>
          </a:bodyPr>
          <a:lstStyle/>
          <a:p>
            <a:pPr algn="ctr">
              <a:spcBef>
                <a:spcPct val="50000"/>
              </a:spcBef>
            </a:pPr>
            <a:r>
              <a:rPr lang="en-GB" sz="1400" b="0" dirty="0">
                <a:latin typeface="Verdana"/>
              </a:rPr>
              <a:t>-1.70</a:t>
            </a:r>
          </a:p>
        </p:txBody>
      </p:sp>
      <p:sp>
        <p:nvSpPr>
          <p:cNvPr id="26" name="Text Box 10"/>
          <p:cNvSpPr txBox="1">
            <a:spLocks noChangeArrowheads="1"/>
          </p:cNvSpPr>
          <p:nvPr/>
        </p:nvSpPr>
        <p:spPr bwMode="auto">
          <a:xfrm>
            <a:off x="11135453" y="3771907"/>
            <a:ext cx="768349" cy="307777"/>
          </a:xfrm>
          <a:prstGeom prst="rect">
            <a:avLst/>
          </a:prstGeom>
          <a:noFill/>
          <a:ln w="9525">
            <a:noFill/>
            <a:miter lim="800000"/>
            <a:headEnd/>
            <a:tailEnd/>
          </a:ln>
          <a:effectLst/>
        </p:spPr>
        <p:txBody>
          <a:bodyPr>
            <a:spAutoFit/>
          </a:bodyPr>
          <a:lstStyle/>
          <a:p>
            <a:pPr algn="ctr">
              <a:spcBef>
                <a:spcPct val="50000"/>
              </a:spcBef>
            </a:pPr>
            <a:r>
              <a:rPr lang="en-GB" sz="1400" b="0" dirty="0">
                <a:latin typeface="Verdana"/>
              </a:rPr>
              <a:t>-1.69</a:t>
            </a:r>
          </a:p>
        </p:txBody>
      </p:sp>
      <p:sp>
        <p:nvSpPr>
          <p:cNvPr id="2" name="Slide Number Placeholder 1"/>
          <p:cNvSpPr>
            <a:spLocks noGrp="1"/>
          </p:cNvSpPr>
          <p:nvPr>
            <p:ph type="sldNum" sz="quarter" idx="10"/>
          </p:nvPr>
        </p:nvSpPr>
        <p:spPr/>
        <p:txBody>
          <a:bodyPr/>
          <a:lstStyle/>
          <a:p>
            <a:fld id="{9784CBA3-D598-4B1F-BAA3-EE14B5154290}" type="slidenum">
              <a:rPr lang="en-AU" smtClean="0"/>
              <a:pPr/>
              <a:t>24</a:t>
            </a:fld>
            <a:endParaRPr lang="en-AU" dirty="0"/>
          </a:p>
        </p:txBody>
      </p:sp>
      <p:sp>
        <p:nvSpPr>
          <p:cNvPr id="28" name="Text Box 10"/>
          <p:cNvSpPr txBox="1">
            <a:spLocks noChangeArrowheads="1"/>
          </p:cNvSpPr>
          <p:nvPr/>
        </p:nvSpPr>
        <p:spPr bwMode="auto">
          <a:xfrm>
            <a:off x="11145522" y="4042988"/>
            <a:ext cx="768349" cy="307777"/>
          </a:xfrm>
          <a:prstGeom prst="rect">
            <a:avLst/>
          </a:prstGeom>
          <a:noFill/>
          <a:ln w="9525">
            <a:noFill/>
            <a:miter lim="800000"/>
            <a:headEnd/>
            <a:tailEnd/>
          </a:ln>
          <a:effectLst/>
        </p:spPr>
        <p:txBody>
          <a:bodyPr>
            <a:spAutoFit/>
          </a:bodyPr>
          <a:lstStyle/>
          <a:p>
            <a:pPr algn="ctr">
              <a:spcBef>
                <a:spcPct val="50000"/>
              </a:spcBef>
            </a:pPr>
            <a:r>
              <a:rPr lang="en-GB" sz="1400" b="0" dirty="0">
                <a:latin typeface="Verdana"/>
              </a:rPr>
              <a:t>-1.68</a:t>
            </a:r>
          </a:p>
        </p:txBody>
      </p:sp>
      <p:sp>
        <p:nvSpPr>
          <p:cNvPr id="30" name="Text Box 10"/>
          <p:cNvSpPr txBox="1">
            <a:spLocks noChangeArrowheads="1"/>
          </p:cNvSpPr>
          <p:nvPr/>
        </p:nvSpPr>
        <p:spPr bwMode="auto">
          <a:xfrm>
            <a:off x="11138427" y="4313297"/>
            <a:ext cx="768349" cy="307777"/>
          </a:xfrm>
          <a:prstGeom prst="rect">
            <a:avLst/>
          </a:prstGeom>
          <a:noFill/>
          <a:ln w="9525">
            <a:noFill/>
            <a:miter lim="800000"/>
            <a:headEnd/>
            <a:tailEnd/>
          </a:ln>
          <a:effectLst/>
        </p:spPr>
        <p:txBody>
          <a:bodyPr>
            <a:spAutoFit/>
          </a:bodyPr>
          <a:lstStyle/>
          <a:p>
            <a:pPr algn="ctr">
              <a:spcBef>
                <a:spcPct val="50000"/>
              </a:spcBef>
            </a:pPr>
            <a:r>
              <a:rPr lang="en-GB" sz="1400" b="0" dirty="0">
                <a:latin typeface="Verdana"/>
              </a:rPr>
              <a:t>-1.74</a:t>
            </a:r>
          </a:p>
        </p:txBody>
      </p:sp>
      <p:sp>
        <p:nvSpPr>
          <p:cNvPr id="27" name="Text Box 10"/>
          <p:cNvSpPr txBox="1">
            <a:spLocks noChangeArrowheads="1"/>
          </p:cNvSpPr>
          <p:nvPr/>
        </p:nvSpPr>
        <p:spPr bwMode="auto">
          <a:xfrm>
            <a:off x="11138427" y="4567297"/>
            <a:ext cx="768349" cy="307777"/>
          </a:xfrm>
          <a:prstGeom prst="rect">
            <a:avLst/>
          </a:prstGeom>
          <a:noFill/>
          <a:ln w="9525">
            <a:noFill/>
            <a:miter lim="800000"/>
            <a:headEnd/>
            <a:tailEnd/>
          </a:ln>
          <a:effectLst/>
        </p:spPr>
        <p:txBody>
          <a:bodyPr>
            <a:spAutoFit/>
          </a:bodyPr>
          <a:lstStyle/>
          <a:p>
            <a:pPr algn="ctr">
              <a:spcBef>
                <a:spcPct val="50000"/>
              </a:spcBef>
            </a:pPr>
            <a:r>
              <a:rPr lang="en-GB" sz="1400" b="0" dirty="0">
                <a:latin typeface="Verdana"/>
              </a:rPr>
              <a:t>-1.77</a:t>
            </a:r>
          </a:p>
        </p:txBody>
      </p:sp>
    </p:spTree>
    <p:extLst>
      <p:ext uri="{BB962C8B-B14F-4D97-AF65-F5344CB8AC3E}">
        <p14:creationId xmlns:p14="http://schemas.microsoft.com/office/powerpoint/2010/main" val="20645113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8"/>
          <p:cNvGraphicFramePr>
            <a:graphicFrameLocks/>
          </p:cNvGraphicFramePr>
          <p:nvPr>
            <p:extLst>
              <p:ext uri="{D42A27DB-BD31-4B8C-83A1-F6EECF244321}">
                <p14:modId xmlns:p14="http://schemas.microsoft.com/office/powerpoint/2010/main" val="3615746620"/>
              </p:ext>
            </p:extLst>
          </p:nvPr>
        </p:nvGraphicFramePr>
        <p:xfrm>
          <a:off x="5905286" y="1158565"/>
          <a:ext cx="6471066" cy="53334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ontent Placeholder 7"/>
          <p:cNvGraphicFramePr>
            <a:graphicFrameLocks noGrp="1"/>
          </p:cNvGraphicFramePr>
          <p:nvPr>
            <p:ph sz="quarter" idx="11"/>
            <p:extLst>
              <p:ext uri="{D42A27DB-BD31-4B8C-83A1-F6EECF244321}">
                <p14:modId xmlns:p14="http://schemas.microsoft.com/office/powerpoint/2010/main" val="4046245467"/>
              </p:ext>
            </p:extLst>
          </p:nvPr>
        </p:nvGraphicFramePr>
        <p:xfrm>
          <a:off x="149133" y="714462"/>
          <a:ext cx="5997668" cy="4805305"/>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 Placeholder 4"/>
          <p:cNvSpPr>
            <a:spLocks noGrp="1"/>
          </p:cNvSpPr>
          <p:nvPr>
            <p:ph type="body" sz="quarter" idx="16"/>
          </p:nvPr>
        </p:nvSpPr>
        <p:spPr>
          <a:xfrm>
            <a:off x="381000" y="5592728"/>
            <a:ext cx="11563351" cy="512958"/>
          </a:xfrm>
        </p:spPr>
        <p:txBody>
          <a:bodyPr/>
          <a:lstStyle/>
          <a:p>
            <a:r>
              <a:rPr lang="en-GB" sz="800" dirty="0"/>
              <a:t>Base: All who hold a full driving licence for a car and drive nowadays at each wave  (525 at Wave 15) </a:t>
            </a:r>
            <a:br>
              <a:rPr lang="en-GB" sz="800" dirty="0"/>
            </a:br>
            <a:r>
              <a:rPr lang="en-GB" sz="800" dirty="0"/>
              <a:t>Q5: How serious do you think each of these are in terms of the risks to the safety of drivers, their passengers and for other road users?</a:t>
            </a:r>
          </a:p>
        </p:txBody>
      </p:sp>
      <p:sp>
        <p:nvSpPr>
          <p:cNvPr id="3" name="Slide Number Placeholder 2"/>
          <p:cNvSpPr>
            <a:spLocks noGrp="1"/>
          </p:cNvSpPr>
          <p:nvPr>
            <p:ph type="sldNum" sz="quarter" idx="10"/>
          </p:nvPr>
        </p:nvSpPr>
        <p:spPr/>
        <p:txBody>
          <a:bodyPr/>
          <a:lstStyle/>
          <a:p>
            <a:fld id="{9784CBA3-D598-4B1F-BAA3-EE14B5154290}" type="slidenum">
              <a:rPr lang="en-AU" smtClean="0"/>
              <a:pPr/>
              <a:t>25</a:t>
            </a:fld>
            <a:endParaRPr lang="en-AU" dirty="0"/>
          </a:p>
        </p:txBody>
      </p:sp>
      <p:sp>
        <p:nvSpPr>
          <p:cNvPr id="2" name="TextBox 1"/>
          <p:cNvSpPr txBox="1"/>
          <p:nvPr/>
        </p:nvSpPr>
        <p:spPr>
          <a:xfrm>
            <a:off x="9578491" y="1131443"/>
            <a:ext cx="2026196" cy="307777"/>
          </a:xfrm>
          <a:prstGeom prst="rect">
            <a:avLst/>
          </a:prstGeom>
          <a:noFill/>
        </p:spPr>
        <p:txBody>
          <a:bodyPr wrap="none" lIns="0" tIns="0" rIns="0" bIns="0" rtlCol="0">
            <a:spAutoFit/>
          </a:bodyPr>
          <a:lstStyle/>
          <a:p>
            <a:r>
              <a:rPr lang="en-GB" sz="1000" dirty="0"/>
              <a:t>% rating as ‘very serious’ across all </a:t>
            </a:r>
          </a:p>
          <a:p>
            <a:r>
              <a:rPr lang="en-GB" sz="1000" dirty="0"/>
              <a:t>behaviours in August 17</a:t>
            </a:r>
          </a:p>
        </p:txBody>
      </p:sp>
      <p:sp>
        <p:nvSpPr>
          <p:cNvPr id="14" name="Rectangle 13"/>
          <p:cNvSpPr/>
          <p:nvPr/>
        </p:nvSpPr>
        <p:spPr>
          <a:xfrm>
            <a:off x="265825" y="181793"/>
            <a:ext cx="11087528" cy="64963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200" b="1" dirty="0">
                <a:solidFill>
                  <a:schemeClr val="tx1"/>
                </a:solidFill>
                <a:latin typeface="+mj-lt"/>
              </a:rPr>
              <a:t>However, the perceived seriousness of the risks of using a hand-held mobile has weakened slightly at the latest wave</a:t>
            </a:r>
          </a:p>
        </p:txBody>
      </p:sp>
      <p:sp>
        <p:nvSpPr>
          <p:cNvPr id="12" name="TextBox 1"/>
          <p:cNvSpPr txBox="1"/>
          <p:nvPr/>
        </p:nvSpPr>
        <p:spPr>
          <a:xfrm>
            <a:off x="517702" y="1309744"/>
            <a:ext cx="7843368"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400" dirty="0"/>
              <a:t>% rating using hand held mobile as ‘very serious’</a:t>
            </a:r>
          </a:p>
        </p:txBody>
      </p:sp>
    </p:spTree>
    <p:extLst>
      <p:ext uri="{BB962C8B-B14F-4D97-AF65-F5344CB8AC3E}">
        <p14:creationId xmlns:p14="http://schemas.microsoft.com/office/powerpoint/2010/main" val="65364376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quarter" idx="11"/>
            <p:extLst>
              <p:ext uri="{D42A27DB-BD31-4B8C-83A1-F6EECF244321}">
                <p14:modId xmlns:p14="http://schemas.microsoft.com/office/powerpoint/2010/main" val="3693190900"/>
              </p:ext>
            </p:extLst>
          </p:nvPr>
        </p:nvGraphicFramePr>
        <p:xfrm>
          <a:off x="0" y="958931"/>
          <a:ext cx="12192000" cy="4805305"/>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1"/>
          <p:cNvSpPr>
            <a:spLocks noGrp="1"/>
          </p:cNvSpPr>
          <p:nvPr>
            <p:ph type="title"/>
          </p:nvPr>
        </p:nvSpPr>
        <p:spPr>
          <a:xfrm>
            <a:off x="338942" y="233205"/>
            <a:ext cx="11094349" cy="1252125"/>
          </a:xfrm>
        </p:spPr>
        <p:txBody>
          <a:bodyPr/>
          <a:lstStyle/>
          <a:p>
            <a:r>
              <a:rPr lang="en-GB" sz="2200" dirty="0"/>
              <a:t>Perceptions of the likelihood of being stopped by the police have fluctuated over the years, with no clear trends emerging in 2017</a:t>
            </a:r>
          </a:p>
        </p:txBody>
      </p:sp>
      <p:sp>
        <p:nvSpPr>
          <p:cNvPr id="9" name="Text Placeholder 4"/>
          <p:cNvSpPr>
            <a:spLocks noGrp="1"/>
          </p:cNvSpPr>
          <p:nvPr>
            <p:ph type="body" sz="quarter" idx="16"/>
          </p:nvPr>
        </p:nvSpPr>
        <p:spPr>
          <a:xfrm>
            <a:off x="350890" y="5732177"/>
            <a:ext cx="11563351" cy="462771"/>
          </a:xfrm>
        </p:spPr>
        <p:txBody>
          <a:bodyPr/>
          <a:lstStyle/>
          <a:p>
            <a:r>
              <a:rPr lang="en-GB" sz="800" dirty="0"/>
              <a:t>Base: All who hold a full driving licence for a car and drive nowadays</a:t>
            </a:r>
            <a:br>
              <a:rPr lang="en-GB" sz="800" dirty="0"/>
            </a:br>
            <a:r>
              <a:rPr lang="en-GB" sz="800" dirty="0"/>
              <a:t>Q4: How much do you agree or disagree that …?</a:t>
            </a:r>
          </a:p>
        </p:txBody>
      </p:sp>
      <p:sp>
        <p:nvSpPr>
          <p:cNvPr id="7" name="TextBox 1"/>
          <p:cNvSpPr txBox="1"/>
          <p:nvPr/>
        </p:nvSpPr>
        <p:spPr>
          <a:xfrm>
            <a:off x="415267" y="1097176"/>
            <a:ext cx="11434595"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400" dirty="0"/>
              <a:t>% saying Agree strongly/agree slightly</a:t>
            </a:r>
            <a:endParaRPr lang="en-GB" sz="1400" u="sng" dirty="0">
              <a:solidFill>
                <a:srgbClr val="333333"/>
              </a:solidFill>
            </a:endParaRPr>
          </a:p>
        </p:txBody>
      </p:sp>
      <p:sp>
        <p:nvSpPr>
          <p:cNvPr id="3" name="Slide Number Placeholder 2"/>
          <p:cNvSpPr>
            <a:spLocks noGrp="1"/>
          </p:cNvSpPr>
          <p:nvPr>
            <p:ph type="sldNum" sz="quarter" idx="10"/>
          </p:nvPr>
        </p:nvSpPr>
        <p:spPr/>
        <p:txBody>
          <a:bodyPr/>
          <a:lstStyle/>
          <a:p>
            <a:fld id="{9784CBA3-D598-4B1F-BAA3-EE14B5154290}" type="slidenum">
              <a:rPr lang="en-AU" smtClean="0"/>
              <a:pPr/>
              <a:t>26</a:t>
            </a:fld>
            <a:endParaRPr lang="en-AU" dirty="0"/>
          </a:p>
        </p:txBody>
      </p:sp>
      <p:sp>
        <p:nvSpPr>
          <p:cNvPr id="10" name="TextBox 1"/>
          <p:cNvSpPr txBox="1"/>
          <p:nvPr/>
        </p:nvSpPr>
        <p:spPr>
          <a:xfrm>
            <a:off x="8590129" y="5441079"/>
            <a:ext cx="2981698" cy="646314"/>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400" i="1" dirty="0">
                <a:solidFill>
                  <a:schemeClr val="bg1">
                    <a:lumMod val="50000"/>
                  </a:schemeClr>
                </a:solidFill>
              </a:rPr>
              <a:t>The last is a negative statement – so looking for decline rather than increase</a:t>
            </a:r>
          </a:p>
        </p:txBody>
      </p:sp>
    </p:spTree>
    <p:extLst>
      <p:ext uri="{BB962C8B-B14F-4D97-AF65-F5344CB8AC3E}">
        <p14:creationId xmlns:p14="http://schemas.microsoft.com/office/powerpoint/2010/main" val="18540652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GB" dirty="0"/>
              <a:t>Seatbelts</a:t>
            </a:r>
          </a:p>
        </p:txBody>
      </p:sp>
      <p:sp>
        <p:nvSpPr>
          <p:cNvPr id="3" name="Text Placeholder 2"/>
          <p:cNvSpPr>
            <a:spLocks noGrp="1"/>
          </p:cNvSpPr>
          <p:nvPr>
            <p:ph type="body" sz="quarter" idx="16"/>
          </p:nvPr>
        </p:nvSpPr>
        <p:spPr/>
        <p:txBody>
          <a:bodyPr/>
          <a:lstStyle/>
          <a:p>
            <a:r>
              <a:rPr lang="en-GB" dirty="0"/>
              <a:t>5</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238" y="3292475"/>
            <a:ext cx="2524125"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6018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361524" y="223294"/>
            <a:ext cx="11465352" cy="812800"/>
          </a:xfrm>
        </p:spPr>
        <p:txBody>
          <a:bodyPr/>
          <a:lstStyle/>
          <a:p>
            <a:r>
              <a:rPr lang="en-AU" sz="2200" dirty="0"/>
              <a:t>Although claimed non-usage  of seatbelts has increased marginally at the latest wave, the overall trend is downward</a:t>
            </a:r>
          </a:p>
        </p:txBody>
      </p:sp>
      <p:graphicFrame>
        <p:nvGraphicFramePr>
          <p:cNvPr id="8" name="Content Placeholder 7"/>
          <p:cNvGraphicFramePr>
            <a:graphicFrameLocks noGrp="1"/>
          </p:cNvGraphicFramePr>
          <p:nvPr>
            <p:ph sz="quarter" idx="11"/>
            <p:extLst>
              <p:ext uri="{D42A27DB-BD31-4B8C-83A1-F6EECF244321}">
                <p14:modId xmlns:p14="http://schemas.microsoft.com/office/powerpoint/2010/main" val="966846091"/>
              </p:ext>
            </p:extLst>
          </p:nvPr>
        </p:nvGraphicFramePr>
        <p:xfrm>
          <a:off x="0" y="990324"/>
          <a:ext cx="12052133" cy="490696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4"/>
          <p:cNvSpPr>
            <a:spLocks noGrp="1"/>
          </p:cNvSpPr>
          <p:nvPr>
            <p:ph type="body" sz="quarter" idx="16"/>
          </p:nvPr>
        </p:nvSpPr>
        <p:spPr>
          <a:xfrm>
            <a:off x="381000" y="5588984"/>
            <a:ext cx="11563351" cy="539700"/>
          </a:xfrm>
        </p:spPr>
        <p:txBody>
          <a:bodyPr/>
          <a:lstStyle/>
          <a:p>
            <a:r>
              <a:rPr lang="en-GB" sz="800" dirty="0"/>
              <a:t>Base: All who hold a full driving licence for a car and drive nowadays</a:t>
            </a:r>
            <a:br>
              <a:rPr lang="en-GB" sz="800" dirty="0"/>
            </a:br>
            <a:r>
              <a:rPr lang="en-GB" sz="800" dirty="0"/>
              <a:t>Q6: Which of the following have you done at all in the last 12 months, even if only on one occasion or for a short distance?</a:t>
            </a:r>
          </a:p>
        </p:txBody>
      </p:sp>
      <p:sp>
        <p:nvSpPr>
          <p:cNvPr id="11" name="Rectangle 10"/>
          <p:cNvSpPr/>
          <p:nvPr/>
        </p:nvSpPr>
        <p:spPr>
          <a:xfrm>
            <a:off x="706362" y="990324"/>
            <a:ext cx="2653290" cy="307777"/>
          </a:xfrm>
          <a:prstGeom prst="rect">
            <a:avLst/>
          </a:prstGeom>
        </p:spPr>
        <p:txBody>
          <a:bodyPr wrap="none">
            <a:spAutoFit/>
          </a:bodyPr>
          <a:lstStyle/>
          <a:p>
            <a:pPr lvl="0"/>
            <a:r>
              <a:rPr lang="en-GB" sz="1400" dirty="0">
                <a:latin typeface="+mn-lt"/>
                <a:cs typeface="+mn-cs"/>
              </a:rPr>
              <a:t>% claiming seatbelt behaviours</a:t>
            </a:r>
          </a:p>
        </p:txBody>
      </p:sp>
      <p:sp>
        <p:nvSpPr>
          <p:cNvPr id="2" name="Slide Number Placeholder 1"/>
          <p:cNvSpPr>
            <a:spLocks noGrp="1"/>
          </p:cNvSpPr>
          <p:nvPr>
            <p:ph type="sldNum" sz="quarter" idx="10"/>
          </p:nvPr>
        </p:nvSpPr>
        <p:spPr/>
        <p:txBody>
          <a:bodyPr/>
          <a:lstStyle/>
          <a:p>
            <a:fld id="{9784CBA3-D598-4B1F-BAA3-EE14B5154290}" type="slidenum">
              <a:rPr lang="en-AU" smtClean="0"/>
              <a:pPr/>
              <a:t>28</a:t>
            </a:fld>
            <a:endParaRPr lang="en-AU" dirty="0"/>
          </a:p>
        </p:txBody>
      </p:sp>
      <p:sp>
        <p:nvSpPr>
          <p:cNvPr id="7" name="TextBox 6"/>
          <p:cNvSpPr txBox="1"/>
          <p:nvPr/>
        </p:nvSpPr>
        <p:spPr>
          <a:xfrm>
            <a:off x="8048833" y="5343106"/>
            <a:ext cx="3690767" cy="276999"/>
          </a:xfrm>
          <a:prstGeom prst="rect">
            <a:avLst/>
          </a:prstGeom>
          <a:solidFill>
            <a:schemeClr val="bg1"/>
          </a:solidFill>
          <a:ln>
            <a:solidFill>
              <a:schemeClr val="bg2"/>
            </a:solidFill>
          </a:ln>
        </p:spPr>
        <p:txBody>
          <a:bodyPr wrap="square" rtlCol="0">
            <a:spAutoFit/>
          </a:bodyPr>
          <a:lstStyle/>
          <a:p>
            <a:r>
              <a:rPr lang="en-GB" sz="1200" b="0" i="1" dirty="0">
                <a:latin typeface="+mn-lt"/>
              </a:rPr>
              <a:t>* ‘When available’ removed  in ‘in Jul ’16</a:t>
            </a:r>
          </a:p>
        </p:txBody>
      </p:sp>
    </p:spTree>
    <p:extLst>
      <p:ext uri="{BB962C8B-B14F-4D97-AF65-F5344CB8AC3E}">
        <p14:creationId xmlns:p14="http://schemas.microsoft.com/office/powerpoint/2010/main" val="5622779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361523" y="202028"/>
            <a:ext cx="11385977" cy="812800"/>
          </a:xfrm>
        </p:spPr>
        <p:txBody>
          <a:bodyPr/>
          <a:lstStyle/>
          <a:p>
            <a:r>
              <a:rPr lang="en-GB" sz="2200" dirty="0"/>
              <a:t>Points as the penalty for not wearing a seatbelt when driving shows signs of increasing, whereas there is a gradual decline for a fine</a:t>
            </a:r>
            <a:br>
              <a:rPr lang="en-GB" sz="2200" dirty="0"/>
            </a:br>
            <a:endParaRPr lang="en-GB" sz="2200" dirty="0"/>
          </a:p>
        </p:txBody>
      </p:sp>
      <p:graphicFrame>
        <p:nvGraphicFramePr>
          <p:cNvPr id="8" name="Content Placeholder 7"/>
          <p:cNvGraphicFramePr>
            <a:graphicFrameLocks noGrp="1"/>
          </p:cNvGraphicFramePr>
          <p:nvPr>
            <p:ph sz="quarter" idx="11"/>
            <p:extLst>
              <p:ext uri="{D42A27DB-BD31-4B8C-83A1-F6EECF244321}">
                <p14:modId xmlns:p14="http://schemas.microsoft.com/office/powerpoint/2010/main" val="3575534455"/>
              </p:ext>
            </p:extLst>
          </p:nvPr>
        </p:nvGraphicFramePr>
        <p:xfrm>
          <a:off x="303749" y="1183179"/>
          <a:ext cx="12192000" cy="438510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4"/>
          <p:cNvSpPr>
            <a:spLocks noGrp="1"/>
          </p:cNvSpPr>
          <p:nvPr>
            <p:ph type="body" sz="quarter" idx="16"/>
          </p:nvPr>
        </p:nvSpPr>
        <p:spPr>
          <a:xfrm>
            <a:off x="381000" y="5439229"/>
            <a:ext cx="11563351" cy="700088"/>
          </a:xfrm>
        </p:spPr>
        <p:txBody>
          <a:bodyPr/>
          <a:lstStyle/>
          <a:p>
            <a:r>
              <a:rPr lang="en-GB" sz="800" dirty="0"/>
              <a:t>Base: All who hold a full driving licence for a car and drive nowadays</a:t>
            </a:r>
            <a:br>
              <a:rPr lang="en-GB" sz="800" dirty="0"/>
            </a:br>
            <a:r>
              <a:rPr lang="en-GB" sz="800" dirty="0"/>
              <a:t>Q8: What do you think are the penalties if a person is caught by the police for …?</a:t>
            </a:r>
          </a:p>
        </p:txBody>
      </p:sp>
      <p:sp>
        <p:nvSpPr>
          <p:cNvPr id="7" name="TextBox 1"/>
          <p:cNvSpPr txBox="1"/>
          <p:nvPr/>
        </p:nvSpPr>
        <p:spPr>
          <a:xfrm>
            <a:off x="758673" y="1163332"/>
            <a:ext cx="11590539"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400" dirty="0"/>
              <a:t>% Awareness of penalties for </a:t>
            </a:r>
            <a:r>
              <a:rPr lang="en-GB" sz="1400" u="sng" dirty="0"/>
              <a:t>driving without a seatbelt</a:t>
            </a:r>
            <a:endParaRPr lang="en-GB" sz="1400" u="sng" dirty="0">
              <a:solidFill>
                <a:srgbClr val="333333"/>
              </a:solidFill>
            </a:endParaRPr>
          </a:p>
        </p:txBody>
      </p:sp>
      <p:sp>
        <p:nvSpPr>
          <p:cNvPr id="2" name="Slide Number Placeholder 1"/>
          <p:cNvSpPr>
            <a:spLocks noGrp="1"/>
          </p:cNvSpPr>
          <p:nvPr>
            <p:ph type="sldNum" sz="quarter" idx="10"/>
          </p:nvPr>
        </p:nvSpPr>
        <p:spPr/>
        <p:txBody>
          <a:bodyPr/>
          <a:lstStyle/>
          <a:p>
            <a:fld id="{9784CBA3-D598-4B1F-BAA3-EE14B5154290}" type="slidenum">
              <a:rPr lang="en-AU" smtClean="0"/>
              <a:pPr/>
              <a:t>29</a:t>
            </a:fld>
            <a:endParaRPr lang="en-AU" dirty="0"/>
          </a:p>
        </p:txBody>
      </p:sp>
    </p:spTree>
    <p:extLst>
      <p:ext uri="{BB962C8B-B14F-4D97-AF65-F5344CB8AC3E}">
        <p14:creationId xmlns:p14="http://schemas.microsoft.com/office/powerpoint/2010/main" val="1519906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GB" dirty="0"/>
              <a:t>Background and method</a:t>
            </a:r>
          </a:p>
        </p:txBody>
      </p:sp>
      <p:sp>
        <p:nvSpPr>
          <p:cNvPr id="3" name="Text Placeholder 2"/>
          <p:cNvSpPr>
            <a:spLocks noGrp="1"/>
          </p:cNvSpPr>
          <p:nvPr>
            <p:ph type="body" sz="quarter" idx="16"/>
          </p:nvPr>
        </p:nvSpPr>
        <p:spPr/>
        <p:txBody>
          <a:bodyPr/>
          <a:lstStyle/>
          <a:p>
            <a:r>
              <a:rPr lang="en-GB" dirty="0"/>
              <a:t>1</a:t>
            </a:r>
          </a:p>
        </p:txBody>
      </p:sp>
    </p:spTree>
    <p:extLst>
      <p:ext uri="{BB962C8B-B14F-4D97-AF65-F5344CB8AC3E}">
        <p14:creationId xmlns:p14="http://schemas.microsoft.com/office/powerpoint/2010/main" val="2762187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361523" y="191390"/>
            <a:ext cx="11322477" cy="1190171"/>
          </a:xfrm>
        </p:spPr>
        <p:txBody>
          <a:bodyPr/>
          <a:lstStyle/>
          <a:p>
            <a:r>
              <a:rPr lang="en-GB" sz="2200" dirty="0"/>
              <a:t>There has been little change since Feb ‘16 in awareness of the penalties for driving without a seatbelt when travelling as a passenger</a:t>
            </a:r>
          </a:p>
        </p:txBody>
      </p:sp>
      <p:graphicFrame>
        <p:nvGraphicFramePr>
          <p:cNvPr id="8" name="Content Placeholder 7"/>
          <p:cNvGraphicFramePr>
            <a:graphicFrameLocks noGrp="1"/>
          </p:cNvGraphicFramePr>
          <p:nvPr>
            <p:ph sz="quarter" idx="11"/>
            <p:extLst>
              <p:ext uri="{D42A27DB-BD31-4B8C-83A1-F6EECF244321}">
                <p14:modId xmlns:p14="http://schemas.microsoft.com/office/powerpoint/2010/main" val="4227896051"/>
              </p:ext>
            </p:extLst>
          </p:nvPr>
        </p:nvGraphicFramePr>
        <p:xfrm>
          <a:off x="131233" y="1557321"/>
          <a:ext cx="12192000" cy="438876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4"/>
          <p:cNvSpPr>
            <a:spLocks noGrp="1"/>
          </p:cNvSpPr>
          <p:nvPr>
            <p:ph type="body" sz="quarter" idx="16"/>
          </p:nvPr>
        </p:nvSpPr>
        <p:spPr>
          <a:xfrm>
            <a:off x="381000" y="5428596"/>
            <a:ext cx="11563351" cy="700088"/>
          </a:xfrm>
        </p:spPr>
        <p:txBody>
          <a:bodyPr/>
          <a:lstStyle/>
          <a:p>
            <a:r>
              <a:rPr lang="en-GB" sz="800" dirty="0"/>
              <a:t>Base: All who hold a full driving licence for a car and drive nowadays</a:t>
            </a:r>
            <a:br>
              <a:rPr lang="en-GB" sz="800" dirty="0"/>
            </a:br>
            <a:r>
              <a:rPr lang="en-GB" sz="800" dirty="0"/>
              <a:t>Q8: What do you think are the penalties if a person is caught by the police for …?</a:t>
            </a:r>
          </a:p>
        </p:txBody>
      </p:sp>
      <p:sp>
        <p:nvSpPr>
          <p:cNvPr id="7" name="TextBox 1"/>
          <p:cNvSpPr txBox="1"/>
          <p:nvPr/>
        </p:nvSpPr>
        <p:spPr>
          <a:xfrm>
            <a:off x="613105" y="1292041"/>
            <a:ext cx="5823710" cy="307777"/>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400" dirty="0"/>
              <a:t>% Awareness of penalties </a:t>
            </a:r>
            <a:r>
              <a:rPr lang="en-GB" sz="1400" u="sng" dirty="0"/>
              <a:t>for travelling as passenger without a seatbelt</a:t>
            </a:r>
            <a:endParaRPr lang="en-GB" sz="1400" u="sng" dirty="0">
              <a:solidFill>
                <a:srgbClr val="333333"/>
              </a:solidFill>
            </a:endParaRPr>
          </a:p>
        </p:txBody>
      </p:sp>
      <p:sp>
        <p:nvSpPr>
          <p:cNvPr id="3" name="Slide Number Placeholder 2"/>
          <p:cNvSpPr>
            <a:spLocks noGrp="1"/>
          </p:cNvSpPr>
          <p:nvPr>
            <p:ph type="sldNum" sz="quarter" idx="10"/>
          </p:nvPr>
        </p:nvSpPr>
        <p:spPr/>
        <p:txBody>
          <a:bodyPr/>
          <a:lstStyle/>
          <a:p>
            <a:fld id="{9784CBA3-D598-4B1F-BAA3-EE14B5154290}" type="slidenum">
              <a:rPr lang="en-AU" smtClean="0"/>
              <a:pPr/>
              <a:t>30</a:t>
            </a:fld>
            <a:endParaRPr lang="en-AU" dirty="0"/>
          </a:p>
        </p:txBody>
      </p:sp>
    </p:spTree>
    <p:extLst>
      <p:ext uri="{BB962C8B-B14F-4D97-AF65-F5344CB8AC3E}">
        <p14:creationId xmlns:p14="http://schemas.microsoft.com/office/powerpoint/2010/main" val="21633726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quarter" idx="11"/>
            <p:extLst>
              <p:ext uri="{D42A27DB-BD31-4B8C-83A1-F6EECF244321}">
                <p14:modId xmlns:p14="http://schemas.microsoft.com/office/powerpoint/2010/main" val="3016618785"/>
              </p:ext>
            </p:extLst>
          </p:nvPr>
        </p:nvGraphicFramePr>
        <p:xfrm>
          <a:off x="0" y="859226"/>
          <a:ext cx="12192000" cy="4805305"/>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1"/>
          <p:cNvSpPr>
            <a:spLocks noGrp="1"/>
          </p:cNvSpPr>
          <p:nvPr>
            <p:ph type="title"/>
          </p:nvPr>
        </p:nvSpPr>
        <p:spPr>
          <a:xfrm>
            <a:off x="318992" y="223294"/>
            <a:ext cx="11656627" cy="812800"/>
          </a:xfrm>
        </p:spPr>
        <p:txBody>
          <a:bodyPr/>
          <a:lstStyle/>
          <a:p>
            <a:r>
              <a:rPr lang="en-GB" sz="2200" dirty="0"/>
              <a:t>The slight fall in those agreeing that </a:t>
            </a:r>
            <a:r>
              <a:rPr lang="en-GB" sz="2200" u="sng" dirty="0"/>
              <a:t>not</a:t>
            </a:r>
            <a:r>
              <a:rPr lang="en-GB" sz="2200" dirty="0"/>
              <a:t> using a seatbelt is acceptable/unimportant reflects slight rise in those taking this risk at latest wave</a:t>
            </a:r>
          </a:p>
        </p:txBody>
      </p:sp>
      <p:sp>
        <p:nvSpPr>
          <p:cNvPr id="7" name="TextBox 1"/>
          <p:cNvSpPr txBox="1"/>
          <p:nvPr/>
        </p:nvSpPr>
        <p:spPr>
          <a:xfrm>
            <a:off x="541024" y="1423620"/>
            <a:ext cx="11434595"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400" dirty="0"/>
              <a:t>% saying Agree strongly/agree slightly</a:t>
            </a:r>
            <a:endParaRPr lang="en-GB" sz="1400" u="sng" dirty="0">
              <a:solidFill>
                <a:srgbClr val="333333"/>
              </a:solidFill>
            </a:endParaRPr>
          </a:p>
        </p:txBody>
      </p:sp>
      <p:sp>
        <p:nvSpPr>
          <p:cNvPr id="3" name="Slide Number Placeholder 2"/>
          <p:cNvSpPr>
            <a:spLocks noGrp="1"/>
          </p:cNvSpPr>
          <p:nvPr>
            <p:ph type="sldNum" sz="quarter" idx="10"/>
          </p:nvPr>
        </p:nvSpPr>
        <p:spPr/>
        <p:txBody>
          <a:bodyPr/>
          <a:lstStyle/>
          <a:p>
            <a:fld id="{9784CBA3-D598-4B1F-BAA3-EE14B5154290}" type="slidenum">
              <a:rPr lang="en-AU" smtClean="0"/>
              <a:pPr/>
              <a:t>31</a:t>
            </a:fld>
            <a:endParaRPr lang="en-AU" dirty="0"/>
          </a:p>
        </p:txBody>
      </p:sp>
      <p:sp>
        <p:nvSpPr>
          <p:cNvPr id="10" name="Text Placeholder 4"/>
          <p:cNvSpPr txBox="1">
            <a:spLocks/>
          </p:cNvSpPr>
          <p:nvPr/>
        </p:nvSpPr>
        <p:spPr>
          <a:xfrm>
            <a:off x="381000" y="5461737"/>
            <a:ext cx="11563351" cy="700088"/>
          </a:xfrm>
          <a:prstGeom prst="rect">
            <a:avLst/>
          </a:prstGeom>
        </p:spPr>
        <p:txBody>
          <a:bodyPr lIns="0" tIns="0" rIns="0" bIns="108000" anchor="b">
            <a:noAutofit/>
          </a:bodyPr>
          <a:lstStyle>
            <a:lvl1pPr marL="0" indent="0" algn="l" defTabSz="914400" rtl="0" eaLnBrk="1" latinLnBrk="0" hangingPunct="1">
              <a:spcBef>
                <a:spcPct val="20000"/>
              </a:spcBef>
              <a:buFont typeface="Arial" pitchFamily="34" charset="0"/>
              <a:buNone/>
              <a:defRPr sz="600" b="0" kern="1200">
                <a:solidFill>
                  <a:schemeClr val="tx1">
                    <a:lumMod val="85000"/>
                    <a:lumOff val="15000"/>
                  </a:schemeClr>
                </a:solidFill>
                <a:latin typeface="+mn-lt"/>
                <a:ea typeface="+mn-ea"/>
                <a:cs typeface="+mn-cs"/>
              </a:defRPr>
            </a:lvl1pPr>
            <a:lvl2pPr marL="0" indent="0" algn="l" defTabSz="914400" rtl="0" eaLnBrk="1" latinLnBrk="0" hangingPunct="1">
              <a:spcBef>
                <a:spcPct val="20000"/>
              </a:spcBef>
              <a:buFont typeface="Arial" pitchFamily="34" charset="0"/>
              <a:buNone/>
              <a:defRPr sz="600" kern="1200">
                <a:solidFill>
                  <a:schemeClr val="tx1">
                    <a:lumMod val="85000"/>
                    <a:lumOff val="15000"/>
                  </a:schemeClr>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600" kern="1200">
                <a:solidFill>
                  <a:schemeClr val="tx1">
                    <a:lumMod val="85000"/>
                    <a:lumOff val="15000"/>
                  </a:schemeClr>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600" kern="1200">
                <a:solidFill>
                  <a:schemeClr val="tx1">
                    <a:lumMod val="85000"/>
                    <a:lumOff val="15000"/>
                  </a:schemeClr>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GB" sz="800" dirty="0"/>
              <a:t>Base: All who hold a full driving licence for a car and drive nowadays</a:t>
            </a:r>
            <a:br>
              <a:rPr lang="en-GB" sz="800" dirty="0"/>
            </a:br>
            <a:r>
              <a:rPr lang="en-GB" sz="800" dirty="0"/>
              <a:t>Q4: How much do you agree or disagree that …?</a:t>
            </a:r>
          </a:p>
        </p:txBody>
      </p:sp>
      <p:sp>
        <p:nvSpPr>
          <p:cNvPr id="2" name="TextBox 1"/>
          <p:cNvSpPr txBox="1"/>
          <p:nvPr/>
        </p:nvSpPr>
        <p:spPr>
          <a:xfrm>
            <a:off x="9709002" y="5565313"/>
            <a:ext cx="2019300" cy="430887"/>
          </a:xfrm>
          <a:prstGeom prst="rect">
            <a:avLst/>
          </a:prstGeom>
          <a:noFill/>
        </p:spPr>
        <p:txBody>
          <a:bodyPr wrap="square" lIns="0" tIns="0" rIns="0" bIns="0" rtlCol="0">
            <a:spAutoFit/>
          </a:bodyPr>
          <a:lstStyle/>
          <a:p>
            <a:r>
              <a:rPr lang="en-GB" sz="1400" i="1" dirty="0"/>
              <a:t>Negative statements: decrease = improvement</a:t>
            </a:r>
          </a:p>
        </p:txBody>
      </p:sp>
    </p:spTree>
    <p:extLst>
      <p:ext uri="{BB962C8B-B14F-4D97-AF65-F5344CB8AC3E}">
        <p14:creationId xmlns:p14="http://schemas.microsoft.com/office/powerpoint/2010/main" val="27470739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ontent Placeholder 7"/>
          <p:cNvGraphicFramePr>
            <a:graphicFrameLocks noGrp="1"/>
          </p:cNvGraphicFramePr>
          <p:nvPr>
            <p:ph sz="quarter" idx="11"/>
            <p:extLst>
              <p:ext uri="{D42A27DB-BD31-4B8C-83A1-F6EECF244321}">
                <p14:modId xmlns:p14="http://schemas.microsoft.com/office/powerpoint/2010/main" val="259201861"/>
              </p:ext>
            </p:extLst>
          </p:nvPr>
        </p:nvGraphicFramePr>
        <p:xfrm>
          <a:off x="0" y="1341840"/>
          <a:ext cx="6610350" cy="49069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8"/>
          <p:cNvGraphicFramePr>
            <a:graphicFrameLocks/>
          </p:cNvGraphicFramePr>
          <p:nvPr>
            <p:extLst>
              <p:ext uri="{D42A27DB-BD31-4B8C-83A1-F6EECF244321}">
                <p14:modId xmlns:p14="http://schemas.microsoft.com/office/powerpoint/2010/main" val="260279430"/>
              </p:ext>
            </p:extLst>
          </p:nvPr>
        </p:nvGraphicFramePr>
        <p:xfrm>
          <a:off x="6276761" y="963803"/>
          <a:ext cx="5487518" cy="5487381"/>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 Placeholder 4"/>
          <p:cNvSpPr>
            <a:spLocks noGrp="1"/>
          </p:cNvSpPr>
          <p:nvPr>
            <p:ph type="body" sz="quarter" idx="16"/>
          </p:nvPr>
        </p:nvSpPr>
        <p:spPr>
          <a:xfrm>
            <a:off x="381000" y="5592728"/>
            <a:ext cx="11563351" cy="512958"/>
          </a:xfrm>
        </p:spPr>
        <p:txBody>
          <a:bodyPr/>
          <a:lstStyle/>
          <a:p>
            <a:r>
              <a:rPr lang="en-GB" sz="800" dirty="0"/>
              <a:t>Base: All who hold a full driving licence for a car and drive nowadays at each wave  (525 at Wave 15) </a:t>
            </a:r>
            <a:br>
              <a:rPr lang="en-GB" sz="800" dirty="0"/>
            </a:br>
            <a:r>
              <a:rPr lang="en-GB" sz="800" dirty="0"/>
              <a:t>Q5: How serious do you think each of these are in terms of the risks to the safety of drivers, their passengers and for other road users?</a:t>
            </a:r>
          </a:p>
        </p:txBody>
      </p:sp>
      <p:sp>
        <p:nvSpPr>
          <p:cNvPr id="3" name="Slide Number Placeholder 2"/>
          <p:cNvSpPr>
            <a:spLocks noGrp="1"/>
          </p:cNvSpPr>
          <p:nvPr>
            <p:ph type="sldNum" sz="quarter" idx="10"/>
          </p:nvPr>
        </p:nvSpPr>
        <p:spPr/>
        <p:txBody>
          <a:bodyPr/>
          <a:lstStyle/>
          <a:p>
            <a:fld id="{9784CBA3-D598-4B1F-BAA3-EE14B5154290}" type="slidenum">
              <a:rPr lang="en-AU" smtClean="0"/>
              <a:pPr/>
              <a:t>32</a:t>
            </a:fld>
            <a:endParaRPr lang="en-AU" dirty="0"/>
          </a:p>
        </p:txBody>
      </p:sp>
      <p:sp>
        <p:nvSpPr>
          <p:cNvPr id="14" name="Rectangle 13"/>
          <p:cNvSpPr/>
          <p:nvPr/>
        </p:nvSpPr>
        <p:spPr>
          <a:xfrm>
            <a:off x="233926" y="160527"/>
            <a:ext cx="11830478" cy="64963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200" b="1" dirty="0">
                <a:solidFill>
                  <a:schemeClr val="tx1"/>
                </a:solidFill>
                <a:latin typeface="+mj-lt"/>
              </a:rPr>
              <a:t>The perceived risks associated with not wearing a seatbelt continue to fall, but it remains more widely associated with serious risk than many other behaviours</a:t>
            </a:r>
          </a:p>
        </p:txBody>
      </p:sp>
      <p:sp>
        <p:nvSpPr>
          <p:cNvPr id="12" name="TextBox 1"/>
          <p:cNvSpPr txBox="1"/>
          <p:nvPr/>
        </p:nvSpPr>
        <p:spPr>
          <a:xfrm>
            <a:off x="419730" y="1579021"/>
            <a:ext cx="7843368"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400" dirty="0"/>
              <a:t>% rating non-usage of seatbelt in car as ‘very serious’</a:t>
            </a:r>
          </a:p>
        </p:txBody>
      </p:sp>
      <p:sp>
        <p:nvSpPr>
          <p:cNvPr id="13" name="TextBox 12"/>
          <p:cNvSpPr txBox="1"/>
          <p:nvPr/>
        </p:nvSpPr>
        <p:spPr>
          <a:xfrm>
            <a:off x="9319411" y="1131443"/>
            <a:ext cx="2434064" cy="369332"/>
          </a:xfrm>
          <a:prstGeom prst="rect">
            <a:avLst/>
          </a:prstGeom>
          <a:noFill/>
        </p:spPr>
        <p:txBody>
          <a:bodyPr wrap="none" lIns="0" tIns="0" rIns="0" bIns="0" rtlCol="0">
            <a:spAutoFit/>
          </a:bodyPr>
          <a:lstStyle/>
          <a:p>
            <a:r>
              <a:rPr lang="en-GB" sz="1200" dirty="0"/>
              <a:t>% rating as ‘very serious’ across all </a:t>
            </a:r>
          </a:p>
          <a:p>
            <a:r>
              <a:rPr lang="en-GB" sz="1200" dirty="0"/>
              <a:t>behaviours in August 17</a:t>
            </a:r>
          </a:p>
        </p:txBody>
      </p:sp>
    </p:spTree>
    <p:extLst>
      <p:ext uri="{BB962C8B-B14F-4D97-AF65-F5344CB8AC3E}">
        <p14:creationId xmlns:p14="http://schemas.microsoft.com/office/powerpoint/2010/main" val="424730437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GB" dirty="0"/>
              <a:t>Distraction/Health/Age</a:t>
            </a:r>
          </a:p>
        </p:txBody>
      </p:sp>
      <p:sp>
        <p:nvSpPr>
          <p:cNvPr id="3" name="Text Placeholder 2"/>
          <p:cNvSpPr>
            <a:spLocks noGrp="1"/>
          </p:cNvSpPr>
          <p:nvPr>
            <p:ph type="body" sz="quarter" idx="16"/>
          </p:nvPr>
        </p:nvSpPr>
        <p:spPr/>
        <p:txBody>
          <a:bodyPr/>
          <a:lstStyle/>
          <a:p>
            <a:r>
              <a:rPr lang="en-GB" dirty="0"/>
              <a:t>6</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238" y="3292475"/>
            <a:ext cx="2524125"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2690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387281" y="222225"/>
            <a:ext cx="11356443" cy="812800"/>
          </a:xfrm>
        </p:spPr>
        <p:txBody>
          <a:bodyPr/>
          <a:lstStyle/>
          <a:p>
            <a:pPr lvl="0"/>
            <a:r>
              <a:rPr lang="en-GB" sz="2200" dirty="0"/>
              <a:t>Since July ‘15 (when wording changed) there has been a slight drop in those claiming to drive when tired/sleepy</a:t>
            </a:r>
          </a:p>
        </p:txBody>
      </p:sp>
      <p:graphicFrame>
        <p:nvGraphicFramePr>
          <p:cNvPr id="8" name="Content Placeholder 7"/>
          <p:cNvGraphicFramePr>
            <a:graphicFrameLocks noGrp="1"/>
          </p:cNvGraphicFramePr>
          <p:nvPr>
            <p:ph sz="quarter" idx="11"/>
            <p:extLst>
              <p:ext uri="{D42A27DB-BD31-4B8C-83A1-F6EECF244321}">
                <p14:modId xmlns:p14="http://schemas.microsoft.com/office/powerpoint/2010/main" val="2242343834"/>
              </p:ext>
            </p:extLst>
          </p:nvPr>
        </p:nvGraphicFramePr>
        <p:xfrm>
          <a:off x="139867" y="983058"/>
          <a:ext cx="12052133" cy="490696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4"/>
          <p:cNvSpPr>
            <a:spLocks noGrp="1"/>
          </p:cNvSpPr>
          <p:nvPr>
            <p:ph type="body" sz="quarter" idx="16"/>
          </p:nvPr>
        </p:nvSpPr>
        <p:spPr>
          <a:xfrm>
            <a:off x="381000" y="5417963"/>
            <a:ext cx="11563351" cy="700088"/>
          </a:xfrm>
        </p:spPr>
        <p:txBody>
          <a:bodyPr/>
          <a:lstStyle/>
          <a:p>
            <a:r>
              <a:rPr lang="en-GB" sz="800" dirty="0"/>
              <a:t>Base: All who hold a full driving licence for a car and drive nowadays</a:t>
            </a:r>
            <a:br>
              <a:rPr lang="en-GB" sz="800" dirty="0"/>
            </a:br>
            <a:r>
              <a:rPr lang="en-GB" sz="800" dirty="0"/>
              <a:t>Q6: Which of the following have you done at all in the last 12 months, even if only on one occasion or for a short distance?</a:t>
            </a:r>
          </a:p>
        </p:txBody>
      </p:sp>
      <p:sp>
        <p:nvSpPr>
          <p:cNvPr id="10" name="TextBox 9"/>
          <p:cNvSpPr txBox="1"/>
          <p:nvPr/>
        </p:nvSpPr>
        <p:spPr>
          <a:xfrm>
            <a:off x="9171291" y="5027519"/>
            <a:ext cx="2747749" cy="646331"/>
          </a:xfrm>
          <a:prstGeom prst="rect">
            <a:avLst/>
          </a:prstGeom>
          <a:noFill/>
          <a:ln>
            <a:solidFill>
              <a:schemeClr val="bg2"/>
            </a:solidFill>
          </a:ln>
        </p:spPr>
        <p:txBody>
          <a:bodyPr wrap="square" rtlCol="0">
            <a:spAutoFit/>
          </a:bodyPr>
          <a:lstStyle/>
          <a:p>
            <a:r>
              <a:rPr lang="en-GB" sz="1200" b="0" i="1" dirty="0">
                <a:latin typeface="+mn-lt"/>
              </a:rPr>
              <a:t>*Wording changed  to “…..feeling tired or sleepy “ from  “too tired” in July ‘15</a:t>
            </a:r>
            <a:endParaRPr lang="en-US" sz="1200" b="0" i="1" dirty="0">
              <a:latin typeface="+mn-lt"/>
            </a:endParaRPr>
          </a:p>
        </p:txBody>
      </p:sp>
      <p:sp>
        <p:nvSpPr>
          <p:cNvPr id="11" name="Rectangle 10"/>
          <p:cNvSpPr/>
          <p:nvPr/>
        </p:nvSpPr>
        <p:spPr>
          <a:xfrm>
            <a:off x="387281" y="1188691"/>
            <a:ext cx="3916457" cy="307777"/>
          </a:xfrm>
          <a:prstGeom prst="rect">
            <a:avLst/>
          </a:prstGeom>
        </p:spPr>
        <p:txBody>
          <a:bodyPr wrap="none">
            <a:spAutoFit/>
          </a:bodyPr>
          <a:lstStyle/>
          <a:p>
            <a:pPr lvl="0"/>
            <a:r>
              <a:rPr lang="en-GB" sz="1400" dirty="0">
                <a:latin typeface="+mn-lt"/>
              </a:rPr>
              <a:t>% claiming to drive when </a:t>
            </a:r>
            <a:r>
              <a:rPr lang="en-GB" sz="1400" dirty="0"/>
              <a:t>feeling tired or sleepy</a:t>
            </a:r>
            <a:endParaRPr lang="en-GB" sz="1400" dirty="0">
              <a:latin typeface="+mn-lt"/>
            </a:endParaRPr>
          </a:p>
        </p:txBody>
      </p:sp>
      <p:sp>
        <p:nvSpPr>
          <p:cNvPr id="2" name="Slide Number Placeholder 1"/>
          <p:cNvSpPr>
            <a:spLocks noGrp="1"/>
          </p:cNvSpPr>
          <p:nvPr>
            <p:ph type="sldNum" sz="quarter" idx="10"/>
          </p:nvPr>
        </p:nvSpPr>
        <p:spPr/>
        <p:txBody>
          <a:bodyPr/>
          <a:lstStyle/>
          <a:p>
            <a:fld id="{9784CBA3-D598-4B1F-BAA3-EE14B5154290}" type="slidenum">
              <a:rPr lang="en-AU" smtClean="0"/>
              <a:pPr/>
              <a:t>34</a:t>
            </a:fld>
            <a:endParaRPr lang="en-AU" dirty="0"/>
          </a:p>
        </p:txBody>
      </p:sp>
    </p:spTree>
    <p:extLst>
      <p:ext uri="{BB962C8B-B14F-4D97-AF65-F5344CB8AC3E}">
        <p14:creationId xmlns:p14="http://schemas.microsoft.com/office/powerpoint/2010/main" val="17946075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8"/>
          <p:cNvGraphicFramePr>
            <a:graphicFrameLocks/>
          </p:cNvGraphicFramePr>
          <p:nvPr>
            <p:extLst>
              <p:ext uri="{D42A27DB-BD31-4B8C-83A1-F6EECF244321}">
                <p14:modId xmlns:p14="http://schemas.microsoft.com/office/powerpoint/2010/main" val="438955104"/>
              </p:ext>
            </p:extLst>
          </p:nvPr>
        </p:nvGraphicFramePr>
        <p:xfrm>
          <a:off x="3559629" y="1258148"/>
          <a:ext cx="8222796" cy="53394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ontent Placeholder 7"/>
          <p:cNvGraphicFramePr>
            <a:graphicFrameLocks noGrp="1"/>
          </p:cNvGraphicFramePr>
          <p:nvPr>
            <p:ph sz="quarter" idx="11"/>
            <p:extLst>
              <p:ext uri="{D42A27DB-BD31-4B8C-83A1-F6EECF244321}">
                <p14:modId xmlns:p14="http://schemas.microsoft.com/office/powerpoint/2010/main" val="2864111300"/>
              </p:ext>
            </p:extLst>
          </p:nvPr>
        </p:nvGraphicFramePr>
        <p:xfrm>
          <a:off x="141514" y="950371"/>
          <a:ext cx="6720723" cy="4805305"/>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 Placeholder 4"/>
          <p:cNvSpPr>
            <a:spLocks noGrp="1"/>
          </p:cNvSpPr>
          <p:nvPr>
            <p:ph type="body" sz="quarter" idx="16"/>
          </p:nvPr>
        </p:nvSpPr>
        <p:spPr>
          <a:xfrm>
            <a:off x="381000" y="5645891"/>
            <a:ext cx="11563351" cy="470428"/>
          </a:xfrm>
        </p:spPr>
        <p:txBody>
          <a:bodyPr/>
          <a:lstStyle/>
          <a:p>
            <a:r>
              <a:rPr lang="en-GB" sz="800" dirty="0"/>
              <a:t>Base: All who hold a full driving licence for a car and drive nowadays at each wave  (525 at Wave 15) </a:t>
            </a:r>
            <a:br>
              <a:rPr lang="en-GB" sz="800" dirty="0"/>
            </a:br>
            <a:r>
              <a:rPr lang="en-GB" sz="800" dirty="0"/>
              <a:t>Q5: How serious do you think each of these are in terms of the risks to the safety of drivers, their passengers and for other road users?</a:t>
            </a:r>
          </a:p>
        </p:txBody>
      </p:sp>
      <p:sp>
        <p:nvSpPr>
          <p:cNvPr id="26" name="Rectangle 25"/>
          <p:cNvSpPr/>
          <p:nvPr/>
        </p:nvSpPr>
        <p:spPr>
          <a:xfrm>
            <a:off x="329623" y="160527"/>
            <a:ext cx="11185798" cy="64963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200" b="1" dirty="0">
                <a:solidFill>
                  <a:schemeClr val="tx1"/>
                </a:solidFill>
                <a:latin typeface="+mj-lt"/>
              </a:rPr>
              <a:t>Driver distraction and fatigue are considered fairly low level risks compared to many other behaviours, although there are signs that the latter is becoming more of a concern</a:t>
            </a:r>
          </a:p>
        </p:txBody>
      </p:sp>
      <p:sp>
        <p:nvSpPr>
          <p:cNvPr id="3" name="Slide Number Placeholder 2"/>
          <p:cNvSpPr>
            <a:spLocks noGrp="1"/>
          </p:cNvSpPr>
          <p:nvPr>
            <p:ph type="sldNum" sz="quarter" idx="10"/>
          </p:nvPr>
        </p:nvSpPr>
        <p:spPr/>
        <p:txBody>
          <a:bodyPr/>
          <a:lstStyle/>
          <a:p>
            <a:fld id="{9784CBA3-D598-4B1F-BAA3-EE14B5154290}" type="slidenum">
              <a:rPr lang="en-AU" smtClean="0"/>
              <a:pPr/>
              <a:t>35</a:t>
            </a:fld>
            <a:endParaRPr lang="en-AU" dirty="0"/>
          </a:p>
        </p:txBody>
      </p:sp>
      <p:sp>
        <p:nvSpPr>
          <p:cNvPr id="8" name="TextBox 7"/>
          <p:cNvSpPr txBox="1"/>
          <p:nvPr/>
        </p:nvSpPr>
        <p:spPr>
          <a:xfrm>
            <a:off x="9489225" y="1327551"/>
            <a:ext cx="2026196" cy="307777"/>
          </a:xfrm>
          <a:prstGeom prst="rect">
            <a:avLst/>
          </a:prstGeom>
          <a:noFill/>
        </p:spPr>
        <p:txBody>
          <a:bodyPr wrap="none" lIns="0" tIns="0" rIns="0" bIns="0" rtlCol="0">
            <a:spAutoFit/>
          </a:bodyPr>
          <a:lstStyle/>
          <a:p>
            <a:r>
              <a:rPr lang="en-GB" sz="1000" dirty="0"/>
              <a:t>% rating as ‘very serious’ across all </a:t>
            </a:r>
          </a:p>
          <a:p>
            <a:r>
              <a:rPr lang="en-GB" sz="1000" dirty="0"/>
              <a:t>behaviours in March 17</a:t>
            </a:r>
          </a:p>
        </p:txBody>
      </p:sp>
      <p:sp>
        <p:nvSpPr>
          <p:cNvPr id="11" name="TextBox 1"/>
          <p:cNvSpPr txBox="1"/>
          <p:nvPr/>
        </p:nvSpPr>
        <p:spPr>
          <a:xfrm>
            <a:off x="381000" y="1507841"/>
            <a:ext cx="6689326"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400" dirty="0"/>
              <a:t>% rating being distracted by something/being tired as very serious</a:t>
            </a:r>
          </a:p>
        </p:txBody>
      </p:sp>
      <p:sp>
        <p:nvSpPr>
          <p:cNvPr id="13" name="TextBox 12"/>
          <p:cNvSpPr txBox="1"/>
          <p:nvPr/>
        </p:nvSpPr>
        <p:spPr>
          <a:xfrm>
            <a:off x="1198554" y="2680865"/>
            <a:ext cx="2747749" cy="646331"/>
          </a:xfrm>
          <a:prstGeom prst="rect">
            <a:avLst/>
          </a:prstGeom>
          <a:noFill/>
          <a:ln>
            <a:solidFill>
              <a:schemeClr val="bg2"/>
            </a:solidFill>
          </a:ln>
        </p:spPr>
        <p:txBody>
          <a:bodyPr wrap="square" rtlCol="0">
            <a:spAutoFit/>
          </a:bodyPr>
          <a:lstStyle/>
          <a:p>
            <a:r>
              <a:rPr lang="en-GB" sz="1200" b="0" i="1" dirty="0">
                <a:latin typeface="+mn-lt"/>
              </a:rPr>
              <a:t>*Wording changed  to “…..feeling tired or sleepy “ from  “too tired” in July ‘15</a:t>
            </a:r>
            <a:endParaRPr lang="en-US" sz="1200" b="0" i="1" dirty="0">
              <a:latin typeface="+mn-lt"/>
            </a:endParaRPr>
          </a:p>
        </p:txBody>
      </p:sp>
    </p:spTree>
    <p:extLst>
      <p:ext uri="{BB962C8B-B14F-4D97-AF65-F5344CB8AC3E}">
        <p14:creationId xmlns:p14="http://schemas.microsoft.com/office/powerpoint/2010/main" val="2524091536"/>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97726" y="202023"/>
            <a:ext cx="11430576" cy="1190171"/>
          </a:xfrm>
        </p:spPr>
        <p:txBody>
          <a:bodyPr/>
          <a:lstStyle/>
          <a:p>
            <a:r>
              <a:rPr lang="en-GB" sz="2200" dirty="0"/>
              <a:t>No significant shifts at the most recent wave: over longer term reference to a fine is decreasing and eating and drinking is increasingly viewed as not being an offence</a:t>
            </a:r>
          </a:p>
        </p:txBody>
      </p:sp>
      <p:graphicFrame>
        <p:nvGraphicFramePr>
          <p:cNvPr id="8" name="Content Placeholder 7"/>
          <p:cNvGraphicFramePr>
            <a:graphicFrameLocks noGrp="1"/>
          </p:cNvGraphicFramePr>
          <p:nvPr>
            <p:ph sz="quarter" idx="11"/>
            <p:extLst>
              <p:ext uri="{D42A27DB-BD31-4B8C-83A1-F6EECF244321}">
                <p14:modId xmlns:p14="http://schemas.microsoft.com/office/powerpoint/2010/main" val="3309909917"/>
              </p:ext>
            </p:extLst>
          </p:nvPr>
        </p:nvGraphicFramePr>
        <p:xfrm>
          <a:off x="131234" y="1346985"/>
          <a:ext cx="12409109" cy="450227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4"/>
          <p:cNvSpPr>
            <a:spLocks noGrp="1"/>
          </p:cNvSpPr>
          <p:nvPr>
            <p:ph type="body" sz="quarter" idx="16"/>
          </p:nvPr>
        </p:nvSpPr>
        <p:spPr>
          <a:xfrm>
            <a:off x="381000" y="5709686"/>
            <a:ext cx="11563351" cy="418997"/>
          </a:xfrm>
        </p:spPr>
        <p:txBody>
          <a:bodyPr/>
          <a:lstStyle/>
          <a:p>
            <a:r>
              <a:rPr lang="en-GB" sz="800" dirty="0"/>
              <a:t>Base: All who hold a full driving licence for a car and drive nowadays</a:t>
            </a:r>
            <a:br>
              <a:rPr lang="en-GB" sz="800" dirty="0"/>
            </a:br>
            <a:r>
              <a:rPr lang="en-GB" sz="800" dirty="0"/>
              <a:t>Q8: What do you think are the penalties if a person is caught by the police for …?</a:t>
            </a:r>
          </a:p>
        </p:txBody>
      </p:sp>
      <p:sp>
        <p:nvSpPr>
          <p:cNvPr id="13" name="TextBox 1"/>
          <p:cNvSpPr txBox="1"/>
          <p:nvPr/>
        </p:nvSpPr>
        <p:spPr>
          <a:xfrm>
            <a:off x="550929" y="1382723"/>
            <a:ext cx="5038239" cy="307777"/>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400" dirty="0"/>
              <a:t>% Awareness of penalties for</a:t>
            </a:r>
            <a:r>
              <a:rPr lang="en-GB" sz="1400" u="sng" dirty="0"/>
              <a:t> eating or drinking when driving*</a:t>
            </a:r>
            <a:endParaRPr lang="en-GB" sz="1400" u="sng" dirty="0">
              <a:solidFill>
                <a:srgbClr val="333333"/>
              </a:solidFill>
            </a:endParaRPr>
          </a:p>
        </p:txBody>
      </p:sp>
      <p:sp>
        <p:nvSpPr>
          <p:cNvPr id="3" name="Slide Number Placeholder 2"/>
          <p:cNvSpPr>
            <a:spLocks noGrp="1"/>
          </p:cNvSpPr>
          <p:nvPr>
            <p:ph type="sldNum" sz="quarter" idx="10"/>
          </p:nvPr>
        </p:nvSpPr>
        <p:spPr/>
        <p:txBody>
          <a:bodyPr/>
          <a:lstStyle/>
          <a:p>
            <a:fld id="{9784CBA3-D598-4B1F-BAA3-EE14B5154290}" type="slidenum">
              <a:rPr lang="en-AU" smtClean="0"/>
              <a:pPr/>
              <a:t>36</a:t>
            </a:fld>
            <a:endParaRPr lang="en-AU" dirty="0"/>
          </a:p>
        </p:txBody>
      </p:sp>
      <p:sp>
        <p:nvSpPr>
          <p:cNvPr id="11" name="TextBox 10"/>
          <p:cNvSpPr txBox="1"/>
          <p:nvPr/>
        </p:nvSpPr>
        <p:spPr>
          <a:xfrm>
            <a:off x="8317435" y="5661379"/>
            <a:ext cx="3715204" cy="461665"/>
          </a:xfrm>
          <a:prstGeom prst="rect">
            <a:avLst/>
          </a:prstGeom>
          <a:solidFill>
            <a:schemeClr val="bg1"/>
          </a:solidFill>
          <a:ln>
            <a:solidFill>
              <a:schemeClr val="bg2"/>
            </a:solidFill>
          </a:ln>
        </p:spPr>
        <p:txBody>
          <a:bodyPr wrap="square" rtlCol="0">
            <a:spAutoFit/>
          </a:bodyPr>
          <a:lstStyle/>
          <a:p>
            <a:pPr algn="ctr"/>
            <a:r>
              <a:rPr lang="en-GB" sz="1200" b="0" i="1" dirty="0">
                <a:latin typeface="+mn-lt"/>
              </a:rPr>
              <a:t>*Changed from ‘drinking from a bottle, can or cup of soft drink when driving’ in Jul ‘16</a:t>
            </a:r>
            <a:endParaRPr lang="en-US" sz="1200" b="0" i="1" dirty="0">
              <a:latin typeface="+mn-lt"/>
            </a:endParaRPr>
          </a:p>
        </p:txBody>
      </p:sp>
    </p:spTree>
    <p:extLst>
      <p:ext uri="{BB962C8B-B14F-4D97-AF65-F5344CB8AC3E}">
        <p14:creationId xmlns:p14="http://schemas.microsoft.com/office/powerpoint/2010/main" val="3870787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229482670"/>
              </p:ext>
            </p:extLst>
          </p:nvPr>
        </p:nvGraphicFramePr>
        <p:xfrm>
          <a:off x="1038884" y="1999533"/>
          <a:ext cx="10491949" cy="394466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4"/>
          <p:cNvSpPr>
            <a:spLocks noGrp="1"/>
          </p:cNvSpPr>
          <p:nvPr>
            <p:ph type="body" sz="quarter" idx="16"/>
          </p:nvPr>
        </p:nvSpPr>
        <p:spPr>
          <a:xfrm>
            <a:off x="289399" y="5834211"/>
            <a:ext cx="11563351" cy="388492"/>
          </a:xfrm>
        </p:spPr>
        <p:txBody>
          <a:bodyPr/>
          <a:lstStyle/>
          <a:p>
            <a:r>
              <a:rPr lang="en-GB" sz="800" dirty="0"/>
              <a:t>Base: All who hold a full driving licence for a car and drive nowadays; Aug‘17 (525)</a:t>
            </a:r>
            <a:br>
              <a:rPr lang="en-GB" sz="800" dirty="0"/>
            </a:br>
            <a:r>
              <a:rPr lang="en-GB" sz="800" dirty="0"/>
              <a:t>Q8a: How frequently do you….?</a:t>
            </a:r>
          </a:p>
        </p:txBody>
      </p:sp>
      <p:sp>
        <p:nvSpPr>
          <p:cNvPr id="30" name="Rectangle 57"/>
          <p:cNvSpPr>
            <a:spLocks noChangeArrowheads="1"/>
          </p:cNvSpPr>
          <p:nvPr/>
        </p:nvSpPr>
        <p:spPr bwMode="auto">
          <a:xfrm>
            <a:off x="3700362" y="1876423"/>
            <a:ext cx="493107" cy="246221"/>
          </a:xfrm>
          <a:prstGeom prst="rect">
            <a:avLst/>
          </a:prstGeom>
          <a:noFill/>
          <a:ln w="9525">
            <a:noFill/>
            <a:miter lim="800000"/>
            <a:headEnd/>
            <a:tailEnd/>
          </a:ln>
        </p:spPr>
        <p:txBody>
          <a:bodyPr wrap="square">
            <a:spAutoFit/>
          </a:bodyPr>
          <a:lstStyle/>
          <a:p>
            <a:pPr algn="l"/>
            <a:r>
              <a:rPr lang="en-GB" sz="1000" b="0" i="1" dirty="0">
                <a:latin typeface="+mn-lt"/>
              </a:rPr>
              <a:t>%</a:t>
            </a:r>
          </a:p>
        </p:txBody>
      </p:sp>
      <p:sp>
        <p:nvSpPr>
          <p:cNvPr id="20" name="Title 11"/>
          <p:cNvSpPr>
            <a:spLocks noGrp="1"/>
          </p:cNvSpPr>
          <p:nvPr>
            <p:ph type="title"/>
          </p:nvPr>
        </p:nvSpPr>
        <p:spPr>
          <a:xfrm>
            <a:off x="340257" y="198114"/>
            <a:ext cx="11578841" cy="1190171"/>
          </a:xfrm>
        </p:spPr>
        <p:txBody>
          <a:bodyPr/>
          <a:lstStyle/>
          <a:p>
            <a:r>
              <a:rPr lang="en-GB" sz="2200" dirty="0"/>
              <a:t>The proportion of drivers claiming to drive occasionally or more frequently if unwell or when their driving is adversely affected by medication is not insignificant.  However the proportion never doing this has increased at the latest wave</a:t>
            </a:r>
          </a:p>
        </p:txBody>
      </p:sp>
      <p:sp>
        <p:nvSpPr>
          <p:cNvPr id="18" name="Content Placeholder 6"/>
          <p:cNvSpPr txBox="1">
            <a:spLocks/>
          </p:cNvSpPr>
          <p:nvPr/>
        </p:nvSpPr>
        <p:spPr>
          <a:xfrm>
            <a:off x="381000" y="192472"/>
            <a:ext cx="11425767" cy="520736"/>
          </a:xfrm>
          <a:prstGeom prst="rect">
            <a:avLst/>
          </a:prstGeom>
        </p:spPr>
        <p:txBody>
          <a:bodyPr>
            <a:noAutofit/>
          </a:bodyPr>
          <a:lstStyle>
            <a:lvl1pPr marL="0" indent="0" algn="l" defTabSz="914400" rtl="0" eaLnBrk="1" latinLnBrk="0" hangingPunct="1">
              <a:spcBef>
                <a:spcPct val="20000"/>
              </a:spcBef>
              <a:buFont typeface="Arial" pitchFamily="34" charset="0"/>
              <a:buNone/>
              <a:defRPr sz="1450" b="0" kern="1200">
                <a:solidFill>
                  <a:schemeClr val="tx1">
                    <a:lumMod val="85000"/>
                    <a:lumOff val="15000"/>
                  </a:schemeClr>
                </a:solidFill>
                <a:latin typeface="+mn-lt"/>
                <a:ea typeface="+mn-ea"/>
                <a:cs typeface="+mn-cs"/>
              </a:defRPr>
            </a:lvl1pPr>
            <a:lvl2pPr marL="0" indent="0" algn="l" defTabSz="914400" rtl="0" eaLnBrk="1" latinLnBrk="0" hangingPunct="1">
              <a:spcBef>
                <a:spcPct val="20000"/>
              </a:spcBef>
              <a:buFont typeface="Arial" pitchFamily="34" charset="0"/>
              <a:buNone/>
              <a:defRPr sz="1450" kern="1200">
                <a:solidFill>
                  <a:schemeClr val="tx1">
                    <a:lumMod val="85000"/>
                    <a:lumOff val="15000"/>
                  </a:schemeClr>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450" kern="1200">
                <a:solidFill>
                  <a:schemeClr val="tx1">
                    <a:lumMod val="85000"/>
                    <a:lumOff val="15000"/>
                  </a:schemeClr>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450" kern="1200">
                <a:solidFill>
                  <a:schemeClr val="tx1">
                    <a:lumMod val="85000"/>
                    <a:lumOff val="15000"/>
                  </a:schemeClr>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45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endParaRPr lang="en-GB" b="1"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37</a:t>
            </a:fld>
            <a:endParaRPr lang="en-AU" dirty="0"/>
          </a:p>
        </p:txBody>
      </p:sp>
      <p:sp>
        <p:nvSpPr>
          <p:cNvPr id="12" name="TextBox 1"/>
          <p:cNvSpPr txBox="1"/>
          <p:nvPr/>
        </p:nvSpPr>
        <p:spPr>
          <a:xfrm>
            <a:off x="381000" y="1503216"/>
            <a:ext cx="3356753" cy="307777"/>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400" dirty="0"/>
              <a:t>How frequently do you…ALL DRIVERS.</a:t>
            </a:r>
          </a:p>
        </p:txBody>
      </p:sp>
      <p:sp>
        <p:nvSpPr>
          <p:cNvPr id="2" name="TextBox 1"/>
          <p:cNvSpPr txBox="1"/>
          <p:nvPr/>
        </p:nvSpPr>
        <p:spPr>
          <a:xfrm>
            <a:off x="512437" y="2589015"/>
            <a:ext cx="2692400" cy="738664"/>
          </a:xfrm>
          <a:prstGeom prst="rect">
            <a:avLst/>
          </a:prstGeom>
          <a:noFill/>
        </p:spPr>
        <p:txBody>
          <a:bodyPr wrap="square" lIns="0" tIns="0" rIns="0" bIns="0" rtlCol="0">
            <a:spAutoFit/>
          </a:bodyPr>
          <a:lstStyle/>
          <a:p>
            <a:pPr algn="ctr"/>
            <a:r>
              <a:rPr lang="en-GB" sz="1600" dirty="0"/>
              <a:t>Feel your driving is negatively affected after taking medication</a:t>
            </a:r>
          </a:p>
        </p:txBody>
      </p:sp>
      <p:sp>
        <p:nvSpPr>
          <p:cNvPr id="11" name="TextBox 10"/>
          <p:cNvSpPr txBox="1"/>
          <p:nvPr/>
        </p:nvSpPr>
        <p:spPr>
          <a:xfrm>
            <a:off x="545057" y="4235621"/>
            <a:ext cx="2082800" cy="492443"/>
          </a:xfrm>
          <a:prstGeom prst="rect">
            <a:avLst/>
          </a:prstGeom>
          <a:noFill/>
        </p:spPr>
        <p:txBody>
          <a:bodyPr wrap="square" lIns="0" tIns="0" rIns="0" bIns="0" rtlCol="0">
            <a:spAutoFit/>
          </a:bodyPr>
          <a:lstStyle/>
          <a:p>
            <a:pPr algn="ctr"/>
            <a:r>
              <a:rPr lang="en-GB" sz="1600" dirty="0"/>
              <a:t>Drive when you feel unwell</a:t>
            </a:r>
          </a:p>
        </p:txBody>
      </p:sp>
      <p:grpSp>
        <p:nvGrpSpPr>
          <p:cNvPr id="8" name="Group 7"/>
          <p:cNvGrpSpPr/>
          <p:nvPr/>
        </p:nvGrpSpPr>
        <p:grpSpPr>
          <a:xfrm>
            <a:off x="4168089" y="1845748"/>
            <a:ext cx="1089959" cy="303508"/>
            <a:chOff x="4291381" y="1783659"/>
            <a:chExt cx="705650" cy="310882"/>
          </a:xfrm>
        </p:grpSpPr>
        <p:sp>
          <p:nvSpPr>
            <p:cNvPr id="6" name="Left Brace 5"/>
            <p:cNvSpPr/>
            <p:nvPr/>
          </p:nvSpPr>
          <p:spPr>
            <a:xfrm rot="5400000">
              <a:off x="4537220" y="1634730"/>
              <a:ext cx="213972" cy="705650"/>
            </a:xfrm>
            <a:prstGeom prst="leftBrace">
              <a:avLst>
                <a:gd name="adj1" fmla="val 8333"/>
                <a:gd name="adj2" fmla="val 51882"/>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200" dirty="0"/>
            </a:p>
          </p:txBody>
        </p:sp>
        <p:sp>
          <p:nvSpPr>
            <p:cNvPr id="7" name="TextBox 6"/>
            <p:cNvSpPr txBox="1"/>
            <p:nvPr/>
          </p:nvSpPr>
          <p:spPr>
            <a:xfrm>
              <a:off x="4384699" y="1783659"/>
              <a:ext cx="547319" cy="184666"/>
            </a:xfrm>
            <a:prstGeom prst="rect">
              <a:avLst/>
            </a:prstGeom>
            <a:noFill/>
          </p:spPr>
          <p:txBody>
            <a:bodyPr wrap="square" lIns="0" tIns="0" rIns="0" bIns="0" rtlCol="0">
              <a:spAutoFit/>
            </a:bodyPr>
            <a:lstStyle/>
            <a:p>
              <a:r>
                <a:rPr lang="en-GB" sz="1200" dirty="0"/>
                <a:t>20%</a:t>
              </a:r>
            </a:p>
          </p:txBody>
        </p:sp>
      </p:grpSp>
      <p:sp>
        <p:nvSpPr>
          <p:cNvPr id="17" name="Left Brace 16"/>
          <p:cNvSpPr/>
          <p:nvPr/>
        </p:nvSpPr>
        <p:spPr>
          <a:xfrm rot="5400000">
            <a:off x="4632997" y="2057323"/>
            <a:ext cx="180209" cy="1088804"/>
          </a:xfrm>
          <a:prstGeom prst="leftBrace">
            <a:avLst>
              <a:gd name="adj1" fmla="val 8333"/>
              <a:gd name="adj2" fmla="val 48200"/>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400" dirty="0"/>
          </a:p>
        </p:txBody>
      </p:sp>
      <p:sp>
        <p:nvSpPr>
          <p:cNvPr id="19" name="TextBox 18"/>
          <p:cNvSpPr txBox="1"/>
          <p:nvPr/>
        </p:nvSpPr>
        <p:spPr>
          <a:xfrm>
            <a:off x="4378254" y="2430573"/>
            <a:ext cx="547319" cy="184666"/>
          </a:xfrm>
          <a:prstGeom prst="rect">
            <a:avLst/>
          </a:prstGeom>
          <a:noFill/>
        </p:spPr>
        <p:txBody>
          <a:bodyPr wrap="square" lIns="0" tIns="0" rIns="0" bIns="0" rtlCol="0">
            <a:spAutoFit/>
          </a:bodyPr>
          <a:lstStyle/>
          <a:p>
            <a:r>
              <a:rPr lang="en-GB" sz="1200" dirty="0"/>
              <a:t>18%</a:t>
            </a:r>
          </a:p>
        </p:txBody>
      </p:sp>
      <p:grpSp>
        <p:nvGrpSpPr>
          <p:cNvPr id="21" name="Group 20"/>
          <p:cNvGrpSpPr/>
          <p:nvPr/>
        </p:nvGrpSpPr>
        <p:grpSpPr>
          <a:xfrm>
            <a:off x="4213441" y="3857755"/>
            <a:ext cx="1920247" cy="314284"/>
            <a:chOff x="4291381" y="2012021"/>
            <a:chExt cx="754275" cy="340154"/>
          </a:xfrm>
        </p:grpSpPr>
        <p:sp>
          <p:nvSpPr>
            <p:cNvPr id="22" name="Left Brace 21"/>
            <p:cNvSpPr/>
            <p:nvPr/>
          </p:nvSpPr>
          <p:spPr>
            <a:xfrm rot="5400000">
              <a:off x="4515261" y="1870406"/>
              <a:ext cx="257889" cy="705650"/>
            </a:xfrm>
            <a:prstGeom prst="leftBrace">
              <a:avLst>
                <a:gd name="adj1" fmla="val 8333"/>
                <a:gd name="adj2" fmla="val 48200"/>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400" dirty="0"/>
            </a:p>
          </p:txBody>
        </p:sp>
        <p:sp>
          <p:nvSpPr>
            <p:cNvPr id="23" name="TextBox 22"/>
            <p:cNvSpPr txBox="1"/>
            <p:nvPr/>
          </p:nvSpPr>
          <p:spPr>
            <a:xfrm>
              <a:off x="4498337" y="2012021"/>
              <a:ext cx="547319" cy="184669"/>
            </a:xfrm>
            <a:prstGeom prst="rect">
              <a:avLst/>
            </a:prstGeom>
            <a:noFill/>
          </p:spPr>
          <p:txBody>
            <a:bodyPr wrap="square" lIns="0" tIns="0" rIns="0" bIns="0" rtlCol="0">
              <a:spAutoFit/>
            </a:bodyPr>
            <a:lstStyle/>
            <a:p>
              <a:r>
                <a:rPr lang="en-GB" sz="1200" dirty="0"/>
                <a:t>27%</a:t>
              </a:r>
            </a:p>
          </p:txBody>
        </p:sp>
      </p:grpSp>
      <p:grpSp>
        <p:nvGrpSpPr>
          <p:cNvPr id="24" name="Group 23"/>
          <p:cNvGrpSpPr/>
          <p:nvPr/>
        </p:nvGrpSpPr>
        <p:grpSpPr>
          <a:xfrm>
            <a:off x="4197034" y="4410726"/>
            <a:ext cx="1731156" cy="267400"/>
            <a:chOff x="4291381" y="1779639"/>
            <a:chExt cx="773226" cy="307416"/>
          </a:xfrm>
        </p:grpSpPr>
        <p:sp>
          <p:nvSpPr>
            <p:cNvPr id="25" name="Left Brace 24"/>
            <p:cNvSpPr/>
            <p:nvPr/>
          </p:nvSpPr>
          <p:spPr>
            <a:xfrm rot="5400000">
              <a:off x="4515261" y="1605286"/>
              <a:ext cx="257889" cy="705650"/>
            </a:xfrm>
            <a:prstGeom prst="leftBrace">
              <a:avLst>
                <a:gd name="adj1" fmla="val 8333"/>
                <a:gd name="adj2" fmla="val 48200"/>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400" dirty="0"/>
            </a:p>
          </p:txBody>
        </p:sp>
        <p:sp>
          <p:nvSpPr>
            <p:cNvPr id="26" name="TextBox 25"/>
            <p:cNvSpPr txBox="1"/>
            <p:nvPr/>
          </p:nvSpPr>
          <p:spPr>
            <a:xfrm>
              <a:off x="4517288" y="1779639"/>
              <a:ext cx="547319" cy="185053"/>
            </a:xfrm>
            <a:prstGeom prst="rect">
              <a:avLst/>
            </a:prstGeom>
            <a:noFill/>
          </p:spPr>
          <p:txBody>
            <a:bodyPr wrap="square" lIns="0" tIns="0" rIns="0" bIns="0" rtlCol="0">
              <a:spAutoFit/>
            </a:bodyPr>
            <a:lstStyle/>
            <a:p>
              <a:r>
                <a:rPr lang="en-GB" sz="1200" dirty="0"/>
                <a:t>23%</a:t>
              </a:r>
            </a:p>
          </p:txBody>
        </p:sp>
      </p:grpSp>
      <p:sp>
        <p:nvSpPr>
          <p:cNvPr id="27" name="Left Brace 26"/>
          <p:cNvSpPr/>
          <p:nvPr/>
        </p:nvSpPr>
        <p:spPr>
          <a:xfrm rot="5400000">
            <a:off x="4876123" y="4326038"/>
            <a:ext cx="237923" cy="1543069"/>
          </a:xfrm>
          <a:prstGeom prst="leftBrace">
            <a:avLst>
              <a:gd name="adj1" fmla="val 8333"/>
              <a:gd name="adj2" fmla="val 48200"/>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400" dirty="0"/>
          </a:p>
        </p:txBody>
      </p:sp>
      <p:sp>
        <p:nvSpPr>
          <p:cNvPr id="28" name="TextBox 27"/>
          <p:cNvSpPr txBox="1"/>
          <p:nvPr/>
        </p:nvSpPr>
        <p:spPr>
          <a:xfrm>
            <a:off x="4689660" y="4907379"/>
            <a:ext cx="919727" cy="184666"/>
          </a:xfrm>
          <a:prstGeom prst="rect">
            <a:avLst/>
          </a:prstGeom>
          <a:noFill/>
        </p:spPr>
        <p:txBody>
          <a:bodyPr wrap="square" lIns="0" tIns="0" rIns="0" bIns="0" rtlCol="0">
            <a:spAutoFit/>
          </a:bodyPr>
          <a:lstStyle/>
          <a:p>
            <a:r>
              <a:rPr lang="en-GB" sz="1200" dirty="0"/>
              <a:t>23%</a:t>
            </a:r>
          </a:p>
        </p:txBody>
      </p:sp>
      <p:sp>
        <p:nvSpPr>
          <p:cNvPr id="29" name="Left Brace 28"/>
          <p:cNvSpPr/>
          <p:nvPr/>
        </p:nvSpPr>
        <p:spPr>
          <a:xfrm rot="5400000">
            <a:off x="4583773" y="2599816"/>
            <a:ext cx="145887" cy="1003917"/>
          </a:xfrm>
          <a:prstGeom prst="leftBrace">
            <a:avLst>
              <a:gd name="adj1" fmla="val 8333"/>
              <a:gd name="adj2" fmla="val 41453"/>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400" dirty="0"/>
          </a:p>
        </p:txBody>
      </p:sp>
      <p:sp>
        <p:nvSpPr>
          <p:cNvPr id="31" name="TextBox 30"/>
          <p:cNvSpPr txBox="1"/>
          <p:nvPr/>
        </p:nvSpPr>
        <p:spPr>
          <a:xfrm>
            <a:off x="4419350" y="2917551"/>
            <a:ext cx="547319" cy="184666"/>
          </a:xfrm>
          <a:prstGeom prst="rect">
            <a:avLst/>
          </a:prstGeom>
          <a:noFill/>
        </p:spPr>
        <p:txBody>
          <a:bodyPr wrap="square" lIns="0" tIns="0" rIns="0" bIns="0" rtlCol="0">
            <a:spAutoFit/>
          </a:bodyPr>
          <a:lstStyle/>
          <a:p>
            <a:r>
              <a:rPr lang="en-GB" sz="1200" dirty="0"/>
              <a:t>15%</a:t>
            </a:r>
          </a:p>
        </p:txBody>
      </p:sp>
      <p:cxnSp>
        <p:nvCxnSpPr>
          <p:cNvPr id="10" name="Straight Connector 9"/>
          <p:cNvCxnSpPr/>
          <p:nvPr/>
        </p:nvCxnSpPr>
        <p:spPr>
          <a:xfrm flipV="1">
            <a:off x="340257" y="3620081"/>
            <a:ext cx="11425767" cy="14179"/>
          </a:xfrm>
          <a:prstGeom prst="line">
            <a:avLst/>
          </a:prstGeom>
          <a:ln w="127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90806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1519760201"/>
              </p:ext>
            </p:extLst>
          </p:nvPr>
        </p:nvGraphicFramePr>
        <p:xfrm>
          <a:off x="1038884" y="1999533"/>
          <a:ext cx="10491949" cy="394466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4"/>
          <p:cNvSpPr>
            <a:spLocks noGrp="1"/>
          </p:cNvSpPr>
          <p:nvPr>
            <p:ph type="body" sz="quarter" idx="16"/>
          </p:nvPr>
        </p:nvSpPr>
        <p:spPr>
          <a:xfrm>
            <a:off x="289399" y="5834211"/>
            <a:ext cx="11563351" cy="388492"/>
          </a:xfrm>
        </p:spPr>
        <p:txBody>
          <a:bodyPr/>
          <a:lstStyle/>
          <a:p>
            <a:r>
              <a:rPr lang="en-GB" sz="800" dirty="0"/>
              <a:t>Base: All who hold a full driving licence for a car and drive nowadays; Aug‘17 (525)</a:t>
            </a:r>
            <a:br>
              <a:rPr lang="en-GB" sz="800" dirty="0"/>
            </a:br>
            <a:r>
              <a:rPr lang="en-GB" sz="800" dirty="0"/>
              <a:t>Q8a: How frequently do you….?</a:t>
            </a:r>
          </a:p>
        </p:txBody>
      </p:sp>
      <p:sp>
        <p:nvSpPr>
          <p:cNvPr id="30" name="Rectangle 57"/>
          <p:cNvSpPr>
            <a:spLocks noChangeArrowheads="1"/>
          </p:cNvSpPr>
          <p:nvPr/>
        </p:nvSpPr>
        <p:spPr bwMode="auto">
          <a:xfrm>
            <a:off x="3700362" y="1876423"/>
            <a:ext cx="493107" cy="246221"/>
          </a:xfrm>
          <a:prstGeom prst="rect">
            <a:avLst/>
          </a:prstGeom>
          <a:noFill/>
          <a:ln w="9525">
            <a:noFill/>
            <a:miter lim="800000"/>
            <a:headEnd/>
            <a:tailEnd/>
          </a:ln>
        </p:spPr>
        <p:txBody>
          <a:bodyPr wrap="square">
            <a:spAutoFit/>
          </a:bodyPr>
          <a:lstStyle/>
          <a:p>
            <a:pPr algn="l"/>
            <a:r>
              <a:rPr lang="en-GB" sz="1000" b="0" i="1" dirty="0">
                <a:latin typeface="+mn-lt"/>
              </a:rPr>
              <a:t>%</a:t>
            </a:r>
          </a:p>
        </p:txBody>
      </p:sp>
      <p:sp>
        <p:nvSpPr>
          <p:cNvPr id="20" name="Title 11"/>
          <p:cNvSpPr>
            <a:spLocks noGrp="1"/>
          </p:cNvSpPr>
          <p:nvPr>
            <p:ph type="title"/>
          </p:nvPr>
        </p:nvSpPr>
        <p:spPr>
          <a:xfrm>
            <a:off x="340257" y="198114"/>
            <a:ext cx="11578841" cy="1190171"/>
          </a:xfrm>
        </p:spPr>
        <p:txBody>
          <a:bodyPr/>
          <a:lstStyle/>
          <a:p>
            <a:r>
              <a:rPr lang="en-GB" sz="2200" dirty="0"/>
              <a:t>Somewhat surprisingly, claimed incidence of driving if unwell/under influence of medication is lower or at similar level among the over 65+ age group.  The fluctuations likely reflect the lower sample size rather than meaningful trends</a:t>
            </a:r>
          </a:p>
        </p:txBody>
      </p:sp>
      <p:sp>
        <p:nvSpPr>
          <p:cNvPr id="18" name="Content Placeholder 6"/>
          <p:cNvSpPr txBox="1">
            <a:spLocks/>
          </p:cNvSpPr>
          <p:nvPr/>
        </p:nvSpPr>
        <p:spPr>
          <a:xfrm>
            <a:off x="381000" y="192472"/>
            <a:ext cx="11425767" cy="520736"/>
          </a:xfrm>
          <a:prstGeom prst="rect">
            <a:avLst/>
          </a:prstGeom>
        </p:spPr>
        <p:txBody>
          <a:bodyPr>
            <a:noAutofit/>
          </a:bodyPr>
          <a:lstStyle>
            <a:lvl1pPr marL="0" indent="0" algn="l" defTabSz="914400" rtl="0" eaLnBrk="1" latinLnBrk="0" hangingPunct="1">
              <a:spcBef>
                <a:spcPct val="20000"/>
              </a:spcBef>
              <a:buFont typeface="Arial" pitchFamily="34" charset="0"/>
              <a:buNone/>
              <a:defRPr sz="1450" b="0" kern="1200">
                <a:solidFill>
                  <a:schemeClr val="tx1">
                    <a:lumMod val="85000"/>
                    <a:lumOff val="15000"/>
                  </a:schemeClr>
                </a:solidFill>
                <a:latin typeface="+mn-lt"/>
                <a:ea typeface="+mn-ea"/>
                <a:cs typeface="+mn-cs"/>
              </a:defRPr>
            </a:lvl1pPr>
            <a:lvl2pPr marL="0" indent="0" algn="l" defTabSz="914400" rtl="0" eaLnBrk="1" latinLnBrk="0" hangingPunct="1">
              <a:spcBef>
                <a:spcPct val="20000"/>
              </a:spcBef>
              <a:buFont typeface="Arial" pitchFamily="34" charset="0"/>
              <a:buNone/>
              <a:defRPr sz="1450" kern="1200">
                <a:solidFill>
                  <a:schemeClr val="tx1">
                    <a:lumMod val="85000"/>
                    <a:lumOff val="15000"/>
                  </a:schemeClr>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450" kern="1200">
                <a:solidFill>
                  <a:schemeClr val="tx1">
                    <a:lumMod val="85000"/>
                    <a:lumOff val="15000"/>
                  </a:schemeClr>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450" kern="1200">
                <a:solidFill>
                  <a:schemeClr val="tx1">
                    <a:lumMod val="85000"/>
                    <a:lumOff val="15000"/>
                  </a:schemeClr>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45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endParaRPr lang="en-GB" b="1"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38</a:t>
            </a:fld>
            <a:endParaRPr lang="en-AU" dirty="0"/>
          </a:p>
        </p:txBody>
      </p:sp>
      <p:sp>
        <p:nvSpPr>
          <p:cNvPr id="12" name="TextBox 1"/>
          <p:cNvSpPr txBox="1"/>
          <p:nvPr/>
        </p:nvSpPr>
        <p:spPr>
          <a:xfrm>
            <a:off x="381000" y="1503216"/>
            <a:ext cx="3106941" cy="307777"/>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400" dirty="0"/>
              <a:t>How frequently do you…AGED 65+..</a:t>
            </a:r>
          </a:p>
        </p:txBody>
      </p:sp>
      <p:sp>
        <p:nvSpPr>
          <p:cNvPr id="2" name="TextBox 1"/>
          <p:cNvSpPr txBox="1"/>
          <p:nvPr/>
        </p:nvSpPr>
        <p:spPr>
          <a:xfrm>
            <a:off x="512437" y="2589015"/>
            <a:ext cx="2692400" cy="738664"/>
          </a:xfrm>
          <a:prstGeom prst="rect">
            <a:avLst/>
          </a:prstGeom>
          <a:noFill/>
        </p:spPr>
        <p:txBody>
          <a:bodyPr wrap="square" lIns="0" tIns="0" rIns="0" bIns="0" rtlCol="0">
            <a:spAutoFit/>
          </a:bodyPr>
          <a:lstStyle/>
          <a:p>
            <a:pPr algn="ctr"/>
            <a:r>
              <a:rPr lang="en-GB" sz="1600" dirty="0"/>
              <a:t>Feel your driving is negatively affected after taking medication</a:t>
            </a:r>
          </a:p>
        </p:txBody>
      </p:sp>
      <p:sp>
        <p:nvSpPr>
          <p:cNvPr id="11" name="TextBox 10"/>
          <p:cNvSpPr txBox="1"/>
          <p:nvPr/>
        </p:nvSpPr>
        <p:spPr>
          <a:xfrm>
            <a:off x="545057" y="4235621"/>
            <a:ext cx="2082800" cy="492443"/>
          </a:xfrm>
          <a:prstGeom prst="rect">
            <a:avLst/>
          </a:prstGeom>
          <a:noFill/>
        </p:spPr>
        <p:txBody>
          <a:bodyPr wrap="square" lIns="0" tIns="0" rIns="0" bIns="0" rtlCol="0">
            <a:spAutoFit/>
          </a:bodyPr>
          <a:lstStyle/>
          <a:p>
            <a:pPr algn="ctr"/>
            <a:r>
              <a:rPr lang="en-GB" sz="1600" dirty="0"/>
              <a:t>Drive when you feel unwell</a:t>
            </a:r>
          </a:p>
        </p:txBody>
      </p:sp>
      <p:grpSp>
        <p:nvGrpSpPr>
          <p:cNvPr id="8" name="Group 7"/>
          <p:cNvGrpSpPr/>
          <p:nvPr/>
        </p:nvGrpSpPr>
        <p:grpSpPr>
          <a:xfrm>
            <a:off x="4157816" y="1845748"/>
            <a:ext cx="939216" cy="386070"/>
            <a:chOff x="4291381" y="1783659"/>
            <a:chExt cx="705650" cy="310882"/>
          </a:xfrm>
        </p:grpSpPr>
        <p:sp>
          <p:nvSpPr>
            <p:cNvPr id="6" name="Left Brace 5"/>
            <p:cNvSpPr/>
            <p:nvPr/>
          </p:nvSpPr>
          <p:spPr>
            <a:xfrm rot="5400000">
              <a:off x="4537220" y="1634730"/>
              <a:ext cx="213972" cy="705650"/>
            </a:xfrm>
            <a:prstGeom prst="leftBrace">
              <a:avLst>
                <a:gd name="adj1" fmla="val 8333"/>
                <a:gd name="adj2" fmla="val 51882"/>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200" dirty="0"/>
            </a:p>
          </p:txBody>
        </p:sp>
        <p:sp>
          <p:nvSpPr>
            <p:cNvPr id="7" name="TextBox 6"/>
            <p:cNvSpPr txBox="1"/>
            <p:nvPr/>
          </p:nvSpPr>
          <p:spPr>
            <a:xfrm>
              <a:off x="4384699" y="1783659"/>
              <a:ext cx="547319" cy="189153"/>
            </a:xfrm>
            <a:prstGeom prst="rect">
              <a:avLst/>
            </a:prstGeom>
            <a:noFill/>
          </p:spPr>
          <p:txBody>
            <a:bodyPr wrap="square" lIns="0" tIns="0" rIns="0" bIns="0" rtlCol="0">
              <a:spAutoFit/>
            </a:bodyPr>
            <a:lstStyle/>
            <a:p>
              <a:r>
                <a:rPr lang="en-GB" sz="1200" dirty="0"/>
                <a:t>13%</a:t>
              </a:r>
            </a:p>
          </p:txBody>
        </p:sp>
      </p:grpSp>
      <p:sp>
        <p:nvSpPr>
          <p:cNvPr id="17" name="Left Brace 16"/>
          <p:cNvSpPr/>
          <p:nvPr/>
        </p:nvSpPr>
        <p:spPr>
          <a:xfrm rot="5400000">
            <a:off x="4461998" y="2228323"/>
            <a:ext cx="180277" cy="746873"/>
          </a:xfrm>
          <a:prstGeom prst="leftBrace">
            <a:avLst>
              <a:gd name="adj1" fmla="val 8333"/>
              <a:gd name="adj2" fmla="val 48200"/>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400" dirty="0"/>
          </a:p>
        </p:txBody>
      </p:sp>
      <p:sp>
        <p:nvSpPr>
          <p:cNvPr id="19" name="TextBox 18"/>
          <p:cNvSpPr txBox="1"/>
          <p:nvPr/>
        </p:nvSpPr>
        <p:spPr>
          <a:xfrm>
            <a:off x="4234418" y="2430573"/>
            <a:ext cx="547319" cy="184666"/>
          </a:xfrm>
          <a:prstGeom prst="rect">
            <a:avLst/>
          </a:prstGeom>
          <a:noFill/>
        </p:spPr>
        <p:txBody>
          <a:bodyPr wrap="square" lIns="0" tIns="0" rIns="0" bIns="0" rtlCol="0">
            <a:spAutoFit/>
          </a:bodyPr>
          <a:lstStyle/>
          <a:p>
            <a:r>
              <a:rPr lang="en-GB" sz="1200" dirty="0"/>
              <a:t>11%</a:t>
            </a:r>
          </a:p>
        </p:txBody>
      </p:sp>
      <p:grpSp>
        <p:nvGrpSpPr>
          <p:cNvPr id="21" name="Group 20"/>
          <p:cNvGrpSpPr/>
          <p:nvPr/>
        </p:nvGrpSpPr>
        <p:grpSpPr>
          <a:xfrm>
            <a:off x="4182619" y="3857754"/>
            <a:ext cx="1139395" cy="350609"/>
            <a:chOff x="4291381" y="2012021"/>
            <a:chExt cx="754275" cy="340154"/>
          </a:xfrm>
        </p:grpSpPr>
        <p:sp>
          <p:nvSpPr>
            <p:cNvPr id="22" name="Left Brace 21"/>
            <p:cNvSpPr/>
            <p:nvPr/>
          </p:nvSpPr>
          <p:spPr>
            <a:xfrm rot="5400000">
              <a:off x="4515261" y="1870406"/>
              <a:ext cx="257889" cy="705650"/>
            </a:xfrm>
            <a:prstGeom prst="leftBrace">
              <a:avLst>
                <a:gd name="adj1" fmla="val 8333"/>
                <a:gd name="adj2" fmla="val 48200"/>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400" dirty="0"/>
            </a:p>
          </p:txBody>
        </p:sp>
        <p:sp>
          <p:nvSpPr>
            <p:cNvPr id="23" name="TextBox 22"/>
            <p:cNvSpPr txBox="1"/>
            <p:nvPr/>
          </p:nvSpPr>
          <p:spPr>
            <a:xfrm>
              <a:off x="4498337" y="2012021"/>
              <a:ext cx="547319" cy="199867"/>
            </a:xfrm>
            <a:prstGeom prst="rect">
              <a:avLst/>
            </a:prstGeom>
            <a:noFill/>
          </p:spPr>
          <p:txBody>
            <a:bodyPr wrap="square" lIns="0" tIns="0" rIns="0" bIns="0" rtlCol="0">
              <a:spAutoFit/>
            </a:bodyPr>
            <a:lstStyle/>
            <a:p>
              <a:r>
                <a:rPr lang="en-GB" sz="1200" dirty="0"/>
                <a:t>16%</a:t>
              </a:r>
            </a:p>
          </p:txBody>
        </p:sp>
      </p:grpSp>
      <p:grpSp>
        <p:nvGrpSpPr>
          <p:cNvPr id="24" name="Group 23"/>
          <p:cNvGrpSpPr/>
          <p:nvPr/>
        </p:nvGrpSpPr>
        <p:grpSpPr>
          <a:xfrm>
            <a:off x="4138045" y="4431523"/>
            <a:ext cx="695062" cy="288336"/>
            <a:chOff x="4282214" y="1779639"/>
            <a:chExt cx="714817" cy="307416"/>
          </a:xfrm>
        </p:grpSpPr>
        <p:sp>
          <p:nvSpPr>
            <p:cNvPr id="25" name="Left Brace 24"/>
            <p:cNvSpPr/>
            <p:nvPr/>
          </p:nvSpPr>
          <p:spPr>
            <a:xfrm rot="5400000">
              <a:off x="4515261" y="1605286"/>
              <a:ext cx="257889" cy="705650"/>
            </a:xfrm>
            <a:prstGeom prst="leftBrace">
              <a:avLst>
                <a:gd name="adj1" fmla="val 8333"/>
                <a:gd name="adj2" fmla="val 48200"/>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400" dirty="0"/>
            </a:p>
          </p:txBody>
        </p:sp>
        <p:sp>
          <p:nvSpPr>
            <p:cNvPr id="26" name="TextBox 25"/>
            <p:cNvSpPr txBox="1"/>
            <p:nvPr/>
          </p:nvSpPr>
          <p:spPr>
            <a:xfrm>
              <a:off x="4282214" y="1779639"/>
              <a:ext cx="547319" cy="212301"/>
            </a:xfrm>
            <a:prstGeom prst="rect">
              <a:avLst/>
            </a:prstGeom>
            <a:noFill/>
          </p:spPr>
          <p:txBody>
            <a:bodyPr wrap="square" lIns="0" tIns="0" rIns="0" bIns="0" rtlCol="0">
              <a:spAutoFit/>
            </a:bodyPr>
            <a:lstStyle/>
            <a:p>
              <a:r>
                <a:rPr lang="en-GB" sz="1200" dirty="0"/>
                <a:t>10%</a:t>
              </a:r>
            </a:p>
          </p:txBody>
        </p:sp>
      </p:grpSp>
      <p:sp>
        <p:nvSpPr>
          <p:cNvPr id="27" name="Left Brace 26"/>
          <p:cNvSpPr/>
          <p:nvPr/>
        </p:nvSpPr>
        <p:spPr>
          <a:xfrm rot="5400000">
            <a:off x="4600076" y="4560990"/>
            <a:ext cx="170752" cy="1047092"/>
          </a:xfrm>
          <a:prstGeom prst="leftBrace">
            <a:avLst>
              <a:gd name="adj1" fmla="val 8333"/>
              <a:gd name="adj2" fmla="val 48200"/>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400" dirty="0"/>
          </a:p>
        </p:txBody>
      </p:sp>
      <p:sp>
        <p:nvSpPr>
          <p:cNvPr id="28" name="TextBox 27"/>
          <p:cNvSpPr txBox="1"/>
          <p:nvPr/>
        </p:nvSpPr>
        <p:spPr>
          <a:xfrm>
            <a:off x="4278699" y="4927927"/>
            <a:ext cx="919727" cy="184666"/>
          </a:xfrm>
          <a:prstGeom prst="rect">
            <a:avLst/>
          </a:prstGeom>
          <a:noFill/>
        </p:spPr>
        <p:txBody>
          <a:bodyPr wrap="square" lIns="0" tIns="0" rIns="0" bIns="0" rtlCol="0">
            <a:spAutoFit/>
          </a:bodyPr>
          <a:lstStyle/>
          <a:p>
            <a:r>
              <a:rPr lang="en-GB" sz="1200" dirty="0"/>
              <a:t>16%</a:t>
            </a:r>
          </a:p>
        </p:txBody>
      </p:sp>
      <p:sp>
        <p:nvSpPr>
          <p:cNvPr id="29" name="Left Brace 28"/>
          <p:cNvSpPr/>
          <p:nvPr/>
        </p:nvSpPr>
        <p:spPr>
          <a:xfrm rot="5400000">
            <a:off x="4772197" y="2372029"/>
            <a:ext cx="209777" cy="1444658"/>
          </a:xfrm>
          <a:prstGeom prst="leftBrace">
            <a:avLst>
              <a:gd name="adj1" fmla="val 8333"/>
              <a:gd name="adj2" fmla="val 41453"/>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400" dirty="0"/>
          </a:p>
        </p:txBody>
      </p:sp>
      <p:sp>
        <p:nvSpPr>
          <p:cNvPr id="31" name="TextBox 30"/>
          <p:cNvSpPr txBox="1"/>
          <p:nvPr/>
        </p:nvSpPr>
        <p:spPr>
          <a:xfrm>
            <a:off x="4614556" y="2917551"/>
            <a:ext cx="547319" cy="184666"/>
          </a:xfrm>
          <a:prstGeom prst="rect">
            <a:avLst/>
          </a:prstGeom>
          <a:noFill/>
        </p:spPr>
        <p:txBody>
          <a:bodyPr wrap="square" lIns="0" tIns="0" rIns="0" bIns="0" rtlCol="0">
            <a:spAutoFit/>
          </a:bodyPr>
          <a:lstStyle/>
          <a:p>
            <a:r>
              <a:rPr lang="en-GB" sz="1200" dirty="0"/>
              <a:t>22%</a:t>
            </a:r>
          </a:p>
        </p:txBody>
      </p:sp>
      <p:cxnSp>
        <p:nvCxnSpPr>
          <p:cNvPr id="10" name="Straight Connector 9"/>
          <p:cNvCxnSpPr/>
          <p:nvPr/>
        </p:nvCxnSpPr>
        <p:spPr>
          <a:xfrm flipV="1">
            <a:off x="340257" y="3620081"/>
            <a:ext cx="11425767" cy="14179"/>
          </a:xfrm>
          <a:prstGeom prst="line">
            <a:avLst/>
          </a:prstGeom>
          <a:ln w="127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84534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125877465"/>
              </p:ext>
            </p:extLst>
          </p:nvPr>
        </p:nvGraphicFramePr>
        <p:xfrm>
          <a:off x="116115" y="2088904"/>
          <a:ext cx="10656520" cy="3618021"/>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4"/>
          <p:cNvSpPr>
            <a:spLocks noGrp="1"/>
          </p:cNvSpPr>
          <p:nvPr>
            <p:ph type="body" sz="quarter" idx="16"/>
          </p:nvPr>
        </p:nvSpPr>
        <p:spPr>
          <a:xfrm>
            <a:off x="312207" y="5730661"/>
            <a:ext cx="11563351" cy="388492"/>
          </a:xfrm>
        </p:spPr>
        <p:txBody>
          <a:bodyPr/>
          <a:lstStyle/>
          <a:p>
            <a:r>
              <a:rPr lang="en-GB" sz="800" dirty="0"/>
              <a:t>Base: All who hold a full driving licence for a car and drive nowadays at each wave </a:t>
            </a:r>
            <a:br>
              <a:rPr lang="en-GB" sz="800" dirty="0"/>
            </a:br>
            <a:r>
              <a:rPr lang="en-GB" sz="800" dirty="0"/>
              <a:t>Q9a: To what extent are you ever negatively affected by age, health or mobility related issues when driving?</a:t>
            </a:r>
          </a:p>
        </p:txBody>
      </p:sp>
      <p:sp>
        <p:nvSpPr>
          <p:cNvPr id="30" name="Rectangle 57"/>
          <p:cNvSpPr>
            <a:spLocks noChangeArrowheads="1"/>
          </p:cNvSpPr>
          <p:nvPr/>
        </p:nvSpPr>
        <p:spPr bwMode="auto">
          <a:xfrm>
            <a:off x="2706069" y="1543000"/>
            <a:ext cx="493107" cy="307777"/>
          </a:xfrm>
          <a:prstGeom prst="rect">
            <a:avLst/>
          </a:prstGeom>
          <a:noFill/>
          <a:ln w="9525">
            <a:noFill/>
            <a:miter lim="800000"/>
            <a:headEnd/>
            <a:tailEnd/>
          </a:ln>
        </p:spPr>
        <p:txBody>
          <a:bodyPr wrap="square">
            <a:spAutoFit/>
          </a:bodyPr>
          <a:lstStyle/>
          <a:p>
            <a:pPr algn="l"/>
            <a:r>
              <a:rPr lang="en-GB" sz="1400" b="0" i="1" dirty="0">
                <a:latin typeface="+mn-lt"/>
              </a:rPr>
              <a:t>%</a:t>
            </a:r>
          </a:p>
        </p:txBody>
      </p:sp>
      <p:sp>
        <p:nvSpPr>
          <p:cNvPr id="20" name="Title 11"/>
          <p:cNvSpPr>
            <a:spLocks noGrp="1"/>
          </p:cNvSpPr>
          <p:nvPr>
            <p:ph type="title"/>
          </p:nvPr>
        </p:nvSpPr>
        <p:spPr>
          <a:xfrm>
            <a:off x="345798" y="248007"/>
            <a:ext cx="11562668" cy="1190171"/>
          </a:xfrm>
        </p:spPr>
        <p:txBody>
          <a:bodyPr/>
          <a:lstStyle/>
          <a:p>
            <a:r>
              <a:rPr lang="en-GB" sz="2200" dirty="0"/>
              <a:t>The negative impact of age, health or mobility issues on driving is also felt by a small, but nevertheless significant minority, but again age is not a key influence   </a:t>
            </a:r>
          </a:p>
        </p:txBody>
      </p:sp>
      <p:sp>
        <p:nvSpPr>
          <p:cNvPr id="3" name="Slide Number Placeholder 2"/>
          <p:cNvSpPr>
            <a:spLocks noGrp="1"/>
          </p:cNvSpPr>
          <p:nvPr>
            <p:ph type="sldNum" sz="quarter" idx="10"/>
          </p:nvPr>
        </p:nvSpPr>
        <p:spPr/>
        <p:txBody>
          <a:bodyPr/>
          <a:lstStyle/>
          <a:p>
            <a:fld id="{9784CBA3-D598-4B1F-BAA3-EE14B5154290}" type="slidenum">
              <a:rPr lang="en-AU" smtClean="0"/>
              <a:pPr/>
              <a:t>39</a:t>
            </a:fld>
            <a:endParaRPr lang="en-AU" dirty="0"/>
          </a:p>
        </p:txBody>
      </p:sp>
      <p:sp>
        <p:nvSpPr>
          <p:cNvPr id="12" name="TextBox 1"/>
          <p:cNvSpPr txBox="1"/>
          <p:nvPr/>
        </p:nvSpPr>
        <p:spPr>
          <a:xfrm>
            <a:off x="381000" y="1170038"/>
            <a:ext cx="10128148"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400" dirty="0"/>
              <a:t>To what extent are you ever negatively affected by age, health or mobility related issues when driving?</a:t>
            </a:r>
          </a:p>
        </p:txBody>
      </p:sp>
      <p:grpSp>
        <p:nvGrpSpPr>
          <p:cNvPr id="10" name="Group 9"/>
          <p:cNvGrpSpPr/>
          <p:nvPr/>
        </p:nvGrpSpPr>
        <p:grpSpPr>
          <a:xfrm>
            <a:off x="3023742" y="1922923"/>
            <a:ext cx="1271985" cy="315139"/>
            <a:chOff x="4537934" y="1720709"/>
            <a:chExt cx="667781" cy="315139"/>
          </a:xfrm>
        </p:grpSpPr>
        <p:sp>
          <p:nvSpPr>
            <p:cNvPr id="11" name="Left Brace 10"/>
            <p:cNvSpPr/>
            <p:nvPr/>
          </p:nvSpPr>
          <p:spPr>
            <a:xfrm rot="5400000">
              <a:off x="4638537" y="1677356"/>
              <a:ext cx="257889" cy="459095"/>
            </a:xfrm>
            <a:prstGeom prst="leftBrace">
              <a:avLst>
                <a:gd name="adj1" fmla="val 8333"/>
                <a:gd name="adj2" fmla="val 48200"/>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400" dirty="0"/>
            </a:p>
          </p:txBody>
        </p:sp>
        <p:sp>
          <p:nvSpPr>
            <p:cNvPr id="13" name="TextBox 12"/>
            <p:cNvSpPr txBox="1"/>
            <p:nvPr/>
          </p:nvSpPr>
          <p:spPr>
            <a:xfrm>
              <a:off x="4575899" y="1720709"/>
              <a:ext cx="629816" cy="184666"/>
            </a:xfrm>
            <a:prstGeom prst="rect">
              <a:avLst/>
            </a:prstGeom>
            <a:noFill/>
          </p:spPr>
          <p:txBody>
            <a:bodyPr wrap="square" lIns="0" tIns="0" rIns="0" bIns="0" rtlCol="0">
              <a:spAutoFit/>
            </a:bodyPr>
            <a:lstStyle/>
            <a:p>
              <a:r>
                <a:rPr lang="en-GB" sz="1200" dirty="0"/>
                <a:t>22%</a:t>
              </a:r>
            </a:p>
          </p:txBody>
        </p:sp>
      </p:grpSp>
      <p:grpSp>
        <p:nvGrpSpPr>
          <p:cNvPr id="14" name="Group 13"/>
          <p:cNvGrpSpPr/>
          <p:nvPr/>
        </p:nvGrpSpPr>
        <p:grpSpPr>
          <a:xfrm>
            <a:off x="2957204" y="2432478"/>
            <a:ext cx="1138006" cy="335686"/>
            <a:chOff x="4291381" y="1628015"/>
            <a:chExt cx="705650" cy="335686"/>
          </a:xfrm>
        </p:grpSpPr>
        <p:sp>
          <p:nvSpPr>
            <p:cNvPr id="15" name="Left Brace 14"/>
            <p:cNvSpPr/>
            <p:nvPr/>
          </p:nvSpPr>
          <p:spPr>
            <a:xfrm rot="5400000">
              <a:off x="4515261" y="1481932"/>
              <a:ext cx="257889" cy="705650"/>
            </a:xfrm>
            <a:prstGeom prst="leftBrace">
              <a:avLst>
                <a:gd name="adj1" fmla="val 8333"/>
                <a:gd name="adj2" fmla="val 48200"/>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400" dirty="0"/>
            </a:p>
          </p:txBody>
        </p:sp>
        <p:sp>
          <p:nvSpPr>
            <p:cNvPr id="16" name="TextBox 15"/>
            <p:cNvSpPr txBox="1"/>
            <p:nvPr/>
          </p:nvSpPr>
          <p:spPr>
            <a:xfrm>
              <a:off x="4429632" y="1628015"/>
              <a:ext cx="547319" cy="184666"/>
            </a:xfrm>
            <a:prstGeom prst="rect">
              <a:avLst/>
            </a:prstGeom>
            <a:noFill/>
          </p:spPr>
          <p:txBody>
            <a:bodyPr wrap="square" lIns="0" tIns="0" rIns="0" bIns="0" rtlCol="0">
              <a:spAutoFit/>
            </a:bodyPr>
            <a:lstStyle/>
            <a:p>
              <a:r>
                <a:rPr lang="en-GB" sz="1200" dirty="0"/>
                <a:t>21%</a:t>
              </a:r>
            </a:p>
          </p:txBody>
        </p:sp>
      </p:grpSp>
      <p:grpSp>
        <p:nvGrpSpPr>
          <p:cNvPr id="17" name="Group 16"/>
          <p:cNvGrpSpPr/>
          <p:nvPr/>
        </p:nvGrpSpPr>
        <p:grpSpPr>
          <a:xfrm>
            <a:off x="2910345" y="4001564"/>
            <a:ext cx="1143158" cy="294818"/>
            <a:chOff x="4291381" y="1680069"/>
            <a:chExt cx="705650" cy="294818"/>
          </a:xfrm>
        </p:grpSpPr>
        <p:sp>
          <p:nvSpPr>
            <p:cNvPr id="19" name="Left Brace 18"/>
            <p:cNvSpPr/>
            <p:nvPr/>
          </p:nvSpPr>
          <p:spPr>
            <a:xfrm rot="5400000">
              <a:off x="4515261" y="1493118"/>
              <a:ext cx="257889" cy="705650"/>
            </a:xfrm>
            <a:prstGeom prst="leftBrace">
              <a:avLst>
                <a:gd name="adj1" fmla="val 8333"/>
                <a:gd name="adj2" fmla="val 48200"/>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400" dirty="0"/>
            </a:p>
          </p:txBody>
        </p:sp>
        <p:sp>
          <p:nvSpPr>
            <p:cNvPr id="21" name="TextBox 20"/>
            <p:cNvSpPr txBox="1"/>
            <p:nvPr/>
          </p:nvSpPr>
          <p:spPr>
            <a:xfrm>
              <a:off x="4442805" y="1680069"/>
              <a:ext cx="547319" cy="184666"/>
            </a:xfrm>
            <a:prstGeom prst="rect">
              <a:avLst/>
            </a:prstGeom>
            <a:noFill/>
          </p:spPr>
          <p:txBody>
            <a:bodyPr wrap="square" lIns="0" tIns="0" rIns="0" bIns="0" rtlCol="0">
              <a:spAutoFit/>
            </a:bodyPr>
            <a:lstStyle/>
            <a:p>
              <a:r>
                <a:rPr lang="en-GB" sz="1200" dirty="0"/>
                <a:t>27%</a:t>
              </a:r>
            </a:p>
          </p:txBody>
        </p:sp>
      </p:grpSp>
      <p:grpSp>
        <p:nvGrpSpPr>
          <p:cNvPr id="22" name="Group 21"/>
          <p:cNvGrpSpPr/>
          <p:nvPr/>
        </p:nvGrpSpPr>
        <p:grpSpPr>
          <a:xfrm>
            <a:off x="2895585" y="4515298"/>
            <a:ext cx="1010970" cy="314910"/>
            <a:chOff x="4291381" y="1863177"/>
            <a:chExt cx="705650" cy="314910"/>
          </a:xfrm>
        </p:grpSpPr>
        <p:sp>
          <p:nvSpPr>
            <p:cNvPr id="23" name="Left Brace 22"/>
            <p:cNvSpPr/>
            <p:nvPr/>
          </p:nvSpPr>
          <p:spPr>
            <a:xfrm rot="5400000">
              <a:off x="4515261" y="1696318"/>
              <a:ext cx="257889" cy="705650"/>
            </a:xfrm>
            <a:prstGeom prst="leftBrace">
              <a:avLst>
                <a:gd name="adj1" fmla="val 8333"/>
                <a:gd name="adj2" fmla="val 48200"/>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400" dirty="0"/>
            </a:p>
          </p:txBody>
        </p:sp>
        <p:sp>
          <p:nvSpPr>
            <p:cNvPr id="24" name="TextBox 23"/>
            <p:cNvSpPr txBox="1"/>
            <p:nvPr/>
          </p:nvSpPr>
          <p:spPr>
            <a:xfrm>
              <a:off x="4430368" y="1863177"/>
              <a:ext cx="547319" cy="184666"/>
            </a:xfrm>
            <a:prstGeom prst="rect">
              <a:avLst/>
            </a:prstGeom>
            <a:noFill/>
          </p:spPr>
          <p:txBody>
            <a:bodyPr wrap="square" lIns="0" tIns="0" rIns="0" bIns="0" rtlCol="0">
              <a:spAutoFit/>
            </a:bodyPr>
            <a:lstStyle/>
            <a:p>
              <a:r>
                <a:rPr lang="en-GB" sz="1200" dirty="0"/>
                <a:t>22%</a:t>
              </a:r>
            </a:p>
          </p:txBody>
        </p:sp>
      </p:grpSp>
      <p:grpSp>
        <p:nvGrpSpPr>
          <p:cNvPr id="25" name="Group 24"/>
          <p:cNvGrpSpPr/>
          <p:nvPr/>
        </p:nvGrpSpPr>
        <p:grpSpPr>
          <a:xfrm>
            <a:off x="2878683" y="2974133"/>
            <a:ext cx="1224186" cy="318673"/>
            <a:chOff x="4291381" y="1751303"/>
            <a:chExt cx="759086" cy="318673"/>
          </a:xfrm>
        </p:grpSpPr>
        <p:sp>
          <p:nvSpPr>
            <p:cNvPr id="26" name="Left Brace 25"/>
            <p:cNvSpPr/>
            <p:nvPr/>
          </p:nvSpPr>
          <p:spPr>
            <a:xfrm rot="5400000">
              <a:off x="4535075" y="1554584"/>
              <a:ext cx="271698" cy="759086"/>
            </a:xfrm>
            <a:prstGeom prst="leftBrace">
              <a:avLst>
                <a:gd name="adj1" fmla="val 8333"/>
                <a:gd name="adj2" fmla="val 48200"/>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400" dirty="0"/>
            </a:p>
          </p:txBody>
        </p:sp>
        <p:sp>
          <p:nvSpPr>
            <p:cNvPr id="27" name="TextBox 26"/>
            <p:cNvSpPr txBox="1"/>
            <p:nvPr/>
          </p:nvSpPr>
          <p:spPr>
            <a:xfrm>
              <a:off x="4461488" y="1751303"/>
              <a:ext cx="547319" cy="184666"/>
            </a:xfrm>
            <a:prstGeom prst="rect">
              <a:avLst/>
            </a:prstGeom>
            <a:noFill/>
          </p:spPr>
          <p:txBody>
            <a:bodyPr wrap="square" lIns="0" tIns="0" rIns="0" bIns="0" rtlCol="0">
              <a:spAutoFit/>
            </a:bodyPr>
            <a:lstStyle/>
            <a:p>
              <a:r>
                <a:rPr lang="en-GB" sz="1200" dirty="0"/>
                <a:t>19%</a:t>
              </a:r>
            </a:p>
          </p:txBody>
        </p:sp>
      </p:grpSp>
      <p:grpSp>
        <p:nvGrpSpPr>
          <p:cNvPr id="28" name="Group 27"/>
          <p:cNvGrpSpPr/>
          <p:nvPr/>
        </p:nvGrpSpPr>
        <p:grpSpPr>
          <a:xfrm>
            <a:off x="2907184" y="5042045"/>
            <a:ext cx="1010970" cy="325184"/>
            <a:chOff x="4291381" y="1852903"/>
            <a:chExt cx="705650" cy="325184"/>
          </a:xfrm>
        </p:grpSpPr>
        <p:sp>
          <p:nvSpPr>
            <p:cNvPr id="29" name="Left Brace 28"/>
            <p:cNvSpPr/>
            <p:nvPr/>
          </p:nvSpPr>
          <p:spPr>
            <a:xfrm rot="5400000">
              <a:off x="4515261" y="1696318"/>
              <a:ext cx="257889" cy="705650"/>
            </a:xfrm>
            <a:prstGeom prst="leftBrace">
              <a:avLst>
                <a:gd name="adj1" fmla="val 8333"/>
                <a:gd name="adj2" fmla="val 48200"/>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400" dirty="0"/>
            </a:p>
          </p:txBody>
        </p:sp>
        <p:sp>
          <p:nvSpPr>
            <p:cNvPr id="31" name="TextBox 30"/>
            <p:cNvSpPr txBox="1"/>
            <p:nvPr/>
          </p:nvSpPr>
          <p:spPr>
            <a:xfrm>
              <a:off x="4365829" y="1852903"/>
              <a:ext cx="547319" cy="184666"/>
            </a:xfrm>
            <a:prstGeom prst="rect">
              <a:avLst/>
            </a:prstGeom>
            <a:noFill/>
          </p:spPr>
          <p:txBody>
            <a:bodyPr wrap="square" lIns="0" tIns="0" rIns="0" bIns="0" rtlCol="0">
              <a:spAutoFit/>
            </a:bodyPr>
            <a:lstStyle/>
            <a:p>
              <a:r>
                <a:rPr lang="en-GB" sz="1200" dirty="0"/>
                <a:t>17%</a:t>
              </a:r>
            </a:p>
          </p:txBody>
        </p:sp>
      </p:grpSp>
      <p:cxnSp>
        <p:nvCxnSpPr>
          <p:cNvPr id="32" name="Straight Connector 31"/>
          <p:cNvCxnSpPr/>
          <p:nvPr/>
        </p:nvCxnSpPr>
        <p:spPr>
          <a:xfrm flipV="1">
            <a:off x="340257" y="3620081"/>
            <a:ext cx="11425767" cy="14179"/>
          </a:xfrm>
          <a:prstGeom prst="line">
            <a:avLst/>
          </a:prstGeom>
          <a:ln w="127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3635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custDataLst>
              <p:tags r:id="rId1"/>
            </p:custDataLst>
          </p:nvPr>
        </p:nvSpPr>
        <p:spPr>
          <a:xfrm>
            <a:off x="11143881" y="6422811"/>
            <a:ext cx="673051" cy="153888"/>
          </a:xfrm>
          <a:prstGeom prst="rect">
            <a:avLst/>
          </a:prstGeom>
          <a:noFill/>
        </p:spPr>
        <p:txBody>
          <a:bodyPr vert="horz" wrap="square" lIns="0" tIns="0" rIns="0" bIns="0" rtlCol="0" anchor="b">
            <a:spAutoFit/>
          </a:bodyPr>
          <a:lstStyle/>
          <a:p>
            <a:pPr algn="r"/>
            <a:r>
              <a:rPr lang="en-GB" sz="1000" b="0" dirty="0"/>
              <a:t>4</a:t>
            </a:r>
          </a:p>
        </p:txBody>
      </p:sp>
      <p:sp>
        <p:nvSpPr>
          <p:cNvPr id="12" name="Title 11"/>
          <p:cNvSpPr>
            <a:spLocks noGrp="1"/>
          </p:cNvSpPr>
          <p:nvPr>
            <p:ph type="title"/>
          </p:nvPr>
        </p:nvSpPr>
        <p:spPr>
          <a:xfrm>
            <a:off x="375751" y="144849"/>
            <a:ext cx="11431016" cy="594360"/>
          </a:xfrm>
        </p:spPr>
        <p:txBody>
          <a:bodyPr/>
          <a:lstStyle/>
          <a:p>
            <a:r>
              <a:rPr lang="en-GB" sz="2200" dirty="0"/>
              <a:t>Background and objectives</a:t>
            </a:r>
          </a:p>
        </p:txBody>
      </p:sp>
      <p:sp>
        <p:nvSpPr>
          <p:cNvPr id="19" name="Content Placeholder 5"/>
          <p:cNvSpPr txBox="1">
            <a:spLocks/>
          </p:cNvSpPr>
          <p:nvPr/>
        </p:nvSpPr>
        <p:spPr>
          <a:xfrm>
            <a:off x="1369406" y="1004188"/>
            <a:ext cx="9539894" cy="742097"/>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Scottish Government and Road Safety Scotland tend to run 2-3 media campaigns per year, supported by other activity on a more localised level, as part of a wider strategy to reduce road casualties</a:t>
            </a:r>
          </a:p>
        </p:txBody>
      </p:sp>
      <p:sp>
        <p:nvSpPr>
          <p:cNvPr id="20" name="Rectangle 19"/>
          <p:cNvSpPr/>
          <p:nvPr/>
        </p:nvSpPr>
        <p:spPr>
          <a:xfrm>
            <a:off x="361080" y="1050624"/>
            <a:ext cx="649224" cy="6492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0" dirty="0"/>
          </a:p>
        </p:txBody>
      </p:sp>
      <p:sp>
        <p:nvSpPr>
          <p:cNvPr id="22" name="Rectangle 21"/>
          <p:cNvSpPr/>
          <p:nvPr/>
        </p:nvSpPr>
        <p:spPr>
          <a:xfrm>
            <a:off x="361080" y="2418715"/>
            <a:ext cx="649224" cy="6492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0" dirty="0"/>
          </a:p>
        </p:txBody>
      </p:sp>
      <p:sp>
        <p:nvSpPr>
          <p:cNvPr id="23" name="Rectangle 22"/>
          <p:cNvSpPr/>
          <p:nvPr/>
        </p:nvSpPr>
        <p:spPr>
          <a:xfrm>
            <a:off x="361080" y="3763549"/>
            <a:ext cx="649224" cy="6492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0" dirty="0"/>
          </a:p>
        </p:txBody>
      </p:sp>
      <p:sp>
        <p:nvSpPr>
          <p:cNvPr id="24" name="Rectangle 23"/>
          <p:cNvSpPr/>
          <p:nvPr/>
        </p:nvSpPr>
        <p:spPr>
          <a:xfrm>
            <a:off x="361080" y="4949041"/>
            <a:ext cx="649224" cy="64922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0" dirty="0"/>
          </a:p>
        </p:txBody>
      </p:sp>
      <p:sp>
        <p:nvSpPr>
          <p:cNvPr id="27" name="Content Placeholder 5"/>
          <p:cNvSpPr txBox="1">
            <a:spLocks/>
          </p:cNvSpPr>
          <p:nvPr/>
        </p:nvSpPr>
        <p:spPr>
          <a:xfrm>
            <a:off x="1369406" y="2442309"/>
            <a:ext cx="9539894" cy="544887"/>
          </a:xfrm>
          <a:prstGeom prst="rect">
            <a:avLst/>
          </a:prstGeom>
        </p:spPr>
        <p:txBody>
          <a:bodyPr>
            <a:noAutofit/>
          </a:bodyPr>
          <a:lstStyle>
            <a:lvl1pPr marL="0" indent="0" algn="l" defTabSz="914400" rtl="0" eaLnBrk="1" latinLnBrk="0" hangingPunct="1">
              <a:spcBef>
                <a:spcPct val="20000"/>
              </a:spcBef>
              <a:buFont typeface="Arial" pitchFamily="34" charset="0"/>
              <a:buNone/>
              <a:defRPr sz="1450" b="0" kern="1200">
                <a:solidFill>
                  <a:schemeClr val="tx1">
                    <a:lumMod val="85000"/>
                    <a:lumOff val="15000"/>
                  </a:schemeClr>
                </a:solidFill>
                <a:latin typeface="+mn-lt"/>
                <a:ea typeface="+mn-ea"/>
                <a:cs typeface="+mn-cs"/>
              </a:defRPr>
            </a:lvl1pPr>
            <a:lvl2pPr marL="0" indent="0" algn="l" defTabSz="914400" rtl="0" eaLnBrk="1" latinLnBrk="0" hangingPunct="1">
              <a:spcBef>
                <a:spcPct val="20000"/>
              </a:spcBef>
              <a:buFont typeface="Arial" pitchFamily="34" charset="0"/>
              <a:buNone/>
              <a:defRPr sz="1450" kern="1200">
                <a:solidFill>
                  <a:schemeClr val="tx1">
                    <a:lumMod val="85000"/>
                    <a:lumOff val="15000"/>
                  </a:schemeClr>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450" kern="1200">
                <a:solidFill>
                  <a:schemeClr val="tx1">
                    <a:lumMod val="85000"/>
                    <a:lumOff val="15000"/>
                  </a:schemeClr>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450" kern="1200">
                <a:solidFill>
                  <a:schemeClr val="tx1">
                    <a:lumMod val="85000"/>
                    <a:lumOff val="15000"/>
                  </a:schemeClr>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45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fontAlgn="auto">
              <a:spcAft>
                <a:spcPts val="0"/>
              </a:spcAft>
            </a:pPr>
            <a:r>
              <a:rPr lang="en-GB" sz="1600" dirty="0">
                <a:solidFill>
                  <a:schemeClr val="tx1"/>
                </a:solidFill>
              </a:rPr>
              <a:t>These campaigns are generally evaluated on an ad hoc basis among their specific target audiences at the point in time when they are running</a:t>
            </a:r>
          </a:p>
        </p:txBody>
      </p:sp>
      <p:sp>
        <p:nvSpPr>
          <p:cNvPr id="28" name="Content Placeholder 5"/>
          <p:cNvSpPr txBox="1">
            <a:spLocks/>
          </p:cNvSpPr>
          <p:nvPr/>
        </p:nvSpPr>
        <p:spPr>
          <a:xfrm>
            <a:off x="1369406" y="3680232"/>
            <a:ext cx="9539894" cy="1019059"/>
          </a:xfrm>
          <a:prstGeom prst="rect">
            <a:avLst/>
          </a:prstGeom>
        </p:spPr>
        <p:txBody>
          <a:bodyPr>
            <a:noAutofit/>
          </a:bodyPr>
          <a:lstStyle>
            <a:lvl1pPr marL="0" indent="0" algn="l" defTabSz="914400" rtl="0" eaLnBrk="1" latinLnBrk="0" hangingPunct="1">
              <a:spcBef>
                <a:spcPct val="20000"/>
              </a:spcBef>
              <a:buFont typeface="Arial" pitchFamily="34" charset="0"/>
              <a:buNone/>
              <a:defRPr sz="1450" b="0" kern="1200">
                <a:solidFill>
                  <a:schemeClr val="tx1">
                    <a:lumMod val="85000"/>
                    <a:lumOff val="15000"/>
                  </a:schemeClr>
                </a:solidFill>
                <a:latin typeface="+mn-lt"/>
                <a:ea typeface="+mn-ea"/>
                <a:cs typeface="+mn-cs"/>
              </a:defRPr>
            </a:lvl1pPr>
            <a:lvl2pPr marL="0" indent="0" algn="l" defTabSz="914400" rtl="0" eaLnBrk="1" latinLnBrk="0" hangingPunct="1">
              <a:spcBef>
                <a:spcPct val="20000"/>
              </a:spcBef>
              <a:buFont typeface="Arial" pitchFamily="34" charset="0"/>
              <a:buNone/>
              <a:defRPr sz="1450" kern="1200">
                <a:solidFill>
                  <a:schemeClr val="tx1">
                    <a:lumMod val="85000"/>
                    <a:lumOff val="15000"/>
                  </a:schemeClr>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450" kern="1200">
                <a:solidFill>
                  <a:schemeClr val="tx1">
                    <a:lumMod val="85000"/>
                    <a:lumOff val="15000"/>
                  </a:schemeClr>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450" kern="1200">
                <a:solidFill>
                  <a:schemeClr val="tx1">
                    <a:lumMod val="85000"/>
                    <a:lumOff val="15000"/>
                  </a:schemeClr>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45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2" indent="0">
              <a:spcBef>
                <a:spcPts val="600"/>
              </a:spcBef>
              <a:buNone/>
            </a:pPr>
            <a:r>
              <a:rPr lang="en-GB" sz="1600" b="0" dirty="0">
                <a:solidFill>
                  <a:schemeClr val="tx1"/>
                </a:solidFill>
              </a:rPr>
              <a:t>However it was recognised that there was no on-going tracking to assess the longer term effect of campaigns or local activity on driver behaviours and attitudes more generally – are there any changes occurring in these over time and are these for the better?</a:t>
            </a:r>
          </a:p>
        </p:txBody>
      </p:sp>
      <p:sp>
        <p:nvSpPr>
          <p:cNvPr id="30" name="Content Placeholder 5"/>
          <p:cNvSpPr txBox="1">
            <a:spLocks/>
          </p:cNvSpPr>
          <p:nvPr/>
        </p:nvSpPr>
        <p:spPr>
          <a:xfrm>
            <a:off x="1369405" y="5005753"/>
            <a:ext cx="9774475" cy="800269"/>
          </a:xfrm>
          <a:prstGeom prst="rect">
            <a:avLst/>
          </a:prstGeom>
        </p:spPr>
        <p:txBody>
          <a:bodyPr>
            <a:noAutofit/>
          </a:bodyPr>
          <a:lstStyle>
            <a:lvl1pPr marL="0" indent="0" algn="l" defTabSz="914400" rtl="0" eaLnBrk="1" latinLnBrk="0" hangingPunct="1">
              <a:spcBef>
                <a:spcPct val="20000"/>
              </a:spcBef>
              <a:buFont typeface="Arial" pitchFamily="34" charset="0"/>
              <a:buNone/>
              <a:defRPr sz="1450" b="0" kern="1200">
                <a:solidFill>
                  <a:schemeClr val="tx1">
                    <a:lumMod val="85000"/>
                    <a:lumOff val="15000"/>
                  </a:schemeClr>
                </a:solidFill>
                <a:latin typeface="+mn-lt"/>
                <a:ea typeface="+mn-ea"/>
                <a:cs typeface="+mn-cs"/>
              </a:defRPr>
            </a:lvl1pPr>
            <a:lvl2pPr marL="0" indent="0" algn="l" defTabSz="914400" rtl="0" eaLnBrk="1" latinLnBrk="0" hangingPunct="1">
              <a:spcBef>
                <a:spcPct val="20000"/>
              </a:spcBef>
              <a:buFont typeface="Arial" pitchFamily="34" charset="0"/>
              <a:buNone/>
              <a:defRPr sz="1450" kern="1200">
                <a:solidFill>
                  <a:schemeClr val="tx1">
                    <a:lumMod val="85000"/>
                    <a:lumOff val="15000"/>
                  </a:schemeClr>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450" kern="1200">
                <a:solidFill>
                  <a:schemeClr val="tx1">
                    <a:lumMod val="85000"/>
                    <a:lumOff val="15000"/>
                  </a:schemeClr>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450" kern="1200">
                <a:solidFill>
                  <a:schemeClr val="tx1">
                    <a:lumMod val="85000"/>
                    <a:lumOff val="15000"/>
                  </a:schemeClr>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45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fontAlgn="auto">
              <a:spcAft>
                <a:spcPts val="0"/>
              </a:spcAft>
            </a:pPr>
            <a:r>
              <a:rPr lang="en-GB" sz="1600" dirty="0">
                <a:solidFill>
                  <a:schemeClr val="tx1"/>
                </a:solidFill>
              </a:rPr>
              <a:t>Against this background, a survey mechanism was set up in September 2010 to monitor driver behaviour and attitudes in Scotland in relation to some key issues of road safety on a continuous basis, with surveys conducted twice a year: Latest results from wave 15</a:t>
            </a:r>
          </a:p>
        </p:txBody>
      </p:sp>
      <p:grpSp>
        <p:nvGrpSpPr>
          <p:cNvPr id="32" name="Group 11"/>
          <p:cNvGrpSpPr>
            <a:grpSpLocks/>
          </p:cNvGrpSpPr>
          <p:nvPr/>
        </p:nvGrpSpPr>
        <p:grpSpPr bwMode="auto">
          <a:xfrm>
            <a:off x="513966" y="3844876"/>
            <a:ext cx="395287" cy="486569"/>
            <a:chOff x="2663" y="647"/>
            <a:chExt cx="321" cy="383"/>
          </a:xfrm>
          <a:solidFill>
            <a:schemeClr val="bg1"/>
          </a:solidFill>
        </p:grpSpPr>
        <p:sp>
          <p:nvSpPr>
            <p:cNvPr id="35" name="Freeform 12"/>
            <p:cNvSpPr>
              <a:spLocks noChangeArrowheads="1"/>
            </p:cNvSpPr>
            <p:nvPr/>
          </p:nvSpPr>
          <p:spPr bwMode="auto">
            <a:xfrm>
              <a:off x="2840" y="684"/>
              <a:ext cx="144" cy="317"/>
            </a:xfrm>
            <a:custGeom>
              <a:avLst/>
              <a:gdLst>
                <a:gd name="T0" fmla="*/ 0 w 1305"/>
                <a:gd name="T1" fmla="*/ 0 h 2856"/>
                <a:gd name="T2" fmla="*/ 0 w 1305"/>
                <a:gd name="T3" fmla="*/ 0 h 2856"/>
                <a:gd name="T4" fmla="*/ 0 w 1305"/>
                <a:gd name="T5" fmla="*/ 0 h 2856"/>
                <a:gd name="T6" fmla="*/ 0 w 1305"/>
                <a:gd name="T7" fmla="*/ 0 h 2856"/>
                <a:gd name="T8" fmla="*/ 0 w 1305"/>
                <a:gd name="T9" fmla="*/ 0 h 2856"/>
                <a:gd name="T10" fmla="*/ 0 w 1305"/>
                <a:gd name="T11" fmla="*/ 0 h 2856"/>
                <a:gd name="T12" fmla="*/ 0 w 1305"/>
                <a:gd name="T13" fmla="*/ 0 h 2856"/>
                <a:gd name="T14" fmla="*/ 0 w 1305"/>
                <a:gd name="T15" fmla="*/ 0 h 2856"/>
                <a:gd name="T16" fmla="*/ 0 w 1305"/>
                <a:gd name="T17" fmla="*/ 0 h 2856"/>
                <a:gd name="T18" fmla="*/ 0 w 1305"/>
                <a:gd name="T19" fmla="*/ 0 h 2856"/>
                <a:gd name="T20" fmla="*/ 0 w 1305"/>
                <a:gd name="T21" fmla="*/ 0 h 2856"/>
                <a:gd name="T22" fmla="*/ 0 w 1305"/>
                <a:gd name="T23" fmla="*/ 0 h 2856"/>
                <a:gd name="T24" fmla="*/ 0 w 1305"/>
                <a:gd name="T25" fmla="*/ 0 h 2856"/>
                <a:gd name="T26" fmla="*/ 0 w 1305"/>
                <a:gd name="T27" fmla="*/ 0 h 2856"/>
                <a:gd name="T28" fmla="*/ 0 w 1305"/>
                <a:gd name="T29" fmla="*/ 0 h 2856"/>
                <a:gd name="T30" fmla="*/ 0 w 1305"/>
                <a:gd name="T31" fmla="*/ 0 h 2856"/>
                <a:gd name="T32" fmla="*/ 0 w 1305"/>
                <a:gd name="T33" fmla="*/ 0 h 2856"/>
                <a:gd name="T34" fmla="*/ 0 w 1305"/>
                <a:gd name="T35" fmla="*/ 0 h 2856"/>
                <a:gd name="T36" fmla="*/ 0 w 1305"/>
                <a:gd name="T37" fmla="*/ 0 h 2856"/>
                <a:gd name="T38" fmla="*/ 0 w 1305"/>
                <a:gd name="T39" fmla="*/ 0 h 2856"/>
                <a:gd name="T40" fmla="*/ 0 w 1305"/>
                <a:gd name="T41" fmla="*/ 0 h 2856"/>
                <a:gd name="T42" fmla="*/ 0 w 1305"/>
                <a:gd name="T43" fmla="*/ 0 h 2856"/>
                <a:gd name="T44" fmla="*/ 0 w 1305"/>
                <a:gd name="T45" fmla="*/ 0 h 2856"/>
                <a:gd name="T46" fmla="*/ 0 w 1305"/>
                <a:gd name="T47" fmla="*/ 0 h 2856"/>
                <a:gd name="T48" fmla="*/ 0 w 1305"/>
                <a:gd name="T49" fmla="*/ 0 h 2856"/>
                <a:gd name="T50" fmla="*/ 0 w 1305"/>
                <a:gd name="T51" fmla="*/ 0 h 2856"/>
                <a:gd name="T52" fmla="*/ 0 w 1305"/>
                <a:gd name="T53" fmla="*/ 0 h 2856"/>
                <a:gd name="T54" fmla="*/ 0 w 1305"/>
                <a:gd name="T55" fmla="*/ 0 h 2856"/>
                <a:gd name="T56" fmla="*/ 0 w 1305"/>
                <a:gd name="T57" fmla="*/ 0 h 2856"/>
                <a:gd name="T58" fmla="*/ 0 w 1305"/>
                <a:gd name="T59" fmla="*/ 0 h 2856"/>
                <a:gd name="T60" fmla="*/ 0 w 1305"/>
                <a:gd name="T61" fmla="*/ 0 h 2856"/>
                <a:gd name="T62" fmla="*/ 0 w 1305"/>
                <a:gd name="T63" fmla="*/ 0 h 2856"/>
                <a:gd name="T64" fmla="*/ 0 w 1305"/>
                <a:gd name="T65" fmla="*/ 0 h 2856"/>
                <a:gd name="T66" fmla="*/ 0 w 1305"/>
                <a:gd name="T67" fmla="*/ 0 h 2856"/>
                <a:gd name="T68" fmla="*/ 0 w 1305"/>
                <a:gd name="T69" fmla="*/ 0 h 2856"/>
                <a:gd name="T70" fmla="*/ 0 w 1305"/>
                <a:gd name="T71" fmla="*/ 0 h 2856"/>
                <a:gd name="T72" fmla="*/ 0 w 1305"/>
                <a:gd name="T73" fmla="*/ 0 h 2856"/>
                <a:gd name="T74" fmla="*/ 0 w 1305"/>
                <a:gd name="T75" fmla="*/ 0 h 2856"/>
                <a:gd name="T76" fmla="*/ 0 w 1305"/>
                <a:gd name="T77" fmla="*/ 0 h 2856"/>
                <a:gd name="T78" fmla="*/ 0 w 1305"/>
                <a:gd name="T79" fmla="*/ 0 h 2856"/>
                <a:gd name="T80" fmla="*/ 0 w 1305"/>
                <a:gd name="T81" fmla="*/ 0 h 28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05"/>
                <a:gd name="T124" fmla="*/ 0 h 2856"/>
                <a:gd name="T125" fmla="*/ 1305 w 1305"/>
                <a:gd name="T126" fmla="*/ 2856 h 28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05" h="2856">
                  <a:moveTo>
                    <a:pt x="681" y="0"/>
                  </a:moveTo>
                  <a:lnTo>
                    <a:pt x="1279" y="854"/>
                  </a:lnTo>
                  <a:lnTo>
                    <a:pt x="1288" y="865"/>
                  </a:lnTo>
                  <a:lnTo>
                    <a:pt x="1295" y="875"/>
                  </a:lnTo>
                  <a:lnTo>
                    <a:pt x="1300" y="884"/>
                  </a:lnTo>
                  <a:lnTo>
                    <a:pt x="1303" y="894"/>
                  </a:lnTo>
                  <a:lnTo>
                    <a:pt x="1305" y="908"/>
                  </a:lnTo>
                  <a:lnTo>
                    <a:pt x="1305" y="929"/>
                  </a:lnTo>
                  <a:lnTo>
                    <a:pt x="1300" y="948"/>
                  </a:lnTo>
                  <a:lnTo>
                    <a:pt x="1292" y="966"/>
                  </a:lnTo>
                  <a:lnTo>
                    <a:pt x="1280" y="981"/>
                  </a:lnTo>
                  <a:lnTo>
                    <a:pt x="1264" y="995"/>
                  </a:lnTo>
                  <a:lnTo>
                    <a:pt x="1249" y="1002"/>
                  </a:lnTo>
                  <a:lnTo>
                    <a:pt x="1232" y="1008"/>
                  </a:lnTo>
                  <a:lnTo>
                    <a:pt x="1216" y="1010"/>
                  </a:lnTo>
                  <a:lnTo>
                    <a:pt x="1198" y="1008"/>
                  </a:lnTo>
                  <a:lnTo>
                    <a:pt x="1194" y="1007"/>
                  </a:lnTo>
                  <a:lnTo>
                    <a:pt x="1189" y="1006"/>
                  </a:lnTo>
                  <a:lnTo>
                    <a:pt x="1186" y="1004"/>
                  </a:lnTo>
                  <a:lnTo>
                    <a:pt x="1182" y="1002"/>
                  </a:lnTo>
                  <a:lnTo>
                    <a:pt x="914" y="915"/>
                  </a:lnTo>
                  <a:lnTo>
                    <a:pt x="914" y="1284"/>
                  </a:lnTo>
                  <a:lnTo>
                    <a:pt x="911" y="1374"/>
                  </a:lnTo>
                  <a:lnTo>
                    <a:pt x="901" y="1463"/>
                  </a:lnTo>
                  <a:lnTo>
                    <a:pt x="884" y="1551"/>
                  </a:lnTo>
                  <a:lnTo>
                    <a:pt x="861" y="1638"/>
                  </a:lnTo>
                  <a:lnTo>
                    <a:pt x="832" y="1723"/>
                  </a:lnTo>
                  <a:lnTo>
                    <a:pt x="796" y="1807"/>
                  </a:lnTo>
                  <a:lnTo>
                    <a:pt x="770" y="1860"/>
                  </a:lnTo>
                  <a:lnTo>
                    <a:pt x="741" y="1912"/>
                  </a:lnTo>
                  <a:lnTo>
                    <a:pt x="708" y="1964"/>
                  </a:lnTo>
                  <a:lnTo>
                    <a:pt x="670" y="2018"/>
                  </a:lnTo>
                  <a:lnTo>
                    <a:pt x="632" y="2073"/>
                  </a:lnTo>
                  <a:lnTo>
                    <a:pt x="595" y="2129"/>
                  </a:lnTo>
                  <a:lnTo>
                    <a:pt x="561" y="2186"/>
                  </a:lnTo>
                  <a:lnTo>
                    <a:pt x="530" y="2245"/>
                  </a:lnTo>
                  <a:lnTo>
                    <a:pt x="505" y="2307"/>
                  </a:lnTo>
                  <a:lnTo>
                    <a:pt x="484" y="2372"/>
                  </a:lnTo>
                  <a:lnTo>
                    <a:pt x="470" y="2437"/>
                  </a:lnTo>
                  <a:lnTo>
                    <a:pt x="460" y="2504"/>
                  </a:lnTo>
                  <a:lnTo>
                    <a:pt x="457" y="2572"/>
                  </a:lnTo>
                  <a:lnTo>
                    <a:pt x="457" y="2856"/>
                  </a:lnTo>
                  <a:lnTo>
                    <a:pt x="0" y="2856"/>
                  </a:lnTo>
                  <a:lnTo>
                    <a:pt x="0" y="2572"/>
                  </a:lnTo>
                  <a:lnTo>
                    <a:pt x="3" y="2479"/>
                  </a:lnTo>
                  <a:lnTo>
                    <a:pt x="14" y="2386"/>
                  </a:lnTo>
                  <a:lnTo>
                    <a:pt x="31" y="2295"/>
                  </a:lnTo>
                  <a:lnTo>
                    <a:pt x="52" y="2205"/>
                  </a:lnTo>
                  <a:lnTo>
                    <a:pt x="73" y="2141"/>
                  </a:lnTo>
                  <a:lnTo>
                    <a:pt x="97" y="2077"/>
                  </a:lnTo>
                  <a:lnTo>
                    <a:pt x="125" y="2015"/>
                  </a:lnTo>
                  <a:lnTo>
                    <a:pt x="156" y="1955"/>
                  </a:lnTo>
                  <a:lnTo>
                    <a:pt x="193" y="1898"/>
                  </a:lnTo>
                  <a:lnTo>
                    <a:pt x="225" y="1853"/>
                  </a:lnTo>
                  <a:lnTo>
                    <a:pt x="260" y="1810"/>
                  </a:lnTo>
                  <a:lnTo>
                    <a:pt x="295" y="1767"/>
                  </a:lnTo>
                  <a:lnTo>
                    <a:pt x="318" y="1738"/>
                  </a:lnTo>
                  <a:lnTo>
                    <a:pt x="340" y="1708"/>
                  </a:lnTo>
                  <a:lnTo>
                    <a:pt x="360" y="1678"/>
                  </a:lnTo>
                  <a:lnTo>
                    <a:pt x="378" y="1645"/>
                  </a:lnTo>
                  <a:lnTo>
                    <a:pt x="402" y="1588"/>
                  </a:lnTo>
                  <a:lnTo>
                    <a:pt x="422" y="1528"/>
                  </a:lnTo>
                  <a:lnTo>
                    <a:pt x="435" y="1466"/>
                  </a:lnTo>
                  <a:lnTo>
                    <a:pt x="445" y="1405"/>
                  </a:lnTo>
                  <a:lnTo>
                    <a:pt x="451" y="1343"/>
                  </a:lnTo>
                  <a:lnTo>
                    <a:pt x="453" y="1280"/>
                  </a:lnTo>
                  <a:lnTo>
                    <a:pt x="455" y="915"/>
                  </a:lnTo>
                  <a:lnTo>
                    <a:pt x="191" y="1002"/>
                  </a:lnTo>
                  <a:lnTo>
                    <a:pt x="178" y="1007"/>
                  </a:lnTo>
                  <a:lnTo>
                    <a:pt x="165" y="1009"/>
                  </a:lnTo>
                  <a:lnTo>
                    <a:pt x="146" y="1009"/>
                  </a:lnTo>
                  <a:lnTo>
                    <a:pt x="127" y="1003"/>
                  </a:lnTo>
                  <a:lnTo>
                    <a:pt x="109" y="995"/>
                  </a:lnTo>
                  <a:lnTo>
                    <a:pt x="93" y="982"/>
                  </a:lnTo>
                  <a:lnTo>
                    <a:pt x="81" y="967"/>
                  </a:lnTo>
                  <a:lnTo>
                    <a:pt x="71" y="948"/>
                  </a:lnTo>
                  <a:lnTo>
                    <a:pt x="67" y="927"/>
                  </a:lnTo>
                  <a:lnTo>
                    <a:pt x="67" y="905"/>
                  </a:lnTo>
                  <a:lnTo>
                    <a:pt x="71" y="884"/>
                  </a:lnTo>
                  <a:lnTo>
                    <a:pt x="77" y="873"/>
                  </a:lnTo>
                  <a:lnTo>
                    <a:pt x="84" y="862"/>
                  </a:lnTo>
                  <a:lnTo>
                    <a:pt x="92" y="852"/>
                  </a:lnTo>
                  <a:lnTo>
                    <a:pt x="681" y="0"/>
                  </a:lnTo>
                  <a:close/>
                </a:path>
              </a:pathLst>
            </a:custGeom>
            <a:grpFill/>
            <a:ln w="9525">
              <a:noFill/>
              <a:round/>
              <a:headEnd/>
              <a:tailEnd/>
            </a:ln>
          </p:spPr>
          <p:txBody>
            <a:bodyPr wrap="none" anchor="ctr"/>
            <a:lstStyle/>
            <a:p>
              <a:endParaRPr lang="en-GB" dirty="0"/>
            </a:p>
          </p:txBody>
        </p:sp>
        <p:sp>
          <p:nvSpPr>
            <p:cNvPr id="36" name="Freeform 13"/>
            <p:cNvSpPr>
              <a:spLocks noChangeArrowheads="1"/>
            </p:cNvSpPr>
            <p:nvPr/>
          </p:nvSpPr>
          <p:spPr bwMode="auto">
            <a:xfrm>
              <a:off x="2663" y="714"/>
              <a:ext cx="144" cy="316"/>
            </a:xfrm>
            <a:custGeom>
              <a:avLst/>
              <a:gdLst>
                <a:gd name="T0" fmla="*/ 0 w 1305"/>
                <a:gd name="T1" fmla="*/ 0 h 2855"/>
                <a:gd name="T2" fmla="*/ 0 w 1305"/>
                <a:gd name="T3" fmla="*/ 0 h 2855"/>
                <a:gd name="T4" fmla="*/ 0 w 1305"/>
                <a:gd name="T5" fmla="*/ 0 h 2855"/>
                <a:gd name="T6" fmla="*/ 0 w 1305"/>
                <a:gd name="T7" fmla="*/ 0 h 2855"/>
                <a:gd name="T8" fmla="*/ 0 w 1305"/>
                <a:gd name="T9" fmla="*/ 0 h 2855"/>
                <a:gd name="T10" fmla="*/ 0 w 1305"/>
                <a:gd name="T11" fmla="*/ 0 h 2855"/>
                <a:gd name="T12" fmla="*/ 0 w 1305"/>
                <a:gd name="T13" fmla="*/ 0 h 2855"/>
                <a:gd name="T14" fmla="*/ 0 w 1305"/>
                <a:gd name="T15" fmla="*/ 0 h 2855"/>
                <a:gd name="T16" fmla="*/ 0 w 1305"/>
                <a:gd name="T17" fmla="*/ 0 h 2855"/>
                <a:gd name="T18" fmla="*/ 0 w 1305"/>
                <a:gd name="T19" fmla="*/ 0 h 2855"/>
                <a:gd name="T20" fmla="*/ 0 w 1305"/>
                <a:gd name="T21" fmla="*/ 0 h 2855"/>
                <a:gd name="T22" fmla="*/ 0 w 1305"/>
                <a:gd name="T23" fmla="*/ 0 h 2855"/>
                <a:gd name="T24" fmla="*/ 0 w 1305"/>
                <a:gd name="T25" fmla="*/ 0 h 2855"/>
                <a:gd name="T26" fmla="*/ 0 w 1305"/>
                <a:gd name="T27" fmla="*/ 0 h 2855"/>
                <a:gd name="T28" fmla="*/ 0 w 1305"/>
                <a:gd name="T29" fmla="*/ 0 h 2855"/>
                <a:gd name="T30" fmla="*/ 0 w 1305"/>
                <a:gd name="T31" fmla="*/ 0 h 2855"/>
                <a:gd name="T32" fmla="*/ 0 w 1305"/>
                <a:gd name="T33" fmla="*/ 0 h 2855"/>
                <a:gd name="T34" fmla="*/ 0 w 1305"/>
                <a:gd name="T35" fmla="*/ 0 h 2855"/>
                <a:gd name="T36" fmla="*/ 0 w 1305"/>
                <a:gd name="T37" fmla="*/ 0 h 2855"/>
                <a:gd name="T38" fmla="*/ 0 w 1305"/>
                <a:gd name="T39" fmla="*/ 0 h 2855"/>
                <a:gd name="T40" fmla="*/ 0 w 1305"/>
                <a:gd name="T41" fmla="*/ 0 h 2855"/>
                <a:gd name="T42" fmla="*/ 0 w 1305"/>
                <a:gd name="T43" fmla="*/ 0 h 2855"/>
                <a:gd name="T44" fmla="*/ 0 w 1305"/>
                <a:gd name="T45" fmla="*/ 0 h 2855"/>
                <a:gd name="T46" fmla="*/ 0 w 1305"/>
                <a:gd name="T47" fmla="*/ 0 h 2855"/>
                <a:gd name="T48" fmla="*/ 0 w 1305"/>
                <a:gd name="T49" fmla="*/ 0 h 2855"/>
                <a:gd name="T50" fmla="*/ 0 w 1305"/>
                <a:gd name="T51" fmla="*/ 0 h 2855"/>
                <a:gd name="T52" fmla="*/ 0 w 1305"/>
                <a:gd name="T53" fmla="*/ 0 h 2855"/>
                <a:gd name="T54" fmla="*/ 0 w 1305"/>
                <a:gd name="T55" fmla="*/ 0 h 2855"/>
                <a:gd name="T56" fmla="*/ 0 w 1305"/>
                <a:gd name="T57" fmla="*/ 0 h 2855"/>
                <a:gd name="T58" fmla="*/ 0 w 1305"/>
                <a:gd name="T59" fmla="*/ 0 h 2855"/>
                <a:gd name="T60" fmla="*/ 0 w 1305"/>
                <a:gd name="T61" fmla="*/ 0 h 2855"/>
                <a:gd name="T62" fmla="*/ 0 w 1305"/>
                <a:gd name="T63" fmla="*/ 0 h 2855"/>
                <a:gd name="T64" fmla="*/ 0 w 1305"/>
                <a:gd name="T65" fmla="*/ 0 h 2855"/>
                <a:gd name="T66" fmla="*/ 0 w 1305"/>
                <a:gd name="T67" fmla="*/ 0 h 2855"/>
                <a:gd name="T68" fmla="*/ 0 w 1305"/>
                <a:gd name="T69" fmla="*/ 0 h 2855"/>
                <a:gd name="T70" fmla="*/ 0 w 1305"/>
                <a:gd name="T71" fmla="*/ 0 h 2855"/>
                <a:gd name="T72" fmla="*/ 0 w 1305"/>
                <a:gd name="T73" fmla="*/ 0 h 2855"/>
                <a:gd name="T74" fmla="*/ 0 w 1305"/>
                <a:gd name="T75" fmla="*/ 0 h 2855"/>
                <a:gd name="T76" fmla="*/ 0 w 1305"/>
                <a:gd name="T77" fmla="*/ 0 h 2855"/>
                <a:gd name="T78" fmla="*/ 0 w 1305"/>
                <a:gd name="T79" fmla="*/ 0 h 2855"/>
                <a:gd name="T80" fmla="*/ 0 w 1305"/>
                <a:gd name="T81" fmla="*/ 0 h 285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05"/>
                <a:gd name="T124" fmla="*/ 0 h 2855"/>
                <a:gd name="T125" fmla="*/ 1305 w 1305"/>
                <a:gd name="T126" fmla="*/ 2855 h 285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05" h="2855">
                  <a:moveTo>
                    <a:pt x="0" y="0"/>
                  </a:moveTo>
                  <a:lnTo>
                    <a:pt x="458" y="0"/>
                  </a:lnTo>
                  <a:lnTo>
                    <a:pt x="458" y="286"/>
                  </a:lnTo>
                  <a:lnTo>
                    <a:pt x="460" y="353"/>
                  </a:lnTo>
                  <a:lnTo>
                    <a:pt x="470" y="419"/>
                  </a:lnTo>
                  <a:lnTo>
                    <a:pt x="484" y="485"/>
                  </a:lnTo>
                  <a:lnTo>
                    <a:pt x="505" y="549"/>
                  </a:lnTo>
                  <a:lnTo>
                    <a:pt x="530" y="612"/>
                  </a:lnTo>
                  <a:lnTo>
                    <a:pt x="561" y="671"/>
                  </a:lnTo>
                  <a:lnTo>
                    <a:pt x="596" y="729"/>
                  </a:lnTo>
                  <a:lnTo>
                    <a:pt x="648" y="804"/>
                  </a:lnTo>
                  <a:lnTo>
                    <a:pt x="701" y="880"/>
                  </a:lnTo>
                  <a:lnTo>
                    <a:pt x="735" y="935"/>
                  </a:lnTo>
                  <a:lnTo>
                    <a:pt x="768" y="992"/>
                  </a:lnTo>
                  <a:lnTo>
                    <a:pt x="796" y="1051"/>
                  </a:lnTo>
                  <a:lnTo>
                    <a:pt x="832" y="1134"/>
                  </a:lnTo>
                  <a:lnTo>
                    <a:pt x="860" y="1219"/>
                  </a:lnTo>
                  <a:lnTo>
                    <a:pt x="883" y="1306"/>
                  </a:lnTo>
                  <a:lnTo>
                    <a:pt x="898" y="1394"/>
                  </a:lnTo>
                  <a:lnTo>
                    <a:pt x="909" y="1484"/>
                  </a:lnTo>
                  <a:lnTo>
                    <a:pt x="912" y="1574"/>
                  </a:lnTo>
                  <a:lnTo>
                    <a:pt x="912" y="1940"/>
                  </a:lnTo>
                  <a:lnTo>
                    <a:pt x="1180" y="1853"/>
                  </a:lnTo>
                  <a:lnTo>
                    <a:pt x="1190" y="1850"/>
                  </a:lnTo>
                  <a:lnTo>
                    <a:pt x="1199" y="1846"/>
                  </a:lnTo>
                  <a:lnTo>
                    <a:pt x="1209" y="1846"/>
                  </a:lnTo>
                  <a:lnTo>
                    <a:pt x="1229" y="1848"/>
                  </a:lnTo>
                  <a:lnTo>
                    <a:pt x="1247" y="1852"/>
                  </a:lnTo>
                  <a:lnTo>
                    <a:pt x="1262" y="1859"/>
                  </a:lnTo>
                  <a:lnTo>
                    <a:pt x="1277" y="1871"/>
                  </a:lnTo>
                  <a:lnTo>
                    <a:pt x="1290" y="1885"/>
                  </a:lnTo>
                  <a:lnTo>
                    <a:pt x="1298" y="1902"/>
                  </a:lnTo>
                  <a:lnTo>
                    <a:pt x="1303" y="1919"/>
                  </a:lnTo>
                  <a:lnTo>
                    <a:pt x="1305" y="1938"/>
                  </a:lnTo>
                  <a:lnTo>
                    <a:pt x="1304" y="1955"/>
                  </a:lnTo>
                  <a:lnTo>
                    <a:pt x="1299" y="1973"/>
                  </a:lnTo>
                  <a:lnTo>
                    <a:pt x="1294" y="1984"/>
                  </a:lnTo>
                  <a:lnTo>
                    <a:pt x="1288" y="1992"/>
                  </a:lnTo>
                  <a:lnTo>
                    <a:pt x="1280" y="2001"/>
                  </a:lnTo>
                  <a:lnTo>
                    <a:pt x="679" y="2855"/>
                  </a:lnTo>
                  <a:lnTo>
                    <a:pt x="92" y="2004"/>
                  </a:lnTo>
                  <a:lnTo>
                    <a:pt x="87" y="1996"/>
                  </a:lnTo>
                  <a:lnTo>
                    <a:pt x="79" y="1987"/>
                  </a:lnTo>
                  <a:lnTo>
                    <a:pt x="73" y="1977"/>
                  </a:lnTo>
                  <a:lnTo>
                    <a:pt x="69" y="1967"/>
                  </a:lnTo>
                  <a:lnTo>
                    <a:pt x="66" y="1953"/>
                  </a:lnTo>
                  <a:lnTo>
                    <a:pt x="65" y="1940"/>
                  </a:lnTo>
                  <a:lnTo>
                    <a:pt x="67" y="1918"/>
                  </a:lnTo>
                  <a:lnTo>
                    <a:pt x="75" y="1897"/>
                  </a:lnTo>
                  <a:lnTo>
                    <a:pt x="88" y="1879"/>
                  </a:lnTo>
                  <a:lnTo>
                    <a:pt x="104" y="1864"/>
                  </a:lnTo>
                  <a:lnTo>
                    <a:pt x="123" y="1854"/>
                  </a:lnTo>
                  <a:lnTo>
                    <a:pt x="138" y="1849"/>
                  </a:lnTo>
                  <a:lnTo>
                    <a:pt x="153" y="1846"/>
                  </a:lnTo>
                  <a:lnTo>
                    <a:pt x="167" y="1848"/>
                  </a:lnTo>
                  <a:lnTo>
                    <a:pt x="178" y="1850"/>
                  </a:lnTo>
                  <a:lnTo>
                    <a:pt x="188" y="1853"/>
                  </a:lnTo>
                  <a:lnTo>
                    <a:pt x="455" y="1940"/>
                  </a:lnTo>
                  <a:lnTo>
                    <a:pt x="453" y="1576"/>
                  </a:lnTo>
                  <a:lnTo>
                    <a:pt x="451" y="1512"/>
                  </a:lnTo>
                  <a:lnTo>
                    <a:pt x="446" y="1449"/>
                  </a:lnTo>
                  <a:lnTo>
                    <a:pt x="435" y="1386"/>
                  </a:lnTo>
                  <a:lnTo>
                    <a:pt x="419" y="1324"/>
                  </a:lnTo>
                  <a:lnTo>
                    <a:pt x="407" y="1285"/>
                  </a:lnTo>
                  <a:lnTo>
                    <a:pt x="393" y="1247"/>
                  </a:lnTo>
                  <a:lnTo>
                    <a:pt x="375" y="1211"/>
                  </a:lnTo>
                  <a:lnTo>
                    <a:pt x="357" y="1175"/>
                  </a:lnTo>
                  <a:lnTo>
                    <a:pt x="334" y="1142"/>
                  </a:lnTo>
                  <a:lnTo>
                    <a:pt x="278" y="1071"/>
                  </a:lnTo>
                  <a:lnTo>
                    <a:pt x="222" y="1002"/>
                  </a:lnTo>
                  <a:lnTo>
                    <a:pt x="191" y="960"/>
                  </a:lnTo>
                  <a:lnTo>
                    <a:pt x="164" y="918"/>
                  </a:lnTo>
                  <a:lnTo>
                    <a:pt x="140" y="874"/>
                  </a:lnTo>
                  <a:lnTo>
                    <a:pt x="108" y="804"/>
                  </a:lnTo>
                  <a:lnTo>
                    <a:pt x="79" y="734"/>
                  </a:lnTo>
                  <a:lnTo>
                    <a:pt x="55" y="662"/>
                  </a:lnTo>
                  <a:lnTo>
                    <a:pt x="36" y="588"/>
                  </a:lnTo>
                  <a:lnTo>
                    <a:pt x="20" y="513"/>
                  </a:lnTo>
                  <a:lnTo>
                    <a:pt x="9" y="438"/>
                  </a:lnTo>
                  <a:lnTo>
                    <a:pt x="3" y="361"/>
                  </a:lnTo>
                  <a:lnTo>
                    <a:pt x="0" y="286"/>
                  </a:lnTo>
                  <a:lnTo>
                    <a:pt x="0" y="0"/>
                  </a:lnTo>
                  <a:close/>
                </a:path>
              </a:pathLst>
            </a:custGeom>
            <a:grpFill/>
            <a:ln w="9525">
              <a:noFill/>
              <a:round/>
              <a:headEnd/>
              <a:tailEnd/>
            </a:ln>
          </p:spPr>
          <p:txBody>
            <a:bodyPr wrap="none" anchor="ctr"/>
            <a:lstStyle/>
            <a:p>
              <a:endParaRPr lang="en-GB" dirty="0"/>
            </a:p>
          </p:txBody>
        </p:sp>
        <p:sp>
          <p:nvSpPr>
            <p:cNvPr id="37" name="Freeform 14"/>
            <p:cNvSpPr>
              <a:spLocks noChangeArrowheads="1"/>
            </p:cNvSpPr>
            <p:nvPr/>
          </p:nvSpPr>
          <p:spPr bwMode="auto">
            <a:xfrm>
              <a:off x="2751" y="647"/>
              <a:ext cx="98" cy="153"/>
            </a:xfrm>
            <a:custGeom>
              <a:avLst/>
              <a:gdLst>
                <a:gd name="T0" fmla="*/ 0 w 885"/>
                <a:gd name="T1" fmla="*/ 0 h 1382"/>
                <a:gd name="T2" fmla="*/ 0 w 885"/>
                <a:gd name="T3" fmla="*/ 0 h 1382"/>
                <a:gd name="T4" fmla="*/ 0 w 885"/>
                <a:gd name="T5" fmla="*/ 0 h 1382"/>
                <a:gd name="T6" fmla="*/ 0 w 885"/>
                <a:gd name="T7" fmla="*/ 0 h 1382"/>
                <a:gd name="T8" fmla="*/ 0 w 885"/>
                <a:gd name="T9" fmla="*/ 0 h 1382"/>
                <a:gd name="T10" fmla="*/ 0 w 885"/>
                <a:gd name="T11" fmla="*/ 0 h 1382"/>
                <a:gd name="T12" fmla="*/ 0 w 885"/>
                <a:gd name="T13" fmla="*/ 0 h 1382"/>
                <a:gd name="T14" fmla="*/ 0 w 885"/>
                <a:gd name="T15" fmla="*/ 0 h 1382"/>
                <a:gd name="T16" fmla="*/ 0 w 885"/>
                <a:gd name="T17" fmla="*/ 0 h 1382"/>
                <a:gd name="T18" fmla="*/ 0 w 885"/>
                <a:gd name="T19" fmla="*/ 0 h 1382"/>
                <a:gd name="T20" fmla="*/ 0 w 885"/>
                <a:gd name="T21" fmla="*/ 0 h 1382"/>
                <a:gd name="T22" fmla="*/ 0 w 885"/>
                <a:gd name="T23" fmla="*/ 0 h 1382"/>
                <a:gd name="T24" fmla="*/ 0 w 885"/>
                <a:gd name="T25" fmla="*/ 0 h 1382"/>
                <a:gd name="T26" fmla="*/ 0 w 885"/>
                <a:gd name="T27" fmla="*/ 0 h 1382"/>
                <a:gd name="T28" fmla="*/ 0 w 885"/>
                <a:gd name="T29" fmla="*/ 0 h 1382"/>
                <a:gd name="T30" fmla="*/ 0 w 885"/>
                <a:gd name="T31" fmla="*/ 0 h 1382"/>
                <a:gd name="T32" fmla="*/ 0 w 885"/>
                <a:gd name="T33" fmla="*/ 0 h 1382"/>
                <a:gd name="T34" fmla="*/ 0 w 885"/>
                <a:gd name="T35" fmla="*/ 0 h 1382"/>
                <a:gd name="T36" fmla="*/ 0 w 885"/>
                <a:gd name="T37" fmla="*/ 0 h 1382"/>
                <a:gd name="T38" fmla="*/ 0 w 885"/>
                <a:gd name="T39" fmla="*/ 0 h 1382"/>
                <a:gd name="T40" fmla="*/ 0 w 885"/>
                <a:gd name="T41" fmla="*/ 0 h 1382"/>
                <a:gd name="T42" fmla="*/ 0 w 885"/>
                <a:gd name="T43" fmla="*/ 0 h 1382"/>
                <a:gd name="T44" fmla="*/ 0 w 885"/>
                <a:gd name="T45" fmla="*/ 0 h 1382"/>
                <a:gd name="T46" fmla="*/ 0 w 885"/>
                <a:gd name="T47" fmla="*/ 0 h 1382"/>
                <a:gd name="T48" fmla="*/ 0 w 885"/>
                <a:gd name="T49" fmla="*/ 0 h 1382"/>
                <a:gd name="T50" fmla="*/ 0 w 885"/>
                <a:gd name="T51" fmla="*/ 0 h 1382"/>
                <a:gd name="T52" fmla="*/ 0 w 885"/>
                <a:gd name="T53" fmla="*/ 0 h 1382"/>
                <a:gd name="T54" fmla="*/ 0 w 885"/>
                <a:gd name="T55" fmla="*/ 0 h 1382"/>
                <a:gd name="T56" fmla="*/ 0 w 885"/>
                <a:gd name="T57" fmla="*/ 0 h 1382"/>
                <a:gd name="T58" fmla="*/ 0 w 885"/>
                <a:gd name="T59" fmla="*/ 0 h 1382"/>
                <a:gd name="T60" fmla="*/ 0 w 885"/>
                <a:gd name="T61" fmla="*/ 0 h 1382"/>
                <a:gd name="T62" fmla="*/ 0 w 885"/>
                <a:gd name="T63" fmla="*/ 0 h 1382"/>
                <a:gd name="T64" fmla="*/ 0 w 885"/>
                <a:gd name="T65" fmla="*/ 0 h 1382"/>
                <a:gd name="T66" fmla="*/ 0 w 885"/>
                <a:gd name="T67" fmla="*/ 0 h 1382"/>
                <a:gd name="T68" fmla="*/ 0 w 885"/>
                <a:gd name="T69" fmla="*/ 0 h 1382"/>
                <a:gd name="T70" fmla="*/ 0 w 885"/>
                <a:gd name="T71" fmla="*/ 0 h 1382"/>
                <a:gd name="T72" fmla="*/ 0 w 885"/>
                <a:gd name="T73" fmla="*/ 0 h 1382"/>
                <a:gd name="T74" fmla="*/ 0 w 885"/>
                <a:gd name="T75" fmla="*/ 0 h 1382"/>
                <a:gd name="T76" fmla="*/ 0 w 885"/>
                <a:gd name="T77" fmla="*/ 0 h 1382"/>
                <a:gd name="T78" fmla="*/ 0 w 885"/>
                <a:gd name="T79" fmla="*/ 0 h 1382"/>
                <a:gd name="T80" fmla="*/ 0 w 885"/>
                <a:gd name="T81" fmla="*/ 0 h 1382"/>
                <a:gd name="T82" fmla="*/ 0 w 885"/>
                <a:gd name="T83" fmla="*/ 0 h 138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85"/>
                <a:gd name="T127" fmla="*/ 0 h 1382"/>
                <a:gd name="T128" fmla="*/ 885 w 885"/>
                <a:gd name="T129" fmla="*/ 1382 h 138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85" h="1382">
                  <a:moveTo>
                    <a:pt x="0" y="0"/>
                  </a:moveTo>
                  <a:lnTo>
                    <a:pt x="885" y="0"/>
                  </a:lnTo>
                  <a:lnTo>
                    <a:pt x="882" y="131"/>
                  </a:lnTo>
                  <a:lnTo>
                    <a:pt x="874" y="262"/>
                  </a:lnTo>
                  <a:lnTo>
                    <a:pt x="863" y="401"/>
                  </a:lnTo>
                  <a:lnTo>
                    <a:pt x="844" y="539"/>
                  </a:lnTo>
                  <a:lnTo>
                    <a:pt x="819" y="677"/>
                  </a:lnTo>
                  <a:lnTo>
                    <a:pt x="788" y="812"/>
                  </a:lnTo>
                  <a:lnTo>
                    <a:pt x="769" y="885"/>
                  </a:lnTo>
                  <a:lnTo>
                    <a:pt x="749" y="958"/>
                  </a:lnTo>
                  <a:lnTo>
                    <a:pt x="728" y="1031"/>
                  </a:lnTo>
                  <a:lnTo>
                    <a:pt x="704" y="1103"/>
                  </a:lnTo>
                  <a:lnTo>
                    <a:pt x="678" y="1174"/>
                  </a:lnTo>
                  <a:lnTo>
                    <a:pt x="647" y="1243"/>
                  </a:lnTo>
                  <a:lnTo>
                    <a:pt x="637" y="1263"/>
                  </a:lnTo>
                  <a:lnTo>
                    <a:pt x="625" y="1282"/>
                  </a:lnTo>
                  <a:lnTo>
                    <a:pt x="603" y="1311"/>
                  </a:lnTo>
                  <a:lnTo>
                    <a:pt x="577" y="1334"/>
                  </a:lnTo>
                  <a:lnTo>
                    <a:pt x="549" y="1354"/>
                  </a:lnTo>
                  <a:lnTo>
                    <a:pt x="518" y="1369"/>
                  </a:lnTo>
                  <a:lnTo>
                    <a:pt x="482" y="1378"/>
                  </a:lnTo>
                  <a:lnTo>
                    <a:pt x="447" y="1382"/>
                  </a:lnTo>
                  <a:lnTo>
                    <a:pt x="411" y="1380"/>
                  </a:lnTo>
                  <a:lnTo>
                    <a:pt x="375" y="1372"/>
                  </a:lnTo>
                  <a:lnTo>
                    <a:pt x="342" y="1358"/>
                  </a:lnTo>
                  <a:lnTo>
                    <a:pt x="311" y="1339"/>
                  </a:lnTo>
                  <a:lnTo>
                    <a:pt x="291" y="1324"/>
                  </a:lnTo>
                  <a:lnTo>
                    <a:pt x="274" y="1305"/>
                  </a:lnTo>
                  <a:lnTo>
                    <a:pt x="259" y="1284"/>
                  </a:lnTo>
                  <a:lnTo>
                    <a:pt x="246" y="1262"/>
                  </a:lnTo>
                  <a:lnTo>
                    <a:pt x="235" y="1239"/>
                  </a:lnTo>
                  <a:lnTo>
                    <a:pt x="200" y="1146"/>
                  </a:lnTo>
                  <a:lnTo>
                    <a:pt x="168" y="1053"/>
                  </a:lnTo>
                  <a:lnTo>
                    <a:pt x="141" y="957"/>
                  </a:lnTo>
                  <a:lnTo>
                    <a:pt x="115" y="861"/>
                  </a:lnTo>
                  <a:lnTo>
                    <a:pt x="87" y="741"/>
                  </a:lnTo>
                  <a:lnTo>
                    <a:pt x="62" y="622"/>
                  </a:lnTo>
                  <a:lnTo>
                    <a:pt x="40" y="502"/>
                  </a:lnTo>
                  <a:lnTo>
                    <a:pt x="23" y="380"/>
                  </a:lnTo>
                  <a:lnTo>
                    <a:pt x="10" y="259"/>
                  </a:lnTo>
                  <a:lnTo>
                    <a:pt x="4" y="129"/>
                  </a:lnTo>
                  <a:lnTo>
                    <a:pt x="0" y="0"/>
                  </a:lnTo>
                  <a:close/>
                </a:path>
              </a:pathLst>
            </a:custGeom>
            <a:grpFill/>
            <a:ln w="9525">
              <a:noFill/>
              <a:round/>
              <a:headEnd/>
              <a:tailEnd/>
            </a:ln>
          </p:spPr>
          <p:txBody>
            <a:bodyPr wrap="none" anchor="ctr"/>
            <a:lstStyle/>
            <a:p>
              <a:endParaRPr lang="en-GB" dirty="0"/>
            </a:p>
          </p:txBody>
        </p:sp>
      </p:grpSp>
      <p:sp>
        <p:nvSpPr>
          <p:cNvPr id="38" name="Freeform 148"/>
          <p:cNvSpPr>
            <a:spLocks noChangeArrowheads="1"/>
          </p:cNvSpPr>
          <p:nvPr/>
        </p:nvSpPr>
        <p:spPr bwMode="auto">
          <a:xfrm>
            <a:off x="503487" y="5005753"/>
            <a:ext cx="386454" cy="544887"/>
          </a:xfrm>
          <a:custGeom>
            <a:avLst/>
            <a:gdLst>
              <a:gd name="T0" fmla="*/ 2147483647 w 2557"/>
              <a:gd name="T1" fmla="*/ 2147483647 h 3456"/>
              <a:gd name="T2" fmla="*/ 2147483647 w 2557"/>
              <a:gd name="T3" fmla="*/ 2147483647 h 3456"/>
              <a:gd name="T4" fmla="*/ 2147483647 w 2557"/>
              <a:gd name="T5" fmla="*/ 2147483647 h 3456"/>
              <a:gd name="T6" fmla="*/ 2147483647 w 2557"/>
              <a:gd name="T7" fmla="*/ 2147483647 h 3456"/>
              <a:gd name="T8" fmla="*/ 2147483647 w 2557"/>
              <a:gd name="T9" fmla="*/ 2147483647 h 3456"/>
              <a:gd name="T10" fmla="*/ 2147483647 w 2557"/>
              <a:gd name="T11" fmla="*/ 2147483647 h 3456"/>
              <a:gd name="T12" fmla="*/ 2147483647 w 2557"/>
              <a:gd name="T13" fmla="*/ 2147483647 h 3456"/>
              <a:gd name="T14" fmla="*/ 2147483647 w 2557"/>
              <a:gd name="T15" fmla="*/ 2147483647 h 3456"/>
              <a:gd name="T16" fmla="*/ 2147483647 w 2557"/>
              <a:gd name="T17" fmla="*/ 2147483647 h 3456"/>
              <a:gd name="T18" fmla="*/ 2147483647 w 2557"/>
              <a:gd name="T19" fmla="*/ 2147483647 h 3456"/>
              <a:gd name="T20" fmla="*/ 2147483647 w 2557"/>
              <a:gd name="T21" fmla="*/ 0 h 3456"/>
              <a:gd name="T22" fmla="*/ 2147483647 w 2557"/>
              <a:gd name="T23" fmla="*/ 0 h 3456"/>
              <a:gd name="T24" fmla="*/ 2147483647 w 2557"/>
              <a:gd name="T25" fmla="*/ 2147483647 h 3456"/>
              <a:gd name="T26" fmla="*/ 2147483647 w 2557"/>
              <a:gd name="T27" fmla="*/ 2147483647 h 3456"/>
              <a:gd name="T28" fmla="*/ 2147483647 w 2557"/>
              <a:gd name="T29" fmla="*/ 2147483647 h 3456"/>
              <a:gd name="T30" fmla="*/ 0 w 2557"/>
              <a:gd name="T31" fmla="*/ 2147483647 h 3456"/>
              <a:gd name="T32" fmla="*/ 0 w 2557"/>
              <a:gd name="T33" fmla="*/ 2147483647 h 3456"/>
              <a:gd name="T34" fmla="*/ 2147483647 w 2557"/>
              <a:gd name="T35" fmla="*/ 2147483647 h 3456"/>
              <a:gd name="T36" fmla="*/ 2147483647 w 2557"/>
              <a:gd name="T37" fmla="*/ 0 h 34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57"/>
              <a:gd name="T58" fmla="*/ 0 h 3456"/>
              <a:gd name="T59" fmla="*/ 2557 w 2557"/>
              <a:gd name="T60" fmla="*/ 3456 h 34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57" h="3456">
                <a:moveTo>
                  <a:pt x="833" y="1866"/>
                </a:moveTo>
                <a:lnTo>
                  <a:pt x="673" y="2488"/>
                </a:lnTo>
                <a:lnTo>
                  <a:pt x="1885" y="2488"/>
                </a:lnTo>
                <a:lnTo>
                  <a:pt x="1726" y="1866"/>
                </a:lnTo>
                <a:lnTo>
                  <a:pt x="833" y="1866"/>
                </a:lnTo>
                <a:close/>
                <a:moveTo>
                  <a:pt x="1150" y="622"/>
                </a:moveTo>
                <a:lnTo>
                  <a:pt x="991" y="1244"/>
                </a:lnTo>
                <a:lnTo>
                  <a:pt x="1568" y="1244"/>
                </a:lnTo>
                <a:lnTo>
                  <a:pt x="1409" y="622"/>
                </a:lnTo>
                <a:lnTo>
                  <a:pt x="1150" y="622"/>
                </a:lnTo>
                <a:close/>
                <a:moveTo>
                  <a:pt x="1095" y="0"/>
                </a:moveTo>
                <a:lnTo>
                  <a:pt x="1463" y="0"/>
                </a:lnTo>
                <a:lnTo>
                  <a:pt x="2249" y="3077"/>
                </a:lnTo>
                <a:lnTo>
                  <a:pt x="2557" y="3180"/>
                </a:lnTo>
                <a:lnTo>
                  <a:pt x="2557" y="3456"/>
                </a:lnTo>
                <a:lnTo>
                  <a:pt x="0" y="3456"/>
                </a:lnTo>
                <a:lnTo>
                  <a:pt x="0" y="3180"/>
                </a:lnTo>
                <a:lnTo>
                  <a:pt x="309" y="3077"/>
                </a:lnTo>
                <a:lnTo>
                  <a:pt x="1095" y="0"/>
                </a:lnTo>
                <a:close/>
              </a:path>
            </a:pathLst>
          </a:custGeom>
          <a:solidFill>
            <a:schemeClr val="bg1"/>
          </a:solidFill>
          <a:ln w="9525">
            <a:noFill/>
            <a:round/>
            <a:headEnd/>
            <a:tailEnd/>
          </a:ln>
        </p:spPr>
        <p:txBody>
          <a:bodyPr wrap="none" anchor="ctr"/>
          <a:lstStyle/>
          <a:p>
            <a:endParaRPr lang="en-GB" dirty="0"/>
          </a:p>
        </p:txBody>
      </p:sp>
      <p:grpSp>
        <p:nvGrpSpPr>
          <p:cNvPr id="46" name="Group 173"/>
          <p:cNvGrpSpPr>
            <a:grpSpLocks/>
          </p:cNvGrpSpPr>
          <p:nvPr/>
        </p:nvGrpSpPr>
        <p:grpSpPr bwMode="auto">
          <a:xfrm>
            <a:off x="410415" y="2479040"/>
            <a:ext cx="558274" cy="514985"/>
            <a:chOff x="4940" y="3056"/>
            <a:chExt cx="383" cy="383"/>
          </a:xfrm>
          <a:solidFill>
            <a:schemeClr val="bg1"/>
          </a:solidFill>
        </p:grpSpPr>
        <p:sp>
          <p:nvSpPr>
            <p:cNvPr id="47" name="Freeform 174"/>
            <p:cNvSpPr>
              <a:spLocks noChangeArrowheads="1"/>
            </p:cNvSpPr>
            <p:nvPr/>
          </p:nvSpPr>
          <p:spPr bwMode="auto">
            <a:xfrm>
              <a:off x="4940" y="3056"/>
              <a:ext cx="383" cy="383"/>
            </a:xfrm>
            <a:custGeom>
              <a:avLst/>
              <a:gdLst>
                <a:gd name="T0" fmla="*/ 0 w 3456"/>
                <a:gd name="T1" fmla="*/ 0 h 3456"/>
                <a:gd name="T2" fmla="*/ 0 w 3456"/>
                <a:gd name="T3" fmla="*/ 0 h 3456"/>
                <a:gd name="T4" fmla="*/ 0 w 3456"/>
                <a:gd name="T5" fmla="*/ 0 h 3456"/>
                <a:gd name="T6" fmla="*/ 0 w 3456"/>
                <a:gd name="T7" fmla="*/ 0 h 3456"/>
                <a:gd name="T8" fmla="*/ 0 w 3456"/>
                <a:gd name="T9" fmla="*/ 0 h 3456"/>
                <a:gd name="T10" fmla="*/ 0 w 3456"/>
                <a:gd name="T11" fmla="*/ 0 h 3456"/>
                <a:gd name="T12" fmla="*/ 0 w 3456"/>
                <a:gd name="T13" fmla="*/ 0 h 3456"/>
                <a:gd name="T14" fmla="*/ 0 w 3456"/>
                <a:gd name="T15" fmla="*/ 0 h 3456"/>
                <a:gd name="T16" fmla="*/ 0 w 3456"/>
                <a:gd name="T17" fmla="*/ 0 h 3456"/>
                <a:gd name="T18" fmla="*/ 0 w 3456"/>
                <a:gd name="T19" fmla="*/ 0 h 3456"/>
                <a:gd name="T20" fmla="*/ 0 w 3456"/>
                <a:gd name="T21" fmla="*/ 0 h 3456"/>
                <a:gd name="T22" fmla="*/ 0 w 3456"/>
                <a:gd name="T23" fmla="*/ 0 h 3456"/>
                <a:gd name="T24" fmla="*/ 0 w 3456"/>
                <a:gd name="T25" fmla="*/ 0 h 3456"/>
                <a:gd name="T26" fmla="*/ 0 w 3456"/>
                <a:gd name="T27" fmla="*/ 0 h 3456"/>
                <a:gd name="T28" fmla="*/ 0 w 3456"/>
                <a:gd name="T29" fmla="*/ 0 h 3456"/>
                <a:gd name="T30" fmla="*/ 0 w 3456"/>
                <a:gd name="T31" fmla="*/ 0 h 3456"/>
                <a:gd name="T32" fmla="*/ 0 w 3456"/>
                <a:gd name="T33" fmla="*/ 0 h 3456"/>
                <a:gd name="T34" fmla="*/ 0 w 3456"/>
                <a:gd name="T35" fmla="*/ 0 h 3456"/>
                <a:gd name="T36" fmla="*/ 0 w 3456"/>
                <a:gd name="T37" fmla="*/ 0 h 3456"/>
                <a:gd name="T38" fmla="*/ 0 w 3456"/>
                <a:gd name="T39" fmla="*/ 0 h 3456"/>
                <a:gd name="T40" fmla="*/ 0 w 3456"/>
                <a:gd name="T41" fmla="*/ 0 h 3456"/>
                <a:gd name="T42" fmla="*/ 0 w 3456"/>
                <a:gd name="T43" fmla="*/ 0 h 3456"/>
                <a:gd name="T44" fmla="*/ 0 w 3456"/>
                <a:gd name="T45" fmla="*/ 0 h 3456"/>
                <a:gd name="T46" fmla="*/ 0 w 3456"/>
                <a:gd name="T47" fmla="*/ 0 h 3456"/>
                <a:gd name="T48" fmla="*/ 0 w 3456"/>
                <a:gd name="T49" fmla="*/ 0 h 3456"/>
                <a:gd name="T50" fmla="*/ 0 w 3456"/>
                <a:gd name="T51" fmla="*/ 0 h 3456"/>
                <a:gd name="T52" fmla="*/ 0 w 3456"/>
                <a:gd name="T53" fmla="*/ 0 h 3456"/>
                <a:gd name="T54" fmla="*/ 0 w 3456"/>
                <a:gd name="T55" fmla="*/ 0 h 3456"/>
                <a:gd name="T56" fmla="*/ 0 w 3456"/>
                <a:gd name="T57" fmla="*/ 0 h 3456"/>
                <a:gd name="T58" fmla="*/ 0 w 3456"/>
                <a:gd name="T59" fmla="*/ 0 h 3456"/>
                <a:gd name="T60" fmla="*/ 0 w 3456"/>
                <a:gd name="T61" fmla="*/ 0 h 3456"/>
                <a:gd name="T62" fmla="*/ 0 w 3456"/>
                <a:gd name="T63" fmla="*/ 0 h 3456"/>
                <a:gd name="T64" fmla="*/ 0 w 3456"/>
                <a:gd name="T65" fmla="*/ 0 h 3456"/>
                <a:gd name="T66" fmla="*/ 0 w 3456"/>
                <a:gd name="T67" fmla="*/ 0 h 3456"/>
                <a:gd name="T68" fmla="*/ 0 w 3456"/>
                <a:gd name="T69" fmla="*/ 0 h 3456"/>
                <a:gd name="T70" fmla="*/ 0 w 3456"/>
                <a:gd name="T71" fmla="*/ 0 h 3456"/>
                <a:gd name="T72" fmla="*/ 0 w 3456"/>
                <a:gd name="T73" fmla="*/ 0 h 3456"/>
                <a:gd name="T74" fmla="*/ 0 w 3456"/>
                <a:gd name="T75" fmla="*/ 0 h 3456"/>
                <a:gd name="T76" fmla="*/ 0 w 3456"/>
                <a:gd name="T77" fmla="*/ 0 h 3456"/>
                <a:gd name="T78" fmla="*/ 0 w 3456"/>
                <a:gd name="T79" fmla="*/ 0 h 3456"/>
                <a:gd name="T80" fmla="*/ 0 w 3456"/>
                <a:gd name="T81" fmla="*/ 0 h 3456"/>
                <a:gd name="T82" fmla="*/ 0 w 3456"/>
                <a:gd name="T83" fmla="*/ 0 h 3456"/>
                <a:gd name="T84" fmla="*/ 0 w 3456"/>
                <a:gd name="T85" fmla="*/ 0 h 3456"/>
                <a:gd name="T86" fmla="*/ 0 w 3456"/>
                <a:gd name="T87" fmla="*/ 0 h 3456"/>
                <a:gd name="T88" fmla="*/ 0 w 3456"/>
                <a:gd name="T89" fmla="*/ 0 h 3456"/>
                <a:gd name="T90" fmla="*/ 0 w 3456"/>
                <a:gd name="T91" fmla="*/ 0 h 3456"/>
                <a:gd name="T92" fmla="*/ 0 w 3456"/>
                <a:gd name="T93" fmla="*/ 0 h 3456"/>
                <a:gd name="T94" fmla="*/ 0 w 3456"/>
                <a:gd name="T95" fmla="*/ 0 h 3456"/>
                <a:gd name="T96" fmla="*/ 0 w 3456"/>
                <a:gd name="T97" fmla="*/ 0 h 34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456"/>
                <a:gd name="T148" fmla="*/ 0 h 3456"/>
                <a:gd name="T149" fmla="*/ 3456 w 3456"/>
                <a:gd name="T150" fmla="*/ 3456 h 34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456" h="3456">
                  <a:moveTo>
                    <a:pt x="1728" y="606"/>
                  </a:moveTo>
                  <a:lnTo>
                    <a:pt x="1644" y="610"/>
                  </a:lnTo>
                  <a:lnTo>
                    <a:pt x="1563" y="618"/>
                  </a:lnTo>
                  <a:lnTo>
                    <a:pt x="1482" y="634"/>
                  </a:lnTo>
                  <a:lnTo>
                    <a:pt x="1404" y="653"/>
                  </a:lnTo>
                  <a:lnTo>
                    <a:pt x="1329" y="680"/>
                  </a:lnTo>
                  <a:lnTo>
                    <a:pt x="1256" y="710"/>
                  </a:lnTo>
                  <a:lnTo>
                    <a:pt x="1186" y="747"/>
                  </a:lnTo>
                  <a:lnTo>
                    <a:pt x="1117" y="788"/>
                  </a:lnTo>
                  <a:lnTo>
                    <a:pt x="1054" y="833"/>
                  </a:lnTo>
                  <a:lnTo>
                    <a:pt x="993" y="882"/>
                  </a:lnTo>
                  <a:lnTo>
                    <a:pt x="935" y="935"/>
                  </a:lnTo>
                  <a:lnTo>
                    <a:pt x="882" y="993"/>
                  </a:lnTo>
                  <a:lnTo>
                    <a:pt x="833" y="1054"/>
                  </a:lnTo>
                  <a:lnTo>
                    <a:pt x="788" y="1117"/>
                  </a:lnTo>
                  <a:lnTo>
                    <a:pt x="747" y="1186"/>
                  </a:lnTo>
                  <a:lnTo>
                    <a:pt x="710" y="1256"/>
                  </a:lnTo>
                  <a:lnTo>
                    <a:pt x="680" y="1329"/>
                  </a:lnTo>
                  <a:lnTo>
                    <a:pt x="653" y="1404"/>
                  </a:lnTo>
                  <a:lnTo>
                    <a:pt x="634" y="1482"/>
                  </a:lnTo>
                  <a:lnTo>
                    <a:pt x="618" y="1563"/>
                  </a:lnTo>
                  <a:lnTo>
                    <a:pt x="610" y="1644"/>
                  </a:lnTo>
                  <a:lnTo>
                    <a:pt x="606" y="1728"/>
                  </a:lnTo>
                  <a:lnTo>
                    <a:pt x="610" y="1812"/>
                  </a:lnTo>
                  <a:lnTo>
                    <a:pt x="618" y="1893"/>
                  </a:lnTo>
                  <a:lnTo>
                    <a:pt x="634" y="1974"/>
                  </a:lnTo>
                  <a:lnTo>
                    <a:pt x="653" y="2052"/>
                  </a:lnTo>
                  <a:lnTo>
                    <a:pt x="680" y="2127"/>
                  </a:lnTo>
                  <a:lnTo>
                    <a:pt x="710" y="2200"/>
                  </a:lnTo>
                  <a:lnTo>
                    <a:pt x="747" y="2270"/>
                  </a:lnTo>
                  <a:lnTo>
                    <a:pt x="788" y="2339"/>
                  </a:lnTo>
                  <a:lnTo>
                    <a:pt x="833" y="2402"/>
                  </a:lnTo>
                  <a:lnTo>
                    <a:pt x="882" y="2463"/>
                  </a:lnTo>
                  <a:lnTo>
                    <a:pt x="935" y="2521"/>
                  </a:lnTo>
                  <a:lnTo>
                    <a:pt x="993" y="2574"/>
                  </a:lnTo>
                  <a:lnTo>
                    <a:pt x="1054" y="2623"/>
                  </a:lnTo>
                  <a:lnTo>
                    <a:pt x="1117" y="2668"/>
                  </a:lnTo>
                  <a:lnTo>
                    <a:pt x="1186" y="2709"/>
                  </a:lnTo>
                  <a:lnTo>
                    <a:pt x="1256" y="2746"/>
                  </a:lnTo>
                  <a:lnTo>
                    <a:pt x="1329" y="2776"/>
                  </a:lnTo>
                  <a:lnTo>
                    <a:pt x="1404" y="2803"/>
                  </a:lnTo>
                  <a:lnTo>
                    <a:pt x="1482" y="2822"/>
                  </a:lnTo>
                  <a:lnTo>
                    <a:pt x="1563" y="2838"/>
                  </a:lnTo>
                  <a:lnTo>
                    <a:pt x="1644" y="2846"/>
                  </a:lnTo>
                  <a:lnTo>
                    <a:pt x="1728" y="2850"/>
                  </a:lnTo>
                  <a:lnTo>
                    <a:pt x="1812" y="2846"/>
                  </a:lnTo>
                  <a:lnTo>
                    <a:pt x="1893" y="2838"/>
                  </a:lnTo>
                  <a:lnTo>
                    <a:pt x="1974" y="2822"/>
                  </a:lnTo>
                  <a:lnTo>
                    <a:pt x="2052" y="2803"/>
                  </a:lnTo>
                  <a:lnTo>
                    <a:pt x="2127" y="2776"/>
                  </a:lnTo>
                  <a:lnTo>
                    <a:pt x="2200" y="2746"/>
                  </a:lnTo>
                  <a:lnTo>
                    <a:pt x="2270" y="2709"/>
                  </a:lnTo>
                  <a:lnTo>
                    <a:pt x="2339" y="2668"/>
                  </a:lnTo>
                  <a:lnTo>
                    <a:pt x="2402" y="2623"/>
                  </a:lnTo>
                  <a:lnTo>
                    <a:pt x="2463" y="2574"/>
                  </a:lnTo>
                  <a:lnTo>
                    <a:pt x="2521" y="2521"/>
                  </a:lnTo>
                  <a:lnTo>
                    <a:pt x="2574" y="2463"/>
                  </a:lnTo>
                  <a:lnTo>
                    <a:pt x="2623" y="2402"/>
                  </a:lnTo>
                  <a:lnTo>
                    <a:pt x="2668" y="2339"/>
                  </a:lnTo>
                  <a:lnTo>
                    <a:pt x="2709" y="2270"/>
                  </a:lnTo>
                  <a:lnTo>
                    <a:pt x="2746" y="2200"/>
                  </a:lnTo>
                  <a:lnTo>
                    <a:pt x="2776" y="2127"/>
                  </a:lnTo>
                  <a:lnTo>
                    <a:pt x="2803" y="2052"/>
                  </a:lnTo>
                  <a:lnTo>
                    <a:pt x="2822" y="1974"/>
                  </a:lnTo>
                  <a:lnTo>
                    <a:pt x="2838" y="1893"/>
                  </a:lnTo>
                  <a:lnTo>
                    <a:pt x="2846" y="1812"/>
                  </a:lnTo>
                  <a:lnTo>
                    <a:pt x="2850" y="1728"/>
                  </a:lnTo>
                  <a:lnTo>
                    <a:pt x="2846" y="1644"/>
                  </a:lnTo>
                  <a:lnTo>
                    <a:pt x="2838" y="1563"/>
                  </a:lnTo>
                  <a:lnTo>
                    <a:pt x="2822" y="1482"/>
                  </a:lnTo>
                  <a:lnTo>
                    <a:pt x="2803" y="1404"/>
                  </a:lnTo>
                  <a:lnTo>
                    <a:pt x="2776" y="1329"/>
                  </a:lnTo>
                  <a:lnTo>
                    <a:pt x="2746" y="1256"/>
                  </a:lnTo>
                  <a:lnTo>
                    <a:pt x="2709" y="1186"/>
                  </a:lnTo>
                  <a:lnTo>
                    <a:pt x="2668" y="1117"/>
                  </a:lnTo>
                  <a:lnTo>
                    <a:pt x="2623" y="1054"/>
                  </a:lnTo>
                  <a:lnTo>
                    <a:pt x="2574" y="993"/>
                  </a:lnTo>
                  <a:lnTo>
                    <a:pt x="2521" y="935"/>
                  </a:lnTo>
                  <a:lnTo>
                    <a:pt x="2463" y="882"/>
                  </a:lnTo>
                  <a:lnTo>
                    <a:pt x="2402" y="833"/>
                  </a:lnTo>
                  <a:lnTo>
                    <a:pt x="2339" y="788"/>
                  </a:lnTo>
                  <a:lnTo>
                    <a:pt x="2270" y="747"/>
                  </a:lnTo>
                  <a:lnTo>
                    <a:pt x="2200" y="710"/>
                  </a:lnTo>
                  <a:lnTo>
                    <a:pt x="2127" y="680"/>
                  </a:lnTo>
                  <a:lnTo>
                    <a:pt x="2052" y="653"/>
                  </a:lnTo>
                  <a:lnTo>
                    <a:pt x="1974" y="634"/>
                  </a:lnTo>
                  <a:lnTo>
                    <a:pt x="1893" y="618"/>
                  </a:lnTo>
                  <a:lnTo>
                    <a:pt x="1812" y="610"/>
                  </a:lnTo>
                  <a:lnTo>
                    <a:pt x="1728" y="606"/>
                  </a:lnTo>
                  <a:close/>
                  <a:moveTo>
                    <a:pt x="1728" y="0"/>
                  </a:moveTo>
                  <a:lnTo>
                    <a:pt x="1833" y="3"/>
                  </a:lnTo>
                  <a:lnTo>
                    <a:pt x="1936" y="13"/>
                  </a:lnTo>
                  <a:lnTo>
                    <a:pt x="2038" y="28"/>
                  </a:lnTo>
                  <a:lnTo>
                    <a:pt x="2137" y="49"/>
                  </a:lnTo>
                  <a:lnTo>
                    <a:pt x="2235" y="76"/>
                  </a:lnTo>
                  <a:lnTo>
                    <a:pt x="2330" y="108"/>
                  </a:lnTo>
                  <a:lnTo>
                    <a:pt x="2422" y="146"/>
                  </a:lnTo>
                  <a:lnTo>
                    <a:pt x="2512" y="189"/>
                  </a:lnTo>
                  <a:lnTo>
                    <a:pt x="2599" y="237"/>
                  </a:lnTo>
                  <a:lnTo>
                    <a:pt x="2683" y="289"/>
                  </a:lnTo>
                  <a:lnTo>
                    <a:pt x="2764" y="346"/>
                  </a:lnTo>
                  <a:lnTo>
                    <a:pt x="2840" y="407"/>
                  </a:lnTo>
                  <a:lnTo>
                    <a:pt x="2915" y="472"/>
                  </a:lnTo>
                  <a:lnTo>
                    <a:pt x="2984" y="541"/>
                  </a:lnTo>
                  <a:lnTo>
                    <a:pt x="3049" y="616"/>
                  </a:lnTo>
                  <a:lnTo>
                    <a:pt x="3110" y="692"/>
                  </a:lnTo>
                  <a:lnTo>
                    <a:pt x="3167" y="773"/>
                  </a:lnTo>
                  <a:lnTo>
                    <a:pt x="3219" y="857"/>
                  </a:lnTo>
                  <a:lnTo>
                    <a:pt x="3267" y="944"/>
                  </a:lnTo>
                  <a:lnTo>
                    <a:pt x="3310" y="1034"/>
                  </a:lnTo>
                  <a:lnTo>
                    <a:pt x="3348" y="1126"/>
                  </a:lnTo>
                  <a:lnTo>
                    <a:pt x="3380" y="1221"/>
                  </a:lnTo>
                  <a:lnTo>
                    <a:pt x="3407" y="1319"/>
                  </a:lnTo>
                  <a:lnTo>
                    <a:pt x="3428" y="1418"/>
                  </a:lnTo>
                  <a:lnTo>
                    <a:pt x="3443" y="1520"/>
                  </a:lnTo>
                  <a:lnTo>
                    <a:pt x="3453" y="1623"/>
                  </a:lnTo>
                  <a:lnTo>
                    <a:pt x="3456" y="1728"/>
                  </a:lnTo>
                  <a:lnTo>
                    <a:pt x="3453" y="1833"/>
                  </a:lnTo>
                  <a:lnTo>
                    <a:pt x="3443" y="1936"/>
                  </a:lnTo>
                  <a:lnTo>
                    <a:pt x="3428" y="2038"/>
                  </a:lnTo>
                  <a:lnTo>
                    <a:pt x="3407" y="2137"/>
                  </a:lnTo>
                  <a:lnTo>
                    <a:pt x="3380" y="2235"/>
                  </a:lnTo>
                  <a:lnTo>
                    <a:pt x="3348" y="2330"/>
                  </a:lnTo>
                  <a:lnTo>
                    <a:pt x="3310" y="2422"/>
                  </a:lnTo>
                  <a:lnTo>
                    <a:pt x="3267" y="2512"/>
                  </a:lnTo>
                  <a:lnTo>
                    <a:pt x="3219" y="2599"/>
                  </a:lnTo>
                  <a:lnTo>
                    <a:pt x="3167" y="2683"/>
                  </a:lnTo>
                  <a:lnTo>
                    <a:pt x="3110" y="2764"/>
                  </a:lnTo>
                  <a:lnTo>
                    <a:pt x="3049" y="2840"/>
                  </a:lnTo>
                  <a:lnTo>
                    <a:pt x="2984" y="2915"/>
                  </a:lnTo>
                  <a:lnTo>
                    <a:pt x="2915" y="2984"/>
                  </a:lnTo>
                  <a:lnTo>
                    <a:pt x="2840" y="3049"/>
                  </a:lnTo>
                  <a:lnTo>
                    <a:pt x="2764" y="3110"/>
                  </a:lnTo>
                  <a:lnTo>
                    <a:pt x="2683" y="3167"/>
                  </a:lnTo>
                  <a:lnTo>
                    <a:pt x="2599" y="3219"/>
                  </a:lnTo>
                  <a:lnTo>
                    <a:pt x="2512" y="3267"/>
                  </a:lnTo>
                  <a:lnTo>
                    <a:pt x="2422" y="3310"/>
                  </a:lnTo>
                  <a:lnTo>
                    <a:pt x="2330" y="3348"/>
                  </a:lnTo>
                  <a:lnTo>
                    <a:pt x="2235" y="3380"/>
                  </a:lnTo>
                  <a:lnTo>
                    <a:pt x="2137" y="3407"/>
                  </a:lnTo>
                  <a:lnTo>
                    <a:pt x="2038" y="3428"/>
                  </a:lnTo>
                  <a:lnTo>
                    <a:pt x="1936" y="3443"/>
                  </a:lnTo>
                  <a:lnTo>
                    <a:pt x="1833" y="3453"/>
                  </a:lnTo>
                  <a:lnTo>
                    <a:pt x="1728" y="3456"/>
                  </a:lnTo>
                  <a:lnTo>
                    <a:pt x="1623" y="3453"/>
                  </a:lnTo>
                  <a:lnTo>
                    <a:pt x="1520" y="3443"/>
                  </a:lnTo>
                  <a:lnTo>
                    <a:pt x="1418" y="3428"/>
                  </a:lnTo>
                  <a:lnTo>
                    <a:pt x="1319" y="3407"/>
                  </a:lnTo>
                  <a:lnTo>
                    <a:pt x="1221" y="3380"/>
                  </a:lnTo>
                  <a:lnTo>
                    <a:pt x="1126" y="3348"/>
                  </a:lnTo>
                  <a:lnTo>
                    <a:pt x="1034" y="3310"/>
                  </a:lnTo>
                  <a:lnTo>
                    <a:pt x="944" y="3267"/>
                  </a:lnTo>
                  <a:lnTo>
                    <a:pt x="857" y="3219"/>
                  </a:lnTo>
                  <a:lnTo>
                    <a:pt x="773" y="3167"/>
                  </a:lnTo>
                  <a:lnTo>
                    <a:pt x="692" y="3110"/>
                  </a:lnTo>
                  <a:lnTo>
                    <a:pt x="616" y="3049"/>
                  </a:lnTo>
                  <a:lnTo>
                    <a:pt x="541" y="2984"/>
                  </a:lnTo>
                  <a:lnTo>
                    <a:pt x="472" y="2915"/>
                  </a:lnTo>
                  <a:lnTo>
                    <a:pt x="407" y="2840"/>
                  </a:lnTo>
                  <a:lnTo>
                    <a:pt x="346" y="2764"/>
                  </a:lnTo>
                  <a:lnTo>
                    <a:pt x="289" y="2683"/>
                  </a:lnTo>
                  <a:lnTo>
                    <a:pt x="237" y="2599"/>
                  </a:lnTo>
                  <a:lnTo>
                    <a:pt x="189" y="2512"/>
                  </a:lnTo>
                  <a:lnTo>
                    <a:pt x="146" y="2422"/>
                  </a:lnTo>
                  <a:lnTo>
                    <a:pt x="108" y="2330"/>
                  </a:lnTo>
                  <a:lnTo>
                    <a:pt x="76" y="2235"/>
                  </a:lnTo>
                  <a:lnTo>
                    <a:pt x="49" y="2137"/>
                  </a:lnTo>
                  <a:lnTo>
                    <a:pt x="28" y="2038"/>
                  </a:lnTo>
                  <a:lnTo>
                    <a:pt x="13" y="1936"/>
                  </a:lnTo>
                  <a:lnTo>
                    <a:pt x="3" y="1833"/>
                  </a:lnTo>
                  <a:lnTo>
                    <a:pt x="0" y="1728"/>
                  </a:lnTo>
                  <a:lnTo>
                    <a:pt x="3" y="1623"/>
                  </a:lnTo>
                  <a:lnTo>
                    <a:pt x="13" y="1520"/>
                  </a:lnTo>
                  <a:lnTo>
                    <a:pt x="28" y="1418"/>
                  </a:lnTo>
                  <a:lnTo>
                    <a:pt x="49" y="1319"/>
                  </a:lnTo>
                  <a:lnTo>
                    <a:pt x="76" y="1221"/>
                  </a:lnTo>
                  <a:lnTo>
                    <a:pt x="108" y="1126"/>
                  </a:lnTo>
                  <a:lnTo>
                    <a:pt x="146" y="1034"/>
                  </a:lnTo>
                  <a:lnTo>
                    <a:pt x="189" y="944"/>
                  </a:lnTo>
                  <a:lnTo>
                    <a:pt x="237" y="857"/>
                  </a:lnTo>
                  <a:lnTo>
                    <a:pt x="289" y="773"/>
                  </a:lnTo>
                  <a:lnTo>
                    <a:pt x="346" y="692"/>
                  </a:lnTo>
                  <a:lnTo>
                    <a:pt x="407" y="616"/>
                  </a:lnTo>
                  <a:lnTo>
                    <a:pt x="472" y="541"/>
                  </a:lnTo>
                  <a:lnTo>
                    <a:pt x="541" y="472"/>
                  </a:lnTo>
                  <a:lnTo>
                    <a:pt x="616" y="407"/>
                  </a:lnTo>
                  <a:lnTo>
                    <a:pt x="692" y="346"/>
                  </a:lnTo>
                  <a:lnTo>
                    <a:pt x="773" y="289"/>
                  </a:lnTo>
                  <a:lnTo>
                    <a:pt x="857" y="237"/>
                  </a:lnTo>
                  <a:lnTo>
                    <a:pt x="944" y="189"/>
                  </a:lnTo>
                  <a:lnTo>
                    <a:pt x="1034" y="146"/>
                  </a:lnTo>
                  <a:lnTo>
                    <a:pt x="1126" y="108"/>
                  </a:lnTo>
                  <a:lnTo>
                    <a:pt x="1221" y="76"/>
                  </a:lnTo>
                  <a:lnTo>
                    <a:pt x="1319" y="49"/>
                  </a:lnTo>
                  <a:lnTo>
                    <a:pt x="1418" y="28"/>
                  </a:lnTo>
                  <a:lnTo>
                    <a:pt x="1520" y="13"/>
                  </a:lnTo>
                  <a:lnTo>
                    <a:pt x="1623" y="3"/>
                  </a:lnTo>
                  <a:lnTo>
                    <a:pt x="1728" y="0"/>
                  </a:lnTo>
                  <a:close/>
                </a:path>
              </a:pathLst>
            </a:custGeom>
            <a:grpFill/>
            <a:ln w="9525">
              <a:noFill/>
              <a:round/>
              <a:headEnd/>
              <a:tailEnd/>
            </a:ln>
          </p:spPr>
          <p:txBody>
            <a:bodyPr wrap="none" anchor="ctr"/>
            <a:lstStyle/>
            <a:p>
              <a:endParaRPr lang="en-GB" dirty="0"/>
            </a:p>
          </p:txBody>
        </p:sp>
        <p:sp>
          <p:nvSpPr>
            <p:cNvPr id="48" name="Freeform 175"/>
            <p:cNvSpPr>
              <a:spLocks noChangeArrowheads="1"/>
            </p:cNvSpPr>
            <p:nvPr/>
          </p:nvSpPr>
          <p:spPr bwMode="auto">
            <a:xfrm>
              <a:off x="5087" y="3203"/>
              <a:ext cx="89" cy="89"/>
            </a:xfrm>
            <a:custGeom>
              <a:avLst/>
              <a:gdLst>
                <a:gd name="T0" fmla="*/ 0 w 806"/>
                <a:gd name="T1" fmla="*/ 0 h 806"/>
                <a:gd name="T2" fmla="*/ 0 w 806"/>
                <a:gd name="T3" fmla="*/ 0 h 806"/>
                <a:gd name="T4" fmla="*/ 0 w 806"/>
                <a:gd name="T5" fmla="*/ 0 h 806"/>
                <a:gd name="T6" fmla="*/ 0 w 806"/>
                <a:gd name="T7" fmla="*/ 0 h 806"/>
                <a:gd name="T8" fmla="*/ 0 w 806"/>
                <a:gd name="T9" fmla="*/ 0 h 806"/>
                <a:gd name="T10" fmla="*/ 0 w 806"/>
                <a:gd name="T11" fmla="*/ 0 h 806"/>
                <a:gd name="T12" fmla="*/ 0 w 806"/>
                <a:gd name="T13" fmla="*/ 0 h 806"/>
                <a:gd name="T14" fmla="*/ 0 w 806"/>
                <a:gd name="T15" fmla="*/ 0 h 806"/>
                <a:gd name="T16" fmla="*/ 0 w 806"/>
                <a:gd name="T17" fmla="*/ 0 h 806"/>
                <a:gd name="T18" fmla="*/ 0 w 806"/>
                <a:gd name="T19" fmla="*/ 0 h 806"/>
                <a:gd name="T20" fmla="*/ 0 w 806"/>
                <a:gd name="T21" fmla="*/ 0 h 806"/>
                <a:gd name="T22" fmla="*/ 0 w 806"/>
                <a:gd name="T23" fmla="*/ 0 h 806"/>
                <a:gd name="T24" fmla="*/ 0 w 806"/>
                <a:gd name="T25" fmla="*/ 0 h 806"/>
                <a:gd name="T26" fmla="*/ 0 w 806"/>
                <a:gd name="T27" fmla="*/ 0 h 806"/>
                <a:gd name="T28" fmla="*/ 0 w 806"/>
                <a:gd name="T29" fmla="*/ 0 h 806"/>
                <a:gd name="T30" fmla="*/ 0 w 806"/>
                <a:gd name="T31" fmla="*/ 0 h 806"/>
                <a:gd name="T32" fmla="*/ 0 w 806"/>
                <a:gd name="T33" fmla="*/ 0 h 806"/>
                <a:gd name="T34" fmla="*/ 0 w 806"/>
                <a:gd name="T35" fmla="*/ 0 h 806"/>
                <a:gd name="T36" fmla="*/ 0 w 806"/>
                <a:gd name="T37" fmla="*/ 0 h 806"/>
                <a:gd name="T38" fmla="*/ 0 w 806"/>
                <a:gd name="T39" fmla="*/ 0 h 806"/>
                <a:gd name="T40" fmla="*/ 0 w 806"/>
                <a:gd name="T41" fmla="*/ 0 h 806"/>
                <a:gd name="T42" fmla="*/ 0 w 806"/>
                <a:gd name="T43" fmla="*/ 0 h 806"/>
                <a:gd name="T44" fmla="*/ 0 w 806"/>
                <a:gd name="T45" fmla="*/ 0 h 806"/>
                <a:gd name="T46" fmla="*/ 0 w 806"/>
                <a:gd name="T47" fmla="*/ 0 h 806"/>
                <a:gd name="T48" fmla="*/ 0 w 806"/>
                <a:gd name="T49" fmla="*/ 0 h 806"/>
                <a:gd name="T50" fmla="*/ 0 w 806"/>
                <a:gd name="T51" fmla="*/ 0 h 806"/>
                <a:gd name="T52" fmla="*/ 0 w 806"/>
                <a:gd name="T53" fmla="*/ 0 h 806"/>
                <a:gd name="T54" fmla="*/ 0 w 806"/>
                <a:gd name="T55" fmla="*/ 0 h 806"/>
                <a:gd name="T56" fmla="*/ 0 w 806"/>
                <a:gd name="T57" fmla="*/ 0 h 806"/>
                <a:gd name="T58" fmla="*/ 0 w 806"/>
                <a:gd name="T59" fmla="*/ 0 h 806"/>
                <a:gd name="T60" fmla="*/ 0 w 806"/>
                <a:gd name="T61" fmla="*/ 0 h 806"/>
                <a:gd name="T62" fmla="*/ 0 w 806"/>
                <a:gd name="T63" fmla="*/ 0 h 806"/>
                <a:gd name="T64" fmla="*/ 0 w 806"/>
                <a:gd name="T65" fmla="*/ 0 h 806"/>
                <a:gd name="T66" fmla="*/ 0 w 806"/>
                <a:gd name="T67" fmla="*/ 0 h 806"/>
                <a:gd name="T68" fmla="*/ 0 w 806"/>
                <a:gd name="T69" fmla="*/ 0 h 806"/>
                <a:gd name="T70" fmla="*/ 0 w 806"/>
                <a:gd name="T71" fmla="*/ 0 h 806"/>
                <a:gd name="T72" fmla="*/ 0 w 806"/>
                <a:gd name="T73" fmla="*/ 0 h 806"/>
                <a:gd name="T74" fmla="*/ 0 w 806"/>
                <a:gd name="T75" fmla="*/ 0 h 806"/>
                <a:gd name="T76" fmla="*/ 0 w 806"/>
                <a:gd name="T77" fmla="*/ 0 h 806"/>
                <a:gd name="T78" fmla="*/ 0 w 806"/>
                <a:gd name="T79" fmla="*/ 0 h 806"/>
                <a:gd name="T80" fmla="*/ 0 w 806"/>
                <a:gd name="T81" fmla="*/ 0 h 806"/>
                <a:gd name="T82" fmla="*/ 0 w 806"/>
                <a:gd name="T83" fmla="*/ 0 h 806"/>
                <a:gd name="T84" fmla="*/ 0 w 806"/>
                <a:gd name="T85" fmla="*/ 0 h 806"/>
                <a:gd name="T86" fmla="*/ 0 w 806"/>
                <a:gd name="T87" fmla="*/ 0 h 806"/>
                <a:gd name="T88" fmla="*/ 0 w 806"/>
                <a:gd name="T89" fmla="*/ 0 h 806"/>
                <a:gd name="T90" fmla="*/ 0 w 806"/>
                <a:gd name="T91" fmla="*/ 0 h 806"/>
                <a:gd name="T92" fmla="*/ 0 w 806"/>
                <a:gd name="T93" fmla="*/ 0 h 806"/>
                <a:gd name="T94" fmla="*/ 0 w 806"/>
                <a:gd name="T95" fmla="*/ 0 h 806"/>
                <a:gd name="T96" fmla="*/ 0 w 806"/>
                <a:gd name="T97" fmla="*/ 0 h 806"/>
                <a:gd name="T98" fmla="*/ 0 w 806"/>
                <a:gd name="T99" fmla="*/ 0 h 806"/>
                <a:gd name="T100" fmla="*/ 0 w 806"/>
                <a:gd name="T101" fmla="*/ 0 h 806"/>
                <a:gd name="T102" fmla="*/ 0 w 806"/>
                <a:gd name="T103" fmla="*/ 0 h 806"/>
                <a:gd name="T104" fmla="*/ 0 w 806"/>
                <a:gd name="T105" fmla="*/ 0 h 80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06"/>
                <a:gd name="T160" fmla="*/ 0 h 806"/>
                <a:gd name="T161" fmla="*/ 806 w 806"/>
                <a:gd name="T162" fmla="*/ 806 h 80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06" h="806">
                  <a:moveTo>
                    <a:pt x="403" y="0"/>
                  </a:moveTo>
                  <a:lnTo>
                    <a:pt x="453" y="3"/>
                  </a:lnTo>
                  <a:lnTo>
                    <a:pt x="502" y="12"/>
                  </a:lnTo>
                  <a:lnTo>
                    <a:pt x="549" y="27"/>
                  </a:lnTo>
                  <a:lnTo>
                    <a:pt x="593" y="47"/>
                  </a:lnTo>
                  <a:lnTo>
                    <a:pt x="633" y="72"/>
                  </a:lnTo>
                  <a:lnTo>
                    <a:pt x="671" y="101"/>
                  </a:lnTo>
                  <a:lnTo>
                    <a:pt x="705" y="135"/>
                  </a:lnTo>
                  <a:lnTo>
                    <a:pt x="734" y="173"/>
                  </a:lnTo>
                  <a:lnTo>
                    <a:pt x="759" y="213"/>
                  </a:lnTo>
                  <a:lnTo>
                    <a:pt x="779" y="257"/>
                  </a:lnTo>
                  <a:lnTo>
                    <a:pt x="794" y="304"/>
                  </a:lnTo>
                  <a:lnTo>
                    <a:pt x="803" y="353"/>
                  </a:lnTo>
                  <a:lnTo>
                    <a:pt x="806" y="403"/>
                  </a:lnTo>
                  <a:lnTo>
                    <a:pt x="803" y="453"/>
                  </a:lnTo>
                  <a:lnTo>
                    <a:pt x="794" y="502"/>
                  </a:lnTo>
                  <a:lnTo>
                    <a:pt x="779" y="549"/>
                  </a:lnTo>
                  <a:lnTo>
                    <a:pt x="759" y="593"/>
                  </a:lnTo>
                  <a:lnTo>
                    <a:pt x="734" y="633"/>
                  </a:lnTo>
                  <a:lnTo>
                    <a:pt x="705" y="671"/>
                  </a:lnTo>
                  <a:lnTo>
                    <a:pt x="671" y="705"/>
                  </a:lnTo>
                  <a:lnTo>
                    <a:pt x="633" y="734"/>
                  </a:lnTo>
                  <a:lnTo>
                    <a:pt x="593" y="759"/>
                  </a:lnTo>
                  <a:lnTo>
                    <a:pt x="549" y="779"/>
                  </a:lnTo>
                  <a:lnTo>
                    <a:pt x="502" y="794"/>
                  </a:lnTo>
                  <a:lnTo>
                    <a:pt x="453" y="803"/>
                  </a:lnTo>
                  <a:lnTo>
                    <a:pt x="403" y="806"/>
                  </a:lnTo>
                  <a:lnTo>
                    <a:pt x="353" y="803"/>
                  </a:lnTo>
                  <a:lnTo>
                    <a:pt x="304" y="794"/>
                  </a:lnTo>
                  <a:lnTo>
                    <a:pt x="257" y="779"/>
                  </a:lnTo>
                  <a:lnTo>
                    <a:pt x="213" y="759"/>
                  </a:lnTo>
                  <a:lnTo>
                    <a:pt x="173" y="734"/>
                  </a:lnTo>
                  <a:lnTo>
                    <a:pt x="135" y="705"/>
                  </a:lnTo>
                  <a:lnTo>
                    <a:pt x="101" y="671"/>
                  </a:lnTo>
                  <a:lnTo>
                    <a:pt x="72" y="633"/>
                  </a:lnTo>
                  <a:lnTo>
                    <a:pt x="47" y="593"/>
                  </a:lnTo>
                  <a:lnTo>
                    <a:pt x="27" y="549"/>
                  </a:lnTo>
                  <a:lnTo>
                    <a:pt x="12" y="502"/>
                  </a:lnTo>
                  <a:lnTo>
                    <a:pt x="3" y="453"/>
                  </a:lnTo>
                  <a:lnTo>
                    <a:pt x="0" y="403"/>
                  </a:lnTo>
                  <a:lnTo>
                    <a:pt x="3" y="353"/>
                  </a:lnTo>
                  <a:lnTo>
                    <a:pt x="12" y="304"/>
                  </a:lnTo>
                  <a:lnTo>
                    <a:pt x="27" y="257"/>
                  </a:lnTo>
                  <a:lnTo>
                    <a:pt x="47" y="213"/>
                  </a:lnTo>
                  <a:lnTo>
                    <a:pt x="72" y="173"/>
                  </a:lnTo>
                  <a:lnTo>
                    <a:pt x="101" y="135"/>
                  </a:lnTo>
                  <a:lnTo>
                    <a:pt x="135" y="101"/>
                  </a:lnTo>
                  <a:lnTo>
                    <a:pt x="173" y="72"/>
                  </a:lnTo>
                  <a:lnTo>
                    <a:pt x="213" y="47"/>
                  </a:lnTo>
                  <a:lnTo>
                    <a:pt x="257" y="27"/>
                  </a:lnTo>
                  <a:lnTo>
                    <a:pt x="304" y="12"/>
                  </a:lnTo>
                  <a:lnTo>
                    <a:pt x="353" y="3"/>
                  </a:lnTo>
                  <a:lnTo>
                    <a:pt x="403" y="0"/>
                  </a:lnTo>
                  <a:close/>
                </a:path>
              </a:pathLst>
            </a:custGeom>
            <a:grpFill/>
            <a:ln w="9525">
              <a:noFill/>
              <a:round/>
              <a:headEnd/>
              <a:tailEnd/>
            </a:ln>
          </p:spPr>
          <p:txBody>
            <a:bodyPr wrap="none" anchor="ctr"/>
            <a:lstStyle/>
            <a:p>
              <a:endParaRPr lang="en-GB" dirty="0"/>
            </a:p>
          </p:txBody>
        </p:sp>
      </p:grpSp>
      <p:sp>
        <p:nvSpPr>
          <p:cNvPr id="49" name="Freeform 169"/>
          <p:cNvSpPr>
            <a:spLocks noChangeArrowheads="1"/>
          </p:cNvSpPr>
          <p:nvPr/>
        </p:nvSpPr>
        <p:spPr bwMode="auto">
          <a:xfrm>
            <a:off x="429464" y="1098217"/>
            <a:ext cx="517889" cy="554038"/>
          </a:xfrm>
          <a:custGeom>
            <a:avLst/>
            <a:gdLst>
              <a:gd name="T0" fmla="*/ 2147483647 w 3456"/>
              <a:gd name="T1" fmla="*/ 2147483647 h 3144"/>
              <a:gd name="T2" fmla="*/ 2147483647 w 3456"/>
              <a:gd name="T3" fmla="*/ 2147483647 h 3144"/>
              <a:gd name="T4" fmla="*/ 2147483647 w 3456"/>
              <a:gd name="T5" fmla="*/ 2147483647 h 3144"/>
              <a:gd name="T6" fmla="*/ 2147483647 w 3456"/>
              <a:gd name="T7" fmla="*/ 2147483647 h 3144"/>
              <a:gd name="T8" fmla="*/ 2147483647 w 3456"/>
              <a:gd name="T9" fmla="*/ 2147483647 h 3144"/>
              <a:gd name="T10" fmla="*/ 2147483647 w 3456"/>
              <a:gd name="T11" fmla="*/ 2147483647 h 3144"/>
              <a:gd name="T12" fmla="*/ 2147483647 w 3456"/>
              <a:gd name="T13" fmla="*/ 2147483647 h 3144"/>
              <a:gd name="T14" fmla="*/ 2147483647 w 3456"/>
              <a:gd name="T15" fmla="*/ 2147483647 h 3144"/>
              <a:gd name="T16" fmla="*/ 2147483647 w 3456"/>
              <a:gd name="T17" fmla="*/ 2147483647 h 3144"/>
              <a:gd name="T18" fmla="*/ 2147483647 w 3456"/>
              <a:gd name="T19" fmla="*/ 2147483647 h 3144"/>
              <a:gd name="T20" fmla="*/ 2147483647 w 3456"/>
              <a:gd name="T21" fmla="*/ 2147483647 h 3144"/>
              <a:gd name="T22" fmla="*/ 2147483647 w 3456"/>
              <a:gd name="T23" fmla="*/ 2147483647 h 3144"/>
              <a:gd name="T24" fmla="*/ 2147483647 w 3456"/>
              <a:gd name="T25" fmla="*/ 2147483647 h 3144"/>
              <a:gd name="T26" fmla="*/ 2147483647 w 3456"/>
              <a:gd name="T27" fmla="*/ 2147483647 h 3144"/>
              <a:gd name="T28" fmla="*/ 2147483647 w 3456"/>
              <a:gd name="T29" fmla="*/ 2147483647 h 3144"/>
              <a:gd name="T30" fmla="*/ 2147483647 w 3456"/>
              <a:gd name="T31" fmla="*/ 2147483647 h 3144"/>
              <a:gd name="T32" fmla="*/ 2147483647 w 3456"/>
              <a:gd name="T33" fmla="*/ 2147483647 h 3144"/>
              <a:gd name="T34" fmla="*/ 2147483647 w 3456"/>
              <a:gd name="T35" fmla="*/ 2147483647 h 3144"/>
              <a:gd name="T36" fmla="*/ 2147483647 w 3456"/>
              <a:gd name="T37" fmla="*/ 2147483647 h 3144"/>
              <a:gd name="T38" fmla="*/ 2147483647 w 3456"/>
              <a:gd name="T39" fmla="*/ 2147483647 h 3144"/>
              <a:gd name="T40" fmla="*/ 2147483647 w 3456"/>
              <a:gd name="T41" fmla="*/ 2147483647 h 3144"/>
              <a:gd name="T42" fmla="*/ 2147483647 w 3456"/>
              <a:gd name="T43" fmla="*/ 2147483647 h 3144"/>
              <a:gd name="T44" fmla="*/ 2147483647 w 3456"/>
              <a:gd name="T45" fmla="*/ 2147483647 h 3144"/>
              <a:gd name="T46" fmla="*/ 2147483647 w 3456"/>
              <a:gd name="T47" fmla="*/ 2147483647 h 3144"/>
              <a:gd name="T48" fmla="*/ 2147483647 w 3456"/>
              <a:gd name="T49" fmla="*/ 2147483647 h 3144"/>
              <a:gd name="T50" fmla="*/ 2147483647 w 3456"/>
              <a:gd name="T51" fmla="*/ 2147483647 h 3144"/>
              <a:gd name="T52" fmla="*/ 2147483647 w 3456"/>
              <a:gd name="T53" fmla="*/ 2147483647 h 3144"/>
              <a:gd name="T54" fmla="*/ 2147483647 w 3456"/>
              <a:gd name="T55" fmla="*/ 2147483647 h 3144"/>
              <a:gd name="T56" fmla="*/ 2147483647 w 3456"/>
              <a:gd name="T57" fmla="*/ 2147483647 h 3144"/>
              <a:gd name="T58" fmla="*/ 2147483647 w 3456"/>
              <a:gd name="T59" fmla="*/ 2147483647 h 3144"/>
              <a:gd name="T60" fmla="*/ 2147483647 w 3456"/>
              <a:gd name="T61" fmla="*/ 2147483647 h 3144"/>
              <a:gd name="T62" fmla="*/ 2147483647 w 3456"/>
              <a:gd name="T63" fmla="*/ 2147483647 h 3144"/>
              <a:gd name="T64" fmla="*/ 2147483647 w 3456"/>
              <a:gd name="T65" fmla="*/ 2147483647 h 3144"/>
              <a:gd name="T66" fmla="*/ 2147483647 w 3456"/>
              <a:gd name="T67" fmla="*/ 2147483647 h 3144"/>
              <a:gd name="T68" fmla="*/ 2147483647 w 3456"/>
              <a:gd name="T69" fmla="*/ 0 h 3144"/>
              <a:gd name="T70" fmla="*/ 2147483647 w 3456"/>
              <a:gd name="T71" fmla="*/ 2147483647 h 3144"/>
              <a:gd name="T72" fmla="*/ 2147483647 w 3456"/>
              <a:gd name="T73" fmla="*/ 2147483647 h 3144"/>
              <a:gd name="T74" fmla="*/ 2147483647 w 3456"/>
              <a:gd name="T75" fmla="*/ 2147483647 h 3144"/>
              <a:gd name="T76" fmla="*/ 2147483647 w 3456"/>
              <a:gd name="T77" fmla="*/ 2147483647 h 3144"/>
              <a:gd name="T78" fmla="*/ 2147483647 w 3456"/>
              <a:gd name="T79" fmla="*/ 2147483647 h 3144"/>
              <a:gd name="T80" fmla="*/ 2147483647 w 3456"/>
              <a:gd name="T81" fmla="*/ 2147483647 h 3144"/>
              <a:gd name="T82" fmla="*/ 2147483647 w 3456"/>
              <a:gd name="T83" fmla="*/ 2147483647 h 3144"/>
              <a:gd name="T84" fmla="*/ 2147483647 w 3456"/>
              <a:gd name="T85" fmla="*/ 2147483647 h 3144"/>
              <a:gd name="T86" fmla="*/ 2147483647 w 3456"/>
              <a:gd name="T87" fmla="*/ 2147483647 h 3144"/>
              <a:gd name="T88" fmla="*/ 2147483647 w 3456"/>
              <a:gd name="T89" fmla="*/ 2147483647 h 3144"/>
              <a:gd name="T90" fmla="*/ 2147483647 w 3456"/>
              <a:gd name="T91" fmla="*/ 2147483647 h 3144"/>
              <a:gd name="T92" fmla="*/ 2147483647 w 3456"/>
              <a:gd name="T93" fmla="*/ 2147483647 h 3144"/>
              <a:gd name="T94" fmla="*/ 2147483647 w 3456"/>
              <a:gd name="T95" fmla="*/ 2147483647 h 3144"/>
              <a:gd name="T96" fmla="*/ 0 w 3456"/>
              <a:gd name="T97" fmla="*/ 2147483647 h 3144"/>
              <a:gd name="T98" fmla="*/ 2147483647 w 3456"/>
              <a:gd name="T99" fmla="*/ 2147483647 h 3144"/>
              <a:gd name="T100" fmla="*/ 2147483647 w 3456"/>
              <a:gd name="T101" fmla="*/ 2147483647 h 3144"/>
              <a:gd name="T102" fmla="*/ 2147483647 w 3456"/>
              <a:gd name="T103" fmla="*/ 2147483647 h 3144"/>
              <a:gd name="T104" fmla="*/ 2147483647 w 3456"/>
              <a:gd name="T105" fmla="*/ 2147483647 h 3144"/>
              <a:gd name="T106" fmla="*/ 2147483647 w 3456"/>
              <a:gd name="T107" fmla="*/ 2147483647 h 314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56"/>
              <a:gd name="T163" fmla="*/ 0 h 3144"/>
              <a:gd name="T164" fmla="*/ 3456 w 3456"/>
              <a:gd name="T165" fmla="*/ 3144 h 314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56" h="3144">
                <a:moveTo>
                  <a:pt x="3041" y="1555"/>
                </a:moveTo>
                <a:lnTo>
                  <a:pt x="3008" y="1558"/>
                </a:lnTo>
                <a:lnTo>
                  <a:pt x="2975" y="1565"/>
                </a:lnTo>
                <a:lnTo>
                  <a:pt x="2946" y="1578"/>
                </a:lnTo>
                <a:lnTo>
                  <a:pt x="2919" y="1595"/>
                </a:lnTo>
                <a:lnTo>
                  <a:pt x="2895" y="1616"/>
                </a:lnTo>
                <a:lnTo>
                  <a:pt x="2874" y="1640"/>
                </a:lnTo>
                <a:lnTo>
                  <a:pt x="2857" y="1667"/>
                </a:lnTo>
                <a:lnTo>
                  <a:pt x="2844" y="1696"/>
                </a:lnTo>
                <a:lnTo>
                  <a:pt x="2837" y="1729"/>
                </a:lnTo>
                <a:lnTo>
                  <a:pt x="2834" y="1762"/>
                </a:lnTo>
                <a:lnTo>
                  <a:pt x="2837" y="1796"/>
                </a:lnTo>
                <a:lnTo>
                  <a:pt x="2844" y="1828"/>
                </a:lnTo>
                <a:lnTo>
                  <a:pt x="2857" y="1857"/>
                </a:lnTo>
                <a:lnTo>
                  <a:pt x="2874" y="1885"/>
                </a:lnTo>
                <a:lnTo>
                  <a:pt x="2895" y="1909"/>
                </a:lnTo>
                <a:lnTo>
                  <a:pt x="2919" y="1930"/>
                </a:lnTo>
                <a:lnTo>
                  <a:pt x="2946" y="1946"/>
                </a:lnTo>
                <a:lnTo>
                  <a:pt x="2975" y="1959"/>
                </a:lnTo>
                <a:lnTo>
                  <a:pt x="3008" y="1966"/>
                </a:lnTo>
                <a:lnTo>
                  <a:pt x="3041" y="1970"/>
                </a:lnTo>
                <a:lnTo>
                  <a:pt x="3075" y="1966"/>
                </a:lnTo>
                <a:lnTo>
                  <a:pt x="3107" y="1959"/>
                </a:lnTo>
                <a:lnTo>
                  <a:pt x="3137" y="1946"/>
                </a:lnTo>
                <a:lnTo>
                  <a:pt x="3164" y="1930"/>
                </a:lnTo>
                <a:lnTo>
                  <a:pt x="3188" y="1909"/>
                </a:lnTo>
                <a:lnTo>
                  <a:pt x="3209" y="1885"/>
                </a:lnTo>
                <a:lnTo>
                  <a:pt x="3226" y="1857"/>
                </a:lnTo>
                <a:lnTo>
                  <a:pt x="3238" y="1828"/>
                </a:lnTo>
                <a:lnTo>
                  <a:pt x="3245" y="1796"/>
                </a:lnTo>
                <a:lnTo>
                  <a:pt x="3249" y="1762"/>
                </a:lnTo>
                <a:lnTo>
                  <a:pt x="3245" y="1729"/>
                </a:lnTo>
                <a:lnTo>
                  <a:pt x="3238" y="1696"/>
                </a:lnTo>
                <a:lnTo>
                  <a:pt x="3226" y="1667"/>
                </a:lnTo>
                <a:lnTo>
                  <a:pt x="3209" y="1640"/>
                </a:lnTo>
                <a:lnTo>
                  <a:pt x="3188" y="1616"/>
                </a:lnTo>
                <a:lnTo>
                  <a:pt x="3164" y="1595"/>
                </a:lnTo>
                <a:lnTo>
                  <a:pt x="3137" y="1578"/>
                </a:lnTo>
                <a:lnTo>
                  <a:pt x="3107" y="1565"/>
                </a:lnTo>
                <a:lnTo>
                  <a:pt x="3075" y="1558"/>
                </a:lnTo>
                <a:lnTo>
                  <a:pt x="3041" y="1555"/>
                </a:lnTo>
                <a:close/>
                <a:moveTo>
                  <a:pt x="3041" y="1002"/>
                </a:moveTo>
                <a:lnTo>
                  <a:pt x="3008" y="1005"/>
                </a:lnTo>
                <a:lnTo>
                  <a:pt x="2975" y="1013"/>
                </a:lnTo>
                <a:lnTo>
                  <a:pt x="2946" y="1025"/>
                </a:lnTo>
                <a:lnTo>
                  <a:pt x="2919" y="1042"/>
                </a:lnTo>
                <a:lnTo>
                  <a:pt x="2895" y="1063"/>
                </a:lnTo>
                <a:lnTo>
                  <a:pt x="2874" y="1087"/>
                </a:lnTo>
                <a:lnTo>
                  <a:pt x="2857" y="1114"/>
                </a:lnTo>
                <a:lnTo>
                  <a:pt x="2844" y="1144"/>
                </a:lnTo>
                <a:lnTo>
                  <a:pt x="2837" y="1176"/>
                </a:lnTo>
                <a:lnTo>
                  <a:pt x="2834" y="1209"/>
                </a:lnTo>
                <a:lnTo>
                  <a:pt x="2837" y="1243"/>
                </a:lnTo>
                <a:lnTo>
                  <a:pt x="2844" y="1275"/>
                </a:lnTo>
                <a:lnTo>
                  <a:pt x="2857" y="1305"/>
                </a:lnTo>
                <a:lnTo>
                  <a:pt x="2874" y="1332"/>
                </a:lnTo>
                <a:lnTo>
                  <a:pt x="2895" y="1356"/>
                </a:lnTo>
                <a:lnTo>
                  <a:pt x="2919" y="1377"/>
                </a:lnTo>
                <a:lnTo>
                  <a:pt x="2946" y="1394"/>
                </a:lnTo>
                <a:lnTo>
                  <a:pt x="2975" y="1406"/>
                </a:lnTo>
                <a:lnTo>
                  <a:pt x="3008" y="1414"/>
                </a:lnTo>
                <a:lnTo>
                  <a:pt x="3041" y="1417"/>
                </a:lnTo>
                <a:lnTo>
                  <a:pt x="3075" y="1414"/>
                </a:lnTo>
                <a:lnTo>
                  <a:pt x="3107" y="1406"/>
                </a:lnTo>
                <a:lnTo>
                  <a:pt x="3137" y="1394"/>
                </a:lnTo>
                <a:lnTo>
                  <a:pt x="3164" y="1377"/>
                </a:lnTo>
                <a:lnTo>
                  <a:pt x="3188" y="1356"/>
                </a:lnTo>
                <a:lnTo>
                  <a:pt x="3209" y="1332"/>
                </a:lnTo>
                <a:lnTo>
                  <a:pt x="3226" y="1305"/>
                </a:lnTo>
                <a:lnTo>
                  <a:pt x="3238" y="1275"/>
                </a:lnTo>
                <a:lnTo>
                  <a:pt x="3245" y="1243"/>
                </a:lnTo>
                <a:lnTo>
                  <a:pt x="3249" y="1209"/>
                </a:lnTo>
                <a:lnTo>
                  <a:pt x="3245" y="1176"/>
                </a:lnTo>
                <a:lnTo>
                  <a:pt x="3238" y="1144"/>
                </a:lnTo>
                <a:lnTo>
                  <a:pt x="3226" y="1114"/>
                </a:lnTo>
                <a:lnTo>
                  <a:pt x="3209" y="1087"/>
                </a:lnTo>
                <a:lnTo>
                  <a:pt x="3188" y="1063"/>
                </a:lnTo>
                <a:lnTo>
                  <a:pt x="3164" y="1042"/>
                </a:lnTo>
                <a:lnTo>
                  <a:pt x="3137" y="1025"/>
                </a:lnTo>
                <a:lnTo>
                  <a:pt x="3107" y="1013"/>
                </a:lnTo>
                <a:lnTo>
                  <a:pt x="3075" y="1005"/>
                </a:lnTo>
                <a:lnTo>
                  <a:pt x="3041" y="1002"/>
                </a:lnTo>
                <a:close/>
                <a:moveTo>
                  <a:pt x="657" y="1002"/>
                </a:moveTo>
                <a:lnTo>
                  <a:pt x="604" y="1005"/>
                </a:lnTo>
                <a:lnTo>
                  <a:pt x="554" y="1015"/>
                </a:lnTo>
                <a:lnTo>
                  <a:pt x="507" y="1030"/>
                </a:lnTo>
                <a:lnTo>
                  <a:pt x="462" y="1050"/>
                </a:lnTo>
                <a:lnTo>
                  <a:pt x="420" y="1077"/>
                </a:lnTo>
                <a:lnTo>
                  <a:pt x="381" y="1107"/>
                </a:lnTo>
                <a:lnTo>
                  <a:pt x="347" y="1141"/>
                </a:lnTo>
                <a:lnTo>
                  <a:pt x="316" y="1180"/>
                </a:lnTo>
                <a:lnTo>
                  <a:pt x="290" y="1222"/>
                </a:lnTo>
                <a:lnTo>
                  <a:pt x="270" y="1267"/>
                </a:lnTo>
                <a:lnTo>
                  <a:pt x="254" y="1315"/>
                </a:lnTo>
                <a:lnTo>
                  <a:pt x="245" y="1364"/>
                </a:lnTo>
                <a:lnTo>
                  <a:pt x="242" y="1417"/>
                </a:lnTo>
                <a:lnTo>
                  <a:pt x="242" y="2453"/>
                </a:lnTo>
                <a:lnTo>
                  <a:pt x="245" y="2505"/>
                </a:lnTo>
                <a:lnTo>
                  <a:pt x="254" y="2556"/>
                </a:lnTo>
                <a:lnTo>
                  <a:pt x="270" y="2603"/>
                </a:lnTo>
                <a:lnTo>
                  <a:pt x="290" y="2648"/>
                </a:lnTo>
                <a:lnTo>
                  <a:pt x="316" y="2690"/>
                </a:lnTo>
                <a:lnTo>
                  <a:pt x="347" y="2728"/>
                </a:lnTo>
                <a:lnTo>
                  <a:pt x="381" y="2763"/>
                </a:lnTo>
                <a:lnTo>
                  <a:pt x="420" y="2793"/>
                </a:lnTo>
                <a:lnTo>
                  <a:pt x="462" y="2820"/>
                </a:lnTo>
                <a:lnTo>
                  <a:pt x="507" y="2839"/>
                </a:lnTo>
                <a:lnTo>
                  <a:pt x="554" y="2855"/>
                </a:lnTo>
                <a:lnTo>
                  <a:pt x="604" y="2865"/>
                </a:lnTo>
                <a:lnTo>
                  <a:pt x="657" y="2868"/>
                </a:lnTo>
                <a:lnTo>
                  <a:pt x="2212" y="2868"/>
                </a:lnTo>
                <a:lnTo>
                  <a:pt x="2264" y="2865"/>
                </a:lnTo>
                <a:lnTo>
                  <a:pt x="2314" y="2855"/>
                </a:lnTo>
                <a:lnTo>
                  <a:pt x="2362" y="2839"/>
                </a:lnTo>
                <a:lnTo>
                  <a:pt x="2407" y="2820"/>
                </a:lnTo>
                <a:lnTo>
                  <a:pt x="2449" y="2793"/>
                </a:lnTo>
                <a:lnTo>
                  <a:pt x="2487" y="2763"/>
                </a:lnTo>
                <a:lnTo>
                  <a:pt x="2522" y="2728"/>
                </a:lnTo>
                <a:lnTo>
                  <a:pt x="2552" y="2690"/>
                </a:lnTo>
                <a:lnTo>
                  <a:pt x="2578" y="2648"/>
                </a:lnTo>
                <a:lnTo>
                  <a:pt x="2598" y="2603"/>
                </a:lnTo>
                <a:lnTo>
                  <a:pt x="2614" y="2556"/>
                </a:lnTo>
                <a:lnTo>
                  <a:pt x="2623" y="2505"/>
                </a:lnTo>
                <a:lnTo>
                  <a:pt x="2627" y="2453"/>
                </a:lnTo>
                <a:lnTo>
                  <a:pt x="2627" y="1417"/>
                </a:lnTo>
                <a:lnTo>
                  <a:pt x="2623" y="1364"/>
                </a:lnTo>
                <a:lnTo>
                  <a:pt x="2614" y="1315"/>
                </a:lnTo>
                <a:lnTo>
                  <a:pt x="2598" y="1267"/>
                </a:lnTo>
                <a:lnTo>
                  <a:pt x="2578" y="1222"/>
                </a:lnTo>
                <a:lnTo>
                  <a:pt x="2552" y="1180"/>
                </a:lnTo>
                <a:lnTo>
                  <a:pt x="2522" y="1141"/>
                </a:lnTo>
                <a:lnTo>
                  <a:pt x="2487" y="1107"/>
                </a:lnTo>
                <a:lnTo>
                  <a:pt x="2449" y="1077"/>
                </a:lnTo>
                <a:lnTo>
                  <a:pt x="2407" y="1050"/>
                </a:lnTo>
                <a:lnTo>
                  <a:pt x="2362" y="1030"/>
                </a:lnTo>
                <a:lnTo>
                  <a:pt x="2314" y="1015"/>
                </a:lnTo>
                <a:lnTo>
                  <a:pt x="2264" y="1005"/>
                </a:lnTo>
                <a:lnTo>
                  <a:pt x="2212" y="1002"/>
                </a:lnTo>
                <a:lnTo>
                  <a:pt x="657" y="1002"/>
                </a:lnTo>
                <a:close/>
                <a:moveTo>
                  <a:pt x="1106" y="0"/>
                </a:moveTo>
                <a:lnTo>
                  <a:pt x="1127" y="2"/>
                </a:lnTo>
                <a:lnTo>
                  <a:pt x="1147" y="9"/>
                </a:lnTo>
                <a:lnTo>
                  <a:pt x="1164" y="18"/>
                </a:lnTo>
                <a:lnTo>
                  <a:pt x="1179" y="31"/>
                </a:lnTo>
                <a:lnTo>
                  <a:pt x="1728" y="579"/>
                </a:lnTo>
                <a:lnTo>
                  <a:pt x="2277" y="31"/>
                </a:lnTo>
                <a:lnTo>
                  <a:pt x="2292" y="18"/>
                </a:lnTo>
                <a:lnTo>
                  <a:pt x="2309" y="9"/>
                </a:lnTo>
                <a:lnTo>
                  <a:pt x="2329" y="2"/>
                </a:lnTo>
                <a:lnTo>
                  <a:pt x="2350" y="0"/>
                </a:lnTo>
                <a:lnTo>
                  <a:pt x="2374" y="4"/>
                </a:lnTo>
                <a:lnTo>
                  <a:pt x="2396" y="11"/>
                </a:lnTo>
                <a:lnTo>
                  <a:pt x="2415" y="23"/>
                </a:lnTo>
                <a:lnTo>
                  <a:pt x="2431" y="39"/>
                </a:lnTo>
                <a:lnTo>
                  <a:pt x="2443" y="58"/>
                </a:lnTo>
                <a:lnTo>
                  <a:pt x="2451" y="80"/>
                </a:lnTo>
                <a:lnTo>
                  <a:pt x="2454" y="104"/>
                </a:lnTo>
                <a:lnTo>
                  <a:pt x="2452" y="125"/>
                </a:lnTo>
                <a:lnTo>
                  <a:pt x="2445" y="145"/>
                </a:lnTo>
                <a:lnTo>
                  <a:pt x="2436" y="162"/>
                </a:lnTo>
                <a:lnTo>
                  <a:pt x="2423" y="177"/>
                </a:lnTo>
                <a:lnTo>
                  <a:pt x="1875" y="726"/>
                </a:lnTo>
                <a:lnTo>
                  <a:pt x="3214" y="726"/>
                </a:lnTo>
                <a:lnTo>
                  <a:pt x="3253" y="729"/>
                </a:lnTo>
                <a:lnTo>
                  <a:pt x="3291" y="738"/>
                </a:lnTo>
                <a:lnTo>
                  <a:pt x="3325" y="752"/>
                </a:lnTo>
                <a:lnTo>
                  <a:pt x="3357" y="772"/>
                </a:lnTo>
                <a:lnTo>
                  <a:pt x="3385" y="796"/>
                </a:lnTo>
                <a:lnTo>
                  <a:pt x="3409" y="823"/>
                </a:lnTo>
                <a:lnTo>
                  <a:pt x="3429" y="855"/>
                </a:lnTo>
                <a:lnTo>
                  <a:pt x="3443" y="889"/>
                </a:lnTo>
                <a:lnTo>
                  <a:pt x="3453" y="926"/>
                </a:lnTo>
                <a:lnTo>
                  <a:pt x="3456" y="965"/>
                </a:lnTo>
                <a:lnTo>
                  <a:pt x="3456" y="2905"/>
                </a:lnTo>
                <a:lnTo>
                  <a:pt x="3453" y="2944"/>
                </a:lnTo>
                <a:lnTo>
                  <a:pt x="3443" y="2981"/>
                </a:lnTo>
                <a:lnTo>
                  <a:pt x="3429" y="3015"/>
                </a:lnTo>
                <a:lnTo>
                  <a:pt x="3409" y="3047"/>
                </a:lnTo>
                <a:lnTo>
                  <a:pt x="3385" y="3074"/>
                </a:lnTo>
                <a:lnTo>
                  <a:pt x="3357" y="3098"/>
                </a:lnTo>
                <a:lnTo>
                  <a:pt x="3325" y="3118"/>
                </a:lnTo>
                <a:lnTo>
                  <a:pt x="3291" y="3132"/>
                </a:lnTo>
                <a:lnTo>
                  <a:pt x="3253" y="3141"/>
                </a:lnTo>
                <a:lnTo>
                  <a:pt x="3214" y="3144"/>
                </a:lnTo>
                <a:lnTo>
                  <a:pt x="242" y="3144"/>
                </a:lnTo>
                <a:lnTo>
                  <a:pt x="203" y="3141"/>
                </a:lnTo>
                <a:lnTo>
                  <a:pt x="165" y="3132"/>
                </a:lnTo>
                <a:lnTo>
                  <a:pt x="131" y="3118"/>
                </a:lnTo>
                <a:lnTo>
                  <a:pt x="99" y="3098"/>
                </a:lnTo>
                <a:lnTo>
                  <a:pt x="71" y="3074"/>
                </a:lnTo>
                <a:lnTo>
                  <a:pt x="47" y="3047"/>
                </a:lnTo>
                <a:lnTo>
                  <a:pt x="27" y="3015"/>
                </a:lnTo>
                <a:lnTo>
                  <a:pt x="13" y="2981"/>
                </a:lnTo>
                <a:lnTo>
                  <a:pt x="3" y="2944"/>
                </a:lnTo>
                <a:lnTo>
                  <a:pt x="0" y="2905"/>
                </a:lnTo>
                <a:lnTo>
                  <a:pt x="0" y="965"/>
                </a:lnTo>
                <a:lnTo>
                  <a:pt x="3" y="926"/>
                </a:lnTo>
                <a:lnTo>
                  <a:pt x="13" y="889"/>
                </a:lnTo>
                <a:lnTo>
                  <a:pt x="27" y="855"/>
                </a:lnTo>
                <a:lnTo>
                  <a:pt x="47" y="823"/>
                </a:lnTo>
                <a:lnTo>
                  <a:pt x="71" y="796"/>
                </a:lnTo>
                <a:lnTo>
                  <a:pt x="99" y="772"/>
                </a:lnTo>
                <a:lnTo>
                  <a:pt x="131" y="752"/>
                </a:lnTo>
                <a:lnTo>
                  <a:pt x="165" y="738"/>
                </a:lnTo>
                <a:lnTo>
                  <a:pt x="203" y="729"/>
                </a:lnTo>
                <a:lnTo>
                  <a:pt x="242" y="726"/>
                </a:lnTo>
                <a:lnTo>
                  <a:pt x="1581" y="726"/>
                </a:lnTo>
                <a:lnTo>
                  <a:pt x="1033" y="177"/>
                </a:lnTo>
                <a:lnTo>
                  <a:pt x="1020" y="162"/>
                </a:lnTo>
                <a:lnTo>
                  <a:pt x="1011" y="145"/>
                </a:lnTo>
                <a:lnTo>
                  <a:pt x="1004" y="125"/>
                </a:lnTo>
                <a:lnTo>
                  <a:pt x="1002" y="104"/>
                </a:lnTo>
                <a:lnTo>
                  <a:pt x="1005" y="80"/>
                </a:lnTo>
                <a:lnTo>
                  <a:pt x="1013" y="58"/>
                </a:lnTo>
                <a:lnTo>
                  <a:pt x="1025" y="39"/>
                </a:lnTo>
                <a:lnTo>
                  <a:pt x="1041" y="23"/>
                </a:lnTo>
                <a:lnTo>
                  <a:pt x="1060" y="11"/>
                </a:lnTo>
                <a:lnTo>
                  <a:pt x="1082" y="4"/>
                </a:lnTo>
                <a:lnTo>
                  <a:pt x="1106" y="0"/>
                </a:lnTo>
                <a:close/>
              </a:path>
            </a:pathLst>
          </a:custGeom>
          <a:solidFill>
            <a:schemeClr val="bg1"/>
          </a:solidFill>
          <a:ln w="9525">
            <a:noFill/>
            <a:round/>
            <a:headEnd/>
            <a:tailEnd/>
          </a:ln>
        </p:spPr>
        <p:txBody>
          <a:bodyPr wrap="none" anchor="ctr"/>
          <a:lstStyle/>
          <a:p>
            <a:endParaRPr lang="en-GB" dirty="0"/>
          </a:p>
        </p:txBody>
      </p:sp>
    </p:spTree>
    <p:extLst>
      <p:ext uri="{BB962C8B-B14F-4D97-AF65-F5344CB8AC3E}">
        <p14:creationId xmlns:p14="http://schemas.microsoft.com/office/powerpoint/2010/main" val="32622154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GB" dirty="0"/>
              <a:t>Vulnerable road users</a:t>
            </a:r>
          </a:p>
        </p:txBody>
      </p:sp>
      <p:sp>
        <p:nvSpPr>
          <p:cNvPr id="3" name="Text Placeholder 2"/>
          <p:cNvSpPr>
            <a:spLocks noGrp="1"/>
          </p:cNvSpPr>
          <p:nvPr>
            <p:ph type="body" sz="quarter" idx="16"/>
          </p:nvPr>
        </p:nvSpPr>
        <p:spPr/>
        <p:txBody>
          <a:bodyPr/>
          <a:lstStyle/>
          <a:p>
            <a:r>
              <a:rPr lang="en-GB" dirty="0"/>
              <a:t>7</a:t>
            </a:r>
          </a:p>
        </p:txBody>
      </p:sp>
      <p:sp>
        <p:nvSpPr>
          <p:cNvPr id="5" name="TextBox 4"/>
          <p:cNvSpPr txBox="1"/>
          <p:nvPr/>
        </p:nvSpPr>
        <p:spPr>
          <a:xfrm>
            <a:off x="330200" y="3530600"/>
            <a:ext cx="2908300" cy="1077218"/>
          </a:xfrm>
          <a:prstGeom prst="rect">
            <a:avLst/>
          </a:prstGeom>
          <a:noFill/>
        </p:spPr>
        <p:txBody>
          <a:bodyPr wrap="square" lIns="0" tIns="0" rIns="0" bIns="0" rtlCol="0">
            <a:spAutoFit/>
          </a:bodyPr>
          <a:lstStyle/>
          <a:p>
            <a:r>
              <a:rPr lang="en-GB" sz="1400" dirty="0"/>
              <a:t>Behaviours</a:t>
            </a:r>
          </a:p>
          <a:p>
            <a:endParaRPr lang="en-GB" sz="1400" dirty="0"/>
          </a:p>
          <a:p>
            <a:r>
              <a:rPr lang="en-GB" sz="1400" dirty="0"/>
              <a:t>Awareness of penalties</a:t>
            </a:r>
          </a:p>
          <a:p>
            <a:r>
              <a:rPr lang="en-GB" sz="1400" dirty="0"/>
              <a:t>Attitudes</a:t>
            </a:r>
          </a:p>
          <a:p>
            <a:r>
              <a:rPr lang="en-GB" sz="1400" dirty="0"/>
              <a:t>Perceptions of seriousness</a:t>
            </a:r>
          </a:p>
        </p:txBody>
      </p:sp>
    </p:spTree>
    <p:extLst>
      <p:ext uri="{BB962C8B-B14F-4D97-AF65-F5344CB8AC3E}">
        <p14:creationId xmlns:p14="http://schemas.microsoft.com/office/powerpoint/2010/main" val="893119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1"/>
          <p:cNvSpPr>
            <a:spLocks noGrp="1"/>
          </p:cNvSpPr>
          <p:nvPr>
            <p:ph type="title"/>
          </p:nvPr>
        </p:nvSpPr>
        <p:spPr>
          <a:xfrm>
            <a:off x="382789" y="189987"/>
            <a:ext cx="11538861" cy="909439"/>
          </a:xfrm>
        </p:spPr>
        <p:txBody>
          <a:bodyPr/>
          <a:lstStyle/>
          <a:p>
            <a:r>
              <a:rPr lang="en-GB" sz="2200" dirty="0"/>
              <a:t>No changes over time: drivers are more likely to consistently check for pedestrians at junctions than bikes; leaving a car’s width on passing bikes is least likely good practice to be followed</a:t>
            </a:r>
          </a:p>
        </p:txBody>
      </p:sp>
      <p:graphicFrame>
        <p:nvGraphicFramePr>
          <p:cNvPr id="4" name="Chart 3"/>
          <p:cNvGraphicFramePr/>
          <p:nvPr>
            <p:extLst>
              <p:ext uri="{D42A27DB-BD31-4B8C-83A1-F6EECF244321}">
                <p14:modId xmlns:p14="http://schemas.microsoft.com/office/powerpoint/2010/main" val="3379820433"/>
              </p:ext>
            </p:extLst>
          </p:nvPr>
        </p:nvGraphicFramePr>
        <p:xfrm>
          <a:off x="3546955" y="1579565"/>
          <a:ext cx="8600923" cy="428519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4"/>
          <p:cNvSpPr>
            <a:spLocks noGrp="1"/>
          </p:cNvSpPr>
          <p:nvPr>
            <p:ph type="body" sz="quarter" idx="16"/>
          </p:nvPr>
        </p:nvSpPr>
        <p:spPr>
          <a:xfrm>
            <a:off x="312207" y="5741294"/>
            <a:ext cx="11563351" cy="388492"/>
          </a:xfrm>
        </p:spPr>
        <p:txBody>
          <a:bodyPr/>
          <a:lstStyle/>
          <a:p>
            <a:r>
              <a:rPr lang="en-GB" sz="800" dirty="0"/>
              <a:t>Base: All who hold a full driving licence for a car and drive nowadays; Aug ’17  (525)</a:t>
            </a:r>
            <a:br>
              <a:rPr lang="en-GB" sz="800" dirty="0"/>
            </a:br>
            <a:r>
              <a:rPr lang="en-GB" sz="800" dirty="0"/>
              <a:t>Q8a: How frequently do you….?</a:t>
            </a:r>
          </a:p>
        </p:txBody>
      </p:sp>
      <p:sp>
        <p:nvSpPr>
          <p:cNvPr id="30" name="Rectangle 57"/>
          <p:cNvSpPr>
            <a:spLocks noChangeArrowheads="1"/>
          </p:cNvSpPr>
          <p:nvPr/>
        </p:nvSpPr>
        <p:spPr bwMode="auto">
          <a:xfrm>
            <a:off x="4735663" y="1456455"/>
            <a:ext cx="493107" cy="246221"/>
          </a:xfrm>
          <a:prstGeom prst="rect">
            <a:avLst/>
          </a:prstGeom>
          <a:noFill/>
          <a:ln w="9525">
            <a:noFill/>
            <a:miter lim="800000"/>
            <a:headEnd/>
            <a:tailEnd/>
          </a:ln>
        </p:spPr>
        <p:txBody>
          <a:bodyPr wrap="square">
            <a:spAutoFit/>
          </a:bodyPr>
          <a:lstStyle/>
          <a:p>
            <a:pPr algn="l"/>
            <a:r>
              <a:rPr lang="en-GB" sz="1000" b="0" i="1" dirty="0">
                <a:latin typeface="+mn-lt"/>
              </a:rPr>
              <a:t>%</a:t>
            </a:r>
          </a:p>
        </p:txBody>
      </p:sp>
      <p:sp>
        <p:nvSpPr>
          <p:cNvPr id="18" name="Content Placeholder 6"/>
          <p:cNvSpPr txBox="1">
            <a:spLocks/>
          </p:cNvSpPr>
          <p:nvPr/>
        </p:nvSpPr>
        <p:spPr>
          <a:xfrm>
            <a:off x="144247" y="40108"/>
            <a:ext cx="11425767" cy="520736"/>
          </a:xfrm>
          <a:prstGeom prst="rect">
            <a:avLst/>
          </a:prstGeom>
        </p:spPr>
        <p:txBody>
          <a:bodyPr>
            <a:noAutofit/>
          </a:bodyPr>
          <a:lstStyle>
            <a:lvl1pPr marL="0" indent="0" algn="l" defTabSz="914400" rtl="0" eaLnBrk="1" latinLnBrk="0" hangingPunct="1">
              <a:spcBef>
                <a:spcPct val="20000"/>
              </a:spcBef>
              <a:buFont typeface="Arial" pitchFamily="34" charset="0"/>
              <a:buNone/>
              <a:defRPr sz="1450" b="0" kern="1200">
                <a:solidFill>
                  <a:schemeClr val="tx1">
                    <a:lumMod val="85000"/>
                    <a:lumOff val="15000"/>
                  </a:schemeClr>
                </a:solidFill>
                <a:latin typeface="+mn-lt"/>
                <a:ea typeface="+mn-ea"/>
                <a:cs typeface="+mn-cs"/>
              </a:defRPr>
            </a:lvl1pPr>
            <a:lvl2pPr marL="0" indent="0" algn="l" defTabSz="914400" rtl="0" eaLnBrk="1" latinLnBrk="0" hangingPunct="1">
              <a:spcBef>
                <a:spcPct val="20000"/>
              </a:spcBef>
              <a:buFont typeface="Arial" pitchFamily="34" charset="0"/>
              <a:buNone/>
              <a:defRPr sz="1450" kern="1200">
                <a:solidFill>
                  <a:schemeClr val="tx1">
                    <a:lumMod val="85000"/>
                    <a:lumOff val="15000"/>
                  </a:schemeClr>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450" kern="1200">
                <a:solidFill>
                  <a:schemeClr val="tx1">
                    <a:lumMod val="85000"/>
                    <a:lumOff val="15000"/>
                  </a:schemeClr>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450" kern="1200">
                <a:solidFill>
                  <a:schemeClr val="tx1">
                    <a:lumMod val="85000"/>
                    <a:lumOff val="15000"/>
                  </a:schemeClr>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45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endParaRPr lang="en-GB" b="1"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41</a:t>
            </a:fld>
            <a:endParaRPr lang="en-AU" dirty="0"/>
          </a:p>
        </p:txBody>
      </p:sp>
      <p:sp>
        <p:nvSpPr>
          <p:cNvPr id="12" name="TextBox 1"/>
          <p:cNvSpPr txBox="1"/>
          <p:nvPr/>
        </p:nvSpPr>
        <p:spPr>
          <a:xfrm>
            <a:off x="261050" y="1520615"/>
            <a:ext cx="2194832" cy="307777"/>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400" dirty="0"/>
              <a:t>How frequently do you….</a:t>
            </a:r>
          </a:p>
        </p:txBody>
      </p:sp>
      <p:sp>
        <p:nvSpPr>
          <p:cNvPr id="2" name="Rectangle 1"/>
          <p:cNvSpPr/>
          <p:nvPr/>
        </p:nvSpPr>
        <p:spPr>
          <a:xfrm>
            <a:off x="296525" y="2000513"/>
            <a:ext cx="3614059" cy="584775"/>
          </a:xfrm>
          <a:prstGeom prst="rect">
            <a:avLst/>
          </a:prstGeom>
        </p:spPr>
        <p:txBody>
          <a:bodyPr wrap="square">
            <a:spAutoFit/>
          </a:bodyPr>
          <a:lstStyle/>
          <a:p>
            <a:r>
              <a:rPr lang="en-GB" sz="1600" dirty="0"/>
              <a:t>Make sure you check for </a:t>
            </a:r>
            <a:r>
              <a:rPr lang="en-GB" sz="1600" b="1" dirty="0"/>
              <a:t>pedestrians</a:t>
            </a:r>
            <a:r>
              <a:rPr lang="en-GB" sz="1600" dirty="0"/>
              <a:t> at junctions</a:t>
            </a:r>
          </a:p>
        </p:txBody>
      </p:sp>
      <p:sp>
        <p:nvSpPr>
          <p:cNvPr id="5" name="Rectangle 4"/>
          <p:cNvSpPr/>
          <p:nvPr/>
        </p:nvSpPr>
        <p:spPr>
          <a:xfrm>
            <a:off x="267215" y="2755398"/>
            <a:ext cx="3860613" cy="584775"/>
          </a:xfrm>
          <a:prstGeom prst="rect">
            <a:avLst/>
          </a:prstGeom>
        </p:spPr>
        <p:txBody>
          <a:bodyPr wrap="square">
            <a:spAutoFit/>
          </a:bodyPr>
          <a:lstStyle/>
          <a:p>
            <a:r>
              <a:rPr lang="en-GB" sz="1600" dirty="0"/>
              <a:t>Make sure you check for </a:t>
            </a:r>
            <a:r>
              <a:rPr lang="en-GB" sz="1600" b="1" dirty="0"/>
              <a:t>people on pedal bikes </a:t>
            </a:r>
            <a:r>
              <a:rPr lang="en-GB" sz="1600" dirty="0"/>
              <a:t>at junctions</a:t>
            </a:r>
          </a:p>
        </p:txBody>
      </p:sp>
      <p:sp>
        <p:nvSpPr>
          <p:cNvPr id="6" name="Rectangle 5"/>
          <p:cNvSpPr/>
          <p:nvPr/>
        </p:nvSpPr>
        <p:spPr>
          <a:xfrm>
            <a:off x="334204" y="3622067"/>
            <a:ext cx="3505816" cy="584775"/>
          </a:xfrm>
          <a:prstGeom prst="rect">
            <a:avLst/>
          </a:prstGeom>
        </p:spPr>
        <p:txBody>
          <a:bodyPr wrap="square">
            <a:spAutoFit/>
          </a:bodyPr>
          <a:lstStyle/>
          <a:p>
            <a:r>
              <a:rPr lang="en-GB" sz="1600" dirty="0"/>
              <a:t>Make sure you check for </a:t>
            </a:r>
            <a:r>
              <a:rPr lang="en-GB" sz="1600" b="1" dirty="0"/>
              <a:t>people on pedal bikes</a:t>
            </a:r>
            <a:r>
              <a:rPr lang="en-GB" sz="1600" dirty="0"/>
              <a:t> before turning a corner</a:t>
            </a:r>
          </a:p>
        </p:txBody>
      </p:sp>
      <p:sp>
        <p:nvSpPr>
          <p:cNvPr id="7" name="Rectangle 6"/>
          <p:cNvSpPr/>
          <p:nvPr/>
        </p:nvSpPr>
        <p:spPr>
          <a:xfrm>
            <a:off x="296525" y="4595022"/>
            <a:ext cx="3320143" cy="584775"/>
          </a:xfrm>
          <a:prstGeom prst="rect">
            <a:avLst/>
          </a:prstGeom>
        </p:spPr>
        <p:txBody>
          <a:bodyPr wrap="square">
            <a:spAutoFit/>
          </a:bodyPr>
          <a:lstStyle/>
          <a:p>
            <a:r>
              <a:rPr lang="en-GB" sz="1600" dirty="0"/>
              <a:t>Give a gap of a car's width when passing people on bikes</a:t>
            </a:r>
          </a:p>
        </p:txBody>
      </p:sp>
      <p:cxnSp>
        <p:nvCxnSpPr>
          <p:cNvPr id="11" name="Straight Connector 10"/>
          <p:cNvCxnSpPr/>
          <p:nvPr/>
        </p:nvCxnSpPr>
        <p:spPr>
          <a:xfrm>
            <a:off x="144247" y="2625780"/>
            <a:ext cx="11724238" cy="18107"/>
          </a:xfrm>
          <a:prstGeom prst="line">
            <a:avLst/>
          </a:prstGeom>
          <a:ln w="12700">
            <a:solidFill>
              <a:schemeClr val="tx1"/>
            </a:solidFill>
            <a:prstDash val="dashDot"/>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61050" y="3500241"/>
            <a:ext cx="11724238" cy="18107"/>
          </a:xfrm>
          <a:prstGeom prst="line">
            <a:avLst/>
          </a:prstGeom>
          <a:ln w="12700">
            <a:solidFill>
              <a:schemeClr val="tx1"/>
            </a:solidFill>
            <a:prstDash val="dashDot"/>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67215" y="4419435"/>
            <a:ext cx="11724238" cy="18107"/>
          </a:xfrm>
          <a:prstGeom prst="line">
            <a:avLst/>
          </a:prstGeom>
          <a:ln w="12700">
            <a:solidFill>
              <a:schemeClr val="tx1"/>
            </a:solidFill>
            <a:prstDash val="dashDot"/>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92998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8"/>
          <p:cNvGraphicFramePr>
            <a:graphicFrameLocks/>
          </p:cNvGraphicFramePr>
          <p:nvPr>
            <p:extLst>
              <p:ext uri="{D42A27DB-BD31-4B8C-83A1-F6EECF244321}">
                <p14:modId xmlns:p14="http://schemas.microsoft.com/office/powerpoint/2010/main" val="2989394953"/>
              </p:ext>
            </p:extLst>
          </p:nvPr>
        </p:nvGraphicFramePr>
        <p:xfrm>
          <a:off x="5295900" y="1312453"/>
          <a:ext cx="7283387" cy="53334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ontent Placeholder 7"/>
          <p:cNvGraphicFramePr>
            <a:graphicFrameLocks noGrp="1"/>
          </p:cNvGraphicFramePr>
          <p:nvPr>
            <p:ph sz="quarter" idx="11"/>
            <p:extLst>
              <p:ext uri="{D42A27DB-BD31-4B8C-83A1-F6EECF244321}">
                <p14:modId xmlns:p14="http://schemas.microsoft.com/office/powerpoint/2010/main" val="66371317"/>
              </p:ext>
            </p:extLst>
          </p:nvPr>
        </p:nvGraphicFramePr>
        <p:xfrm>
          <a:off x="105591" y="865365"/>
          <a:ext cx="6257110" cy="4805305"/>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 Placeholder 4"/>
          <p:cNvSpPr>
            <a:spLocks noGrp="1"/>
          </p:cNvSpPr>
          <p:nvPr>
            <p:ph type="body" sz="quarter" idx="16"/>
          </p:nvPr>
        </p:nvSpPr>
        <p:spPr>
          <a:xfrm>
            <a:off x="381000" y="5592728"/>
            <a:ext cx="11563351" cy="512958"/>
          </a:xfrm>
        </p:spPr>
        <p:txBody>
          <a:bodyPr/>
          <a:lstStyle/>
          <a:p>
            <a:r>
              <a:rPr lang="en-GB" sz="800" dirty="0"/>
              <a:t>Base: All who hold a full driving licence for a car and drive nowadays at each wave  (xxx at Wave 15) </a:t>
            </a:r>
            <a:br>
              <a:rPr lang="en-GB" sz="800" dirty="0"/>
            </a:br>
            <a:r>
              <a:rPr lang="en-GB" sz="800" dirty="0"/>
              <a:t>Q5: How serious do you think each of these are in terms of the risks to the safety of drivers, their passengers and for other road users?</a:t>
            </a:r>
          </a:p>
        </p:txBody>
      </p:sp>
      <p:sp>
        <p:nvSpPr>
          <p:cNvPr id="3" name="Slide Number Placeholder 2"/>
          <p:cNvSpPr>
            <a:spLocks noGrp="1"/>
          </p:cNvSpPr>
          <p:nvPr>
            <p:ph type="sldNum" sz="quarter" idx="10"/>
          </p:nvPr>
        </p:nvSpPr>
        <p:spPr/>
        <p:txBody>
          <a:bodyPr/>
          <a:lstStyle/>
          <a:p>
            <a:fld id="{9784CBA3-D598-4B1F-BAA3-EE14B5154290}" type="slidenum">
              <a:rPr lang="en-AU" smtClean="0"/>
              <a:pPr/>
              <a:t>42</a:t>
            </a:fld>
            <a:endParaRPr lang="en-AU" dirty="0"/>
          </a:p>
        </p:txBody>
      </p:sp>
      <p:sp>
        <p:nvSpPr>
          <p:cNvPr id="14" name="Rectangle 13"/>
          <p:cNvSpPr/>
          <p:nvPr/>
        </p:nvSpPr>
        <p:spPr>
          <a:xfrm>
            <a:off x="233926" y="160527"/>
            <a:ext cx="11322478" cy="64963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200" b="1" dirty="0">
                <a:solidFill>
                  <a:schemeClr val="tx1"/>
                </a:solidFill>
                <a:latin typeface="+mj-lt"/>
              </a:rPr>
              <a:t>The perceived seriousness of the risks associated with not looking out for VRUs at junctions remains at a broadly similar, and high, level – despite wave on wave fluctuations</a:t>
            </a:r>
          </a:p>
        </p:txBody>
      </p:sp>
      <p:sp>
        <p:nvSpPr>
          <p:cNvPr id="13" name="TextBox 12"/>
          <p:cNvSpPr txBox="1"/>
          <p:nvPr/>
        </p:nvSpPr>
        <p:spPr>
          <a:xfrm>
            <a:off x="9494668" y="1158565"/>
            <a:ext cx="2026196" cy="307777"/>
          </a:xfrm>
          <a:prstGeom prst="rect">
            <a:avLst/>
          </a:prstGeom>
          <a:noFill/>
        </p:spPr>
        <p:txBody>
          <a:bodyPr wrap="none" lIns="0" tIns="0" rIns="0" bIns="0" rtlCol="0">
            <a:spAutoFit/>
          </a:bodyPr>
          <a:lstStyle/>
          <a:p>
            <a:r>
              <a:rPr lang="en-GB" sz="1000" dirty="0"/>
              <a:t>% rating as ‘very serious’ across all </a:t>
            </a:r>
          </a:p>
          <a:p>
            <a:r>
              <a:rPr lang="en-GB" sz="1000" dirty="0"/>
              <a:t>behaviours in March 17</a:t>
            </a:r>
          </a:p>
        </p:txBody>
      </p:sp>
      <p:sp>
        <p:nvSpPr>
          <p:cNvPr id="15" name="TextBox 1"/>
          <p:cNvSpPr txBox="1"/>
          <p:nvPr/>
        </p:nvSpPr>
        <p:spPr>
          <a:xfrm>
            <a:off x="361522" y="1312453"/>
            <a:ext cx="7843368"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400" dirty="0"/>
              <a:t>% rating not looking out for VRUs at junctions as ‘very serious’</a:t>
            </a:r>
          </a:p>
        </p:txBody>
      </p:sp>
    </p:spTree>
    <p:extLst>
      <p:ext uri="{BB962C8B-B14F-4D97-AF65-F5344CB8AC3E}">
        <p14:creationId xmlns:p14="http://schemas.microsoft.com/office/powerpoint/2010/main" val="1367718592"/>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ontent Placeholder 8"/>
          <p:cNvGraphicFramePr>
            <a:graphicFrameLocks/>
          </p:cNvGraphicFramePr>
          <p:nvPr>
            <p:extLst>
              <p:ext uri="{D42A27DB-BD31-4B8C-83A1-F6EECF244321}">
                <p14:modId xmlns:p14="http://schemas.microsoft.com/office/powerpoint/2010/main" val="2108315422"/>
              </p:ext>
            </p:extLst>
          </p:nvPr>
        </p:nvGraphicFramePr>
        <p:xfrm>
          <a:off x="4225969" y="1519432"/>
          <a:ext cx="8824317" cy="40501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8"/>
          <p:cNvGraphicFramePr>
            <a:graphicFrameLocks/>
          </p:cNvGraphicFramePr>
          <p:nvPr>
            <p:extLst>
              <p:ext uri="{D42A27DB-BD31-4B8C-83A1-F6EECF244321}">
                <p14:modId xmlns:p14="http://schemas.microsoft.com/office/powerpoint/2010/main" val="3313300856"/>
              </p:ext>
            </p:extLst>
          </p:nvPr>
        </p:nvGraphicFramePr>
        <p:xfrm>
          <a:off x="0" y="1609175"/>
          <a:ext cx="8824317" cy="4050115"/>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 Placeholder 4"/>
          <p:cNvSpPr>
            <a:spLocks noGrp="1"/>
          </p:cNvSpPr>
          <p:nvPr>
            <p:ph type="body" sz="quarter" idx="16"/>
          </p:nvPr>
        </p:nvSpPr>
        <p:spPr>
          <a:xfrm>
            <a:off x="312207" y="5741294"/>
            <a:ext cx="11563351" cy="388492"/>
          </a:xfrm>
        </p:spPr>
        <p:txBody>
          <a:bodyPr/>
          <a:lstStyle/>
          <a:p>
            <a:r>
              <a:rPr lang="en-GB" sz="800" dirty="0"/>
              <a:t>Base: All who hold a full driving licence for a car and drive nowadays at each wave</a:t>
            </a:r>
            <a:br>
              <a:rPr lang="en-GB" sz="800" dirty="0"/>
            </a:br>
            <a:r>
              <a:rPr lang="en-GB" sz="800" dirty="0"/>
              <a:t>Q4b: How much do you agree or disagree that……</a:t>
            </a:r>
          </a:p>
        </p:txBody>
      </p:sp>
      <p:sp>
        <p:nvSpPr>
          <p:cNvPr id="30" name="Rectangle 57"/>
          <p:cNvSpPr>
            <a:spLocks noChangeArrowheads="1"/>
          </p:cNvSpPr>
          <p:nvPr/>
        </p:nvSpPr>
        <p:spPr bwMode="auto">
          <a:xfrm>
            <a:off x="2648612" y="1150100"/>
            <a:ext cx="3237187" cy="738664"/>
          </a:xfrm>
          <a:prstGeom prst="rect">
            <a:avLst/>
          </a:prstGeom>
          <a:noFill/>
          <a:ln w="9525">
            <a:noFill/>
            <a:miter lim="800000"/>
            <a:headEnd/>
            <a:tailEnd/>
          </a:ln>
        </p:spPr>
        <p:txBody>
          <a:bodyPr wrap="square">
            <a:spAutoFit/>
          </a:bodyPr>
          <a:lstStyle/>
          <a:p>
            <a:pPr algn="ctr"/>
            <a:r>
              <a:rPr lang="en-GB" sz="1400" b="0" i="1" dirty="0">
                <a:latin typeface="+mn-lt"/>
              </a:rPr>
              <a:t>At junctions I always check for pedestrians, as well as other road users</a:t>
            </a:r>
          </a:p>
        </p:txBody>
      </p:sp>
      <p:sp>
        <p:nvSpPr>
          <p:cNvPr id="20" name="Title 11"/>
          <p:cNvSpPr>
            <a:spLocks noGrp="1"/>
          </p:cNvSpPr>
          <p:nvPr>
            <p:ph type="title"/>
          </p:nvPr>
        </p:nvSpPr>
        <p:spPr>
          <a:xfrm>
            <a:off x="361524" y="176848"/>
            <a:ext cx="11445244" cy="1190171"/>
          </a:xfrm>
        </p:spPr>
        <p:txBody>
          <a:bodyPr/>
          <a:lstStyle/>
          <a:p>
            <a:r>
              <a:rPr lang="en-GB" sz="2200" dirty="0"/>
              <a:t>Agreement with these statements also confirms that drivers are more likely to be aware of need to check for pedestrians rather than people on bikes</a:t>
            </a:r>
          </a:p>
        </p:txBody>
      </p:sp>
      <p:sp>
        <p:nvSpPr>
          <p:cNvPr id="18" name="Content Placeholder 6"/>
          <p:cNvSpPr txBox="1">
            <a:spLocks/>
          </p:cNvSpPr>
          <p:nvPr/>
        </p:nvSpPr>
        <p:spPr>
          <a:xfrm>
            <a:off x="381000" y="192472"/>
            <a:ext cx="11425767" cy="520736"/>
          </a:xfrm>
          <a:prstGeom prst="rect">
            <a:avLst/>
          </a:prstGeom>
        </p:spPr>
        <p:txBody>
          <a:bodyPr>
            <a:noAutofit/>
          </a:bodyPr>
          <a:lstStyle>
            <a:lvl1pPr marL="0" indent="0" algn="l" defTabSz="914400" rtl="0" eaLnBrk="1" latinLnBrk="0" hangingPunct="1">
              <a:spcBef>
                <a:spcPct val="20000"/>
              </a:spcBef>
              <a:buFont typeface="Arial" pitchFamily="34" charset="0"/>
              <a:buNone/>
              <a:defRPr sz="1450" b="0" kern="1200">
                <a:solidFill>
                  <a:schemeClr val="tx1">
                    <a:lumMod val="85000"/>
                    <a:lumOff val="15000"/>
                  </a:schemeClr>
                </a:solidFill>
                <a:latin typeface="+mn-lt"/>
                <a:ea typeface="+mn-ea"/>
                <a:cs typeface="+mn-cs"/>
              </a:defRPr>
            </a:lvl1pPr>
            <a:lvl2pPr marL="0" indent="0" algn="l" defTabSz="914400" rtl="0" eaLnBrk="1" latinLnBrk="0" hangingPunct="1">
              <a:spcBef>
                <a:spcPct val="20000"/>
              </a:spcBef>
              <a:buFont typeface="Arial" pitchFamily="34" charset="0"/>
              <a:buNone/>
              <a:defRPr sz="1450" kern="1200">
                <a:solidFill>
                  <a:schemeClr val="tx1">
                    <a:lumMod val="85000"/>
                    <a:lumOff val="15000"/>
                  </a:schemeClr>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450" kern="1200">
                <a:solidFill>
                  <a:schemeClr val="tx1">
                    <a:lumMod val="85000"/>
                    <a:lumOff val="15000"/>
                  </a:schemeClr>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450" kern="1200">
                <a:solidFill>
                  <a:schemeClr val="tx1">
                    <a:lumMod val="85000"/>
                    <a:lumOff val="15000"/>
                  </a:schemeClr>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45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endParaRPr lang="en-GB" b="1"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43</a:t>
            </a:fld>
            <a:endParaRPr lang="en-AU" dirty="0"/>
          </a:p>
        </p:txBody>
      </p:sp>
      <p:sp>
        <p:nvSpPr>
          <p:cNvPr id="2" name="TextBox 1"/>
          <p:cNvSpPr txBox="1"/>
          <p:nvPr/>
        </p:nvSpPr>
        <p:spPr>
          <a:xfrm>
            <a:off x="651624" y="1869996"/>
            <a:ext cx="2249213" cy="276999"/>
          </a:xfrm>
          <a:prstGeom prst="rect">
            <a:avLst/>
          </a:prstGeom>
          <a:noFill/>
        </p:spPr>
        <p:txBody>
          <a:bodyPr wrap="square" rtlCol="0">
            <a:spAutoFit/>
          </a:bodyPr>
          <a:lstStyle/>
          <a:p>
            <a:r>
              <a:rPr lang="en-GB" sz="1200" b="0" dirty="0">
                <a:solidFill>
                  <a:srgbClr val="717171"/>
                </a:solidFill>
                <a:latin typeface="+mn-lt"/>
              </a:rPr>
              <a:t>Mean:</a:t>
            </a:r>
          </a:p>
        </p:txBody>
      </p:sp>
      <p:sp>
        <p:nvSpPr>
          <p:cNvPr id="4" name="TextBox 3"/>
          <p:cNvSpPr txBox="1"/>
          <p:nvPr/>
        </p:nvSpPr>
        <p:spPr>
          <a:xfrm>
            <a:off x="2706059" y="1869995"/>
            <a:ext cx="1429407" cy="307777"/>
          </a:xfrm>
          <a:prstGeom prst="rect">
            <a:avLst/>
          </a:prstGeom>
          <a:noFill/>
        </p:spPr>
        <p:txBody>
          <a:bodyPr wrap="square" rtlCol="0">
            <a:spAutoFit/>
          </a:bodyPr>
          <a:lstStyle/>
          <a:p>
            <a:pPr algn="ctr"/>
            <a:r>
              <a:rPr lang="en-GB" sz="1400" b="0" dirty="0">
                <a:solidFill>
                  <a:srgbClr val="717171"/>
                </a:solidFill>
                <a:latin typeface="+mn-lt"/>
              </a:rPr>
              <a:t>1.83</a:t>
            </a:r>
          </a:p>
        </p:txBody>
      </p:sp>
      <p:sp>
        <p:nvSpPr>
          <p:cNvPr id="15" name="TextBox 14"/>
          <p:cNvSpPr txBox="1"/>
          <p:nvPr/>
        </p:nvSpPr>
        <p:spPr>
          <a:xfrm>
            <a:off x="3464559" y="1862900"/>
            <a:ext cx="1429407" cy="307777"/>
          </a:xfrm>
          <a:prstGeom prst="rect">
            <a:avLst/>
          </a:prstGeom>
          <a:noFill/>
        </p:spPr>
        <p:txBody>
          <a:bodyPr wrap="square" rtlCol="0">
            <a:spAutoFit/>
          </a:bodyPr>
          <a:lstStyle/>
          <a:p>
            <a:pPr algn="ctr"/>
            <a:r>
              <a:rPr lang="en-GB" sz="1400" b="0" dirty="0">
                <a:solidFill>
                  <a:srgbClr val="717171"/>
                </a:solidFill>
                <a:latin typeface="+mn-lt"/>
              </a:rPr>
              <a:t>1.83</a:t>
            </a:r>
          </a:p>
        </p:txBody>
      </p:sp>
      <p:sp>
        <p:nvSpPr>
          <p:cNvPr id="5" name="TextBox 4"/>
          <p:cNvSpPr txBox="1"/>
          <p:nvPr/>
        </p:nvSpPr>
        <p:spPr>
          <a:xfrm>
            <a:off x="2900837" y="2339163"/>
            <a:ext cx="200726" cy="153888"/>
          </a:xfrm>
          <a:prstGeom prst="rect">
            <a:avLst/>
          </a:prstGeom>
          <a:noFill/>
        </p:spPr>
        <p:txBody>
          <a:bodyPr wrap="square" lIns="0" tIns="0" rIns="0" bIns="0" rtlCol="0">
            <a:spAutoFit/>
          </a:bodyPr>
          <a:lstStyle/>
          <a:p>
            <a:r>
              <a:rPr lang="en-GB" sz="1000" dirty="0"/>
              <a:t>%</a:t>
            </a:r>
          </a:p>
        </p:txBody>
      </p:sp>
      <p:sp>
        <p:nvSpPr>
          <p:cNvPr id="19" name="TextBox 18"/>
          <p:cNvSpPr txBox="1"/>
          <p:nvPr/>
        </p:nvSpPr>
        <p:spPr>
          <a:xfrm>
            <a:off x="7134622" y="1838195"/>
            <a:ext cx="1039281" cy="307777"/>
          </a:xfrm>
          <a:prstGeom prst="rect">
            <a:avLst/>
          </a:prstGeom>
          <a:noFill/>
        </p:spPr>
        <p:txBody>
          <a:bodyPr wrap="square" rtlCol="0">
            <a:spAutoFit/>
          </a:bodyPr>
          <a:lstStyle/>
          <a:p>
            <a:pPr algn="ctr"/>
            <a:r>
              <a:rPr lang="en-GB" sz="1400" b="0" dirty="0">
                <a:solidFill>
                  <a:srgbClr val="717171"/>
                </a:solidFill>
                <a:latin typeface="+mn-lt"/>
              </a:rPr>
              <a:t>1.74</a:t>
            </a:r>
          </a:p>
        </p:txBody>
      </p:sp>
      <p:sp>
        <p:nvSpPr>
          <p:cNvPr id="21" name="Rectangle 57"/>
          <p:cNvSpPr>
            <a:spLocks noChangeArrowheads="1"/>
          </p:cNvSpPr>
          <p:nvPr/>
        </p:nvSpPr>
        <p:spPr bwMode="auto">
          <a:xfrm>
            <a:off x="6818183" y="1256058"/>
            <a:ext cx="3392443" cy="523220"/>
          </a:xfrm>
          <a:prstGeom prst="rect">
            <a:avLst/>
          </a:prstGeom>
          <a:noFill/>
          <a:ln w="9525">
            <a:noFill/>
            <a:miter lim="800000"/>
            <a:headEnd/>
            <a:tailEnd/>
          </a:ln>
        </p:spPr>
        <p:txBody>
          <a:bodyPr wrap="square">
            <a:spAutoFit/>
          </a:bodyPr>
          <a:lstStyle/>
          <a:p>
            <a:pPr algn="l"/>
            <a:r>
              <a:rPr lang="en-GB" sz="1400" b="0" i="1" dirty="0">
                <a:latin typeface="+mn-lt"/>
              </a:rPr>
              <a:t>At junctions I always check for people on pedal bikes, as well as other traffic</a:t>
            </a:r>
          </a:p>
        </p:txBody>
      </p:sp>
      <p:sp>
        <p:nvSpPr>
          <p:cNvPr id="23" name="TextBox 22"/>
          <p:cNvSpPr txBox="1"/>
          <p:nvPr/>
        </p:nvSpPr>
        <p:spPr>
          <a:xfrm>
            <a:off x="7864164" y="1839218"/>
            <a:ext cx="1039281" cy="307777"/>
          </a:xfrm>
          <a:prstGeom prst="rect">
            <a:avLst/>
          </a:prstGeom>
          <a:noFill/>
        </p:spPr>
        <p:txBody>
          <a:bodyPr wrap="square" rtlCol="0">
            <a:spAutoFit/>
          </a:bodyPr>
          <a:lstStyle/>
          <a:p>
            <a:pPr algn="ctr"/>
            <a:r>
              <a:rPr lang="en-GB" sz="1400" b="0" dirty="0">
                <a:solidFill>
                  <a:srgbClr val="717171"/>
                </a:solidFill>
                <a:latin typeface="+mn-lt"/>
              </a:rPr>
              <a:t>1.71</a:t>
            </a:r>
          </a:p>
        </p:txBody>
      </p:sp>
      <p:cxnSp>
        <p:nvCxnSpPr>
          <p:cNvPr id="24" name="Straight Connector 23"/>
          <p:cNvCxnSpPr/>
          <p:nvPr/>
        </p:nvCxnSpPr>
        <p:spPr>
          <a:xfrm flipH="1">
            <a:off x="6170639" y="1157897"/>
            <a:ext cx="67356" cy="4268241"/>
          </a:xfrm>
          <a:prstGeom prst="line">
            <a:avLst/>
          </a:prstGeom>
          <a:ln w="12700">
            <a:solidFill>
              <a:schemeClr val="bg1">
                <a:lumMod val="65000"/>
              </a:schemeClr>
            </a:solidFill>
            <a:prstDash val="dashDot"/>
            <a:tailEnd type="non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206239" y="1862900"/>
            <a:ext cx="1429407" cy="307777"/>
          </a:xfrm>
          <a:prstGeom prst="rect">
            <a:avLst/>
          </a:prstGeom>
          <a:noFill/>
        </p:spPr>
        <p:txBody>
          <a:bodyPr wrap="square" rtlCol="0">
            <a:spAutoFit/>
          </a:bodyPr>
          <a:lstStyle/>
          <a:p>
            <a:pPr algn="ctr"/>
            <a:r>
              <a:rPr lang="en-GB" sz="1400" b="0" dirty="0">
                <a:solidFill>
                  <a:srgbClr val="717171"/>
                </a:solidFill>
                <a:latin typeface="+mn-lt"/>
              </a:rPr>
              <a:t>1.83</a:t>
            </a:r>
          </a:p>
        </p:txBody>
      </p:sp>
      <p:sp>
        <p:nvSpPr>
          <p:cNvPr id="25" name="TextBox 24"/>
          <p:cNvSpPr txBox="1"/>
          <p:nvPr/>
        </p:nvSpPr>
        <p:spPr>
          <a:xfrm>
            <a:off x="8687124" y="1829058"/>
            <a:ext cx="1039281" cy="307777"/>
          </a:xfrm>
          <a:prstGeom prst="rect">
            <a:avLst/>
          </a:prstGeom>
          <a:noFill/>
        </p:spPr>
        <p:txBody>
          <a:bodyPr wrap="square" rtlCol="0">
            <a:spAutoFit/>
          </a:bodyPr>
          <a:lstStyle/>
          <a:p>
            <a:pPr algn="ctr"/>
            <a:r>
              <a:rPr lang="en-GB" sz="1400" b="0" dirty="0">
                <a:solidFill>
                  <a:srgbClr val="717171"/>
                </a:solidFill>
                <a:latin typeface="+mn-lt"/>
              </a:rPr>
              <a:t>1.74</a:t>
            </a:r>
          </a:p>
        </p:txBody>
      </p:sp>
      <p:sp>
        <p:nvSpPr>
          <p:cNvPr id="26" name="TextBox 1"/>
          <p:cNvSpPr txBox="1"/>
          <p:nvPr/>
        </p:nvSpPr>
        <p:spPr>
          <a:xfrm>
            <a:off x="271974" y="1585907"/>
            <a:ext cx="2393864"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dirty="0"/>
              <a:t>% saying agree/ disagree</a:t>
            </a:r>
            <a:endParaRPr lang="en-GB" sz="1200" u="sng" dirty="0">
              <a:solidFill>
                <a:srgbClr val="333333"/>
              </a:solidFill>
            </a:endParaRPr>
          </a:p>
        </p:txBody>
      </p:sp>
    </p:spTree>
    <p:extLst>
      <p:ext uri="{BB962C8B-B14F-4D97-AF65-F5344CB8AC3E}">
        <p14:creationId xmlns:p14="http://schemas.microsoft.com/office/powerpoint/2010/main" val="41305086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8"/>
          <p:cNvGraphicFramePr>
            <a:graphicFrameLocks/>
          </p:cNvGraphicFramePr>
          <p:nvPr>
            <p:extLst>
              <p:ext uri="{D42A27DB-BD31-4B8C-83A1-F6EECF244321}">
                <p14:modId xmlns:p14="http://schemas.microsoft.com/office/powerpoint/2010/main" val="1636169417"/>
              </p:ext>
            </p:extLst>
          </p:nvPr>
        </p:nvGraphicFramePr>
        <p:xfrm>
          <a:off x="0" y="1808440"/>
          <a:ext cx="8824317" cy="405011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4"/>
          <p:cNvSpPr>
            <a:spLocks noGrp="1"/>
          </p:cNvSpPr>
          <p:nvPr>
            <p:ph type="body" sz="quarter" idx="16"/>
          </p:nvPr>
        </p:nvSpPr>
        <p:spPr>
          <a:xfrm>
            <a:off x="312207" y="5720028"/>
            <a:ext cx="11563351" cy="388492"/>
          </a:xfrm>
        </p:spPr>
        <p:txBody>
          <a:bodyPr/>
          <a:lstStyle/>
          <a:p>
            <a:r>
              <a:rPr lang="en-GB" sz="800" dirty="0"/>
              <a:t>Base: All who hold a full driving licence for a car and drive nowadays at each wave </a:t>
            </a:r>
            <a:br>
              <a:rPr lang="en-GB" sz="800" dirty="0"/>
            </a:br>
            <a:r>
              <a:rPr lang="en-GB" sz="800" dirty="0"/>
              <a:t>Q4b: How much do you agree or disagree that……</a:t>
            </a:r>
          </a:p>
        </p:txBody>
      </p:sp>
      <p:sp>
        <p:nvSpPr>
          <p:cNvPr id="20" name="Title 11"/>
          <p:cNvSpPr>
            <a:spLocks noGrp="1"/>
          </p:cNvSpPr>
          <p:nvPr>
            <p:ph type="title"/>
          </p:nvPr>
        </p:nvSpPr>
        <p:spPr>
          <a:xfrm>
            <a:off x="350890" y="174781"/>
            <a:ext cx="11475985" cy="1190171"/>
          </a:xfrm>
        </p:spPr>
        <p:txBody>
          <a:bodyPr/>
          <a:lstStyle/>
          <a:p>
            <a:r>
              <a:rPr lang="en-GB" sz="2200" dirty="0"/>
              <a:t>Drivers are less convinced that people on bikes need to be given a full car’s width when passing, with early signs that this ‘negative’ attitude may be increasing</a:t>
            </a:r>
            <a:endParaRPr lang="en-GB" sz="2200" dirty="0">
              <a:solidFill>
                <a:schemeClr val="tx1"/>
              </a:solidFill>
            </a:endParaRPr>
          </a:p>
        </p:txBody>
      </p:sp>
      <p:sp>
        <p:nvSpPr>
          <p:cNvPr id="18" name="Content Placeholder 6"/>
          <p:cNvSpPr txBox="1">
            <a:spLocks/>
          </p:cNvSpPr>
          <p:nvPr/>
        </p:nvSpPr>
        <p:spPr>
          <a:xfrm>
            <a:off x="381000" y="192472"/>
            <a:ext cx="11425767" cy="520736"/>
          </a:xfrm>
          <a:prstGeom prst="rect">
            <a:avLst/>
          </a:prstGeom>
        </p:spPr>
        <p:txBody>
          <a:bodyPr>
            <a:noAutofit/>
          </a:bodyPr>
          <a:lstStyle>
            <a:lvl1pPr marL="0" indent="0" algn="l" defTabSz="914400" rtl="0" eaLnBrk="1" latinLnBrk="0" hangingPunct="1">
              <a:spcBef>
                <a:spcPct val="20000"/>
              </a:spcBef>
              <a:buFont typeface="Arial" pitchFamily="34" charset="0"/>
              <a:buNone/>
              <a:defRPr sz="1450" b="0" kern="1200">
                <a:solidFill>
                  <a:schemeClr val="tx1">
                    <a:lumMod val="85000"/>
                    <a:lumOff val="15000"/>
                  </a:schemeClr>
                </a:solidFill>
                <a:latin typeface="+mn-lt"/>
                <a:ea typeface="+mn-ea"/>
                <a:cs typeface="+mn-cs"/>
              </a:defRPr>
            </a:lvl1pPr>
            <a:lvl2pPr marL="0" indent="0" algn="l" defTabSz="914400" rtl="0" eaLnBrk="1" latinLnBrk="0" hangingPunct="1">
              <a:spcBef>
                <a:spcPct val="20000"/>
              </a:spcBef>
              <a:buFont typeface="Arial" pitchFamily="34" charset="0"/>
              <a:buNone/>
              <a:defRPr sz="1450" kern="1200">
                <a:solidFill>
                  <a:schemeClr val="tx1">
                    <a:lumMod val="85000"/>
                    <a:lumOff val="15000"/>
                  </a:schemeClr>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450" kern="1200">
                <a:solidFill>
                  <a:schemeClr val="tx1">
                    <a:lumMod val="85000"/>
                    <a:lumOff val="15000"/>
                  </a:schemeClr>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450" kern="1200">
                <a:solidFill>
                  <a:schemeClr val="tx1">
                    <a:lumMod val="85000"/>
                    <a:lumOff val="15000"/>
                  </a:schemeClr>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45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endParaRPr lang="en-GB" b="1"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44</a:t>
            </a:fld>
            <a:endParaRPr lang="en-AU" dirty="0"/>
          </a:p>
        </p:txBody>
      </p:sp>
      <p:sp>
        <p:nvSpPr>
          <p:cNvPr id="2" name="TextBox 1"/>
          <p:cNvSpPr txBox="1"/>
          <p:nvPr/>
        </p:nvSpPr>
        <p:spPr>
          <a:xfrm>
            <a:off x="651624" y="2098596"/>
            <a:ext cx="2249213" cy="276999"/>
          </a:xfrm>
          <a:prstGeom prst="rect">
            <a:avLst/>
          </a:prstGeom>
          <a:noFill/>
        </p:spPr>
        <p:txBody>
          <a:bodyPr wrap="square" rtlCol="0">
            <a:spAutoFit/>
          </a:bodyPr>
          <a:lstStyle/>
          <a:p>
            <a:r>
              <a:rPr lang="en-GB" sz="1200" b="0" dirty="0">
                <a:solidFill>
                  <a:srgbClr val="717171"/>
                </a:solidFill>
                <a:latin typeface="+mn-lt"/>
              </a:rPr>
              <a:t>Mean:</a:t>
            </a:r>
          </a:p>
        </p:txBody>
      </p:sp>
      <p:sp>
        <p:nvSpPr>
          <p:cNvPr id="4" name="TextBox 3"/>
          <p:cNvSpPr txBox="1"/>
          <p:nvPr/>
        </p:nvSpPr>
        <p:spPr>
          <a:xfrm>
            <a:off x="2838370" y="2098595"/>
            <a:ext cx="1128288" cy="307777"/>
          </a:xfrm>
          <a:prstGeom prst="rect">
            <a:avLst/>
          </a:prstGeom>
          <a:noFill/>
        </p:spPr>
        <p:txBody>
          <a:bodyPr wrap="square" rtlCol="0">
            <a:spAutoFit/>
          </a:bodyPr>
          <a:lstStyle/>
          <a:p>
            <a:pPr algn="ctr"/>
            <a:r>
              <a:rPr lang="en-GB" sz="1400" b="0" dirty="0">
                <a:solidFill>
                  <a:srgbClr val="717171"/>
                </a:solidFill>
                <a:latin typeface="+mn-lt"/>
              </a:rPr>
              <a:t>1.53</a:t>
            </a:r>
          </a:p>
        </p:txBody>
      </p:sp>
      <p:sp>
        <p:nvSpPr>
          <p:cNvPr id="17" name="Rectangle 57"/>
          <p:cNvSpPr>
            <a:spLocks noChangeArrowheads="1"/>
          </p:cNvSpPr>
          <p:nvPr/>
        </p:nvSpPr>
        <p:spPr bwMode="auto">
          <a:xfrm>
            <a:off x="2638038" y="1484658"/>
            <a:ext cx="3180084" cy="523220"/>
          </a:xfrm>
          <a:prstGeom prst="rect">
            <a:avLst/>
          </a:prstGeom>
          <a:noFill/>
          <a:ln w="9525">
            <a:noFill/>
            <a:miter lim="800000"/>
            <a:headEnd/>
            <a:tailEnd/>
          </a:ln>
        </p:spPr>
        <p:txBody>
          <a:bodyPr wrap="square">
            <a:spAutoFit/>
          </a:bodyPr>
          <a:lstStyle/>
          <a:p>
            <a:pPr algn="l"/>
            <a:r>
              <a:rPr lang="en-GB" sz="1400" b="0" i="1" dirty="0">
                <a:latin typeface="+mn-lt"/>
              </a:rPr>
              <a:t>Drivers should give people on pedal bikes a full car’s width when passing</a:t>
            </a:r>
          </a:p>
        </p:txBody>
      </p:sp>
      <p:sp>
        <p:nvSpPr>
          <p:cNvPr id="15" name="TextBox 14"/>
          <p:cNvSpPr txBox="1"/>
          <p:nvPr/>
        </p:nvSpPr>
        <p:spPr>
          <a:xfrm>
            <a:off x="3611514" y="2102133"/>
            <a:ext cx="1128288" cy="307777"/>
          </a:xfrm>
          <a:prstGeom prst="rect">
            <a:avLst/>
          </a:prstGeom>
          <a:noFill/>
        </p:spPr>
        <p:txBody>
          <a:bodyPr wrap="square" rtlCol="0">
            <a:spAutoFit/>
          </a:bodyPr>
          <a:lstStyle/>
          <a:p>
            <a:pPr algn="ctr"/>
            <a:r>
              <a:rPr lang="en-GB" sz="1400" b="0" dirty="0">
                <a:solidFill>
                  <a:srgbClr val="717171"/>
                </a:solidFill>
                <a:latin typeface="+mn-lt"/>
              </a:rPr>
              <a:t>1.52</a:t>
            </a:r>
          </a:p>
        </p:txBody>
      </p:sp>
      <p:cxnSp>
        <p:nvCxnSpPr>
          <p:cNvPr id="21" name="Straight Connector 20"/>
          <p:cNvCxnSpPr/>
          <p:nvPr/>
        </p:nvCxnSpPr>
        <p:spPr>
          <a:xfrm flipH="1">
            <a:off x="6475439" y="1386497"/>
            <a:ext cx="67356" cy="4268241"/>
          </a:xfrm>
          <a:prstGeom prst="line">
            <a:avLst/>
          </a:prstGeom>
          <a:ln w="12700">
            <a:solidFill>
              <a:schemeClr val="bg1">
                <a:lumMod val="65000"/>
              </a:schemeClr>
            </a:solidFill>
            <a:prstDash val="dashDot"/>
            <a:tailEnd type="none"/>
          </a:ln>
        </p:spPr>
        <p:style>
          <a:lnRef idx="1">
            <a:schemeClr val="accent1"/>
          </a:lnRef>
          <a:fillRef idx="0">
            <a:schemeClr val="accent1"/>
          </a:fillRef>
          <a:effectRef idx="0">
            <a:schemeClr val="accent1"/>
          </a:effectRef>
          <a:fontRef idx="minor">
            <a:schemeClr val="tx1"/>
          </a:fontRef>
        </p:style>
      </p:cxnSp>
      <p:sp>
        <p:nvSpPr>
          <p:cNvPr id="22" name="Slide Number Placeholder 2"/>
          <p:cNvSpPr txBox="1">
            <a:spLocks/>
          </p:cNvSpPr>
          <p:nvPr/>
        </p:nvSpPr>
        <p:spPr>
          <a:xfrm>
            <a:off x="10856913" y="6394275"/>
            <a:ext cx="969962" cy="196850"/>
          </a:xfrm>
          <a:prstGeom prst="rect">
            <a:avLst/>
          </a:prstGeom>
        </p:spPr>
        <p:txBody>
          <a:bodyPr vert="horz" lIns="0" tIns="0" rIns="0" bIns="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84CBA3-D598-4B1F-BAA3-EE14B5154290}" type="slidenum">
              <a:rPr lang="en-AU" smtClean="0"/>
              <a:pPr/>
              <a:t>44</a:t>
            </a:fld>
            <a:endParaRPr lang="en-AU" dirty="0"/>
          </a:p>
        </p:txBody>
      </p:sp>
      <p:graphicFrame>
        <p:nvGraphicFramePr>
          <p:cNvPr id="23" name="Content Placeholder 8"/>
          <p:cNvGraphicFramePr>
            <a:graphicFrameLocks/>
          </p:cNvGraphicFramePr>
          <p:nvPr>
            <p:extLst>
              <p:ext uri="{D42A27DB-BD31-4B8C-83A1-F6EECF244321}">
                <p14:modId xmlns:p14="http://schemas.microsoft.com/office/powerpoint/2010/main" val="735208082"/>
              </p:ext>
            </p:extLst>
          </p:nvPr>
        </p:nvGraphicFramePr>
        <p:xfrm>
          <a:off x="4482049" y="1748032"/>
          <a:ext cx="8824317" cy="4050115"/>
        </p:xfrm>
        <a:graphic>
          <a:graphicData uri="http://schemas.openxmlformats.org/drawingml/2006/chart">
            <c:chart xmlns:c="http://schemas.openxmlformats.org/drawingml/2006/chart" xmlns:r="http://schemas.openxmlformats.org/officeDocument/2006/relationships" r:id="rId4"/>
          </a:graphicData>
        </a:graphic>
      </p:graphicFrame>
      <p:sp>
        <p:nvSpPr>
          <p:cNvPr id="24" name="Rectangle 57"/>
          <p:cNvSpPr>
            <a:spLocks noChangeArrowheads="1"/>
          </p:cNvSpPr>
          <p:nvPr/>
        </p:nvSpPr>
        <p:spPr bwMode="auto">
          <a:xfrm>
            <a:off x="6925277" y="1371441"/>
            <a:ext cx="3937863" cy="738664"/>
          </a:xfrm>
          <a:prstGeom prst="rect">
            <a:avLst/>
          </a:prstGeom>
          <a:noFill/>
          <a:ln w="9525">
            <a:noFill/>
            <a:miter lim="800000"/>
            <a:headEnd/>
            <a:tailEnd/>
          </a:ln>
        </p:spPr>
        <p:txBody>
          <a:bodyPr wrap="square">
            <a:spAutoFit/>
          </a:bodyPr>
          <a:lstStyle/>
          <a:p>
            <a:pPr algn="ctr"/>
            <a:r>
              <a:rPr lang="en-GB" sz="1400" b="0" i="1" dirty="0">
                <a:latin typeface="+mn-lt"/>
              </a:rPr>
              <a:t>Too often pedestrians cross where they like rather than using crossing points e.g. zebra or pelican crossings</a:t>
            </a:r>
          </a:p>
        </p:txBody>
      </p:sp>
      <p:sp>
        <p:nvSpPr>
          <p:cNvPr id="25" name="TextBox 24"/>
          <p:cNvSpPr txBox="1"/>
          <p:nvPr/>
        </p:nvSpPr>
        <p:spPr>
          <a:xfrm>
            <a:off x="7162522" y="2067817"/>
            <a:ext cx="1429407" cy="307777"/>
          </a:xfrm>
          <a:prstGeom prst="rect">
            <a:avLst/>
          </a:prstGeom>
          <a:noFill/>
        </p:spPr>
        <p:txBody>
          <a:bodyPr wrap="square" rtlCol="0">
            <a:spAutoFit/>
          </a:bodyPr>
          <a:lstStyle/>
          <a:p>
            <a:pPr algn="ctr"/>
            <a:r>
              <a:rPr lang="en-GB" sz="1400" b="0" dirty="0">
                <a:solidFill>
                  <a:srgbClr val="717171"/>
                </a:solidFill>
                <a:latin typeface="+mn-lt"/>
              </a:rPr>
              <a:t>1.50</a:t>
            </a:r>
          </a:p>
        </p:txBody>
      </p:sp>
      <p:sp>
        <p:nvSpPr>
          <p:cNvPr id="26" name="TextBox 25"/>
          <p:cNvSpPr txBox="1"/>
          <p:nvPr/>
        </p:nvSpPr>
        <p:spPr>
          <a:xfrm>
            <a:off x="7970403" y="2050089"/>
            <a:ext cx="1429407" cy="307777"/>
          </a:xfrm>
          <a:prstGeom prst="rect">
            <a:avLst/>
          </a:prstGeom>
          <a:noFill/>
        </p:spPr>
        <p:txBody>
          <a:bodyPr wrap="square" rtlCol="0">
            <a:spAutoFit/>
          </a:bodyPr>
          <a:lstStyle/>
          <a:p>
            <a:pPr algn="ctr"/>
            <a:r>
              <a:rPr lang="en-GB" sz="1400" b="0" dirty="0">
                <a:solidFill>
                  <a:srgbClr val="717171"/>
                </a:solidFill>
                <a:latin typeface="+mn-lt"/>
              </a:rPr>
              <a:t>1.40</a:t>
            </a:r>
          </a:p>
        </p:txBody>
      </p:sp>
      <p:sp>
        <p:nvSpPr>
          <p:cNvPr id="19" name="TextBox 18"/>
          <p:cNvSpPr txBox="1"/>
          <p:nvPr/>
        </p:nvSpPr>
        <p:spPr>
          <a:xfrm>
            <a:off x="4353194" y="2102133"/>
            <a:ext cx="1128288" cy="307777"/>
          </a:xfrm>
          <a:prstGeom prst="rect">
            <a:avLst/>
          </a:prstGeom>
          <a:noFill/>
        </p:spPr>
        <p:txBody>
          <a:bodyPr wrap="square" rtlCol="0">
            <a:spAutoFit/>
          </a:bodyPr>
          <a:lstStyle/>
          <a:p>
            <a:pPr algn="ctr"/>
            <a:r>
              <a:rPr lang="en-GB" sz="1400" b="0" dirty="0">
                <a:solidFill>
                  <a:srgbClr val="717171"/>
                </a:solidFill>
                <a:latin typeface="+mn-lt"/>
              </a:rPr>
              <a:t>1.47</a:t>
            </a:r>
          </a:p>
        </p:txBody>
      </p:sp>
      <p:sp>
        <p:nvSpPr>
          <p:cNvPr id="27" name="TextBox 26"/>
          <p:cNvSpPr txBox="1"/>
          <p:nvPr/>
        </p:nvSpPr>
        <p:spPr>
          <a:xfrm>
            <a:off x="8661283" y="2050089"/>
            <a:ext cx="1429407" cy="307777"/>
          </a:xfrm>
          <a:prstGeom prst="rect">
            <a:avLst/>
          </a:prstGeom>
          <a:noFill/>
        </p:spPr>
        <p:txBody>
          <a:bodyPr wrap="square" rtlCol="0">
            <a:spAutoFit/>
          </a:bodyPr>
          <a:lstStyle/>
          <a:p>
            <a:pPr algn="ctr"/>
            <a:r>
              <a:rPr lang="en-GB" sz="1400" b="0" dirty="0">
                <a:solidFill>
                  <a:srgbClr val="717171"/>
                </a:solidFill>
                <a:latin typeface="+mn-lt"/>
              </a:rPr>
              <a:t>1.43</a:t>
            </a:r>
          </a:p>
        </p:txBody>
      </p:sp>
      <p:sp>
        <p:nvSpPr>
          <p:cNvPr id="28" name="TextBox 1"/>
          <p:cNvSpPr txBox="1"/>
          <p:nvPr/>
        </p:nvSpPr>
        <p:spPr>
          <a:xfrm>
            <a:off x="271974" y="1585907"/>
            <a:ext cx="2393864"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dirty="0"/>
              <a:t>% saying agree/ disagree</a:t>
            </a:r>
            <a:endParaRPr lang="en-GB" sz="1200" u="sng" dirty="0">
              <a:solidFill>
                <a:srgbClr val="333333"/>
              </a:solidFill>
            </a:endParaRPr>
          </a:p>
        </p:txBody>
      </p:sp>
    </p:spTree>
    <p:extLst>
      <p:ext uri="{BB962C8B-B14F-4D97-AF65-F5344CB8AC3E}">
        <p14:creationId xmlns:p14="http://schemas.microsoft.com/office/powerpoint/2010/main" val="23393092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8"/>
          <p:cNvGraphicFramePr>
            <a:graphicFrameLocks/>
          </p:cNvGraphicFramePr>
          <p:nvPr>
            <p:extLst>
              <p:ext uri="{D42A27DB-BD31-4B8C-83A1-F6EECF244321}">
                <p14:modId xmlns:p14="http://schemas.microsoft.com/office/powerpoint/2010/main" val="2949808515"/>
              </p:ext>
            </p:extLst>
          </p:nvPr>
        </p:nvGraphicFramePr>
        <p:xfrm>
          <a:off x="3017800" y="1951648"/>
          <a:ext cx="8824317" cy="40501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ontent Placeholder 8"/>
          <p:cNvGraphicFramePr>
            <a:graphicFrameLocks/>
          </p:cNvGraphicFramePr>
          <p:nvPr>
            <p:extLst>
              <p:ext uri="{D42A27DB-BD31-4B8C-83A1-F6EECF244321}">
                <p14:modId xmlns:p14="http://schemas.microsoft.com/office/powerpoint/2010/main" val="1940960769"/>
              </p:ext>
            </p:extLst>
          </p:nvPr>
        </p:nvGraphicFramePr>
        <p:xfrm>
          <a:off x="6093883" y="1941790"/>
          <a:ext cx="8824317" cy="405011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ontent Placeholder 8"/>
          <p:cNvGraphicFramePr>
            <a:graphicFrameLocks/>
          </p:cNvGraphicFramePr>
          <p:nvPr>
            <p:extLst>
              <p:ext uri="{D42A27DB-BD31-4B8C-83A1-F6EECF244321}">
                <p14:modId xmlns:p14="http://schemas.microsoft.com/office/powerpoint/2010/main" val="760715422"/>
              </p:ext>
            </p:extLst>
          </p:nvPr>
        </p:nvGraphicFramePr>
        <p:xfrm>
          <a:off x="0" y="1941790"/>
          <a:ext cx="8824317" cy="4050115"/>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 Placeholder 4"/>
          <p:cNvSpPr>
            <a:spLocks noGrp="1"/>
          </p:cNvSpPr>
          <p:nvPr>
            <p:ph type="body" sz="quarter" idx="16"/>
          </p:nvPr>
        </p:nvSpPr>
        <p:spPr>
          <a:xfrm>
            <a:off x="243416" y="5788088"/>
            <a:ext cx="11563351" cy="388492"/>
          </a:xfrm>
        </p:spPr>
        <p:txBody>
          <a:bodyPr/>
          <a:lstStyle/>
          <a:p>
            <a:r>
              <a:rPr lang="en-GB" sz="800" dirty="0"/>
              <a:t>Base: All who hold a full driving licence for a car and drive nowadays at each wave </a:t>
            </a:r>
            <a:br>
              <a:rPr lang="en-GB" sz="800" dirty="0"/>
            </a:br>
            <a:r>
              <a:rPr lang="en-GB" sz="800" dirty="0"/>
              <a:t>Q4b: How much do you agree or disagree that……</a:t>
            </a:r>
          </a:p>
        </p:txBody>
      </p:sp>
      <p:sp>
        <p:nvSpPr>
          <p:cNvPr id="30" name="Rectangle 57"/>
          <p:cNvSpPr>
            <a:spLocks noChangeArrowheads="1"/>
          </p:cNvSpPr>
          <p:nvPr/>
        </p:nvSpPr>
        <p:spPr bwMode="auto">
          <a:xfrm>
            <a:off x="2852352" y="1458190"/>
            <a:ext cx="2910509" cy="738664"/>
          </a:xfrm>
          <a:prstGeom prst="rect">
            <a:avLst/>
          </a:prstGeom>
          <a:noFill/>
          <a:ln w="9525">
            <a:noFill/>
            <a:miter lim="800000"/>
            <a:headEnd/>
            <a:tailEnd/>
          </a:ln>
        </p:spPr>
        <p:txBody>
          <a:bodyPr wrap="square">
            <a:spAutoFit/>
          </a:bodyPr>
          <a:lstStyle/>
          <a:p>
            <a:pPr algn="ctr"/>
            <a:r>
              <a:rPr lang="en-GB" sz="1400" b="0" i="1" dirty="0">
                <a:latin typeface="+mn-lt"/>
              </a:rPr>
              <a:t>Drivers need to show more consideration to people on pedal bikes</a:t>
            </a:r>
          </a:p>
        </p:txBody>
      </p:sp>
      <p:sp>
        <p:nvSpPr>
          <p:cNvPr id="20" name="Title 11"/>
          <p:cNvSpPr>
            <a:spLocks noGrp="1"/>
          </p:cNvSpPr>
          <p:nvPr>
            <p:ph type="title"/>
          </p:nvPr>
        </p:nvSpPr>
        <p:spPr>
          <a:xfrm>
            <a:off x="382790" y="198114"/>
            <a:ext cx="11423978" cy="1190171"/>
          </a:xfrm>
        </p:spPr>
        <p:txBody>
          <a:bodyPr/>
          <a:lstStyle/>
          <a:p>
            <a:r>
              <a:rPr lang="en-GB" sz="2200" dirty="0"/>
              <a:t>There are no significant changes at latest wave but there are indications that the perceived  need for drivers to show respect to people on pedal bikes may be declining, although most still agree and many do so strongly</a:t>
            </a:r>
            <a:endParaRPr lang="en-GB" sz="2200" dirty="0">
              <a:solidFill>
                <a:schemeClr val="tx1"/>
              </a:solidFill>
            </a:endParaRPr>
          </a:p>
        </p:txBody>
      </p:sp>
      <p:sp>
        <p:nvSpPr>
          <p:cNvPr id="18" name="Content Placeholder 6"/>
          <p:cNvSpPr txBox="1">
            <a:spLocks/>
          </p:cNvSpPr>
          <p:nvPr/>
        </p:nvSpPr>
        <p:spPr>
          <a:xfrm>
            <a:off x="381000" y="192472"/>
            <a:ext cx="11425767" cy="520736"/>
          </a:xfrm>
          <a:prstGeom prst="rect">
            <a:avLst/>
          </a:prstGeom>
        </p:spPr>
        <p:txBody>
          <a:bodyPr>
            <a:noAutofit/>
          </a:bodyPr>
          <a:lstStyle>
            <a:lvl1pPr marL="0" indent="0" algn="l" defTabSz="914400" rtl="0" eaLnBrk="1" latinLnBrk="0" hangingPunct="1">
              <a:spcBef>
                <a:spcPct val="20000"/>
              </a:spcBef>
              <a:buFont typeface="Arial" pitchFamily="34" charset="0"/>
              <a:buNone/>
              <a:defRPr sz="1450" b="0" kern="1200">
                <a:solidFill>
                  <a:schemeClr val="tx1">
                    <a:lumMod val="85000"/>
                    <a:lumOff val="15000"/>
                  </a:schemeClr>
                </a:solidFill>
                <a:latin typeface="+mn-lt"/>
                <a:ea typeface="+mn-ea"/>
                <a:cs typeface="+mn-cs"/>
              </a:defRPr>
            </a:lvl1pPr>
            <a:lvl2pPr marL="0" indent="0" algn="l" defTabSz="914400" rtl="0" eaLnBrk="1" latinLnBrk="0" hangingPunct="1">
              <a:spcBef>
                <a:spcPct val="20000"/>
              </a:spcBef>
              <a:buFont typeface="Arial" pitchFamily="34" charset="0"/>
              <a:buNone/>
              <a:defRPr sz="1450" kern="1200">
                <a:solidFill>
                  <a:schemeClr val="tx1">
                    <a:lumMod val="85000"/>
                    <a:lumOff val="15000"/>
                  </a:schemeClr>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450" kern="1200">
                <a:solidFill>
                  <a:schemeClr val="tx1">
                    <a:lumMod val="85000"/>
                    <a:lumOff val="15000"/>
                  </a:schemeClr>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450" kern="1200">
                <a:solidFill>
                  <a:schemeClr val="tx1">
                    <a:lumMod val="85000"/>
                    <a:lumOff val="15000"/>
                  </a:schemeClr>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45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endParaRPr lang="en-GB" b="1"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45</a:t>
            </a:fld>
            <a:endParaRPr lang="en-AU" dirty="0"/>
          </a:p>
        </p:txBody>
      </p:sp>
      <p:sp>
        <p:nvSpPr>
          <p:cNvPr id="2" name="TextBox 1"/>
          <p:cNvSpPr txBox="1"/>
          <p:nvPr/>
        </p:nvSpPr>
        <p:spPr>
          <a:xfrm>
            <a:off x="651624" y="2231946"/>
            <a:ext cx="2249213" cy="276999"/>
          </a:xfrm>
          <a:prstGeom prst="rect">
            <a:avLst/>
          </a:prstGeom>
          <a:noFill/>
        </p:spPr>
        <p:txBody>
          <a:bodyPr wrap="square" rtlCol="0">
            <a:spAutoFit/>
          </a:bodyPr>
          <a:lstStyle/>
          <a:p>
            <a:r>
              <a:rPr lang="en-GB" sz="1200" b="0" dirty="0">
                <a:solidFill>
                  <a:srgbClr val="717171"/>
                </a:solidFill>
                <a:latin typeface="+mn-lt"/>
              </a:rPr>
              <a:t>Mean:</a:t>
            </a:r>
          </a:p>
        </p:txBody>
      </p:sp>
      <p:sp>
        <p:nvSpPr>
          <p:cNvPr id="12" name="Rectangle 57"/>
          <p:cNvSpPr>
            <a:spLocks noChangeArrowheads="1"/>
          </p:cNvSpPr>
          <p:nvPr/>
        </p:nvSpPr>
        <p:spPr bwMode="auto">
          <a:xfrm>
            <a:off x="5976920" y="1458190"/>
            <a:ext cx="2617794" cy="738664"/>
          </a:xfrm>
          <a:prstGeom prst="rect">
            <a:avLst/>
          </a:prstGeom>
          <a:noFill/>
          <a:ln w="9525">
            <a:noFill/>
            <a:miter lim="800000"/>
            <a:headEnd/>
            <a:tailEnd/>
          </a:ln>
        </p:spPr>
        <p:txBody>
          <a:bodyPr wrap="square">
            <a:spAutoFit/>
          </a:bodyPr>
          <a:lstStyle/>
          <a:p>
            <a:pPr algn="ctr"/>
            <a:r>
              <a:rPr lang="en-GB" sz="1400" b="0" i="1" dirty="0">
                <a:latin typeface="+mn-lt"/>
              </a:rPr>
              <a:t>People on pedal bikes need to show more consideration to drivers</a:t>
            </a:r>
          </a:p>
        </p:txBody>
      </p:sp>
      <p:sp>
        <p:nvSpPr>
          <p:cNvPr id="15" name="Rectangle 57"/>
          <p:cNvSpPr>
            <a:spLocks noChangeArrowheads="1"/>
          </p:cNvSpPr>
          <p:nvPr/>
        </p:nvSpPr>
        <p:spPr bwMode="auto">
          <a:xfrm>
            <a:off x="9043070" y="1426659"/>
            <a:ext cx="2588955" cy="738664"/>
          </a:xfrm>
          <a:prstGeom prst="rect">
            <a:avLst/>
          </a:prstGeom>
          <a:noFill/>
          <a:ln w="9525">
            <a:noFill/>
            <a:miter lim="800000"/>
            <a:headEnd/>
            <a:tailEnd/>
          </a:ln>
        </p:spPr>
        <p:txBody>
          <a:bodyPr wrap="square">
            <a:spAutoFit/>
          </a:bodyPr>
          <a:lstStyle/>
          <a:p>
            <a:pPr algn="ctr"/>
            <a:r>
              <a:rPr lang="en-GB" sz="1400" b="0" i="1" dirty="0">
                <a:latin typeface="+mn-lt"/>
              </a:rPr>
              <a:t>You often see people on pedal bikes failing to obey the rules of the road </a:t>
            </a:r>
          </a:p>
        </p:txBody>
      </p:sp>
      <p:sp>
        <p:nvSpPr>
          <p:cNvPr id="4" name="TextBox 3"/>
          <p:cNvSpPr txBox="1"/>
          <p:nvPr/>
        </p:nvSpPr>
        <p:spPr>
          <a:xfrm>
            <a:off x="2845504" y="2231945"/>
            <a:ext cx="1183616" cy="307777"/>
          </a:xfrm>
          <a:prstGeom prst="rect">
            <a:avLst/>
          </a:prstGeom>
          <a:noFill/>
        </p:spPr>
        <p:txBody>
          <a:bodyPr wrap="square" rtlCol="0">
            <a:spAutoFit/>
          </a:bodyPr>
          <a:lstStyle/>
          <a:p>
            <a:pPr algn="ctr"/>
            <a:r>
              <a:rPr lang="en-GB" sz="1400" b="0" dirty="0">
                <a:solidFill>
                  <a:srgbClr val="717171"/>
                </a:solidFill>
                <a:latin typeface="+mn-lt"/>
              </a:rPr>
              <a:t>1.39</a:t>
            </a:r>
          </a:p>
        </p:txBody>
      </p:sp>
      <p:sp>
        <p:nvSpPr>
          <p:cNvPr id="13" name="TextBox 12"/>
          <p:cNvSpPr txBox="1"/>
          <p:nvPr/>
        </p:nvSpPr>
        <p:spPr>
          <a:xfrm>
            <a:off x="6065744" y="2201167"/>
            <a:ext cx="884885" cy="307777"/>
          </a:xfrm>
          <a:prstGeom prst="rect">
            <a:avLst/>
          </a:prstGeom>
          <a:noFill/>
        </p:spPr>
        <p:txBody>
          <a:bodyPr wrap="square" rtlCol="0">
            <a:spAutoFit/>
          </a:bodyPr>
          <a:lstStyle/>
          <a:p>
            <a:pPr algn="ctr"/>
            <a:r>
              <a:rPr lang="en-GB" sz="1400" b="0" dirty="0">
                <a:solidFill>
                  <a:srgbClr val="717171"/>
                </a:solidFill>
                <a:latin typeface="+mn-lt"/>
              </a:rPr>
              <a:t>1.25</a:t>
            </a:r>
          </a:p>
        </p:txBody>
      </p:sp>
      <p:sp>
        <p:nvSpPr>
          <p:cNvPr id="16" name="TextBox 15"/>
          <p:cNvSpPr txBox="1"/>
          <p:nvPr/>
        </p:nvSpPr>
        <p:spPr>
          <a:xfrm>
            <a:off x="8994609" y="2211673"/>
            <a:ext cx="1022452" cy="307777"/>
          </a:xfrm>
          <a:prstGeom prst="rect">
            <a:avLst/>
          </a:prstGeom>
          <a:noFill/>
        </p:spPr>
        <p:txBody>
          <a:bodyPr wrap="square" rtlCol="0">
            <a:spAutoFit/>
          </a:bodyPr>
          <a:lstStyle/>
          <a:p>
            <a:pPr algn="ctr"/>
            <a:r>
              <a:rPr lang="en-GB" sz="1400" b="0" dirty="0">
                <a:solidFill>
                  <a:srgbClr val="717171"/>
                </a:solidFill>
                <a:latin typeface="+mn-lt"/>
              </a:rPr>
              <a:t>1.40</a:t>
            </a:r>
          </a:p>
        </p:txBody>
      </p:sp>
      <p:sp>
        <p:nvSpPr>
          <p:cNvPr id="19" name="TextBox 18"/>
          <p:cNvSpPr txBox="1"/>
          <p:nvPr/>
        </p:nvSpPr>
        <p:spPr>
          <a:xfrm>
            <a:off x="3600220" y="2224850"/>
            <a:ext cx="1183616" cy="307777"/>
          </a:xfrm>
          <a:prstGeom prst="rect">
            <a:avLst/>
          </a:prstGeom>
          <a:noFill/>
        </p:spPr>
        <p:txBody>
          <a:bodyPr wrap="square" rtlCol="0">
            <a:spAutoFit/>
          </a:bodyPr>
          <a:lstStyle/>
          <a:p>
            <a:pPr algn="ctr"/>
            <a:r>
              <a:rPr lang="en-GB" sz="1400" b="0" dirty="0">
                <a:solidFill>
                  <a:srgbClr val="717171"/>
                </a:solidFill>
                <a:latin typeface="+mn-lt"/>
              </a:rPr>
              <a:t>1.40</a:t>
            </a:r>
          </a:p>
        </p:txBody>
      </p:sp>
      <p:sp>
        <p:nvSpPr>
          <p:cNvPr id="21" name="TextBox 20"/>
          <p:cNvSpPr txBox="1"/>
          <p:nvPr/>
        </p:nvSpPr>
        <p:spPr>
          <a:xfrm>
            <a:off x="6789980" y="2194072"/>
            <a:ext cx="884885" cy="307777"/>
          </a:xfrm>
          <a:prstGeom prst="rect">
            <a:avLst/>
          </a:prstGeom>
          <a:noFill/>
        </p:spPr>
        <p:txBody>
          <a:bodyPr wrap="square" rtlCol="0">
            <a:spAutoFit/>
          </a:bodyPr>
          <a:lstStyle/>
          <a:p>
            <a:pPr algn="ctr"/>
            <a:r>
              <a:rPr lang="en-GB" sz="1400" b="0" dirty="0">
                <a:solidFill>
                  <a:srgbClr val="717171"/>
                </a:solidFill>
                <a:latin typeface="+mn-lt"/>
              </a:rPr>
              <a:t>1.25</a:t>
            </a:r>
          </a:p>
        </p:txBody>
      </p:sp>
      <p:sp>
        <p:nvSpPr>
          <p:cNvPr id="22" name="TextBox 21"/>
          <p:cNvSpPr txBox="1"/>
          <p:nvPr/>
        </p:nvSpPr>
        <p:spPr>
          <a:xfrm>
            <a:off x="9746960" y="2215211"/>
            <a:ext cx="1022452" cy="307777"/>
          </a:xfrm>
          <a:prstGeom prst="rect">
            <a:avLst/>
          </a:prstGeom>
          <a:noFill/>
        </p:spPr>
        <p:txBody>
          <a:bodyPr wrap="square" rtlCol="0">
            <a:spAutoFit/>
          </a:bodyPr>
          <a:lstStyle/>
          <a:p>
            <a:pPr algn="ctr"/>
            <a:r>
              <a:rPr lang="en-GB" sz="1400" b="0" dirty="0">
                <a:solidFill>
                  <a:srgbClr val="717171"/>
                </a:solidFill>
                <a:latin typeface="+mn-lt"/>
              </a:rPr>
              <a:t>1.38</a:t>
            </a:r>
          </a:p>
        </p:txBody>
      </p:sp>
      <p:cxnSp>
        <p:nvCxnSpPr>
          <p:cNvPr id="23" name="Straight Connector 22"/>
          <p:cNvCxnSpPr/>
          <p:nvPr/>
        </p:nvCxnSpPr>
        <p:spPr>
          <a:xfrm flipH="1">
            <a:off x="5730921" y="1526942"/>
            <a:ext cx="67356" cy="4268241"/>
          </a:xfrm>
          <a:prstGeom prst="line">
            <a:avLst/>
          </a:prstGeom>
          <a:ln w="12700">
            <a:solidFill>
              <a:schemeClr val="bg1">
                <a:lumMod val="65000"/>
              </a:schemeClr>
            </a:solidFill>
            <a:prstDash val="dashDot"/>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8732965" y="1519847"/>
            <a:ext cx="67356" cy="4268241"/>
          </a:xfrm>
          <a:prstGeom prst="line">
            <a:avLst/>
          </a:prstGeom>
          <a:ln w="12700">
            <a:solidFill>
              <a:schemeClr val="bg1">
                <a:lumMod val="65000"/>
              </a:schemeClr>
            </a:solidFill>
            <a:prstDash val="dashDot"/>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321580" y="2224850"/>
            <a:ext cx="1183616" cy="307777"/>
          </a:xfrm>
          <a:prstGeom prst="rect">
            <a:avLst/>
          </a:prstGeom>
          <a:noFill/>
        </p:spPr>
        <p:txBody>
          <a:bodyPr wrap="square" rtlCol="0">
            <a:spAutoFit/>
          </a:bodyPr>
          <a:lstStyle/>
          <a:p>
            <a:pPr algn="ctr"/>
            <a:r>
              <a:rPr lang="en-GB" sz="1400" b="0" dirty="0">
                <a:solidFill>
                  <a:srgbClr val="717171"/>
                </a:solidFill>
                <a:latin typeface="+mn-lt"/>
              </a:rPr>
              <a:t>1.30</a:t>
            </a:r>
          </a:p>
        </p:txBody>
      </p:sp>
      <p:sp>
        <p:nvSpPr>
          <p:cNvPr id="26" name="TextBox 25"/>
          <p:cNvSpPr txBox="1"/>
          <p:nvPr/>
        </p:nvSpPr>
        <p:spPr>
          <a:xfrm>
            <a:off x="7511340" y="2194072"/>
            <a:ext cx="884885" cy="307777"/>
          </a:xfrm>
          <a:prstGeom prst="rect">
            <a:avLst/>
          </a:prstGeom>
          <a:noFill/>
        </p:spPr>
        <p:txBody>
          <a:bodyPr wrap="square" rtlCol="0">
            <a:spAutoFit/>
          </a:bodyPr>
          <a:lstStyle/>
          <a:p>
            <a:pPr algn="ctr"/>
            <a:r>
              <a:rPr lang="en-GB" sz="1400" b="0" dirty="0">
                <a:solidFill>
                  <a:srgbClr val="717171"/>
                </a:solidFill>
                <a:latin typeface="+mn-lt"/>
              </a:rPr>
              <a:t>1.31</a:t>
            </a:r>
          </a:p>
        </p:txBody>
      </p:sp>
      <p:sp>
        <p:nvSpPr>
          <p:cNvPr id="27" name="TextBox 26"/>
          <p:cNvSpPr txBox="1"/>
          <p:nvPr/>
        </p:nvSpPr>
        <p:spPr>
          <a:xfrm>
            <a:off x="10498800" y="2215211"/>
            <a:ext cx="1022452" cy="307777"/>
          </a:xfrm>
          <a:prstGeom prst="rect">
            <a:avLst/>
          </a:prstGeom>
          <a:noFill/>
        </p:spPr>
        <p:txBody>
          <a:bodyPr wrap="square" rtlCol="0">
            <a:spAutoFit/>
          </a:bodyPr>
          <a:lstStyle/>
          <a:p>
            <a:pPr algn="ctr"/>
            <a:r>
              <a:rPr lang="en-GB" sz="1400" b="0" dirty="0">
                <a:solidFill>
                  <a:srgbClr val="717171"/>
                </a:solidFill>
                <a:latin typeface="+mn-lt"/>
              </a:rPr>
              <a:t>1.38</a:t>
            </a:r>
          </a:p>
        </p:txBody>
      </p:sp>
      <p:sp>
        <p:nvSpPr>
          <p:cNvPr id="28" name="TextBox 1"/>
          <p:cNvSpPr txBox="1"/>
          <p:nvPr/>
        </p:nvSpPr>
        <p:spPr>
          <a:xfrm>
            <a:off x="282827" y="1795991"/>
            <a:ext cx="2393864"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dirty="0"/>
              <a:t>% saying agree/ disagree</a:t>
            </a:r>
            <a:endParaRPr lang="en-GB" sz="1200" u="sng" dirty="0">
              <a:solidFill>
                <a:srgbClr val="333333"/>
              </a:solidFill>
            </a:endParaRPr>
          </a:p>
        </p:txBody>
      </p:sp>
    </p:spTree>
    <p:extLst>
      <p:ext uri="{BB962C8B-B14F-4D97-AF65-F5344CB8AC3E}">
        <p14:creationId xmlns:p14="http://schemas.microsoft.com/office/powerpoint/2010/main" val="37230756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8"/>
          <p:cNvGraphicFramePr>
            <a:graphicFrameLocks/>
          </p:cNvGraphicFramePr>
          <p:nvPr>
            <p:extLst>
              <p:ext uri="{D42A27DB-BD31-4B8C-83A1-F6EECF244321}">
                <p14:modId xmlns:p14="http://schemas.microsoft.com/office/powerpoint/2010/main" val="1349677190"/>
              </p:ext>
            </p:extLst>
          </p:nvPr>
        </p:nvGraphicFramePr>
        <p:xfrm>
          <a:off x="0" y="1589982"/>
          <a:ext cx="12192000" cy="4127714"/>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1"/>
          <p:cNvSpPr>
            <a:spLocks noGrp="1"/>
          </p:cNvSpPr>
          <p:nvPr>
            <p:ph type="title"/>
          </p:nvPr>
        </p:nvSpPr>
        <p:spPr>
          <a:xfrm>
            <a:off x="347004" y="203129"/>
            <a:ext cx="11337244" cy="1096265"/>
          </a:xfrm>
        </p:spPr>
        <p:txBody>
          <a:bodyPr/>
          <a:lstStyle/>
          <a:p>
            <a:r>
              <a:rPr lang="en-GB" sz="2200" dirty="0"/>
              <a:t>There is less consensus regarding equality of rights for people on bikes with drivers, with no obvious trends on this measure over time</a:t>
            </a:r>
          </a:p>
        </p:txBody>
      </p:sp>
      <p:sp>
        <p:nvSpPr>
          <p:cNvPr id="9" name="Text Placeholder 4"/>
          <p:cNvSpPr>
            <a:spLocks noGrp="1"/>
          </p:cNvSpPr>
          <p:nvPr>
            <p:ph type="body" sz="quarter" idx="16"/>
          </p:nvPr>
        </p:nvSpPr>
        <p:spPr>
          <a:xfrm>
            <a:off x="381000" y="5645893"/>
            <a:ext cx="11563351" cy="485662"/>
          </a:xfrm>
        </p:spPr>
        <p:txBody>
          <a:bodyPr/>
          <a:lstStyle/>
          <a:p>
            <a:r>
              <a:rPr lang="en-GB" sz="800" dirty="0"/>
              <a:t>Base: All who hold a full driving licence for a car and drive nowadays at each wave</a:t>
            </a:r>
            <a:br>
              <a:rPr lang="en-GB" sz="800" dirty="0"/>
            </a:br>
            <a:r>
              <a:rPr lang="en-GB" sz="800" dirty="0"/>
              <a:t>Q4b: How much do you agree or disagree that……</a:t>
            </a:r>
          </a:p>
        </p:txBody>
      </p:sp>
      <p:sp>
        <p:nvSpPr>
          <p:cNvPr id="11" name="Text Box 9"/>
          <p:cNvSpPr txBox="1">
            <a:spLocks noChangeArrowheads="1"/>
          </p:cNvSpPr>
          <p:nvPr/>
        </p:nvSpPr>
        <p:spPr bwMode="auto">
          <a:xfrm>
            <a:off x="11172478" y="1409381"/>
            <a:ext cx="768349" cy="307777"/>
          </a:xfrm>
          <a:prstGeom prst="rect">
            <a:avLst/>
          </a:prstGeom>
          <a:noFill/>
          <a:ln w="9525">
            <a:noFill/>
            <a:miter lim="800000"/>
            <a:headEnd/>
            <a:tailEnd/>
          </a:ln>
          <a:effectLst/>
        </p:spPr>
        <p:txBody>
          <a:bodyPr>
            <a:spAutoFit/>
          </a:bodyPr>
          <a:lstStyle/>
          <a:p>
            <a:pPr algn="ctr">
              <a:spcBef>
                <a:spcPct val="50000"/>
              </a:spcBef>
            </a:pPr>
            <a:r>
              <a:rPr lang="en-GB" sz="1400" b="0" dirty="0">
                <a:latin typeface="+mj-lt"/>
              </a:rPr>
              <a:t>Mean</a:t>
            </a:r>
          </a:p>
        </p:txBody>
      </p:sp>
      <p:sp>
        <p:nvSpPr>
          <p:cNvPr id="14" name="Text Box 11"/>
          <p:cNvSpPr txBox="1">
            <a:spLocks noChangeArrowheads="1"/>
          </p:cNvSpPr>
          <p:nvPr/>
        </p:nvSpPr>
        <p:spPr bwMode="auto">
          <a:xfrm>
            <a:off x="11115567" y="4052645"/>
            <a:ext cx="840000" cy="307777"/>
          </a:xfrm>
          <a:prstGeom prst="rect">
            <a:avLst/>
          </a:prstGeom>
          <a:noFill/>
          <a:ln w="9525">
            <a:noFill/>
            <a:miter lim="800000"/>
            <a:headEnd/>
            <a:tailEnd/>
          </a:ln>
          <a:effectLst/>
        </p:spPr>
        <p:txBody>
          <a:bodyPr wrap="square">
            <a:spAutoFit/>
          </a:bodyPr>
          <a:lstStyle/>
          <a:p>
            <a:pPr algn="ctr">
              <a:spcBef>
                <a:spcPct val="50000"/>
              </a:spcBef>
            </a:pPr>
            <a:r>
              <a:rPr lang="en-GB" sz="1400" b="0" dirty="0">
                <a:latin typeface="+mj-lt"/>
              </a:rPr>
              <a:t>1.15</a:t>
            </a:r>
          </a:p>
        </p:txBody>
      </p:sp>
      <p:sp>
        <p:nvSpPr>
          <p:cNvPr id="19" name="Text Box 11"/>
          <p:cNvSpPr txBox="1">
            <a:spLocks noChangeArrowheads="1"/>
          </p:cNvSpPr>
          <p:nvPr/>
        </p:nvSpPr>
        <p:spPr bwMode="auto">
          <a:xfrm>
            <a:off x="11151212" y="1714396"/>
            <a:ext cx="768349" cy="307777"/>
          </a:xfrm>
          <a:prstGeom prst="rect">
            <a:avLst/>
          </a:prstGeom>
          <a:noFill/>
          <a:ln w="9525">
            <a:noFill/>
            <a:miter lim="800000"/>
            <a:headEnd/>
            <a:tailEnd/>
          </a:ln>
          <a:effectLst/>
        </p:spPr>
        <p:txBody>
          <a:bodyPr>
            <a:spAutoFit/>
          </a:bodyPr>
          <a:lstStyle/>
          <a:p>
            <a:pPr algn="ctr">
              <a:spcBef>
                <a:spcPct val="50000"/>
              </a:spcBef>
            </a:pPr>
            <a:r>
              <a:rPr lang="en-GB" sz="1400" b="0" dirty="0">
                <a:latin typeface="+mj-lt"/>
              </a:rPr>
              <a:t>0.98</a:t>
            </a:r>
          </a:p>
        </p:txBody>
      </p:sp>
      <p:sp>
        <p:nvSpPr>
          <p:cNvPr id="25" name="Rectangle 57"/>
          <p:cNvSpPr>
            <a:spLocks noChangeArrowheads="1"/>
          </p:cNvSpPr>
          <p:nvPr/>
        </p:nvSpPr>
        <p:spPr bwMode="auto">
          <a:xfrm>
            <a:off x="433385" y="2471339"/>
            <a:ext cx="1545402" cy="1569660"/>
          </a:xfrm>
          <a:prstGeom prst="rect">
            <a:avLst/>
          </a:prstGeom>
          <a:noFill/>
          <a:ln w="9525">
            <a:noFill/>
            <a:miter lim="800000"/>
            <a:headEnd/>
            <a:tailEnd/>
          </a:ln>
        </p:spPr>
        <p:txBody>
          <a:bodyPr wrap="square">
            <a:spAutoFit/>
          </a:bodyPr>
          <a:lstStyle/>
          <a:p>
            <a:pPr algn="l"/>
            <a:r>
              <a:rPr lang="en-GB" sz="1600" b="0" i="1" dirty="0">
                <a:latin typeface="+mn-lt"/>
              </a:rPr>
              <a:t>People on pedal bikes have the same rights as car drivers on the roads*</a:t>
            </a:r>
          </a:p>
        </p:txBody>
      </p:sp>
      <p:sp>
        <p:nvSpPr>
          <p:cNvPr id="17" name="Text Box 11"/>
          <p:cNvSpPr txBox="1">
            <a:spLocks noChangeArrowheads="1"/>
          </p:cNvSpPr>
          <p:nvPr/>
        </p:nvSpPr>
        <p:spPr bwMode="auto">
          <a:xfrm>
            <a:off x="11151212" y="2180246"/>
            <a:ext cx="768349" cy="307777"/>
          </a:xfrm>
          <a:prstGeom prst="rect">
            <a:avLst/>
          </a:prstGeom>
          <a:noFill/>
          <a:ln w="9525">
            <a:noFill/>
            <a:miter lim="800000"/>
            <a:headEnd/>
            <a:tailEnd/>
          </a:ln>
          <a:effectLst/>
        </p:spPr>
        <p:txBody>
          <a:bodyPr>
            <a:spAutoFit/>
          </a:bodyPr>
          <a:lstStyle/>
          <a:p>
            <a:pPr algn="ctr">
              <a:spcBef>
                <a:spcPct val="50000"/>
              </a:spcBef>
            </a:pPr>
            <a:r>
              <a:rPr lang="en-GB" sz="1400" b="0" dirty="0">
                <a:latin typeface="+mj-lt"/>
              </a:rPr>
              <a:t>0.93</a:t>
            </a:r>
          </a:p>
        </p:txBody>
      </p:sp>
      <p:sp>
        <p:nvSpPr>
          <p:cNvPr id="28" name="Text Box 11"/>
          <p:cNvSpPr txBox="1">
            <a:spLocks noChangeArrowheads="1"/>
          </p:cNvSpPr>
          <p:nvPr/>
        </p:nvSpPr>
        <p:spPr bwMode="auto">
          <a:xfrm>
            <a:off x="11140579" y="2633634"/>
            <a:ext cx="768349" cy="307777"/>
          </a:xfrm>
          <a:prstGeom prst="rect">
            <a:avLst/>
          </a:prstGeom>
          <a:noFill/>
          <a:ln w="9525">
            <a:noFill/>
            <a:miter lim="800000"/>
            <a:headEnd/>
            <a:tailEnd/>
          </a:ln>
          <a:effectLst/>
        </p:spPr>
        <p:txBody>
          <a:bodyPr>
            <a:spAutoFit/>
          </a:bodyPr>
          <a:lstStyle/>
          <a:p>
            <a:pPr algn="ctr">
              <a:spcBef>
                <a:spcPct val="50000"/>
              </a:spcBef>
            </a:pPr>
            <a:r>
              <a:rPr lang="en-GB" sz="1400" b="0" dirty="0">
                <a:latin typeface="+mj-lt"/>
              </a:rPr>
              <a:t>1.03</a:t>
            </a:r>
          </a:p>
        </p:txBody>
      </p:sp>
      <p:sp>
        <p:nvSpPr>
          <p:cNvPr id="35" name="Text Box 11"/>
          <p:cNvSpPr txBox="1">
            <a:spLocks noChangeArrowheads="1"/>
          </p:cNvSpPr>
          <p:nvPr/>
        </p:nvSpPr>
        <p:spPr bwMode="auto">
          <a:xfrm>
            <a:off x="11143146" y="3103001"/>
            <a:ext cx="768349" cy="307777"/>
          </a:xfrm>
          <a:prstGeom prst="rect">
            <a:avLst/>
          </a:prstGeom>
          <a:noFill/>
          <a:ln w="9525">
            <a:noFill/>
            <a:miter lim="800000"/>
            <a:headEnd/>
            <a:tailEnd/>
          </a:ln>
          <a:effectLst/>
        </p:spPr>
        <p:txBody>
          <a:bodyPr>
            <a:spAutoFit/>
          </a:bodyPr>
          <a:lstStyle/>
          <a:p>
            <a:pPr algn="ctr">
              <a:spcBef>
                <a:spcPct val="50000"/>
              </a:spcBef>
            </a:pPr>
            <a:r>
              <a:rPr lang="en-GB" sz="1400" b="0" dirty="0">
                <a:latin typeface="+mj-lt"/>
              </a:rPr>
              <a:t>0.92</a:t>
            </a:r>
          </a:p>
        </p:txBody>
      </p:sp>
      <p:sp>
        <p:nvSpPr>
          <p:cNvPr id="21" name="Text Box 11"/>
          <p:cNvSpPr txBox="1">
            <a:spLocks noChangeArrowheads="1"/>
          </p:cNvSpPr>
          <p:nvPr/>
        </p:nvSpPr>
        <p:spPr bwMode="auto">
          <a:xfrm>
            <a:off x="11151146" y="3580179"/>
            <a:ext cx="768349" cy="307777"/>
          </a:xfrm>
          <a:prstGeom prst="rect">
            <a:avLst/>
          </a:prstGeom>
          <a:noFill/>
          <a:ln w="9525">
            <a:noFill/>
            <a:miter lim="800000"/>
            <a:headEnd/>
            <a:tailEnd/>
          </a:ln>
          <a:effectLst/>
        </p:spPr>
        <p:txBody>
          <a:bodyPr>
            <a:spAutoFit/>
          </a:bodyPr>
          <a:lstStyle/>
          <a:p>
            <a:pPr algn="ctr">
              <a:spcBef>
                <a:spcPct val="50000"/>
              </a:spcBef>
            </a:pPr>
            <a:r>
              <a:rPr lang="en-GB" sz="1400" b="0" dirty="0">
                <a:latin typeface="+mj-lt"/>
              </a:rPr>
              <a:t>0.97</a:t>
            </a:r>
          </a:p>
        </p:txBody>
      </p:sp>
      <p:sp>
        <p:nvSpPr>
          <p:cNvPr id="3" name="Slide Number Placeholder 2"/>
          <p:cNvSpPr>
            <a:spLocks noGrp="1"/>
          </p:cNvSpPr>
          <p:nvPr>
            <p:ph type="sldNum" sz="quarter" idx="10"/>
          </p:nvPr>
        </p:nvSpPr>
        <p:spPr/>
        <p:txBody>
          <a:bodyPr/>
          <a:lstStyle/>
          <a:p>
            <a:fld id="{9784CBA3-D598-4B1F-BAA3-EE14B5154290}" type="slidenum">
              <a:rPr lang="en-AU" smtClean="0"/>
              <a:pPr/>
              <a:t>46</a:t>
            </a:fld>
            <a:endParaRPr lang="en-AU" dirty="0"/>
          </a:p>
        </p:txBody>
      </p:sp>
      <p:sp>
        <p:nvSpPr>
          <p:cNvPr id="24" name="TextBox 23"/>
          <p:cNvSpPr txBox="1"/>
          <p:nvPr/>
        </p:nvSpPr>
        <p:spPr>
          <a:xfrm>
            <a:off x="4812837" y="5795556"/>
            <a:ext cx="6302730" cy="276999"/>
          </a:xfrm>
          <a:prstGeom prst="rect">
            <a:avLst/>
          </a:prstGeom>
          <a:solidFill>
            <a:schemeClr val="bg1"/>
          </a:solidFill>
          <a:ln>
            <a:solidFill>
              <a:schemeClr val="accent1"/>
            </a:solidFill>
          </a:ln>
        </p:spPr>
        <p:txBody>
          <a:bodyPr wrap="square" rtlCol="0">
            <a:spAutoFit/>
          </a:bodyPr>
          <a:lstStyle/>
          <a:p>
            <a:r>
              <a:rPr lang="en-GB" sz="1200" b="0" i="1" dirty="0">
                <a:latin typeface="+mn-lt"/>
              </a:rPr>
              <a:t>*Wording change in July 2016. ‘Cyclists’ replaced with ‘People on pedal bikes’</a:t>
            </a:r>
          </a:p>
        </p:txBody>
      </p:sp>
      <p:sp>
        <p:nvSpPr>
          <p:cNvPr id="20" name="Text Box 11"/>
          <p:cNvSpPr txBox="1">
            <a:spLocks noChangeArrowheads="1"/>
          </p:cNvSpPr>
          <p:nvPr/>
        </p:nvSpPr>
        <p:spPr bwMode="auto">
          <a:xfrm>
            <a:off x="11119105" y="4487652"/>
            <a:ext cx="840000" cy="307777"/>
          </a:xfrm>
          <a:prstGeom prst="rect">
            <a:avLst/>
          </a:prstGeom>
          <a:noFill/>
          <a:ln w="9525">
            <a:noFill/>
            <a:miter lim="800000"/>
            <a:headEnd/>
            <a:tailEnd/>
          </a:ln>
          <a:effectLst/>
        </p:spPr>
        <p:txBody>
          <a:bodyPr wrap="square">
            <a:spAutoFit/>
          </a:bodyPr>
          <a:lstStyle/>
          <a:p>
            <a:pPr algn="ctr">
              <a:spcBef>
                <a:spcPct val="50000"/>
              </a:spcBef>
            </a:pPr>
            <a:r>
              <a:rPr lang="en-GB" sz="1400" b="0" dirty="0">
                <a:latin typeface="+mj-lt"/>
              </a:rPr>
              <a:t>1.06</a:t>
            </a:r>
          </a:p>
        </p:txBody>
      </p:sp>
      <p:sp>
        <p:nvSpPr>
          <p:cNvPr id="18" name="Text Box 11"/>
          <p:cNvSpPr txBox="1">
            <a:spLocks noChangeArrowheads="1"/>
          </p:cNvSpPr>
          <p:nvPr/>
        </p:nvSpPr>
        <p:spPr bwMode="auto">
          <a:xfrm>
            <a:off x="11129265" y="4934692"/>
            <a:ext cx="840000" cy="307777"/>
          </a:xfrm>
          <a:prstGeom prst="rect">
            <a:avLst/>
          </a:prstGeom>
          <a:noFill/>
          <a:ln w="9525">
            <a:noFill/>
            <a:miter lim="800000"/>
            <a:headEnd/>
            <a:tailEnd/>
          </a:ln>
          <a:effectLst/>
        </p:spPr>
        <p:txBody>
          <a:bodyPr wrap="square">
            <a:spAutoFit/>
          </a:bodyPr>
          <a:lstStyle/>
          <a:p>
            <a:pPr algn="ctr">
              <a:spcBef>
                <a:spcPct val="50000"/>
              </a:spcBef>
            </a:pPr>
            <a:r>
              <a:rPr lang="en-GB" sz="1400" b="0" dirty="0">
                <a:latin typeface="+mj-lt"/>
              </a:rPr>
              <a:t>1.00</a:t>
            </a:r>
          </a:p>
        </p:txBody>
      </p:sp>
      <p:sp>
        <p:nvSpPr>
          <p:cNvPr id="22" name="TextBox 1"/>
          <p:cNvSpPr txBox="1"/>
          <p:nvPr/>
        </p:nvSpPr>
        <p:spPr>
          <a:xfrm>
            <a:off x="271974" y="1585907"/>
            <a:ext cx="2393864"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dirty="0"/>
              <a:t>% saying agree/ disagree</a:t>
            </a:r>
            <a:endParaRPr lang="en-GB" sz="1200" u="sng" dirty="0">
              <a:solidFill>
                <a:srgbClr val="333333"/>
              </a:solidFill>
            </a:endParaRPr>
          </a:p>
        </p:txBody>
      </p:sp>
    </p:spTree>
    <p:extLst>
      <p:ext uri="{BB962C8B-B14F-4D97-AF65-F5344CB8AC3E}">
        <p14:creationId xmlns:p14="http://schemas.microsoft.com/office/powerpoint/2010/main" val="3118966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GB" dirty="0"/>
              <a:t>Advertising and marketing awareness</a:t>
            </a:r>
          </a:p>
        </p:txBody>
      </p:sp>
      <p:sp>
        <p:nvSpPr>
          <p:cNvPr id="3" name="Text Placeholder 2"/>
          <p:cNvSpPr>
            <a:spLocks noGrp="1"/>
          </p:cNvSpPr>
          <p:nvPr>
            <p:ph type="body" sz="quarter" idx="16"/>
          </p:nvPr>
        </p:nvSpPr>
        <p:spPr/>
        <p:txBody>
          <a:bodyPr/>
          <a:lstStyle/>
          <a:p>
            <a:r>
              <a:rPr lang="en-GB" dirty="0"/>
              <a:t>8</a:t>
            </a:r>
          </a:p>
        </p:txBody>
      </p:sp>
    </p:spTree>
    <p:extLst>
      <p:ext uri="{BB962C8B-B14F-4D97-AF65-F5344CB8AC3E}">
        <p14:creationId xmlns:p14="http://schemas.microsoft.com/office/powerpoint/2010/main" val="3368790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368896" y="179688"/>
            <a:ext cx="11480800" cy="1190171"/>
          </a:xfrm>
        </p:spPr>
        <p:txBody>
          <a:bodyPr/>
          <a:lstStyle/>
          <a:p>
            <a:r>
              <a:rPr lang="en-GB" sz="2200" dirty="0"/>
              <a:t>Most significant shift is the drop in mentions for mobile phones, which increased significantly following the change in penalties earlier this year.  Other mentions have also dropped back with only cycling more prominent than recorded previously</a:t>
            </a:r>
          </a:p>
        </p:txBody>
      </p:sp>
      <p:graphicFrame>
        <p:nvGraphicFramePr>
          <p:cNvPr id="8" name="Content Placeholder 7"/>
          <p:cNvGraphicFramePr>
            <a:graphicFrameLocks noGrp="1"/>
          </p:cNvGraphicFramePr>
          <p:nvPr>
            <p:ph sz="quarter" idx="11"/>
            <p:extLst>
              <p:ext uri="{D42A27DB-BD31-4B8C-83A1-F6EECF244321}">
                <p14:modId xmlns:p14="http://schemas.microsoft.com/office/powerpoint/2010/main" val="2810736909"/>
              </p:ext>
            </p:extLst>
          </p:nvPr>
        </p:nvGraphicFramePr>
        <p:xfrm>
          <a:off x="1" y="1404686"/>
          <a:ext cx="11889743" cy="422337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4"/>
          <p:cNvSpPr>
            <a:spLocks noGrp="1"/>
          </p:cNvSpPr>
          <p:nvPr>
            <p:ph type="body" sz="quarter" idx="16"/>
          </p:nvPr>
        </p:nvSpPr>
        <p:spPr>
          <a:xfrm>
            <a:off x="381000" y="5309721"/>
            <a:ext cx="11563351" cy="700088"/>
          </a:xfrm>
        </p:spPr>
        <p:txBody>
          <a:bodyPr/>
          <a:lstStyle/>
          <a:p>
            <a:r>
              <a:rPr lang="en-GB" sz="800" dirty="0"/>
              <a:t>Base: All who hold a full driving licence for a car and drive nowadays</a:t>
            </a:r>
            <a:br>
              <a:rPr lang="en-GB" sz="800" dirty="0"/>
            </a:br>
            <a:r>
              <a:rPr lang="en-GB" sz="800" dirty="0"/>
              <a:t>Q10: Have you seen or heard any advertising or marketing on topics relating to driving or road safety recently?  On what topics?</a:t>
            </a:r>
          </a:p>
        </p:txBody>
      </p:sp>
      <p:sp>
        <p:nvSpPr>
          <p:cNvPr id="13" name="TextBox 1"/>
          <p:cNvSpPr txBox="1"/>
          <p:nvPr/>
        </p:nvSpPr>
        <p:spPr>
          <a:xfrm>
            <a:off x="472739" y="1465590"/>
            <a:ext cx="5120341"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400" dirty="0"/>
              <a:t>% seen driving / road safety advertising seen recently – main campaigns  (spontaneous)</a:t>
            </a:r>
            <a:endParaRPr lang="en-GB" sz="1400" dirty="0">
              <a:solidFill>
                <a:srgbClr val="333333"/>
              </a:solidFill>
            </a:endParaRPr>
          </a:p>
        </p:txBody>
      </p:sp>
      <p:sp>
        <p:nvSpPr>
          <p:cNvPr id="3" name="Slide Number Placeholder 2"/>
          <p:cNvSpPr>
            <a:spLocks noGrp="1"/>
          </p:cNvSpPr>
          <p:nvPr>
            <p:ph type="sldNum" sz="quarter" idx="10"/>
          </p:nvPr>
        </p:nvSpPr>
        <p:spPr/>
        <p:txBody>
          <a:bodyPr/>
          <a:lstStyle/>
          <a:p>
            <a:fld id="{9784CBA3-D598-4B1F-BAA3-EE14B5154290}" type="slidenum">
              <a:rPr lang="en-AU" smtClean="0"/>
              <a:pPr/>
              <a:t>48</a:t>
            </a:fld>
            <a:endParaRPr lang="en-AU" dirty="0"/>
          </a:p>
        </p:txBody>
      </p:sp>
    </p:spTree>
    <p:extLst>
      <p:ext uri="{BB962C8B-B14F-4D97-AF65-F5344CB8AC3E}">
        <p14:creationId xmlns:p14="http://schemas.microsoft.com/office/powerpoint/2010/main" val="25092167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328431" y="216194"/>
            <a:ext cx="11455400" cy="797091"/>
          </a:xfrm>
        </p:spPr>
        <p:txBody>
          <a:bodyPr/>
          <a:lstStyle/>
          <a:p>
            <a:r>
              <a:rPr lang="en-GB" sz="2200" dirty="0"/>
              <a:t> A similar pattern is evident with respect to claimed awareness of these ‘smaller’ campaigns with nearly all topics recalled to a lesser extent at latest wave</a:t>
            </a:r>
          </a:p>
        </p:txBody>
      </p:sp>
      <p:graphicFrame>
        <p:nvGraphicFramePr>
          <p:cNvPr id="8" name="Content Placeholder 7"/>
          <p:cNvGraphicFramePr>
            <a:graphicFrameLocks noGrp="1"/>
          </p:cNvGraphicFramePr>
          <p:nvPr>
            <p:ph sz="quarter" idx="11"/>
            <p:extLst>
              <p:ext uri="{D42A27DB-BD31-4B8C-83A1-F6EECF244321}">
                <p14:modId xmlns:p14="http://schemas.microsoft.com/office/powerpoint/2010/main" val="604565799"/>
              </p:ext>
            </p:extLst>
          </p:nvPr>
        </p:nvGraphicFramePr>
        <p:xfrm>
          <a:off x="0" y="1435463"/>
          <a:ext cx="11889743" cy="422337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4"/>
          <p:cNvSpPr>
            <a:spLocks noGrp="1"/>
          </p:cNvSpPr>
          <p:nvPr>
            <p:ph type="body" sz="quarter" idx="16"/>
          </p:nvPr>
        </p:nvSpPr>
        <p:spPr>
          <a:xfrm>
            <a:off x="381000" y="5309721"/>
            <a:ext cx="11563351" cy="700088"/>
          </a:xfrm>
        </p:spPr>
        <p:txBody>
          <a:bodyPr/>
          <a:lstStyle/>
          <a:p>
            <a:r>
              <a:rPr lang="en-GB" sz="800" dirty="0"/>
              <a:t>Base: All who hold a full driving licence for a car and drive nowadays</a:t>
            </a:r>
            <a:br>
              <a:rPr lang="en-GB" sz="800" dirty="0"/>
            </a:br>
            <a:r>
              <a:rPr lang="en-GB" sz="800" dirty="0"/>
              <a:t>Q10: Have you seen or heard any advertising or marketing on topics relating to driving or road safety recently?  On what topics?</a:t>
            </a:r>
          </a:p>
        </p:txBody>
      </p:sp>
      <p:sp>
        <p:nvSpPr>
          <p:cNvPr id="13" name="TextBox 1"/>
          <p:cNvSpPr txBox="1"/>
          <p:nvPr/>
        </p:nvSpPr>
        <p:spPr>
          <a:xfrm>
            <a:off x="472739" y="1127686"/>
            <a:ext cx="4876501"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400" dirty="0"/>
              <a:t>% seen driving / road safety advertising seen recently – other campaigns  (spontaneous)</a:t>
            </a:r>
            <a:endParaRPr lang="en-GB" sz="1400" dirty="0">
              <a:solidFill>
                <a:srgbClr val="333333"/>
              </a:solidFill>
            </a:endParaRPr>
          </a:p>
        </p:txBody>
      </p:sp>
      <p:sp>
        <p:nvSpPr>
          <p:cNvPr id="7" name="TextBox 6"/>
          <p:cNvSpPr txBox="1"/>
          <p:nvPr/>
        </p:nvSpPr>
        <p:spPr>
          <a:xfrm>
            <a:off x="9258022" y="5429702"/>
            <a:ext cx="2752009" cy="461665"/>
          </a:xfrm>
          <a:prstGeom prst="rect">
            <a:avLst/>
          </a:prstGeom>
          <a:noFill/>
          <a:ln>
            <a:solidFill>
              <a:schemeClr val="accent5"/>
            </a:solidFill>
          </a:ln>
        </p:spPr>
        <p:txBody>
          <a:bodyPr wrap="square" rtlCol="0">
            <a:spAutoFit/>
          </a:bodyPr>
          <a:lstStyle/>
          <a:p>
            <a:pPr algn="ctr"/>
            <a:r>
              <a:rPr lang="en-GB" sz="1200" b="0" i="1" dirty="0">
                <a:solidFill>
                  <a:srgbClr val="333333"/>
                </a:solidFill>
                <a:latin typeface="+mn-lt"/>
              </a:rPr>
              <a:t>*Amended wording </a:t>
            </a:r>
          </a:p>
          <a:p>
            <a:pPr algn="ctr"/>
            <a:r>
              <a:rPr lang="en-GB" sz="1200" b="0" i="1" dirty="0">
                <a:solidFill>
                  <a:srgbClr val="333333"/>
                </a:solidFill>
                <a:latin typeface="+mn-lt"/>
              </a:rPr>
              <a:t>**New in July ‘15</a:t>
            </a:r>
            <a:endParaRPr lang="en-US" sz="1200" b="0" i="1" dirty="0">
              <a:solidFill>
                <a:srgbClr val="333333"/>
              </a:solidFill>
              <a:latin typeface="+mn-lt"/>
            </a:endParaRPr>
          </a:p>
        </p:txBody>
      </p:sp>
      <p:sp>
        <p:nvSpPr>
          <p:cNvPr id="3" name="Slide Number Placeholder 2"/>
          <p:cNvSpPr>
            <a:spLocks noGrp="1"/>
          </p:cNvSpPr>
          <p:nvPr>
            <p:ph type="sldNum" sz="quarter" idx="10"/>
          </p:nvPr>
        </p:nvSpPr>
        <p:spPr/>
        <p:txBody>
          <a:bodyPr/>
          <a:lstStyle/>
          <a:p>
            <a:fld id="{9784CBA3-D598-4B1F-BAA3-EE14B5154290}" type="slidenum">
              <a:rPr lang="en-AU" smtClean="0"/>
              <a:pPr/>
              <a:t>49</a:t>
            </a:fld>
            <a:endParaRPr lang="en-AU" dirty="0"/>
          </a:p>
        </p:txBody>
      </p:sp>
    </p:spTree>
    <p:extLst>
      <p:ext uri="{BB962C8B-B14F-4D97-AF65-F5344CB8AC3E}">
        <p14:creationId xmlns:p14="http://schemas.microsoft.com/office/powerpoint/2010/main" val="1694025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ontent Placeholder 9"/>
          <p:cNvSpPr txBox="1">
            <a:spLocks/>
          </p:cNvSpPr>
          <p:nvPr>
            <p:custDataLst>
              <p:tags r:id="rId1"/>
            </p:custDataLst>
          </p:nvPr>
        </p:nvSpPr>
        <p:spPr>
          <a:xfrm>
            <a:off x="447878" y="1123037"/>
            <a:ext cx="10677626" cy="4988537"/>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lnSpc>
                <a:spcPct val="120000"/>
              </a:lnSpc>
              <a:buFont typeface="Wingdings" panose="05000000000000000000" pitchFamily="2" charset="2"/>
              <a:buNone/>
            </a:pPr>
            <a:r>
              <a:rPr lang="en-GB" dirty="0"/>
              <a:t>Around 1,000 in-home* interviews are conducted each wave among a representative sample of the population of Scotland aged 16+ using TNS omnibus</a:t>
            </a:r>
          </a:p>
          <a:p>
            <a:pPr marL="0" lvl="2" indent="0">
              <a:lnSpc>
                <a:spcPct val="120000"/>
              </a:lnSpc>
              <a:buFont typeface="Wingdings" panose="05000000000000000000" pitchFamily="2" charset="2"/>
              <a:buNone/>
            </a:pPr>
            <a:r>
              <a:rPr lang="en-GB" dirty="0"/>
              <a:t>Respondents screened to interview only active drivers (i.e. adults who hold a full driving licence for a car and drive nowadays) – 525 drivers at latest wave (wave 15)</a:t>
            </a:r>
          </a:p>
          <a:p>
            <a:pPr marL="0" lvl="2" indent="0">
              <a:lnSpc>
                <a:spcPct val="120000"/>
              </a:lnSpc>
              <a:buNone/>
            </a:pPr>
            <a:r>
              <a:rPr lang="en-GB" dirty="0"/>
              <a:t>Latest wave fieldwork: 4 – 28 August 2017;  Previous fieldwork – months shown below (exact dates in slide 51) although findings are mainly reported from 2012/2013, so based on 12 waves of fieldwork</a:t>
            </a:r>
          </a:p>
          <a:p>
            <a:pPr marL="0" lvl="2" indent="0">
              <a:lnSpc>
                <a:spcPct val="120000"/>
              </a:lnSpc>
              <a:buFont typeface="Wingdings" panose="05000000000000000000" pitchFamily="2" charset="2"/>
              <a:buNone/>
            </a:pPr>
            <a:endParaRPr lang="en-GB" dirty="0"/>
          </a:p>
          <a:p>
            <a:pPr marL="0" lvl="2" indent="0">
              <a:lnSpc>
                <a:spcPct val="120000"/>
              </a:lnSpc>
              <a:buFont typeface="Wingdings" panose="05000000000000000000" pitchFamily="2" charset="2"/>
              <a:buNone/>
            </a:pPr>
            <a:endParaRPr lang="en-GB" dirty="0"/>
          </a:p>
          <a:p>
            <a:pPr marL="0" lvl="2" indent="0">
              <a:lnSpc>
                <a:spcPct val="120000"/>
              </a:lnSpc>
              <a:buFont typeface="Wingdings" panose="05000000000000000000" pitchFamily="2" charset="2"/>
              <a:buNone/>
            </a:pPr>
            <a:endParaRPr lang="en-GB" dirty="0"/>
          </a:p>
          <a:p>
            <a:pPr marL="0" lvl="2" indent="0">
              <a:lnSpc>
                <a:spcPct val="120000"/>
              </a:lnSpc>
              <a:buFont typeface="Wingdings" panose="05000000000000000000" pitchFamily="2" charset="2"/>
              <a:buNone/>
            </a:pPr>
            <a:endParaRPr lang="en-GB" dirty="0"/>
          </a:p>
          <a:p>
            <a:pPr marL="0" lvl="2" indent="0">
              <a:lnSpc>
                <a:spcPct val="120000"/>
              </a:lnSpc>
              <a:buFont typeface="Wingdings" panose="05000000000000000000" pitchFamily="2" charset="2"/>
              <a:buNone/>
            </a:pPr>
            <a:endParaRPr lang="en-GB" dirty="0"/>
          </a:p>
          <a:p>
            <a:pPr marL="0" lvl="2" indent="0">
              <a:lnSpc>
                <a:spcPct val="120000"/>
              </a:lnSpc>
              <a:buFont typeface="Wingdings" panose="05000000000000000000" pitchFamily="2" charset="2"/>
              <a:buNone/>
            </a:pPr>
            <a:endParaRPr lang="en-GB" dirty="0"/>
          </a:p>
          <a:p>
            <a:pPr marL="0" lvl="2" indent="0">
              <a:lnSpc>
                <a:spcPct val="120000"/>
              </a:lnSpc>
              <a:buFont typeface="Wingdings" panose="05000000000000000000" pitchFamily="2" charset="2"/>
              <a:buNone/>
            </a:pPr>
            <a:endParaRPr lang="en-GB" dirty="0"/>
          </a:p>
          <a:p>
            <a:pPr marL="0" lvl="2" indent="0">
              <a:lnSpc>
                <a:spcPct val="120000"/>
              </a:lnSpc>
              <a:buFont typeface="Wingdings" panose="05000000000000000000" pitchFamily="2" charset="2"/>
              <a:buNone/>
            </a:pPr>
            <a:r>
              <a:rPr lang="en-GB" dirty="0"/>
              <a:t>The majority of the questionnaire has generally been consistent throughout the tracking period</a:t>
            </a:r>
          </a:p>
          <a:p>
            <a:endParaRPr lang="en-GB" dirty="0"/>
          </a:p>
        </p:txBody>
      </p:sp>
      <p:sp>
        <p:nvSpPr>
          <p:cNvPr id="3" name="TextBox 2"/>
          <p:cNvSpPr txBox="1"/>
          <p:nvPr>
            <p:custDataLst>
              <p:tags r:id="rId2"/>
            </p:custDataLst>
          </p:nvPr>
        </p:nvSpPr>
        <p:spPr>
          <a:xfrm>
            <a:off x="11143881" y="6422811"/>
            <a:ext cx="673051" cy="153888"/>
          </a:xfrm>
          <a:prstGeom prst="rect">
            <a:avLst/>
          </a:prstGeom>
          <a:noFill/>
        </p:spPr>
        <p:txBody>
          <a:bodyPr vert="horz" wrap="square" lIns="0" tIns="0" rIns="0" bIns="0" rtlCol="0" anchor="b">
            <a:spAutoFit/>
          </a:bodyPr>
          <a:lstStyle/>
          <a:p>
            <a:pPr algn="r"/>
            <a:r>
              <a:rPr lang="en-GB" sz="1000" b="0" dirty="0"/>
              <a:t>5</a:t>
            </a:r>
          </a:p>
        </p:txBody>
      </p:sp>
      <p:sp>
        <p:nvSpPr>
          <p:cNvPr id="12" name="Title 11"/>
          <p:cNvSpPr>
            <a:spLocks noGrp="1"/>
          </p:cNvSpPr>
          <p:nvPr>
            <p:ph type="title"/>
          </p:nvPr>
        </p:nvSpPr>
        <p:spPr>
          <a:xfrm>
            <a:off x="375751" y="144849"/>
            <a:ext cx="11431016" cy="594360"/>
          </a:xfrm>
        </p:spPr>
        <p:txBody>
          <a:bodyPr/>
          <a:lstStyle/>
          <a:p>
            <a:r>
              <a:rPr lang="en-GB" sz="2200" dirty="0"/>
              <a:t>Research method</a:t>
            </a:r>
          </a:p>
        </p:txBody>
      </p:sp>
      <p:sp>
        <p:nvSpPr>
          <p:cNvPr id="34" name="Rectangle 33"/>
          <p:cNvSpPr/>
          <p:nvPr>
            <p:custDataLst>
              <p:tags r:id="rId3"/>
            </p:custDataLst>
          </p:nvPr>
        </p:nvSpPr>
        <p:spPr>
          <a:xfrm>
            <a:off x="466255" y="1134838"/>
            <a:ext cx="10677626" cy="72764"/>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81160" tIns="40580" rIns="81160" bIns="40580" rtlCol="0" anchor="ctr"/>
          <a:lstStyle/>
          <a:p>
            <a:endParaRPr lang="en-GB" sz="1400" b="1" dirty="0">
              <a:solidFill>
                <a:schemeClr val="bg1"/>
              </a:solidFill>
            </a:endParaRPr>
          </a:p>
        </p:txBody>
      </p:sp>
      <p:sp>
        <p:nvSpPr>
          <p:cNvPr id="50" name="Text Box 5"/>
          <p:cNvSpPr txBox="1">
            <a:spLocks noChangeArrowheads="1"/>
          </p:cNvSpPr>
          <p:nvPr/>
        </p:nvSpPr>
        <p:spPr bwMode="auto">
          <a:xfrm>
            <a:off x="9293977" y="5763531"/>
            <a:ext cx="2937022" cy="261610"/>
          </a:xfrm>
          <a:prstGeom prst="rect">
            <a:avLst/>
          </a:prstGeom>
          <a:noFill/>
          <a:ln w="9525">
            <a:noFill/>
            <a:miter lim="800000"/>
            <a:headEnd/>
            <a:tailEnd/>
          </a:ln>
        </p:spPr>
        <p:txBody>
          <a:bodyPr wrap="none">
            <a:spAutoFit/>
          </a:bodyPr>
          <a:lstStyle/>
          <a:p>
            <a:pPr marL="171450" indent="-171450" algn="l">
              <a:buFont typeface="Arial" charset="0"/>
              <a:buChar char="•"/>
            </a:pPr>
            <a:r>
              <a:rPr lang="en-GB" sz="1100" b="0" i="1" dirty="0">
                <a:latin typeface="+mn-lt"/>
              </a:rPr>
              <a:t>Computer Assisted Personal Interviewing</a:t>
            </a:r>
          </a:p>
        </p:txBody>
      </p:sp>
      <p:grpSp>
        <p:nvGrpSpPr>
          <p:cNvPr id="51" name="Group 118"/>
          <p:cNvGrpSpPr>
            <a:grpSpLocks noChangeAspect="1"/>
          </p:cNvGrpSpPr>
          <p:nvPr>
            <p:custDataLst>
              <p:tags r:id="rId4"/>
            </p:custDataLst>
          </p:nvPr>
        </p:nvGrpSpPr>
        <p:grpSpPr bwMode="auto">
          <a:xfrm>
            <a:off x="512391" y="574550"/>
            <a:ext cx="570012" cy="486668"/>
            <a:chOff x="178" y="2499"/>
            <a:chExt cx="383" cy="327"/>
          </a:xfrm>
          <a:solidFill>
            <a:schemeClr val="accent6"/>
          </a:solidFill>
        </p:grpSpPr>
        <p:sp>
          <p:nvSpPr>
            <p:cNvPr id="52" name="Freeform 119"/>
            <p:cNvSpPr>
              <a:spLocks noChangeArrowheads="1"/>
            </p:cNvSpPr>
            <p:nvPr/>
          </p:nvSpPr>
          <p:spPr bwMode="auto">
            <a:xfrm>
              <a:off x="309" y="2580"/>
              <a:ext cx="121" cy="246"/>
            </a:xfrm>
            <a:custGeom>
              <a:avLst/>
              <a:gdLst>
                <a:gd name="T0" fmla="*/ 0 w 1102"/>
                <a:gd name="T1" fmla="*/ 0 h 2227"/>
                <a:gd name="T2" fmla="*/ 0 w 1102"/>
                <a:gd name="T3" fmla="*/ 0 h 2227"/>
                <a:gd name="T4" fmla="*/ 0 w 1102"/>
                <a:gd name="T5" fmla="*/ 0 h 2227"/>
                <a:gd name="T6" fmla="*/ 0 w 1102"/>
                <a:gd name="T7" fmla="*/ 0 h 2227"/>
                <a:gd name="T8" fmla="*/ 0 w 1102"/>
                <a:gd name="T9" fmla="*/ 0 h 2227"/>
                <a:gd name="T10" fmla="*/ 0 w 1102"/>
                <a:gd name="T11" fmla="*/ 0 h 2227"/>
                <a:gd name="T12" fmla="*/ 0 w 1102"/>
                <a:gd name="T13" fmla="*/ 0 h 2227"/>
                <a:gd name="T14" fmla="*/ 0 w 1102"/>
                <a:gd name="T15" fmla="*/ 0 h 2227"/>
                <a:gd name="T16" fmla="*/ 0 w 1102"/>
                <a:gd name="T17" fmla="*/ 0 h 2227"/>
                <a:gd name="T18" fmla="*/ 0 w 1102"/>
                <a:gd name="T19" fmla="*/ 0 h 2227"/>
                <a:gd name="T20" fmla="*/ 0 w 1102"/>
                <a:gd name="T21" fmla="*/ 0 h 2227"/>
                <a:gd name="T22" fmla="*/ 0 w 1102"/>
                <a:gd name="T23" fmla="*/ 0 h 2227"/>
                <a:gd name="T24" fmla="*/ 0 w 1102"/>
                <a:gd name="T25" fmla="*/ 0 h 2227"/>
                <a:gd name="T26" fmla="*/ 0 w 1102"/>
                <a:gd name="T27" fmla="*/ 0 h 2227"/>
                <a:gd name="T28" fmla="*/ 0 w 1102"/>
                <a:gd name="T29" fmla="*/ 0 h 2227"/>
                <a:gd name="T30" fmla="*/ 0 w 1102"/>
                <a:gd name="T31" fmla="*/ 0 h 2227"/>
                <a:gd name="T32" fmla="*/ 0 w 1102"/>
                <a:gd name="T33" fmla="*/ 0 h 2227"/>
                <a:gd name="T34" fmla="*/ 0 w 1102"/>
                <a:gd name="T35" fmla="*/ 0 h 2227"/>
                <a:gd name="T36" fmla="*/ 0 w 1102"/>
                <a:gd name="T37" fmla="*/ 0 h 2227"/>
                <a:gd name="T38" fmla="*/ 0 w 1102"/>
                <a:gd name="T39" fmla="*/ 0 h 2227"/>
                <a:gd name="T40" fmla="*/ 0 w 1102"/>
                <a:gd name="T41" fmla="*/ 0 h 2227"/>
                <a:gd name="T42" fmla="*/ 0 w 1102"/>
                <a:gd name="T43" fmla="*/ 0 h 2227"/>
                <a:gd name="T44" fmla="*/ 0 w 1102"/>
                <a:gd name="T45" fmla="*/ 0 h 2227"/>
                <a:gd name="T46" fmla="*/ 0 w 1102"/>
                <a:gd name="T47" fmla="*/ 0 h 2227"/>
                <a:gd name="T48" fmla="*/ 0 w 1102"/>
                <a:gd name="T49" fmla="*/ 0 h 2227"/>
                <a:gd name="T50" fmla="*/ 0 w 1102"/>
                <a:gd name="T51" fmla="*/ 0 h 2227"/>
                <a:gd name="T52" fmla="*/ 0 w 1102"/>
                <a:gd name="T53" fmla="*/ 0 h 2227"/>
                <a:gd name="T54" fmla="*/ 0 w 1102"/>
                <a:gd name="T55" fmla="*/ 0 h 2227"/>
                <a:gd name="T56" fmla="*/ 0 w 1102"/>
                <a:gd name="T57" fmla="*/ 0 h 2227"/>
                <a:gd name="T58" fmla="*/ 0 w 1102"/>
                <a:gd name="T59" fmla="*/ 0 h 2227"/>
                <a:gd name="T60" fmla="*/ 0 w 1102"/>
                <a:gd name="T61" fmla="*/ 0 h 2227"/>
                <a:gd name="T62" fmla="*/ 0 w 1102"/>
                <a:gd name="T63" fmla="*/ 0 h 2227"/>
                <a:gd name="T64" fmla="*/ 0 w 1102"/>
                <a:gd name="T65" fmla="*/ 0 h 2227"/>
                <a:gd name="T66" fmla="*/ 0 w 1102"/>
                <a:gd name="T67" fmla="*/ 0 h 2227"/>
                <a:gd name="T68" fmla="*/ 0 w 1102"/>
                <a:gd name="T69" fmla="*/ 0 h 2227"/>
                <a:gd name="T70" fmla="*/ 0 w 1102"/>
                <a:gd name="T71" fmla="*/ 0 h 2227"/>
                <a:gd name="T72" fmla="*/ 0 w 1102"/>
                <a:gd name="T73" fmla="*/ 0 h 2227"/>
                <a:gd name="T74" fmla="*/ 0 w 1102"/>
                <a:gd name="T75" fmla="*/ 0 h 2227"/>
                <a:gd name="T76" fmla="*/ 0 w 1102"/>
                <a:gd name="T77" fmla="*/ 0 h 2227"/>
                <a:gd name="T78" fmla="*/ 0 w 1102"/>
                <a:gd name="T79" fmla="*/ 0 h 2227"/>
                <a:gd name="T80" fmla="*/ 0 w 1102"/>
                <a:gd name="T81" fmla="*/ 0 h 2227"/>
                <a:gd name="T82" fmla="*/ 0 w 1102"/>
                <a:gd name="T83" fmla="*/ 0 h 2227"/>
                <a:gd name="T84" fmla="*/ 0 w 1102"/>
                <a:gd name="T85" fmla="*/ 0 h 2227"/>
                <a:gd name="T86" fmla="*/ 0 w 1102"/>
                <a:gd name="T87" fmla="*/ 0 h 2227"/>
                <a:gd name="T88" fmla="*/ 0 w 1102"/>
                <a:gd name="T89" fmla="*/ 0 h 2227"/>
                <a:gd name="T90" fmla="*/ 0 w 1102"/>
                <a:gd name="T91" fmla="*/ 0 h 2227"/>
                <a:gd name="T92" fmla="*/ 0 w 1102"/>
                <a:gd name="T93" fmla="*/ 0 h 2227"/>
                <a:gd name="T94" fmla="*/ 0 w 1102"/>
                <a:gd name="T95" fmla="*/ 0 h 2227"/>
                <a:gd name="T96" fmla="*/ 0 w 1102"/>
                <a:gd name="T97" fmla="*/ 0 h 2227"/>
                <a:gd name="T98" fmla="*/ 0 w 1102"/>
                <a:gd name="T99" fmla="*/ 0 h 2227"/>
                <a:gd name="T100" fmla="*/ 0 w 1102"/>
                <a:gd name="T101" fmla="*/ 0 h 2227"/>
                <a:gd name="T102" fmla="*/ 0 w 1102"/>
                <a:gd name="T103" fmla="*/ 0 h 2227"/>
                <a:gd name="T104" fmla="*/ 0 w 1102"/>
                <a:gd name="T105" fmla="*/ 0 h 2227"/>
                <a:gd name="T106" fmla="*/ 0 w 1102"/>
                <a:gd name="T107" fmla="*/ 0 h 2227"/>
                <a:gd name="T108" fmla="*/ 0 w 1102"/>
                <a:gd name="T109" fmla="*/ 0 h 2227"/>
                <a:gd name="T110" fmla="*/ 0 w 1102"/>
                <a:gd name="T111" fmla="*/ 0 h 2227"/>
                <a:gd name="T112" fmla="*/ 0 w 1102"/>
                <a:gd name="T113" fmla="*/ 0 h 2227"/>
                <a:gd name="T114" fmla="*/ 0 w 1102"/>
                <a:gd name="T115" fmla="*/ 0 h 2227"/>
                <a:gd name="T116" fmla="*/ 0 w 1102"/>
                <a:gd name="T117" fmla="*/ 0 h 2227"/>
                <a:gd name="T118" fmla="*/ 0 w 1102"/>
                <a:gd name="T119" fmla="*/ 0 h 2227"/>
                <a:gd name="T120" fmla="*/ 0 w 1102"/>
                <a:gd name="T121" fmla="*/ 0 h 2227"/>
                <a:gd name="T122" fmla="*/ 0 w 1102"/>
                <a:gd name="T123" fmla="*/ 0 h 2227"/>
                <a:gd name="T124" fmla="*/ 0 w 1102"/>
                <a:gd name="T125" fmla="*/ 0 h 222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02"/>
                <a:gd name="T190" fmla="*/ 0 h 2227"/>
                <a:gd name="T191" fmla="*/ 1102 w 1102"/>
                <a:gd name="T192" fmla="*/ 2227 h 222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02" h="2227">
                  <a:moveTo>
                    <a:pt x="202" y="0"/>
                  </a:moveTo>
                  <a:lnTo>
                    <a:pt x="900" y="0"/>
                  </a:lnTo>
                  <a:lnTo>
                    <a:pt x="935" y="3"/>
                  </a:lnTo>
                  <a:lnTo>
                    <a:pt x="970" y="13"/>
                  </a:lnTo>
                  <a:lnTo>
                    <a:pt x="1001" y="28"/>
                  </a:lnTo>
                  <a:lnTo>
                    <a:pt x="1030" y="48"/>
                  </a:lnTo>
                  <a:lnTo>
                    <a:pt x="1054" y="72"/>
                  </a:lnTo>
                  <a:lnTo>
                    <a:pt x="1074" y="101"/>
                  </a:lnTo>
                  <a:lnTo>
                    <a:pt x="1089" y="132"/>
                  </a:lnTo>
                  <a:lnTo>
                    <a:pt x="1099" y="167"/>
                  </a:lnTo>
                  <a:lnTo>
                    <a:pt x="1102" y="202"/>
                  </a:lnTo>
                  <a:lnTo>
                    <a:pt x="1102" y="1151"/>
                  </a:lnTo>
                  <a:lnTo>
                    <a:pt x="1099" y="1188"/>
                  </a:lnTo>
                  <a:lnTo>
                    <a:pt x="1089" y="1221"/>
                  </a:lnTo>
                  <a:lnTo>
                    <a:pt x="1074" y="1253"/>
                  </a:lnTo>
                  <a:lnTo>
                    <a:pt x="1054" y="1281"/>
                  </a:lnTo>
                  <a:lnTo>
                    <a:pt x="1030" y="1306"/>
                  </a:lnTo>
                  <a:lnTo>
                    <a:pt x="1001" y="1326"/>
                  </a:lnTo>
                  <a:lnTo>
                    <a:pt x="970" y="1341"/>
                  </a:lnTo>
                  <a:lnTo>
                    <a:pt x="935" y="1350"/>
                  </a:lnTo>
                  <a:lnTo>
                    <a:pt x="900" y="1353"/>
                  </a:lnTo>
                  <a:lnTo>
                    <a:pt x="899" y="1353"/>
                  </a:lnTo>
                  <a:lnTo>
                    <a:pt x="899" y="2025"/>
                  </a:lnTo>
                  <a:lnTo>
                    <a:pt x="896" y="2062"/>
                  </a:lnTo>
                  <a:lnTo>
                    <a:pt x="886" y="2096"/>
                  </a:lnTo>
                  <a:lnTo>
                    <a:pt x="871" y="2127"/>
                  </a:lnTo>
                  <a:lnTo>
                    <a:pt x="852" y="2156"/>
                  </a:lnTo>
                  <a:lnTo>
                    <a:pt x="829" y="2180"/>
                  </a:lnTo>
                  <a:lnTo>
                    <a:pt x="801" y="2200"/>
                  </a:lnTo>
                  <a:lnTo>
                    <a:pt x="770" y="2214"/>
                  </a:lnTo>
                  <a:lnTo>
                    <a:pt x="737" y="2224"/>
                  </a:lnTo>
                  <a:lnTo>
                    <a:pt x="702" y="2227"/>
                  </a:lnTo>
                  <a:lnTo>
                    <a:pt x="400" y="2227"/>
                  </a:lnTo>
                  <a:lnTo>
                    <a:pt x="365" y="2224"/>
                  </a:lnTo>
                  <a:lnTo>
                    <a:pt x="332" y="2214"/>
                  </a:lnTo>
                  <a:lnTo>
                    <a:pt x="301" y="2200"/>
                  </a:lnTo>
                  <a:lnTo>
                    <a:pt x="273" y="2180"/>
                  </a:lnTo>
                  <a:lnTo>
                    <a:pt x="250" y="2156"/>
                  </a:lnTo>
                  <a:lnTo>
                    <a:pt x="231" y="2127"/>
                  </a:lnTo>
                  <a:lnTo>
                    <a:pt x="216" y="2096"/>
                  </a:lnTo>
                  <a:lnTo>
                    <a:pt x="206" y="2062"/>
                  </a:lnTo>
                  <a:lnTo>
                    <a:pt x="203" y="2025"/>
                  </a:lnTo>
                  <a:lnTo>
                    <a:pt x="203" y="1353"/>
                  </a:lnTo>
                  <a:lnTo>
                    <a:pt x="202" y="1353"/>
                  </a:lnTo>
                  <a:lnTo>
                    <a:pt x="167" y="1350"/>
                  </a:lnTo>
                  <a:lnTo>
                    <a:pt x="132" y="1341"/>
                  </a:lnTo>
                  <a:lnTo>
                    <a:pt x="101" y="1326"/>
                  </a:lnTo>
                  <a:lnTo>
                    <a:pt x="72" y="1306"/>
                  </a:lnTo>
                  <a:lnTo>
                    <a:pt x="48" y="1281"/>
                  </a:lnTo>
                  <a:lnTo>
                    <a:pt x="28" y="1253"/>
                  </a:lnTo>
                  <a:lnTo>
                    <a:pt x="13" y="1221"/>
                  </a:lnTo>
                  <a:lnTo>
                    <a:pt x="3" y="1188"/>
                  </a:lnTo>
                  <a:lnTo>
                    <a:pt x="0" y="1151"/>
                  </a:lnTo>
                  <a:lnTo>
                    <a:pt x="0" y="202"/>
                  </a:lnTo>
                  <a:lnTo>
                    <a:pt x="3" y="167"/>
                  </a:lnTo>
                  <a:lnTo>
                    <a:pt x="13" y="132"/>
                  </a:lnTo>
                  <a:lnTo>
                    <a:pt x="28" y="101"/>
                  </a:lnTo>
                  <a:lnTo>
                    <a:pt x="48" y="72"/>
                  </a:lnTo>
                  <a:lnTo>
                    <a:pt x="72" y="48"/>
                  </a:lnTo>
                  <a:lnTo>
                    <a:pt x="101" y="28"/>
                  </a:lnTo>
                  <a:lnTo>
                    <a:pt x="132" y="13"/>
                  </a:lnTo>
                  <a:lnTo>
                    <a:pt x="167" y="3"/>
                  </a:lnTo>
                  <a:lnTo>
                    <a:pt x="202" y="0"/>
                  </a:lnTo>
                  <a:close/>
                </a:path>
              </a:pathLst>
            </a:custGeom>
            <a:grpFill/>
            <a:ln w="9525">
              <a:noFill/>
              <a:round/>
              <a:headEnd/>
              <a:tailEnd/>
            </a:ln>
          </p:spPr>
          <p:txBody>
            <a:bodyPr wrap="none" anchor="ctr"/>
            <a:lstStyle/>
            <a:p>
              <a:endParaRPr lang="en-GB" dirty="0"/>
            </a:p>
          </p:txBody>
        </p:sp>
        <p:sp>
          <p:nvSpPr>
            <p:cNvPr id="53" name="Freeform 120"/>
            <p:cNvSpPr>
              <a:spLocks noChangeArrowheads="1"/>
            </p:cNvSpPr>
            <p:nvPr/>
          </p:nvSpPr>
          <p:spPr bwMode="auto">
            <a:xfrm>
              <a:off x="333" y="2499"/>
              <a:ext cx="73" cy="72"/>
            </a:xfrm>
            <a:custGeom>
              <a:avLst/>
              <a:gdLst>
                <a:gd name="T0" fmla="*/ 0 w 660"/>
                <a:gd name="T1" fmla="*/ 0 h 660"/>
                <a:gd name="T2" fmla="*/ 0 w 660"/>
                <a:gd name="T3" fmla="*/ 0 h 660"/>
                <a:gd name="T4" fmla="*/ 0 w 660"/>
                <a:gd name="T5" fmla="*/ 0 h 660"/>
                <a:gd name="T6" fmla="*/ 0 w 660"/>
                <a:gd name="T7" fmla="*/ 0 h 660"/>
                <a:gd name="T8" fmla="*/ 0 w 660"/>
                <a:gd name="T9" fmla="*/ 0 h 660"/>
                <a:gd name="T10" fmla="*/ 0 w 660"/>
                <a:gd name="T11" fmla="*/ 0 h 660"/>
                <a:gd name="T12" fmla="*/ 0 w 660"/>
                <a:gd name="T13" fmla="*/ 0 h 660"/>
                <a:gd name="T14" fmla="*/ 0 w 660"/>
                <a:gd name="T15" fmla="*/ 0 h 660"/>
                <a:gd name="T16" fmla="*/ 0 w 660"/>
                <a:gd name="T17" fmla="*/ 0 h 660"/>
                <a:gd name="T18" fmla="*/ 0 w 660"/>
                <a:gd name="T19" fmla="*/ 0 h 660"/>
                <a:gd name="T20" fmla="*/ 0 w 660"/>
                <a:gd name="T21" fmla="*/ 0 h 660"/>
                <a:gd name="T22" fmla="*/ 0 w 660"/>
                <a:gd name="T23" fmla="*/ 0 h 660"/>
                <a:gd name="T24" fmla="*/ 0 w 660"/>
                <a:gd name="T25" fmla="*/ 0 h 660"/>
                <a:gd name="T26" fmla="*/ 0 w 660"/>
                <a:gd name="T27" fmla="*/ 0 h 660"/>
                <a:gd name="T28" fmla="*/ 0 w 660"/>
                <a:gd name="T29" fmla="*/ 0 h 660"/>
                <a:gd name="T30" fmla="*/ 0 w 660"/>
                <a:gd name="T31" fmla="*/ 0 h 660"/>
                <a:gd name="T32" fmla="*/ 0 w 660"/>
                <a:gd name="T33" fmla="*/ 0 h 660"/>
                <a:gd name="T34" fmla="*/ 0 w 660"/>
                <a:gd name="T35" fmla="*/ 0 h 660"/>
                <a:gd name="T36" fmla="*/ 0 w 660"/>
                <a:gd name="T37" fmla="*/ 0 h 660"/>
                <a:gd name="T38" fmla="*/ 0 w 660"/>
                <a:gd name="T39" fmla="*/ 0 h 660"/>
                <a:gd name="T40" fmla="*/ 0 w 660"/>
                <a:gd name="T41" fmla="*/ 0 h 660"/>
                <a:gd name="T42" fmla="*/ 0 w 660"/>
                <a:gd name="T43" fmla="*/ 0 h 660"/>
                <a:gd name="T44" fmla="*/ 0 w 660"/>
                <a:gd name="T45" fmla="*/ 0 h 660"/>
                <a:gd name="T46" fmla="*/ 0 w 660"/>
                <a:gd name="T47" fmla="*/ 0 h 660"/>
                <a:gd name="T48" fmla="*/ 0 w 660"/>
                <a:gd name="T49" fmla="*/ 0 h 660"/>
                <a:gd name="T50" fmla="*/ 0 w 660"/>
                <a:gd name="T51" fmla="*/ 0 h 660"/>
                <a:gd name="T52" fmla="*/ 0 w 660"/>
                <a:gd name="T53" fmla="*/ 0 h 660"/>
                <a:gd name="T54" fmla="*/ 0 w 660"/>
                <a:gd name="T55" fmla="*/ 0 h 660"/>
                <a:gd name="T56" fmla="*/ 0 w 660"/>
                <a:gd name="T57" fmla="*/ 0 h 660"/>
                <a:gd name="T58" fmla="*/ 0 w 660"/>
                <a:gd name="T59" fmla="*/ 0 h 660"/>
                <a:gd name="T60" fmla="*/ 0 w 660"/>
                <a:gd name="T61" fmla="*/ 0 h 660"/>
                <a:gd name="T62" fmla="*/ 0 w 660"/>
                <a:gd name="T63" fmla="*/ 0 h 660"/>
                <a:gd name="T64" fmla="*/ 0 w 660"/>
                <a:gd name="T65" fmla="*/ 0 h 660"/>
                <a:gd name="T66" fmla="*/ 0 w 660"/>
                <a:gd name="T67" fmla="*/ 0 h 660"/>
                <a:gd name="T68" fmla="*/ 0 w 660"/>
                <a:gd name="T69" fmla="*/ 0 h 660"/>
                <a:gd name="T70" fmla="*/ 0 w 660"/>
                <a:gd name="T71" fmla="*/ 0 h 660"/>
                <a:gd name="T72" fmla="*/ 0 w 660"/>
                <a:gd name="T73" fmla="*/ 0 h 660"/>
                <a:gd name="T74" fmla="*/ 0 w 660"/>
                <a:gd name="T75" fmla="*/ 0 h 660"/>
                <a:gd name="T76" fmla="*/ 0 w 660"/>
                <a:gd name="T77" fmla="*/ 0 h 660"/>
                <a:gd name="T78" fmla="*/ 0 w 660"/>
                <a:gd name="T79" fmla="*/ 0 h 660"/>
                <a:gd name="T80" fmla="*/ 0 w 660"/>
                <a:gd name="T81" fmla="*/ 0 h 660"/>
                <a:gd name="T82" fmla="*/ 0 w 660"/>
                <a:gd name="T83" fmla="*/ 0 h 660"/>
                <a:gd name="T84" fmla="*/ 0 w 660"/>
                <a:gd name="T85" fmla="*/ 0 h 660"/>
                <a:gd name="T86" fmla="*/ 0 w 660"/>
                <a:gd name="T87" fmla="*/ 0 h 660"/>
                <a:gd name="T88" fmla="*/ 0 w 660"/>
                <a:gd name="T89" fmla="*/ 0 h 660"/>
                <a:gd name="T90" fmla="*/ 0 w 660"/>
                <a:gd name="T91" fmla="*/ 0 h 660"/>
                <a:gd name="T92" fmla="*/ 0 w 660"/>
                <a:gd name="T93" fmla="*/ 0 h 660"/>
                <a:gd name="T94" fmla="*/ 0 w 660"/>
                <a:gd name="T95" fmla="*/ 0 h 660"/>
                <a:gd name="T96" fmla="*/ 0 w 660"/>
                <a:gd name="T97" fmla="*/ 0 h 6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60"/>
                <a:gd name="T148" fmla="*/ 0 h 660"/>
                <a:gd name="T149" fmla="*/ 660 w 660"/>
                <a:gd name="T150" fmla="*/ 660 h 6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60" h="660">
                  <a:moveTo>
                    <a:pt x="330" y="0"/>
                  </a:moveTo>
                  <a:lnTo>
                    <a:pt x="375" y="3"/>
                  </a:lnTo>
                  <a:lnTo>
                    <a:pt x="418" y="12"/>
                  </a:lnTo>
                  <a:lnTo>
                    <a:pt x="459" y="25"/>
                  </a:lnTo>
                  <a:lnTo>
                    <a:pt x="497" y="45"/>
                  </a:lnTo>
                  <a:lnTo>
                    <a:pt x="532" y="68"/>
                  </a:lnTo>
                  <a:lnTo>
                    <a:pt x="564" y="97"/>
                  </a:lnTo>
                  <a:lnTo>
                    <a:pt x="592" y="128"/>
                  </a:lnTo>
                  <a:lnTo>
                    <a:pt x="615" y="164"/>
                  </a:lnTo>
                  <a:lnTo>
                    <a:pt x="634" y="201"/>
                  </a:lnTo>
                  <a:lnTo>
                    <a:pt x="648" y="242"/>
                  </a:lnTo>
                  <a:lnTo>
                    <a:pt x="657" y="285"/>
                  </a:lnTo>
                  <a:lnTo>
                    <a:pt x="660" y="330"/>
                  </a:lnTo>
                  <a:lnTo>
                    <a:pt x="657" y="375"/>
                  </a:lnTo>
                  <a:lnTo>
                    <a:pt x="648" y="418"/>
                  </a:lnTo>
                  <a:lnTo>
                    <a:pt x="634" y="459"/>
                  </a:lnTo>
                  <a:lnTo>
                    <a:pt x="615" y="497"/>
                  </a:lnTo>
                  <a:lnTo>
                    <a:pt x="592" y="532"/>
                  </a:lnTo>
                  <a:lnTo>
                    <a:pt x="564" y="564"/>
                  </a:lnTo>
                  <a:lnTo>
                    <a:pt x="532" y="591"/>
                  </a:lnTo>
                  <a:lnTo>
                    <a:pt x="497" y="615"/>
                  </a:lnTo>
                  <a:lnTo>
                    <a:pt x="459" y="634"/>
                  </a:lnTo>
                  <a:lnTo>
                    <a:pt x="418" y="649"/>
                  </a:lnTo>
                  <a:lnTo>
                    <a:pt x="375" y="657"/>
                  </a:lnTo>
                  <a:lnTo>
                    <a:pt x="330" y="660"/>
                  </a:lnTo>
                  <a:lnTo>
                    <a:pt x="285" y="657"/>
                  </a:lnTo>
                  <a:lnTo>
                    <a:pt x="242" y="649"/>
                  </a:lnTo>
                  <a:lnTo>
                    <a:pt x="201" y="634"/>
                  </a:lnTo>
                  <a:lnTo>
                    <a:pt x="163" y="615"/>
                  </a:lnTo>
                  <a:lnTo>
                    <a:pt x="128" y="591"/>
                  </a:lnTo>
                  <a:lnTo>
                    <a:pt x="96" y="564"/>
                  </a:lnTo>
                  <a:lnTo>
                    <a:pt x="68" y="532"/>
                  </a:lnTo>
                  <a:lnTo>
                    <a:pt x="45" y="497"/>
                  </a:lnTo>
                  <a:lnTo>
                    <a:pt x="26" y="459"/>
                  </a:lnTo>
                  <a:lnTo>
                    <a:pt x="12" y="418"/>
                  </a:lnTo>
                  <a:lnTo>
                    <a:pt x="3" y="375"/>
                  </a:lnTo>
                  <a:lnTo>
                    <a:pt x="0" y="330"/>
                  </a:lnTo>
                  <a:lnTo>
                    <a:pt x="3" y="285"/>
                  </a:lnTo>
                  <a:lnTo>
                    <a:pt x="12" y="242"/>
                  </a:lnTo>
                  <a:lnTo>
                    <a:pt x="26" y="201"/>
                  </a:lnTo>
                  <a:lnTo>
                    <a:pt x="45" y="164"/>
                  </a:lnTo>
                  <a:lnTo>
                    <a:pt x="68" y="128"/>
                  </a:lnTo>
                  <a:lnTo>
                    <a:pt x="96" y="97"/>
                  </a:lnTo>
                  <a:lnTo>
                    <a:pt x="128" y="68"/>
                  </a:lnTo>
                  <a:lnTo>
                    <a:pt x="163" y="45"/>
                  </a:lnTo>
                  <a:lnTo>
                    <a:pt x="201" y="25"/>
                  </a:lnTo>
                  <a:lnTo>
                    <a:pt x="242" y="12"/>
                  </a:lnTo>
                  <a:lnTo>
                    <a:pt x="285" y="3"/>
                  </a:lnTo>
                  <a:lnTo>
                    <a:pt x="330" y="0"/>
                  </a:lnTo>
                  <a:close/>
                </a:path>
              </a:pathLst>
            </a:custGeom>
            <a:grpFill/>
            <a:ln w="9525">
              <a:noFill/>
              <a:round/>
              <a:headEnd/>
              <a:tailEnd/>
            </a:ln>
          </p:spPr>
          <p:txBody>
            <a:bodyPr wrap="none" anchor="ctr"/>
            <a:lstStyle/>
            <a:p>
              <a:endParaRPr lang="en-GB" dirty="0"/>
            </a:p>
          </p:txBody>
        </p:sp>
        <p:sp>
          <p:nvSpPr>
            <p:cNvPr id="54" name="Freeform 121"/>
            <p:cNvSpPr>
              <a:spLocks noChangeArrowheads="1"/>
            </p:cNvSpPr>
            <p:nvPr/>
          </p:nvSpPr>
          <p:spPr bwMode="auto">
            <a:xfrm>
              <a:off x="457" y="2589"/>
              <a:ext cx="104" cy="211"/>
            </a:xfrm>
            <a:custGeom>
              <a:avLst/>
              <a:gdLst>
                <a:gd name="T0" fmla="*/ 0 w 944"/>
                <a:gd name="T1" fmla="*/ 0 h 1908"/>
                <a:gd name="T2" fmla="*/ 0 w 944"/>
                <a:gd name="T3" fmla="*/ 0 h 1908"/>
                <a:gd name="T4" fmla="*/ 0 w 944"/>
                <a:gd name="T5" fmla="*/ 0 h 1908"/>
                <a:gd name="T6" fmla="*/ 0 w 944"/>
                <a:gd name="T7" fmla="*/ 0 h 1908"/>
                <a:gd name="T8" fmla="*/ 0 w 944"/>
                <a:gd name="T9" fmla="*/ 0 h 1908"/>
                <a:gd name="T10" fmla="*/ 0 w 944"/>
                <a:gd name="T11" fmla="*/ 0 h 1908"/>
                <a:gd name="T12" fmla="*/ 0 w 944"/>
                <a:gd name="T13" fmla="*/ 0 h 1908"/>
                <a:gd name="T14" fmla="*/ 0 w 944"/>
                <a:gd name="T15" fmla="*/ 0 h 1908"/>
                <a:gd name="T16" fmla="*/ 0 w 944"/>
                <a:gd name="T17" fmla="*/ 0 h 1908"/>
                <a:gd name="T18" fmla="*/ 0 w 944"/>
                <a:gd name="T19" fmla="*/ 0 h 1908"/>
                <a:gd name="T20" fmla="*/ 0 w 944"/>
                <a:gd name="T21" fmla="*/ 0 h 1908"/>
                <a:gd name="T22" fmla="*/ 0 w 944"/>
                <a:gd name="T23" fmla="*/ 0 h 1908"/>
                <a:gd name="T24" fmla="*/ 0 w 944"/>
                <a:gd name="T25" fmla="*/ 0 h 1908"/>
                <a:gd name="T26" fmla="*/ 0 w 944"/>
                <a:gd name="T27" fmla="*/ 0 h 1908"/>
                <a:gd name="T28" fmla="*/ 0 w 944"/>
                <a:gd name="T29" fmla="*/ 0 h 1908"/>
                <a:gd name="T30" fmla="*/ 0 w 944"/>
                <a:gd name="T31" fmla="*/ 0 h 1908"/>
                <a:gd name="T32" fmla="*/ 0 w 944"/>
                <a:gd name="T33" fmla="*/ 0 h 1908"/>
                <a:gd name="T34" fmla="*/ 0 w 944"/>
                <a:gd name="T35" fmla="*/ 0 h 1908"/>
                <a:gd name="T36" fmla="*/ 0 w 944"/>
                <a:gd name="T37" fmla="*/ 0 h 1908"/>
                <a:gd name="T38" fmla="*/ 0 w 944"/>
                <a:gd name="T39" fmla="*/ 0 h 1908"/>
                <a:gd name="T40" fmla="*/ 0 w 944"/>
                <a:gd name="T41" fmla="*/ 0 h 1908"/>
                <a:gd name="T42" fmla="*/ 0 w 944"/>
                <a:gd name="T43" fmla="*/ 0 h 1908"/>
                <a:gd name="T44" fmla="*/ 0 w 944"/>
                <a:gd name="T45" fmla="*/ 0 h 1908"/>
                <a:gd name="T46" fmla="*/ 0 w 944"/>
                <a:gd name="T47" fmla="*/ 0 h 1908"/>
                <a:gd name="T48" fmla="*/ 0 w 944"/>
                <a:gd name="T49" fmla="*/ 0 h 1908"/>
                <a:gd name="T50" fmla="*/ 0 w 944"/>
                <a:gd name="T51" fmla="*/ 0 h 1908"/>
                <a:gd name="T52" fmla="*/ 0 w 944"/>
                <a:gd name="T53" fmla="*/ 0 h 1908"/>
                <a:gd name="T54" fmla="*/ 0 w 944"/>
                <a:gd name="T55" fmla="*/ 0 h 1908"/>
                <a:gd name="T56" fmla="*/ 0 w 944"/>
                <a:gd name="T57" fmla="*/ 0 h 1908"/>
                <a:gd name="T58" fmla="*/ 0 w 944"/>
                <a:gd name="T59" fmla="*/ 0 h 1908"/>
                <a:gd name="T60" fmla="*/ 0 w 944"/>
                <a:gd name="T61" fmla="*/ 0 h 1908"/>
                <a:gd name="T62" fmla="*/ 0 w 944"/>
                <a:gd name="T63" fmla="*/ 0 h 1908"/>
                <a:gd name="T64" fmla="*/ 0 w 944"/>
                <a:gd name="T65" fmla="*/ 0 h 1908"/>
                <a:gd name="T66" fmla="*/ 0 w 944"/>
                <a:gd name="T67" fmla="*/ 0 h 1908"/>
                <a:gd name="T68" fmla="*/ 0 w 944"/>
                <a:gd name="T69" fmla="*/ 0 h 1908"/>
                <a:gd name="T70" fmla="*/ 0 w 944"/>
                <a:gd name="T71" fmla="*/ 0 h 1908"/>
                <a:gd name="T72" fmla="*/ 0 w 944"/>
                <a:gd name="T73" fmla="*/ 0 h 1908"/>
                <a:gd name="T74" fmla="*/ 0 w 944"/>
                <a:gd name="T75" fmla="*/ 0 h 1908"/>
                <a:gd name="T76" fmla="*/ 0 w 944"/>
                <a:gd name="T77" fmla="*/ 0 h 1908"/>
                <a:gd name="T78" fmla="*/ 0 w 944"/>
                <a:gd name="T79" fmla="*/ 0 h 1908"/>
                <a:gd name="T80" fmla="*/ 0 w 944"/>
                <a:gd name="T81" fmla="*/ 0 h 1908"/>
                <a:gd name="T82" fmla="*/ 0 w 944"/>
                <a:gd name="T83" fmla="*/ 0 h 1908"/>
                <a:gd name="T84" fmla="*/ 0 w 944"/>
                <a:gd name="T85" fmla="*/ 0 h 1908"/>
                <a:gd name="T86" fmla="*/ 0 w 944"/>
                <a:gd name="T87" fmla="*/ 0 h 1908"/>
                <a:gd name="T88" fmla="*/ 0 w 944"/>
                <a:gd name="T89" fmla="*/ 0 h 1908"/>
                <a:gd name="T90" fmla="*/ 0 w 944"/>
                <a:gd name="T91" fmla="*/ 0 h 1908"/>
                <a:gd name="T92" fmla="*/ 0 w 944"/>
                <a:gd name="T93" fmla="*/ 0 h 1908"/>
                <a:gd name="T94" fmla="*/ 0 w 944"/>
                <a:gd name="T95" fmla="*/ 0 h 1908"/>
                <a:gd name="T96" fmla="*/ 0 w 944"/>
                <a:gd name="T97" fmla="*/ 0 h 1908"/>
                <a:gd name="T98" fmla="*/ 0 w 944"/>
                <a:gd name="T99" fmla="*/ 0 h 1908"/>
                <a:gd name="T100" fmla="*/ 0 w 944"/>
                <a:gd name="T101" fmla="*/ 0 h 1908"/>
                <a:gd name="T102" fmla="*/ 0 w 944"/>
                <a:gd name="T103" fmla="*/ 0 h 1908"/>
                <a:gd name="T104" fmla="*/ 0 w 944"/>
                <a:gd name="T105" fmla="*/ 0 h 1908"/>
                <a:gd name="T106" fmla="*/ 0 w 944"/>
                <a:gd name="T107" fmla="*/ 0 h 1908"/>
                <a:gd name="T108" fmla="*/ 0 w 944"/>
                <a:gd name="T109" fmla="*/ 0 h 1908"/>
                <a:gd name="T110" fmla="*/ 0 w 944"/>
                <a:gd name="T111" fmla="*/ 0 h 1908"/>
                <a:gd name="T112" fmla="*/ 0 w 944"/>
                <a:gd name="T113" fmla="*/ 0 h 1908"/>
                <a:gd name="T114" fmla="*/ 0 w 944"/>
                <a:gd name="T115" fmla="*/ 0 h 1908"/>
                <a:gd name="T116" fmla="*/ 0 w 944"/>
                <a:gd name="T117" fmla="*/ 0 h 1908"/>
                <a:gd name="T118" fmla="*/ 0 w 944"/>
                <a:gd name="T119" fmla="*/ 0 h 1908"/>
                <a:gd name="T120" fmla="*/ 0 w 944"/>
                <a:gd name="T121" fmla="*/ 0 h 1908"/>
                <a:gd name="T122" fmla="*/ 0 w 944"/>
                <a:gd name="T123" fmla="*/ 0 h 1908"/>
                <a:gd name="T124" fmla="*/ 0 w 944"/>
                <a:gd name="T125" fmla="*/ 0 h 190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44"/>
                <a:gd name="T190" fmla="*/ 0 h 1908"/>
                <a:gd name="T191" fmla="*/ 944 w 944"/>
                <a:gd name="T192" fmla="*/ 1908 h 190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44" h="1908">
                  <a:moveTo>
                    <a:pt x="173" y="0"/>
                  </a:moveTo>
                  <a:lnTo>
                    <a:pt x="771" y="0"/>
                  </a:lnTo>
                  <a:lnTo>
                    <a:pt x="802" y="2"/>
                  </a:lnTo>
                  <a:lnTo>
                    <a:pt x="831" y="10"/>
                  </a:lnTo>
                  <a:lnTo>
                    <a:pt x="858" y="23"/>
                  </a:lnTo>
                  <a:lnTo>
                    <a:pt x="882" y="40"/>
                  </a:lnTo>
                  <a:lnTo>
                    <a:pt x="903" y="60"/>
                  </a:lnTo>
                  <a:lnTo>
                    <a:pt x="920" y="86"/>
                  </a:lnTo>
                  <a:lnTo>
                    <a:pt x="934" y="112"/>
                  </a:lnTo>
                  <a:lnTo>
                    <a:pt x="941" y="141"/>
                  </a:lnTo>
                  <a:lnTo>
                    <a:pt x="944" y="173"/>
                  </a:lnTo>
                  <a:lnTo>
                    <a:pt x="944" y="985"/>
                  </a:lnTo>
                  <a:lnTo>
                    <a:pt x="941" y="1017"/>
                  </a:lnTo>
                  <a:lnTo>
                    <a:pt x="934" y="1046"/>
                  </a:lnTo>
                  <a:lnTo>
                    <a:pt x="920" y="1073"/>
                  </a:lnTo>
                  <a:lnTo>
                    <a:pt x="903" y="1097"/>
                  </a:lnTo>
                  <a:lnTo>
                    <a:pt x="882" y="1118"/>
                  </a:lnTo>
                  <a:lnTo>
                    <a:pt x="858" y="1135"/>
                  </a:lnTo>
                  <a:lnTo>
                    <a:pt x="831" y="1148"/>
                  </a:lnTo>
                  <a:lnTo>
                    <a:pt x="802" y="1156"/>
                  </a:lnTo>
                  <a:lnTo>
                    <a:pt x="771" y="1159"/>
                  </a:lnTo>
                  <a:lnTo>
                    <a:pt x="770" y="1159"/>
                  </a:lnTo>
                  <a:lnTo>
                    <a:pt x="770" y="1734"/>
                  </a:lnTo>
                  <a:lnTo>
                    <a:pt x="767" y="1766"/>
                  </a:lnTo>
                  <a:lnTo>
                    <a:pt x="759" y="1795"/>
                  </a:lnTo>
                  <a:lnTo>
                    <a:pt x="747" y="1822"/>
                  </a:lnTo>
                  <a:lnTo>
                    <a:pt x="730" y="1846"/>
                  </a:lnTo>
                  <a:lnTo>
                    <a:pt x="709" y="1867"/>
                  </a:lnTo>
                  <a:lnTo>
                    <a:pt x="686" y="1884"/>
                  </a:lnTo>
                  <a:lnTo>
                    <a:pt x="660" y="1897"/>
                  </a:lnTo>
                  <a:lnTo>
                    <a:pt x="632" y="1905"/>
                  </a:lnTo>
                  <a:lnTo>
                    <a:pt x="602" y="1908"/>
                  </a:lnTo>
                  <a:lnTo>
                    <a:pt x="343" y="1908"/>
                  </a:lnTo>
                  <a:lnTo>
                    <a:pt x="312" y="1905"/>
                  </a:lnTo>
                  <a:lnTo>
                    <a:pt x="284" y="1897"/>
                  </a:lnTo>
                  <a:lnTo>
                    <a:pt x="258" y="1884"/>
                  </a:lnTo>
                  <a:lnTo>
                    <a:pt x="234" y="1867"/>
                  </a:lnTo>
                  <a:lnTo>
                    <a:pt x="214" y="1846"/>
                  </a:lnTo>
                  <a:lnTo>
                    <a:pt x="197" y="1822"/>
                  </a:lnTo>
                  <a:lnTo>
                    <a:pt x="185" y="1795"/>
                  </a:lnTo>
                  <a:lnTo>
                    <a:pt x="177" y="1766"/>
                  </a:lnTo>
                  <a:lnTo>
                    <a:pt x="174" y="1734"/>
                  </a:lnTo>
                  <a:lnTo>
                    <a:pt x="174" y="1159"/>
                  </a:lnTo>
                  <a:lnTo>
                    <a:pt x="173" y="1159"/>
                  </a:lnTo>
                  <a:lnTo>
                    <a:pt x="143" y="1156"/>
                  </a:lnTo>
                  <a:lnTo>
                    <a:pt x="114" y="1148"/>
                  </a:lnTo>
                  <a:lnTo>
                    <a:pt x="86" y="1135"/>
                  </a:lnTo>
                  <a:lnTo>
                    <a:pt x="62" y="1118"/>
                  </a:lnTo>
                  <a:lnTo>
                    <a:pt x="41" y="1097"/>
                  </a:lnTo>
                  <a:lnTo>
                    <a:pt x="24" y="1073"/>
                  </a:lnTo>
                  <a:lnTo>
                    <a:pt x="11" y="1046"/>
                  </a:lnTo>
                  <a:lnTo>
                    <a:pt x="4" y="1017"/>
                  </a:lnTo>
                  <a:lnTo>
                    <a:pt x="0" y="985"/>
                  </a:lnTo>
                  <a:lnTo>
                    <a:pt x="0" y="173"/>
                  </a:lnTo>
                  <a:lnTo>
                    <a:pt x="4" y="141"/>
                  </a:lnTo>
                  <a:lnTo>
                    <a:pt x="11" y="112"/>
                  </a:lnTo>
                  <a:lnTo>
                    <a:pt x="24" y="86"/>
                  </a:lnTo>
                  <a:lnTo>
                    <a:pt x="41" y="60"/>
                  </a:lnTo>
                  <a:lnTo>
                    <a:pt x="62" y="40"/>
                  </a:lnTo>
                  <a:lnTo>
                    <a:pt x="86" y="23"/>
                  </a:lnTo>
                  <a:lnTo>
                    <a:pt x="114" y="10"/>
                  </a:lnTo>
                  <a:lnTo>
                    <a:pt x="143" y="2"/>
                  </a:lnTo>
                  <a:lnTo>
                    <a:pt x="173" y="0"/>
                  </a:lnTo>
                  <a:close/>
                </a:path>
              </a:pathLst>
            </a:custGeom>
            <a:grpFill/>
            <a:ln w="9525">
              <a:noFill/>
              <a:round/>
              <a:headEnd/>
              <a:tailEnd/>
            </a:ln>
          </p:spPr>
          <p:txBody>
            <a:bodyPr wrap="none" anchor="ctr"/>
            <a:lstStyle/>
            <a:p>
              <a:endParaRPr lang="en-GB" dirty="0"/>
            </a:p>
          </p:txBody>
        </p:sp>
        <p:sp>
          <p:nvSpPr>
            <p:cNvPr id="55" name="Freeform 122"/>
            <p:cNvSpPr>
              <a:spLocks noChangeArrowheads="1"/>
            </p:cNvSpPr>
            <p:nvPr/>
          </p:nvSpPr>
          <p:spPr bwMode="auto">
            <a:xfrm>
              <a:off x="478" y="2519"/>
              <a:ext cx="62" cy="62"/>
            </a:xfrm>
            <a:custGeom>
              <a:avLst/>
              <a:gdLst>
                <a:gd name="T0" fmla="*/ 0 w 566"/>
                <a:gd name="T1" fmla="*/ 0 h 565"/>
                <a:gd name="T2" fmla="*/ 0 w 566"/>
                <a:gd name="T3" fmla="*/ 0 h 565"/>
                <a:gd name="T4" fmla="*/ 0 w 566"/>
                <a:gd name="T5" fmla="*/ 0 h 565"/>
                <a:gd name="T6" fmla="*/ 0 w 566"/>
                <a:gd name="T7" fmla="*/ 0 h 565"/>
                <a:gd name="T8" fmla="*/ 0 w 566"/>
                <a:gd name="T9" fmla="*/ 0 h 565"/>
                <a:gd name="T10" fmla="*/ 0 w 566"/>
                <a:gd name="T11" fmla="*/ 0 h 565"/>
                <a:gd name="T12" fmla="*/ 0 w 566"/>
                <a:gd name="T13" fmla="*/ 0 h 565"/>
                <a:gd name="T14" fmla="*/ 0 w 566"/>
                <a:gd name="T15" fmla="*/ 0 h 565"/>
                <a:gd name="T16" fmla="*/ 0 w 566"/>
                <a:gd name="T17" fmla="*/ 0 h 565"/>
                <a:gd name="T18" fmla="*/ 0 w 566"/>
                <a:gd name="T19" fmla="*/ 0 h 565"/>
                <a:gd name="T20" fmla="*/ 0 w 566"/>
                <a:gd name="T21" fmla="*/ 0 h 565"/>
                <a:gd name="T22" fmla="*/ 0 w 566"/>
                <a:gd name="T23" fmla="*/ 0 h 565"/>
                <a:gd name="T24" fmla="*/ 0 w 566"/>
                <a:gd name="T25" fmla="*/ 0 h 565"/>
                <a:gd name="T26" fmla="*/ 0 w 566"/>
                <a:gd name="T27" fmla="*/ 0 h 565"/>
                <a:gd name="T28" fmla="*/ 0 w 566"/>
                <a:gd name="T29" fmla="*/ 0 h 565"/>
                <a:gd name="T30" fmla="*/ 0 w 566"/>
                <a:gd name="T31" fmla="*/ 0 h 565"/>
                <a:gd name="T32" fmla="*/ 0 w 566"/>
                <a:gd name="T33" fmla="*/ 0 h 565"/>
                <a:gd name="T34" fmla="*/ 0 w 566"/>
                <a:gd name="T35" fmla="*/ 0 h 565"/>
                <a:gd name="T36" fmla="*/ 0 w 566"/>
                <a:gd name="T37" fmla="*/ 0 h 565"/>
                <a:gd name="T38" fmla="*/ 0 w 566"/>
                <a:gd name="T39" fmla="*/ 0 h 565"/>
                <a:gd name="T40" fmla="*/ 0 w 566"/>
                <a:gd name="T41" fmla="*/ 0 h 565"/>
                <a:gd name="T42" fmla="*/ 0 w 566"/>
                <a:gd name="T43" fmla="*/ 0 h 565"/>
                <a:gd name="T44" fmla="*/ 0 w 566"/>
                <a:gd name="T45" fmla="*/ 0 h 565"/>
                <a:gd name="T46" fmla="*/ 0 w 566"/>
                <a:gd name="T47" fmla="*/ 0 h 565"/>
                <a:gd name="T48" fmla="*/ 0 w 566"/>
                <a:gd name="T49" fmla="*/ 0 h 565"/>
                <a:gd name="T50" fmla="*/ 0 w 566"/>
                <a:gd name="T51" fmla="*/ 0 h 565"/>
                <a:gd name="T52" fmla="*/ 0 w 566"/>
                <a:gd name="T53" fmla="*/ 0 h 565"/>
                <a:gd name="T54" fmla="*/ 0 w 566"/>
                <a:gd name="T55" fmla="*/ 0 h 565"/>
                <a:gd name="T56" fmla="*/ 0 w 566"/>
                <a:gd name="T57" fmla="*/ 0 h 565"/>
                <a:gd name="T58" fmla="*/ 0 w 566"/>
                <a:gd name="T59" fmla="*/ 0 h 565"/>
                <a:gd name="T60" fmla="*/ 0 w 566"/>
                <a:gd name="T61" fmla="*/ 0 h 565"/>
                <a:gd name="T62" fmla="*/ 0 w 566"/>
                <a:gd name="T63" fmla="*/ 0 h 565"/>
                <a:gd name="T64" fmla="*/ 0 w 566"/>
                <a:gd name="T65" fmla="*/ 0 h 565"/>
                <a:gd name="T66" fmla="*/ 0 w 566"/>
                <a:gd name="T67" fmla="*/ 0 h 565"/>
                <a:gd name="T68" fmla="*/ 0 w 566"/>
                <a:gd name="T69" fmla="*/ 0 h 565"/>
                <a:gd name="T70" fmla="*/ 0 w 566"/>
                <a:gd name="T71" fmla="*/ 0 h 565"/>
                <a:gd name="T72" fmla="*/ 0 w 566"/>
                <a:gd name="T73" fmla="*/ 0 h 565"/>
                <a:gd name="T74" fmla="*/ 0 w 566"/>
                <a:gd name="T75" fmla="*/ 0 h 565"/>
                <a:gd name="T76" fmla="*/ 0 w 566"/>
                <a:gd name="T77" fmla="*/ 0 h 565"/>
                <a:gd name="T78" fmla="*/ 0 w 566"/>
                <a:gd name="T79" fmla="*/ 0 h 565"/>
                <a:gd name="T80" fmla="*/ 0 w 566"/>
                <a:gd name="T81" fmla="*/ 0 h 565"/>
                <a:gd name="T82" fmla="*/ 0 w 566"/>
                <a:gd name="T83" fmla="*/ 0 h 565"/>
                <a:gd name="T84" fmla="*/ 0 w 566"/>
                <a:gd name="T85" fmla="*/ 0 h 565"/>
                <a:gd name="T86" fmla="*/ 0 w 566"/>
                <a:gd name="T87" fmla="*/ 0 h 565"/>
                <a:gd name="T88" fmla="*/ 0 w 566"/>
                <a:gd name="T89" fmla="*/ 0 h 5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66"/>
                <a:gd name="T136" fmla="*/ 0 h 565"/>
                <a:gd name="T137" fmla="*/ 566 w 566"/>
                <a:gd name="T138" fmla="*/ 565 h 56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66" h="565">
                  <a:moveTo>
                    <a:pt x="283" y="0"/>
                  </a:moveTo>
                  <a:lnTo>
                    <a:pt x="325" y="3"/>
                  </a:lnTo>
                  <a:lnTo>
                    <a:pt x="364" y="12"/>
                  </a:lnTo>
                  <a:lnTo>
                    <a:pt x="402" y="26"/>
                  </a:lnTo>
                  <a:lnTo>
                    <a:pt x="438" y="46"/>
                  </a:lnTo>
                  <a:lnTo>
                    <a:pt x="469" y="69"/>
                  </a:lnTo>
                  <a:lnTo>
                    <a:pt x="496" y="97"/>
                  </a:lnTo>
                  <a:lnTo>
                    <a:pt x="520" y="128"/>
                  </a:lnTo>
                  <a:lnTo>
                    <a:pt x="539" y="163"/>
                  </a:lnTo>
                  <a:lnTo>
                    <a:pt x="554" y="201"/>
                  </a:lnTo>
                  <a:lnTo>
                    <a:pt x="563" y="240"/>
                  </a:lnTo>
                  <a:lnTo>
                    <a:pt x="566" y="282"/>
                  </a:lnTo>
                  <a:lnTo>
                    <a:pt x="563" y="324"/>
                  </a:lnTo>
                  <a:lnTo>
                    <a:pt x="554" y="364"/>
                  </a:lnTo>
                  <a:lnTo>
                    <a:pt x="539" y="402"/>
                  </a:lnTo>
                  <a:lnTo>
                    <a:pt x="520" y="436"/>
                  </a:lnTo>
                  <a:lnTo>
                    <a:pt x="496" y="468"/>
                  </a:lnTo>
                  <a:lnTo>
                    <a:pt x="469" y="496"/>
                  </a:lnTo>
                  <a:lnTo>
                    <a:pt x="438" y="520"/>
                  </a:lnTo>
                  <a:lnTo>
                    <a:pt x="402" y="539"/>
                  </a:lnTo>
                  <a:lnTo>
                    <a:pt x="364" y="554"/>
                  </a:lnTo>
                  <a:lnTo>
                    <a:pt x="325" y="562"/>
                  </a:lnTo>
                  <a:lnTo>
                    <a:pt x="283" y="565"/>
                  </a:lnTo>
                  <a:lnTo>
                    <a:pt x="242" y="562"/>
                  </a:lnTo>
                  <a:lnTo>
                    <a:pt x="201" y="554"/>
                  </a:lnTo>
                  <a:lnTo>
                    <a:pt x="164" y="539"/>
                  </a:lnTo>
                  <a:lnTo>
                    <a:pt x="129" y="520"/>
                  </a:lnTo>
                  <a:lnTo>
                    <a:pt x="97" y="496"/>
                  </a:lnTo>
                  <a:lnTo>
                    <a:pt x="70" y="468"/>
                  </a:lnTo>
                  <a:lnTo>
                    <a:pt x="46" y="436"/>
                  </a:lnTo>
                  <a:lnTo>
                    <a:pt x="26" y="402"/>
                  </a:lnTo>
                  <a:lnTo>
                    <a:pt x="12" y="364"/>
                  </a:lnTo>
                  <a:lnTo>
                    <a:pt x="3" y="324"/>
                  </a:lnTo>
                  <a:lnTo>
                    <a:pt x="0" y="282"/>
                  </a:lnTo>
                  <a:lnTo>
                    <a:pt x="3" y="240"/>
                  </a:lnTo>
                  <a:lnTo>
                    <a:pt x="12" y="201"/>
                  </a:lnTo>
                  <a:lnTo>
                    <a:pt x="26" y="163"/>
                  </a:lnTo>
                  <a:lnTo>
                    <a:pt x="46" y="128"/>
                  </a:lnTo>
                  <a:lnTo>
                    <a:pt x="70" y="97"/>
                  </a:lnTo>
                  <a:lnTo>
                    <a:pt x="97" y="69"/>
                  </a:lnTo>
                  <a:lnTo>
                    <a:pt x="129" y="46"/>
                  </a:lnTo>
                  <a:lnTo>
                    <a:pt x="164" y="26"/>
                  </a:lnTo>
                  <a:lnTo>
                    <a:pt x="201" y="12"/>
                  </a:lnTo>
                  <a:lnTo>
                    <a:pt x="242" y="3"/>
                  </a:lnTo>
                  <a:lnTo>
                    <a:pt x="283" y="0"/>
                  </a:lnTo>
                  <a:close/>
                </a:path>
              </a:pathLst>
            </a:custGeom>
            <a:grpFill/>
            <a:ln w="9525">
              <a:noFill/>
              <a:round/>
              <a:headEnd/>
              <a:tailEnd/>
            </a:ln>
          </p:spPr>
          <p:txBody>
            <a:bodyPr wrap="none" anchor="ctr"/>
            <a:lstStyle/>
            <a:p>
              <a:endParaRPr lang="en-GB" dirty="0"/>
            </a:p>
          </p:txBody>
        </p:sp>
        <p:sp>
          <p:nvSpPr>
            <p:cNvPr id="56" name="Freeform 123"/>
            <p:cNvSpPr>
              <a:spLocks noChangeArrowheads="1"/>
            </p:cNvSpPr>
            <p:nvPr/>
          </p:nvSpPr>
          <p:spPr bwMode="auto">
            <a:xfrm>
              <a:off x="178" y="2589"/>
              <a:ext cx="104" cy="210"/>
            </a:xfrm>
            <a:custGeom>
              <a:avLst/>
              <a:gdLst>
                <a:gd name="T0" fmla="*/ 0 w 944"/>
                <a:gd name="T1" fmla="*/ 0 h 1907"/>
                <a:gd name="T2" fmla="*/ 0 w 944"/>
                <a:gd name="T3" fmla="*/ 0 h 1907"/>
                <a:gd name="T4" fmla="*/ 0 w 944"/>
                <a:gd name="T5" fmla="*/ 0 h 1907"/>
                <a:gd name="T6" fmla="*/ 0 w 944"/>
                <a:gd name="T7" fmla="*/ 0 h 1907"/>
                <a:gd name="T8" fmla="*/ 0 w 944"/>
                <a:gd name="T9" fmla="*/ 0 h 1907"/>
                <a:gd name="T10" fmla="*/ 0 w 944"/>
                <a:gd name="T11" fmla="*/ 0 h 1907"/>
                <a:gd name="T12" fmla="*/ 0 w 944"/>
                <a:gd name="T13" fmla="*/ 0 h 1907"/>
                <a:gd name="T14" fmla="*/ 0 w 944"/>
                <a:gd name="T15" fmla="*/ 0 h 1907"/>
                <a:gd name="T16" fmla="*/ 0 w 944"/>
                <a:gd name="T17" fmla="*/ 0 h 1907"/>
                <a:gd name="T18" fmla="*/ 0 w 944"/>
                <a:gd name="T19" fmla="*/ 0 h 1907"/>
                <a:gd name="T20" fmla="*/ 0 w 944"/>
                <a:gd name="T21" fmla="*/ 0 h 1907"/>
                <a:gd name="T22" fmla="*/ 0 w 944"/>
                <a:gd name="T23" fmla="*/ 0 h 1907"/>
                <a:gd name="T24" fmla="*/ 0 w 944"/>
                <a:gd name="T25" fmla="*/ 0 h 1907"/>
                <a:gd name="T26" fmla="*/ 0 w 944"/>
                <a:gd name="T27" fmla="*/ 0 h 1907"/>
                <a:gd name="T28" fmla="*/ 0 w 944"/>
                <a:gd name="T29" fmla="*/ 0 h 1907"/>
                <a:gd name="T30" fmla="*/ 0 w 944"/>
                <a:gd name="T31" fmla="*/ 0 h 1907"/>
                <a:gd name="T32" fmla="*/ 0 w 944"/>
                <a:gd name="T33" fmla="*/ 0 h 1907"/>
                <a:gd name="T34" fmla="*/ 0 w 944"/>
                <a:gd name="T35" fmla="*/ 0 h 1907"/>
                <a:gd name="T36" fmla="*/ 0 w 944"/>
                <a:gd name="T37" fmla="*/ 0 h 1907"/>
                <a:gd name="T38" fmla="*/ 0 w 944"/>
                <a:gd name="T39" fmla="*/ 0 h 1907"/>
                <a:gd name="T40" fmla="*/ 0 w 944"/>
                <a:gd name="T41" fmla="*/ 0 h 1907"/>
                <a:gd name="T42" fmla="*/ 0 w 944"/>
                <a:gd name="T43" fmla="*/ 0 h 1907"/>
                <a:gd name="T44" fmla="*/ 0 w 944"/>
                <a:gd name="T45" fmla="*/ 0 h 1907"/>
                <a:gd name="T46" fmla="*/ 0 w 944"/>
                <a:gd name="T47" fmla="*/ 0 h 1907"/>
                <a:gd name="T48" fmla="*/ 0 w 944"/>
                <a:gd name="T49" fmla="*/ 0 h 1907"/>
                <a:gd name="T50" fmla="*/ 0 w 944"/>
                <a:gd name="T51" fmla="*/ 0 h 1907"/>
                <a:gd name="T52" fmla="*/ 0 w 944"/>
                <a:gd name="T53" fmla="*/ 0 h 1907"/>
                <a:gd name="T54" fmla="*/ 0 w 944"/>
                <a:gd name="T55" fmla="*/ 0 h 1907"/>
                <a:gd name="T56" fmla="*/ 0 w 944"/>
                <a:gd name="T57" fmla="*/ 0 h 1907"/>
                <a:gd name="T58" fmla="*/ 0 w 944"/>
                <a:gd name="T59" fmla="*/ 0 h 1907"/>
                <a:gd name="T60" fmla="*/ 0 w 944"/>
                <a:gd name="T61" fmla="*/ 0 h 1907"/>
                <a:gd name="T62" fmla="*/ 0 w 944"/>
                <a:gd name="T63" fmla="*/ 0 h 1907"/>
                <a:gd name="T64" fmla="*/ 0 w 944"/>
                <a:gd name="T65" fmla="*/ 0 h 1907"/>
                <a:gd name="T66" fmla="*/ 0 w 944"/>
                <a:gd name="T67" fmla="*/ 0 h 1907"/>
                <a:gd name="T68" fmla="*/ 0 w 944"/>
                <a:gd name="T69" fmla="*/ 0 h 1907"/>
                <a:gd name="T70" fmla="*/ 0 w 944"/>
                <a:gd name="T71" fmla="*/ 0 h 1907"/>
                <a:gd name="T72" fmla="*/ 0 w 944"/>
                <a:gd name="T73" fmla="*/ 0 h 1907"/>
                <a:gd name="T74" fmla="*/ 0 w 944"/>
                <a:gd name="T75" fmla="*/ 0 h 1907"/>
                <a:gd name="T76" fmla="*/ 0 w 944"/>
                <a:gd name="T77" fmla="*/ 0 h 1907"/>
                <a:gd name="T78" fmla="*/ 0 w 944"/>
                <a:gd name="T79" fmla="*/ 0 h 1907"/>
                <a:gd name="T80" fmla="*/ 0 w 944"/>
                <a:gd name="T81" fmla="*/ 0 h 1907"/>
                <a:gd name="T82" fmla="*/ 0 w 944"/>
                <a:gd name="T83" fmla="*/ 0 h 1907"/>
                <a:gd name="T84" fmla="*/ 0 w 944"/>
                <a:gd name="T85" fmla="*/ 0 h 1907"/>
                <a:gd name="T86" fmla="*/ 0 w 944"/>
                <a:gd name="T87" fmla="*/ 0 h 1907"/>
                <a:gd name="T88" fmla="*/ 0 w 944"/>
                <a:gd name="T89" fmla="*/ 0 h 1907"/>
                <a:gd name="T90" fmla="*/ 0 w 944"/>
                <a:gd name="T91" fmla="*/ 0 h 1907"/>
                <a:gd name="T92" fmla="*/ 0 w 944"/>
                <a:gd name="T93" fmla="*/ 0 h 1907"/>
                <a:gd name="T94" fmla="*/ 0 w 944"/>
                <a:gd name="T95" fmla="*/ 0 h 1907"/>
                <a:gd name="T96" fmla="*/ 0 w 944"/>
                <a:gd name="T97" fmla="*/ 0 h 1907"/>
                <a:gd name="T98" fmla="*/ 0 w 944"/>
                <a:gd name="T99" fmla="*/ 0 h 1907"/>
                <a:gd name="T100" fmla="*/ 0 w 944"/>
                <a:gd name="T101" fmla="*/ 0 h 1907"/>
                <a:gd name="T102" fmla="*/ 0 w 944"/>
                <a:gd name="T103" fmla="*/ 0 h 1907"/>
                <a:gd name="T104" fmla="*/ 0 w 944"/>
                <a:gd name="T105" fmla="*/ 0 h 1907"/>
                <a:gd name="T106" fmla="*/ 0 w 944"/>
                <a:gd name="T107" fmla="*/ 0 h 1907"/>
                <a:gd name="T108" fmla="*/ 0 w 944"/>
                <a:gd name="T109" fmla="*/ 0 h 1907"/>
                <a:gd name="T110" fmla="*/ 0 w 944"/>
                <a:gd name="T111" fmla="*/ 0 h 1907"/>
                <a:gd name="T112" fmla="*/ 0 w 944"/>
                <a:gd name="T113" fmla="*/ 0 h 1907"/>
                <a:gd name="T114" fmla="*/ 0 w 944"/>
                <a:gd name="T115" fmla="*/ 0 h 1907"/>
                <a:gd name="T116" fmla="*/ 0 w 944"/>
                <a:gd name="T117" fmla="*/ 0 h 1907"/>
                <a:gd name="T118" fmla="*/ 0 w 944"/>
                <a:gd name="T119" fmla="*/ 0 h 1907"/>
                <a:gd name="T120" fmla="*/ 0 w 944"/>
                <a:gd name="T121" fmla="*/ 0 h 1907"/>
                <a:gd name="T122" fmla="*/ 0 w 944"/>
                <a:gd name="T123" fmla="*/ 0 h 1907"/>
                <a:gd name="T124" fmla="*/ 0 w 944"/>
                <a:gd name="T125" fmla="*/ 0 h 190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44"/>
                <a:gd name="T190" fmla="*/ 0 h 1907"/>
                <a:gd name="T191" fmla="*/ 944 w 944"/>
                <a:gd name="T192" fmla="*/ 1907 h 190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44" h="1907">
                  <a:moveTo>
                    <a:pt x="173" y="0"/>
                  </a:moveTo>
                  <a:lnTo>
                    <a:pt x="771" y="0"/>
                  </a:lnTo>
                  <a:lnTo>
                    <a:pt x="801" y="2"/>
                  </a:lnTo>
                  <a:lnTo>
                    <a:pt x="830" y="10"/>
                  </a:lnTo>
                  <a:lnTo>
                    <a:pt x="858" y="23"/>
                  </a:lnTo>
                  <a:lnTo>
                    <a:pt x="882" y="40"/>
                  </a:lnTo>
                  <a:lnTo>
                    <a:pt x="903" y="60"/>
                  </a:lnTo>
                  <a:lnTo>
                    <a:pt x="920" y="86"/>
                  </a:lnTo>
                  <a:lnTo>
                    <a:pt x="933" y="112"/>
                  </a:lnTo>
                  <a:lnTo>
                    <a:pt x="940" y="141"/>
                  </a:lnTo>
                  <a:lnTo>
                    <a:pt x="944" y="173"/>
                  </a:lnTo>
                  <a:lnTo>
                    <a:pt x="944" y="985"/>
                  </a:lnTo>
                  <a:lnTo>
                    <a:pt x="940" y="1017"/>
                  </a:lnTo>
                  <a:lnTo>
                    <a:pt x="933" y="1046"/>
                  </a:lnTo>
                  <a:lnTo>
                    <a:pt x="920" y="1073"/>
                  </a:lnTo>
                  <a:lnTo>
                    <a:pt x="903" y="1097"/>
                  </a:lnTo>
                  <a:lnTo>
                    <a:pt x="882" y="1118"/>
                  </a:lnTo>
                  <a:lnTo>
                    <a:pt x="858" y="1135"/>
                  </a:lnTo>
                  <a:lnTo>
                    <a:pt x="830" y="1148"/>
                  </a:lnTo>
                  <a:lnTo>
                    <a:pt x="801" y="1156"/>
                  </a:lnTo>
                  <a:lnTo>
                    <a:pt x="771" y="1159"/>
                  </a:lnTo>
                  <a:lnTo>
                    <a:pt x="770" y="1159"/>
                  </a:lnTo>
                  <a:lnTo>
                    <a:pt x="770" y="1734"/>
                  </a:lnTo>
                  <a:lnTo>
                    <a:pt x="767" y="1766"/>
                  </a:lnTo>
                  <a:lnTo>
                    <a:pt x="759" y="1795"/>
                  </a:lnTo>
                  <a:lnTo>
                    <a:pt x="747" y="1822"/>
                  </a:lnTo>
                  <a:lnTo>
                    <a:pt x="730" y="1846"/>
                  </a:lnTo>
                  <a:lnTo>
                    <a:pt x="710" y="1867"/>
                  </a:lnTo>
                  <a:lnTo>
                    <a:pt x="686" y="1884"/>
                  </a:lnTo>
                  <a:lnTo>
                    <a:pt x="660" y="1897"/>
                  </a:lnTo>
                  <a:lnTo>
                    <a:pt x="632" y="1905"/>
                  </a:lnTo>
                  <a:lnTo>
                    <a:pt x="601" y="1907"/>
                  </a:lnTo>
                  <a:lnTo>
                    <a:pt x="342" y="1907"/>
                  </a:lnTo>
                  <a:lnTo>
                    <a:pt x="312" y="1905"/>
                  </a:lnTo>
                  <a:lnTo>
                    <a:pt x="284" y="1897"/>
                  </a:lnTo>
                  <a:lnTo>
                    <a:pt x="258" y="1884"/>
                  </a:lnTo>
                  <a:lnTo>
                    <a:pt x="235" y="1867"/>
                  </a:lnTo>
                  <a:lnTo>
                    <a:pt x="214" y="1846"/>
                  </a:lnTo>
                  <a:lnTo>
                    <a:pt x="197" y="1822"/>
                  </a:lnTo>
                  <a:lnTo>
                    <a:pt x="185" y="1795"/>
                  </a:lnTo>
                  <a:lnTo>
                    <a:pt x="177" y="1766"/>
                  </a:lnTo>
                  <a:lnTo>
                    <a:pt x="174" y="1734"/>
                  </a:lnTo>
                  <a:lnTo>
                    <a:pt x="174" y="1159"/>
                  </a:lnTo>
                  <a:lnTo>
                    <a:pt x="173" y="1159"/>
                  </a:lnTo>
                  <a:lnTo>
                    <a:pt x="142" y="1156"/>
                  </a:lnTo>
                  <a:lnTo>
                    <a:pt x="113" y="1148"/>
                  </a:lnTo>
                  <a:lnTo>
                    <a:pt x="86" y="1135"/>
                  </a:lnTo>
                  <a:lnTo>
                    <a:pt x="62" y="1118"/>
                  </a:lnTo>
                  <a:lnTo>
                    <a:pt x="41" y="1097"/>
                  </a:lnTo>
                  <a:lnTo>
                    <a:pt x="24" y="1073"/>
                  </a:lnTo>
                  <a:lnTo>
                    <a:pt x="10" y="1046"/>
                  </a:lnTo>
                  <a:lnTo>
                    <a:pt x="3" y="1017"/>
                  </a:lnTo>
                  <a:lnTo>
                    <a:pt x="0" y="985"/>
                  </a:lnTo>
                  <a:lnTo>
                    <a:pt x="0" y="173"/>
                  </a:lnTo>
                  <a:lnTo>
                    <a:pt x="3" y="141"/>
                  </a:lnTo>
                  <a:lnTo>
                    <a:pt x="10" y="112"/>
                  </a:lnTo>
                  <a:lnTo>
                    <a:pt x="24" y="86"/>
                  </a:lnTo>
                  <a:lnTo>
                    <a:pt x="41" y="60"/>
                  </a:lnTo>
                  <a:lnTo>
                    <a:pt x="62" y="40"/>
                  </a:lnTo>
                  <a:lnTo>
                    <a:pt x="86" y="23"/>
                  </a:lnTo>
                  <a:lnTo>
                    <a:pt x="113" y="10"/>
                  </a:lnTo>
                  <a:lnTo>
                    <a:pt x="142" y="2"/>
                  </a:lnTo>
                  <a:lnTo>
                    <a:pt x="173" y="0"/>
                  </a:lnTo>
                  <a:close/>
                </a:path>
              </a:pathLst>
            </a:custGeom>
            <a:grpFill/>
            <a:ln w="9525">
              <a:noFill/>
              <a:round/>
              <a:headEnd/>
              <a:tailEnd/>
            </a:ln>
          </p:spPr>
          <p:txBody>
            <a:bodyPr wrap="none" anchor="ctr"/>
            <a:lstStyle/>
            <a:p>
              <a:endParaRPr lang="en-GB" dirty="0"/>
            </a:p>
          </p:txBody>
        </p:sp>
        <p:sp>
          <p:nvSpPr>
            <p:cNvPr id="57" name="Freeform 124"/>
            <p:cNvSpPr>
              <a:spLocks noChangeArrowheads="1"/>
            </p:cNvSpPr>
            <p:nvPr/>
          </p:nvSpPr>
          <p:spPr bwMode="auto">
            <a:xfrm>
              <a:off x="199" y="2519"/>
              <a:ext cx="62" cy="62"/>
            </a:xfrm>
            <a:custGeom>
              <a:avLst/>
              <a:gdLst>
                <a:gd name="T0" fmla="*/ 0 w 566"/>
                <a:gd name="T1" fmla="*/ 0 h 565"/>
                <a:gd name="T2" fmla="*/ 0 w 566"/>
                <a:gd name="T3" fmla="*/ 0 h 565"/>
                <a:gd name="T4" fmla="*/ 0 w 566"/>
                <a:gd name="T5" fmla="*/ 0 h 565"/>
                <a:gd name="T6" fmla="*/ 0 w 566"/>
                <a:gd name="T7" fmla="*/ 0 h 565"/>
                <a:gd name="T8" fmla="*/ 0 w 566"/>
                <a:gd name="T9" fmla="*/ 0 h 565"/>
                <a:gd name="T10" fmla="*/ 0 w 566"/>
                <a:gd name="T11" fmla="*/ 0 h 565"/>
                <a:gd name="T12" fmla="*/ 0 w 566"/>
                <a:gd name="T13" fmla="*/ 0 h 565"/>
                <a:gd name="T14" fmla="*/ 0 w 566"/>
                <a:gd name="T15" fmla="*/ 0 h 565"/>
                <a:gd name="T16" fmla="*/ 0 w 566"/>
                <a:gd name="T17" fmla="*/ 0 h 565"/>
                <a:gd name="T18" fmla="*/ 0 w 566"/>
                <a:gd name="T19" fmla="*/ 0 h 565"/>
                <a:gd name="T20" fmla="*/ 0 w 566"/>
                <a:gd name="T21" fmla="*/ 0 h 565"/>
                <a:gd name="T22" fmla="*/ 0 w 566"/>
                <a:gd name="T23" fmla="*/ 0 h 565"/>
                <a:gd name="T24" fmla="*/ 0 w 566"/>
                <a:gd name="T25" fmla="*/ 0 h 565"/>
                <a:gd name="T26" fmla="*/ 0 w 566"/>
                <a:gd name="T27" fmla="*/ 0 h 565"/>
                <a:gd name="T28" fmla="*/ 0 w 566"/>
                <a:gd name="T29" fmla="*/ 0 h 565"/>
                <a:gd name="T30" fmla="*/ 0 w 566"/>
                <a:gd name="T31" fmla="*/ 0 h 565"/>
                <a:gd name="T32" fmla="*/ 0 w 566"/>
                <a:gd name="T33" fmla="*/ 0 h 565"/>
                <a:gd name="T34" fmla="*/ 0 w 566"/>
                <a:gd name="T35" fmla="*/ 0 h 565"/>
                <a:gd name="T36" fmla="*/ 0 w 566"/>
                <a:gd name="T37" fmla="*/ 0 h 565"/>
                <a:gd name="T38" fmla="*/ 0 w 566"/>
                <a:gd name="T39" fmla="*/ 0 h 565"/>
                <a:gd name="T40" fmla="*/ 0 w 566"/>
                <a:gd name="T41" fmla="*/ 0 h 565"/>
                <a:gd name="T42" fmla="*/ 0 w 566"/>
                <a:gd name="T43" fmla="*/ 0 h 565"/>
                <a:gd name="T44" fmla="*/ 0 w 566"/>
                <a:gd name="T45" fmla="*/ 0 h 565"/>
                <a:gd name="T46" fmla="*/ 0 w 566"/>
                <a:gd name="T47" fmla="*/ 0 h 565"/>
                <a:gd name="T48" fmla="*/ 0 w 566"/>
                <a:gd name="T49" fmla="*/ 0 h 565"/>
                <a:gd name="T50" fmla="*/ 0 w 566"/>
                <a:gd name="T51" fmla="*/ 0 h 565"/>
                <a:gd name="T52" fmla="*/ 0 w 566"/>
                <a:gd name="T53" fmla="*/ 0 h 565"/>
                <a:gd name="T54" fmla="*/ 0 w 566"/>
                <a:gd name="T55" fmla="*/ 0 h 565"/>
                <a:gd name="T56" fmla="*/ 0 w 566"/>
                <a:gd name="T57" fmla="*/ 0 h 565"/>
                <a:gd name="T58" fmla="*/ 0 w 566"/>
                <a:gd name="T59" fmla="*/ 0 h 565"/>
                <a:gd name="T60" fmla="*/ 0 w 566"/>
                <a:gd name="T61" fmla="*/ 0 h 565"/>
                <a:gd name="T62" fmla="*/ 0 w 566"/>
                <a:gd name="T63" fmla="*/ 0 h 565"/>
                <a:gd name="T64" fmla="*/ 0 w 566"/>
                <a:gd name="T65" fmla="*/ 0 h 565"/>
                <a:gd name="T66" fmla="*/ 0 w 566"/>
                <a:gd name="T67" fmla="*/ 0 h 565"/>
                <a:gd name="T68" fmla="*/ 0 w 566"/>
                <a:gd name="T69" fmla="*/ 0 h 565"/>
                <a:gd name="T70" fmla="*/ 0 w 566"/>
                <a:gd name="T71" fmla="*/ 0 h 565"/>
                <a:gd name="T72" fmla="*/ 0 w 566"/>
                <a:gd name="T73" fmla="*/ 0 h 565"/>
                <a:gd name="T74" fmla="*/ 0 w 566"/>
                <a:gd name="T75" fmla="*/ 0 h 565"/>
                <a:gd name="T76" fmla="*/ 0 w 566"/>
                <a:gd name="T77" fmla="*/ 0 h 565"/>
                <a:gd name="T78" fmla="*/ 0 w 566"/>
                <a:gd name="T79" fmla="*/ 0 h 565"/>
                <a:gd name="T80" fmla="*/ 0 w 566"/>
                <a:gd name="T81" fmla="*/ 0 h 565"/>
                <a:gd name="T82" fmla="*/ 0 w 566"/>
                <a:gd name="T83" fmla="*/ 0 h 565"/>
                <a:gd name="T84" fmla="*/ 0 w 566"/>
                <a:gd name="T85" fmla="*/ 0 h 565"/>
                <a:gd name="T86" fmla="*/ 0 w 566"/>
                <a:gd name="T87" fmla="*/ 0 h 565"/>
                <a:gd name="T88" fmla="*/ 0 w 566"/>
                <a:gd name="T89" fmla="*/ 0 h 5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66"/>
                <a:gd name="T136" fmla="*/ 0 h 565"/>
                <a:gd name="T137" fmla="*/ 566 w 566"/>
                <a:gd name="T138" fmla="*/ 565 h 56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66" h="565">
                  <a:moveTo>
                    <a:pt x="283" y="0"/>
                  </a:moveTo>
                  <a:lnTo>
                    <a:pt x="324" y="3"/>
                  </a:lnTo>
                  <a:lnTo>
                    <a:pt x="365" y="12"/>
                  </a:lnTo>
                  <a:lnTo>
                    <a:pt x="402" y="26"/>
                  </a:lnTo>
                  <a:lnTo>
                    <a:pt x="437" y="46"/>
                  </a:lnTo>
                  <a:lnTo>
                    <a:pt x="469" y="69"/>
                  </a:lnTo>
                  <a:lnTo>
                    <a:pt x="496" y="97"/>
                  </a:lnTo>
                  <a:lnTo>
                    <a:pt x="520" y="128"/>
                  </a:lnTo>
                  <a:lnTo>
                    <a:pt x="540" y="163"/>
                  </a:lnTo>
                  <a:lnTo>
                    <a:pt x="554" y="201"/>
                  </a:lnTo>
                  <a:lnTo>
                    <a:pt x="563" y="240"/>
                  </a:lnTo>
                  <a:lnTo>
                    <a:pt x="566" y="282"/>
                  </a:lnTo>
                  <a:lnTo>
                    <a:pt x="563" y="324"/>
                  </a:lnTo>
                  <a:lnTo>
                    <a:pt x="554" y="364"/>
                  </a:lnTo>
                  <a:lnTo>
                    <a:pt x="540" y="402"/>
                  </a:lnTo>
                  <a:lnTo>
                    <a:pt x="520" y="436"/>
                  </a:lnTo>
                  <a:lnTo>
                    <a:pt x="496" y="468"/>
                  </a:lnTo>
                  <a:lnTo>
                    <a:pt x="469" y="496"/>
                  </a:lnTo>
                  <a:lnTo>
                    <a:pt x="437" y="520"/>
                  </a:lnTo>
                  <a:lnTo>
                    <a:pt x="402" y="539"/>
                  </a:lnTo>
                  <a:lnTo>
                    <a:pt x="365" y="554"/>
                  </a:lnTo>
                  <a:lnTo>
                    <a:pt x="324" y="562"/>
                  </a:lnTo>
                  <a:lnTo>
                    <a:pt x="283" y="565"/>
                  </a:lnTo>
                  <a:lnTo>
                    <a:pt x="241" y="562"/>
                  </a:lnTo>
                  <a:lnTo>
                    <a:pt x="202" y="554"/>
                  </a:lnTo>
                  <a:lnTo>
                    <a:pt x="164" y="539"/>
                  </a:lnTo>
                  <a:lnTo>
                    <a:pt x="129" y="520"/>
                  </a:lnTo>
                  <a:lnTo>
                    <a:pt x="97" y="496"/>
                  </a:lnTo>
                  <a:lnTo>
                    <a:pt x="70" y="468"/>
                  </a:lnTo>
                  <a:lnTo>
                    <a:pt x="46" y="436"/>
                  </a:lnTo>
                  <a:lnTo>
                    <a:pt x="27" y="402"/>
                  </a:lnTo>
                  <a:lnTo>
                    <a:pt x="12" y="364"/>
                  </a:lnTo>
                  <a:lnTo>
                    <a:pt x="3" y="324"/>
                  </a:lnTo>
                  <a:lnTo>
                    <a:pt x="0" y="282"/>
                  </a:lnTo>
                  <a:lnTo>
                    <a:pt x="3" y="240"/>
                  </a:lnTo>
                  <a:lnTo>
                    <a:pt x="12" y="201"/>
                  </a:lnTo>
                  <a:lnTo>
                    <a:pt x="27" y="163"/>
                  </a:lnTo>
                  <a:lnTo>
                    <a:pt x="46" y="128"/>
                  </a:lnTo>
                  <a:lnTo>
                    <a:pt x="70" y="97"/>
                  </a:lnTo>
                  <a:lnTo>
                    <a:pt x="97" y="69"/>
                  </a:lnTo>
                  <a:lnTo>
                    <a:pt x="129" y="46"/>
                  </a:lnTo>
                  <a:lnTo>
                    <a:pt x="164" y="26"/>
                  </a:lnTo>
                  <a:lnTo>
                    <a:pt x="202" y="12"/>
                  </a:lnTo>
                  <a:lnTo>
                    <a:pt x="241" y="3"/>
                  </a:lnTo>
                  <a:lnTo>
                    <a:pt x="283" y="0"/>
                  </a:lnTo>
                  <a:close/>
                </a:path>
              </a:pathLst>
            </a:custGeom>
            <a:grpFill/>
            <a:ln w="9525">
              <a:noFill/>
              <a:round/>
              <a:headEnd/>
              <a:tailEnd/>
            </a:ln>
          </p:spPr>
          <p:txBody>
            <a:bodyPr wrap="none" anchor="ctr"/>
            <a:lstStyle/>
            <a:p>
              <a:endParaRPr lang="en-GB" dirty="0"/>
            </a:p>
          </p:txBody>
        </p:sp>
      </p:grpSp>
      <p:graphicFrame>
        <p:nvGraphicFramePr>
          <p:cNvPr id="4" name="Table 3"/>
          <p:cNvGraphicFramePr>
            <a:graphicFrameLocks noGrp="1"/>
          </p:cNvGraphicFramePr>
          <p:nvPr>
            <p:extLst>
              <p:ext uri="{D42A27DB-BD31-4B8C-83A1-F6EECF244321}">
                <p14:modId xmlns:p14="http://schemas.microsoft.com/office/powerpoint/2010/main" val="1830880467"/>
              </p:ext>
            </p:extLst>
          </p:nvPr>
        </p:nvGraphicFramePr>
        <p:xfrm>
          <a:off x="466255" y="3202913"/>
          <a:ext cx="9271073" cy="2438400"/>
        </p:xfrm>
        <a:graphic>
          <a:graphicData uri="http://schemas.openxmlformats.org/drawingml/2006/table">
            <a:tbl>
              <a:tblPr firstRow="1" bandRow="1">
                <a:tableStyleId>{93296810-A885-4BE3-A3E7-6D5BEEA58F35}</a:tableStyleId>
              </a:tblPr>
              <a:tblGrid>
                <a:gridCol w="1074261">
                  <a:extLst>
                    <a:ext uri="{9D8B030D-6E8A-4147-A177-3AD203B41FA5}">
                      <a16:colId xmlns:a16="http://schemas.microsoft.com/office/drawing/2014/main" xmlns="" val="632254926"/>
                    </a:ext>
                  </a:extLst>
                </a:gridCol>
                <a:gridCol w="3171398">
                  <a:extLst>
                    <a:ext uri="{9D8B030D-6E8A-4147-A177-3AD203B41FA5}">
                      <a16:colId xmlns:a16="http://schemas.microsoft.com/office/drawing/2014/main" xmlns="" val="33478543"/>
                    </a:ext>
                  </a:extLst>
                </a:gridCol>
                <a:gridCol w="1114112">
                  <a:extLst>
                    <a:ext uri="{9D8B030D-6E8A-4147-A177-3AD203B41FA5}">
                      <a16:colId xmlns:a16="http://schemas.microsoft.com/office/drawing/2014/main" xmlns="" val="1806703379"/>
                    </a:ext>
                  </a:extLst>
                </a:gridCol>
                <a:gridCol w="3911302">
                  <a:extLst>
                    <a:ext uri="{9D8B030D-6E8A-4147-A177-3AD203B41FA5}">
                      <a16:colId xmlns:a16="http://schemas.microsoft.com/office/drawing/2014/main" xmlns="" val="3078032306"/>
                    </a:ext>
                  </a:extLst>
                </a:gridCol>
              </a:tblGrid>
              <a:tr h="247986">
                <a:tc>
                  <a:txBody>
                    <a:bodyPr/>
                    <a:lstStyle/>
                    <a:p>
                      <a:r>
                        <a:rPr lang="en-GB" sz="1400" dirty="0"/>
                        <a:t>Wave</a:t>
                      </a:r>
                    </a:p>
                  </a:txBody>
                  <a:tcPr/>
                </a:tc>
                <a:tc>
                  <a:txBody>
                    <a:bodyPr/>
                    <a:lstStyle/>
                    <a:p>
                      <a:r>
                        <a:rPr lang="en-GB" sz="1400" dirty="0"/>
                        <a:t>Fieldwork month</a:t>
                      </a:r>
                    </a:p>
                  </a:txBody>
                  <a:tcPr/>
                </a:tc>
                <a:tc>
                  <a:txBody>
                    <a:bodyPr/>
                    <a:lstStyle/>
                    <a:p>
                      <a:r>
                        <a:rPr lang="en-GB" sz="1400" dirty="0"/>
                        <a:t>Wave</a:t>
                      </a:r>
                    </a:p>
                  </a:txBody>
                  <a:tcPr/>
                </a:tc>
                <a:tc>
                  <a:txBody>
                    <a:bodyPr/>
                    <a:lstStyle/>
                    <a:p>
                      <a:r>
                        <a:rPr lang="en-GB" sz="1400" dirty="0"/>
                        <a:t>Fieldwork month</a:t>
                      </a:r>
                    </a:p>
                  </a:txBody>
                  <a:tcPr/>
                </a:tc>
                <a:extLst>
                  <a:ext uri="{0D108BD9-81ED-4DB2-BD59-A6C34878D82A}">
                    <a16:rowId xmlns:a16="http://schemas.microsoft.com/office/drawing/2014/main" xmlns="" val="1961344361"/>
                  </a:ext>
                </a:extLst>
              </a:tr>
              <a:tr h="247986">
                <a:tc>
                  <a:txBody>
                    <a:bodyPr/>
                    <a:lstStyle/>
                    <a:p>
                      <a:r>
                        <a:rPr lang="en-GB" sz="1400" dirty="0"/>
                        <a:t>1</a:t>
                      </a:r>
                    </a:p>
                  </a:txBody>
                  <a:tcPr/>
                </a:tc>
                <a:tc>
                  <a:txBody>
                    <a:bodyPr/>
                    <a:lstStyle/>
                    <a:p>
                      <a:r>
                        <a:rPr lang="en-GB" sz="1400" dirty="0"/>
                        <a:t>September 2010</a:t>
                      </a:r>
                    </a:p>
                  </a:txBody>
                  <a:tcPr/>
                </a:tc>
                <a:tc>
                  <a:txBody>
                    <a:bodyPr/>
                    <a:lstStyle/>
                    <a:p>
                      <a:r>
                        <a:rPr lang="en-GB" sz="1400" dirty="0"/>
                        <a:t>8</a:t>
                      </a:r>
                    </a:p>
                  </a:txBody>
                  <a:tcPr/>
                </a:tc>
                <a:tc>
                  <a:txBody>
                    <a:bodyPr/>
                    <a:lstStyle/>
                    <a:p>
                      <a:r>
                        <a:rPr lang="en-GB" sz="1400" dirty="0"/>
                        <a:t>February 2014</a:t>
                      </a:r>
                    </a:p>
                  </a:txBody>
                  <a:tcPr/>
                </a:tc>
                <a:extLst>
                  <a:ext uri="{0D108BD9-81ED-4DB2-BD59-A6C34878D82A}">
                    <a16:rowId xmlns:a16="http://schemas.microsoft.com/office/drawing/2014/main" xmlns="" val="191935818"/>
                  </a:ext>
                </a:extLst>
              </a:tr>
              <a:tr h="247986">
                <a:tc>
                  <a:txBody>
                    <a:bodyPr/>
                    <a:lstStyle/>
                    <a:p>
                      <a:r>
                        <a:rPr lang="en-GB" sz="1400" dirty="0"/>
                        <a:t>2</a:t>
                      </a:r>
                    </a:p>
                  </a:txBody>
                  <a:tcPr/>
                </a:tc>
                <a:tc>
                  <a:txBody>
                    <a:bodyPr/>
                    <a:lstStyle/>
                    <a:p>
                      <a:r>
                        <a:rPr lang="en-GB" sz="1400" dirty="0"/>
                        <a:t>February 2011</a:t>
                      </a:r>
                    </a:p>
                  </a:txBody>
                  <a:tcPr/>
                </a:tc>
                <a:tc>
                  <a:txBody>
                    <a:bodyPr/>
                    <a:lstStyle/>
                    <a:p>
                      <a:r>
                        <a:rPr lang="en-GB" sz="1400" dirty="0"/>
                        <a:t>9</a:t>
                      </a:r>
                    </a:p>
                  </a:txBody>
                  <a:tcPr/>
                </a:tc>
                <a:tc>
                  <a:txBody>
                    <a:bodyPr/>
                    <a:lstStyle/>
                    <a:p>
                      <a:r>
                        <a:rPr lang="en-GB" sz="1400" dirty="0"/>
                        <a:t>July 2014</a:t>
                      </a:r>
                    </a:p>
                  </a:txBody>
                  <a:tcPr/>
                </a:tc>
                <a:extLst>
                  <a:ext uri="{0D108BD9-81ED-4DB2-BD59-A6C34878D82A}">
                    <a16:rowId xmlns:a16="http://schemas.microsoft.com/office/drawing/2014/main" xmlns="" val="1364214730"/>
                  </a:ext>
                </a:extLst>
              </a:tr>
              <a:tr h="247986">
                <a:tc>
                  <a:txBody>
                    <a:bodyPr/>
                    <a:lstStyle/>
                    <a:p>
                      <a:r>
                        <a:rPr lang="en-GB" sz="1400" dirty="0"/>
                        <a:t>3</a:t>
                      </a:r>
                    </a:p>
                  </a:txBody>
                  <a:tcPr/>
                </a:tc>
                <a:tc>
                  <a:txBody>
                    <a:bodyPr/>
                    <a:lstStyle/>
                    <a:p>
                      <a:r>
                        <a:rPr lang="en-GB" sz="1400" dirty="0"/>
                        <a:t>September 2011</a:t>
                      </a:r>
                    </a:p>
                  </a:txBody>
                  <a:tcPr/>
                </a:tc>
                <a:tc>
                  <a:txBody>
                    <a:bodyPr/>
                    <a:lstStyle/>
                    <a:p>
                      <a:r>
                        <a:rPr lang="en-GB" sz="1400" dirty="0"/>
                        <a:t>10</a:t>
                      </a:r>
                    </a:p>
                  </a:txBody>
                  <a:tcPr/>
                </a:tc>
                <a:tc>
                  <a:txBody>
                    <a:bodyPr/>
                    <a:lstStyle/>
                    <a:p>
                      <a:r>
                        <a:rPr lang="en-GB" sz="1400" dirty="0"/>
                        <a:t>February 2015</a:t>
                      </a:r>
                    </a:p>
                  </a:txBody>
                  <a:tcPr/>
                </a:tc>
                <a:extLst>
                  <a:ext uri="{0D108BD9-81ED-4DB2-BD59-A6C34878D82A}">
                    <a16:rowId xmlns:a16="http://schemas.microsoft.com/office/drawing/2014/main" xmlns="" val="557165098"/>
                  </a:ext>
                </a:extLst>
              </a:tr>
              <a:tr h="247986">
                <a:tc>
                  <a:txBody>
                    <a:bodyPr/>
                    <a:lstStyle/>
                    <a:p>
                      <a:r>
                        <a:rPr lang="en-GB" sz="1400" dirty="0"/>
                        <a:t>4</a:t>
                      </a:r>
                    </a:p>
                  </a:txBody>
                  <a:tcPr/>
                </a:tc>
                <a:tc>
                  <a:txBody>
                    <a:bodyPr/>
                    <a:lstStyle/>
                    <a:p>
                      <a:r>
                        <a:rPr lang="en-GB" sz="1400" dirty="0"/>
                        <a:t>February 2012</a:t>
                      </a:r>
                    </a:p>
                  </a:txBody>
                  <a:tcPr/>
                </a:tc>
                <a:tc>
                  <a:txBody>
                    <a:bodyPr/>
                    <a:lstStyle/>
                    <a:p>
                      <a:r>
                        <a:rPr lang="en-GB" sz="1400" dirty="0"/>
                        <a:t>11</a:t>
                      </a:r>
                    </a:p>
                  </a:txBody>
                  <a:tcPr/>
                </a:tc>
                <a:tc>
                  <a:txBody>
                    <a:bodyPr/>
                    <a:lstStyle/>
                    <a:p>
                      <a:r>
                        <a:rPr lang="en-GB" sz="1400" dirty="0"/>
                        <a:t>August 2015</a:t>
                      </a:r>
                    </a:p>
                  </a:txBody>
                  <a:tcPr/>
                </a:tc>
                <a:extLst>
                  <a:ext uri="{0D108BD9-81ED-4DB2-BD59-A6C34878D82A}">
                    <a16:rowId xmlns:a16="http://schemas.microsoft.com/office/drawing/2014/main" xmlns="" val="1679326188"/>
                  </a:ext>
                </a:extLst>
              </a:tr>
              <a:tr h="247986">
                <a:tc>
                  <a:txBody>
                    <a:bodyPr/>
                    <a:lstStyle/>
                    <a:p>
                      <a:r>
                        <a:rPr lang="en-GB" sz="1400" dirty="0"/>
                        <a:t>5</a:t>
                      </a:r>
                    </a:p>
                  </a:txBody>
                  <a:tcPr/>
                </a:tc>
                <a:tc>
                  <a:txBody>
                    <a:bodyPr/>
                    <a:lstStyle/>
                    <a:p>
                      <a:r>
                        <a:rPr lang="en-GB" sz="1400" dirty="0"/>
                        <a:t>August 2012</a:t>
                      </a:r>
                    </a:p>
                  </a:txBody>
                  <a:tcPr/>
                </a:tc>
                <a:tc>
                  <a:txBody>
                    <a:bodyPr/>
                    <a:lstStyle/>
                    <a:p>
                      <a:r>
                        <a:rPr lang="en-GB" sz="1400" dirty="0"/>
                        <a:t>12</a:t>
                      </a:r>
                    </a:p>
                  </a:txBody>
                  <a:tcPr/>
                </a:tc>
                <a:tc>
                  <a:txBody>
                    <a:bodyPr/>
                    <a:lstStyle/>
                    <a:p>
                      <a:r>
                        <a:rPr lang="en-GB" sz="1400" dirty="0"/>
                        <a:t>February 2016</a:t>
                      </a:r>
                    </a:p>
                  </a:txBody>
                  <a:tcPr/>
                </a:tc>
                <a:extLst>
                  <a:ext uri="{0D108BD9-81ED-4DB2-BD59-A6C34878D82A}">
                    <a16:rowId xmlns:a16="http://schemas.microsoft.com/office/drawing/2014/main" xmlns="" val="1122868775"/>
                  </a:ext>
                </a:extLst>
              </a:tr>
              <a:tr h="247986">
                <a:tc>
                  <a:txBody>
                    <a:bodyPr/>
                    <a:lstStyle/>
                    <a:p>
                      <a:r>
                        <a:rPr lang="en-GB" sz="1400" dirty="0"/>
                        <a:t>6</a:t>
                      </a:r>
                    </a:p>
                  </a:txBody>
                  <a:tcPr/>
                </a:tc>
                <a:tc>
                  <a:txBody>
                    <a:bodyPr/>
                    <a:lstStyle/>
                    <a:p>
                      <a:r>
                        <a:rPr lang="en-GB" sz="1400" dirty="0"/>
                        <a:t>February 2013</a:t>
                      </a:r>
                    </a:p>
                  </a:txBody>
                  <a:tcPr/>
                </a:tc>
                <a:tc>
                  <a:txBody>
                    <a:bodyPr/>
                    <a:lstStyle/>
                    <a:p>
                      <a:r>
                        <a:rPr lang="en-GB" sz="1400" dirty="0"/>
                        <a:t>13</a:t>
                      </a:r>
                    </a:p>
                  </a:txBody>
                  <a:tcPr/>
                </a:tc>
                <a:tc>
                  <a:txBody>
                    <a:bodyPr/>
                    <a:lstStyle/>
                    <a:p>
                      <a:r>
                        <a:rPr lang="en-GB" sz="1400" dirty="0"/>
                        <a:t>August 2016</a:t>
                      </a:r>
                    </a:p>
                  </a:txBody>
                  <a:tcPr/>
                </a:tc>
                <a:extLst>
                  <a:ext uri="{0D108BD9-81ED-4DB2-BD59-A6C34878D82A}">
                    <a16:rowId xmlns:a16="http://schemas.microsoft.com/office/drawing/2014/main" xmlns="" val="628219865"/>
                  </a:ext>
                </a:extLst>
              </a:tr>
              <a:tr h="247986">
                <a:tc>
                  <a:txBody>
                    <a:bodyPr/>
                    <a:lstStyle/>
                    <a:p>
                      <a:r>
                        <a:rPr lang="en-GB" sz="1400" dirty="0"/>
                        <a:t>7</a:t>
                      </a:r>
                    </a:p>
                  </a:txBody>
                  <a:tcPr/>
                </a:tc>
                <a:tc>
                  <a:txBody>
                    <a:bodyPr/>
                    <a:lstStyle/>
                    <a:p>
                      <a:r>
                        <a:rPr lang="en-GB" sz="1400" dirty="0"/>
                        <a:t>July 2013</a:t>
                      </a:r>
                    </a:p>
                  </a:txBody>
                  <a:tcPr/>
                </a:tc>
                <a:tc>
                  <a:txBody>
                    <a:bodyPr/>
                    <a:lstStyle/>
                    <a:p>
                      <a:r>
                        <a:rPr lang="en-GB" sz="1400" dirty="0"/>
                        <a:t>14</a:t>
                      </a:r>
                    </a:p>
                  </a:txBody>
                  <a:tcPr/>
                </a:tc>
                <a:tc>
                  <a:txBody>
                    <a:bodyPr/>
                    <a:lstStyle/>
                    <a:p>
                      <a:r>
                        <a:rPr lang="en-GB" sz="1400" dirty="0"/>
                        <a:t>March 2017</a:t>
                      </a:r>
                    </a:p>
                  </a:txBody>
                  <a:tcPr/>
                </a:tc>
                <a:extLst>
                  <a:ext uri="{0D108BD9-81ED-4DB2-BD59-A6C34878D82A}">
                    <a16:rowId xmlns:a16="http://schemas.microsoft.com/office/drawing/2014/main" xmlns="" val="1308627544"/>
                  </a:ext>
                </a:extLst>
              </a:tr>
            </a:tbl>
          </a:graphicData>
        </a:graphic>
      </p:graphicFrame>
      <p:sp>
        <p:nvSpPr>
          <p:cNvPr id="2" name="Rectangle 1"/>
          <p:cNvSpPr/>
          <p:nvPr/>
        </p:nvSpPr>
        <p:spPr>
          <a:xfrm>
            <a:off x="429501" y="6103828"/>
            <a:ext cx="10386737" cy="369332"/>
          </a:xfrm>
          <a:prstGeom prst="rect">
            <a:avLst/>
          </a:prstGeom>
        </p:spPr>
        <p:txBody>
          <a:bodyPr wrap="square">
            <a:spAutoFit/>
          </a:bodyPr>
          <a:lstStyle/>
          <a:p>
            <a:pPr>
              <a:spcAft>
                <a:spcPts val="0"/>
              </a:spcAft>
            </a:pPr>
            <a:r>
              <a:rPr lang="en-GB" sz="900" dirty="0">
                <a:solidFill>
                  <a:srgbClr val="6E6E6E"/>
                </a:solidFill>
                <a:latin typeface="Arial" panose="020B0604020202020204" pitchFamily="34" charset="0"/>
                <a:ea typeface="Times New Roman" panose="02020603050405020304" pitchFamily="18" charset="0"/>
                <a:cs typeface="Times New Roman" panose="02020603050405020304" pitchFamily="18" charset="0"/>
              </a:rPr>
              <a:t>Kantar TNS is certified to ISO 20252 (the International Standard for Market, Opinion and Social Research) and ISO 9001 (the International Process Standard for Service Companies).  All project work is carried out in compliance with these standards and in line with the UK Data Protection Act 1998. Kantar TNS adheres to the MRS/ESOMAR codes of conduct</a:t>
            </a:r>
            <a:endParaRPr lang="en-GB" sz="9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64968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GB" dirty="0"/>
              <a:t>Appendix</a:t>
            </a:r>
          </a:p>
        </p:txBody>
      </p:sp>
      <p:sp>
        <p:nvSpPr>
          <p:cNvPr id="3" name="Text Placeholder 2"/>
          <p:cNvSpPr>
            <a:spLocks noGrp="1"/>
          </p:cNvSpPr>
          <p:nvPr>
            <p:ph type="body" sz="quarter" idx="16"/>
          </p:nvPr>
        </p:nvSpPr>
        <p:spPr/>
        <p:txBody>
          <a:bodyPr/>
          <a:lstStyle/>
          <a:p>
            <a:r>
              <a:rPr lang="en-GB" dirty="0"/>
              <a:t>9</a:t>
            </a:r>
          </a:p>
        </p:txBody>
      </p:sp>
    </p:spTree>
    <p:extLst>
      <p:ext uri="{BB962C8B-B14F-4D97-AF65-F5344CB8AC3E}">
        <p14:creationId xmlns:p14="http://schemas.microsoft.com/office/powerpoint/2010/main" val="3962747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Title 11"/>
          <p:cNvSpPr>
            <a:spLocks noGrp="1"/>
          </p:cNvSpPr>
          <p:nvPr>
            <p:ph type="title"/>
          </p:nvPr>
        </p:nvSpPr>
        <p:spPr>
          <a:xfrm>
            <a:off x="350890" y="216494"/>
            <a:ext cx="12191999" cy="1190171"/>
          </a:xfrm>
        </p:spPr>
        <p:txBody>
          <a:bodyPr/>
          <a:lstStyle/>
          <a:p>
            <a:r>
              <a:rPr lang="en-GB" sz="2200" dirty="0"/>
              <a:t>Survey sample sizes</a:t>
            </a:r>
          </a:p>
        </p:txBody>
      </p:sp>
      <p:sp>
        <p:nvSpPr>
          <p:cNvPr id="2" name="Rounded Rectangle 1"/>
          <p:cNvSpPr/>
          <p:nvPr/>
        </p:nvSpPr>
        <p:spPr>
          <a:xfrm>
            <a:off x="11412282" y="2785730"/>
            <a:ext cx="269359" cy="223284"/>
          </a:xfrm>
          <a:prstGeom prst="round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300" b="0" dirty="0">
              <a:solidFill>
                <a:schemeClr val="bg1"/>
              </a:solidFill>
            </a:endParaRPr>
          </a:p>
        </p:txBody>
      </p:sp>
      <p:sp>
        <p:nvSpPr>
          <p:cNvPr id="4" name="Slide Number Placeholder 3"/>
          <p:cNvSpPr>
            <a:spLocks noGrp="1"/>
          </p:cNvSpPr>
          <p:nvPr>
            <p:ph type="sldNum" sz="quarter" idx="10"/>
          </p:nvPr>
        </p:nvSpPr>
        <p:spPr/>
        <p:txBody>
          <a:bodyPr/>
          <a:lstStyle/>
          <a:p>
            <a:fld id="{9784CBA3-D598-4B1F-BAA3-EE14B5154290}" type="slidenum">
              <a:rPr lang="en-AU" smtClean="0"/>
              <a:pPr/>
              <a:t>51</a:t>
            </a:fld>
            <a:endParaRPr lang="en-AU" dirty="0"/>
          </a:p>
        </p:txBody>
      </p:sp>
      <p:graphicFrame>
        <p:nvGraphicFramePr>
          <p:cNvPr id="6" name="Table 5"/>
          <p:cNvGraphicFramePr>
            <a:graphicFrameLocks noGrp="1"/>
          </p:cNvGraphicFramePr>
          <p:nvPr>
            <p:extLst>
              <p:ext uri="{D42A27DB-BD31-4B8C-83A1-F6EECF244321}">
                <p14:modId xmlns:p14="http://schemas.microsoft.com/office/powerpoint/2010/main" val="1581758699"/>
              </p:ext>
            </p:extLst>
          </p:nvPr>
        </p:nvGraphicFramePr>
        <p:xfrm>
          <a:off x="350890" y="1017726"/>
          <a:ext cx="6487601" cy="5242560"/>
        </p:xfrm>
        <a:graphic>
          <a:graphicData uri="http://schemas.openxmlformats.org/drawingml/2006/table">
            <a:tbl>
              <a:tblPr firstRow="1" bandRow="1">
                <a:tableStyleId>{5C22544A-7EE6-4342-B048-85BDC9FD1C3A}</a:tableStyleId>
              </a:tblPr>
              <a:tblGrid>
                <a:gridCol w="1811486">
                  <a:extLst>
                    <a:ext uri="{9D8B030D-6E8A-4147-A177-3AD203B41FA5}">
                      <a16:colId xmlns:a16="http://schemas.microsoft.com/office/drawing/2014/main" xmlns="" val="20000"/>
                    </a:ext>
                  </a:extLst>
                </a:gridCol>
                <a:gridCol w="3043822">
                  <a:extLst>
                    <a:ext uri="{9D8B030D-6E8A-4147-A177-3AD203B41FA5}">
                      <a16:colId xmlns:a16="http://schemas.microsoft.com/office/drawing/2014/main" xmlns="" val="20001"/>
                    </a:ext>
                  </a:extLst>
                </a:gridCol>
                <a:gridCol w="1632293">
                  <a:extLst>
                    <a:ext uri="{9D8B030D-6E8A-4147-A177-3AD203B41FA5}">
                      <a16:colId xmlns:a16="http://schemas.microsoft.com/office/drawing/2014/main" xmlns="" val="20002"/>
                    </a:ext>
                  </a:extLst>
                </a:gridCol>
              </a:tblGrid>
              <a:tr h="349767">
                <a:tc gridSpan="3">
                  <a:txBody>
                    <a:bodyPr/>
                    <a:lstStyle/>
                    <a:p>
                      <a:r>
                        <a:rPr lang="en-GB" b="0" dirty="0"/>
                        <a:t>Main</a:t>
                      </a:r>
                      <a:r>
                        <a:rPr lang="en-GB" b="0" baseline="0" dirty="0"/>
                        <a:t> Omnibus survey</a:t>
                      </a:r>
                      <a:endParaRPr lang="en-GB" b="0" dirty="0"/>
                    </a:p>
                  </a:txBody>
                  <a:tcPr marL="121920" marR="121920">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xmlns="" val="10000"/>
                  </a:ext>
                </a:extLst>
              </a:tr>
              <a:tr h="292645">
                <a:tc>
                  <a:txBody>
                    <a:bodyPr/>
                    <a:lstStyle/>
                    <a:p>
                      <a:r>
                        <a:rPr lang="en-GB" sz="1400" dirty="0"/>
                        <a:t>Month</a:t>
                      </a:r>
                    </a:p>
                  </a:txBody>
                  <a:tcPr marL="121920" marR="121920">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n-GB" sz="1400" dirty="0"/>
                        <a:t>Fieldwork dates</a:t>
                      </a:r>
                    </a:p>
                  </a:txBody>
                  <a:tcPr marL="121920" marR="121920">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n-GB" sz="1400" dirty="0"/>
                        <a:t>Sample size</a:t>
                      </a:r>
                    </a:p>
                  </a:txBody>
                  <a:tcPr marL="121920" marR="121920">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10001"/>
                  </a:ext>
                </a:extLst>
              </a:tr>
              <a:tr h="292645">
                <a:tc>
                  <a:txBody>
                    <a:bodyPr/>
                    <a:lstStyle/>
                    <a:p>
                      <a:r>
                        <a:rPr lang="en-GB" sz="1400" dirty="0"/>
                        <a:t>September</a:t>
                      </a:r>
                      <a:r>
                        <a:rPr lang="en-GB" sz="1400" baseline="0" dirty="0"/>
                        <a:t> 2010</a:t>
                      </a:r>
                      <a:endParaRPr lang="en-GB" sz="1400" dirty="0"/>
                    </a:p>
                  </a:txBody>
                  <a:tcPr marL="121920" marR="121920">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dirty="0"/>
                        <a:t>22 – 29 September</a:t>
                      </a:r>
                    </a:p>
                  </a:txBody>
                  <a:tcPr marL="121920" marR="121920">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dirty="0"/>
                        <a:t>606</a:t>
                      </a:r>
                    </a:p>
                  </a:txBody>
                  <a:tcPr marL="121920" marR="121920">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92645">
                <a:tc>
                  <a:txBody>
                    <a:bodyPr/>
                    <a:lstStyle/>
                    <a:p>
                      <a:r>
                        <a:rPr lang="en-GB" sz="1400" dirty="0"/>
                        <a:t>February</a:t>
                      </a:r>
                      <a:r>
                        <a:rPr lang="en-GB" sz="1400" baseline="0" dirty="0"/>
                        <a:t> 2011</a:t>
                      </a:r>
                      <a:endParaRPr lang="en-GB" sz="1400" dirty="0"/>
                    </a:p>
                  </a:txBody>
                  <a:tcPr marL="121920" marR="12192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dirty="0"/>
                        <a:t>23 February – 3 March</a:t>
                      </a:r>
                    </a:p>
                  </a:txBody>
                  <a:tcPr marL="121920" marR="12192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dirty="0"/>
                        <a:t>603</a:t>
                      </a:r>
                    </a:p>
                  </a:txBody>
                  <a:tcPr marL="121920" marR="12192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292645">
                <a:tc>
                  <a:txBody>
                    <a:bodyPr/>
                    <a:lstStyle/>
                    <a:p>
                      <a:r>
                        <a:rPr lang="en-GB" sz="1400" dirty="0"/>
                        <a:t>September 2011</a:t>
                      </a:r>
                    </a:p>
                  </a:txBody>
                  <a:tcPr marL="121920" marR="12192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dirty="0"/>
                        <a:t>21 – 29 September</a:t>
                      </a:r>
                    </a:p>
                  </a:txBody>
                  <a:tcPr marL="121920" marR="12192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dirty="0"/>
                        <a:t>583</a:t>
                      </a:r>
                    </a:p>
                  </a:txBody>
                  <a:tcPr marL="121920" marR="12192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292645">
                <a:tc>
                  <a:txBody>
                    <a:bodyPr/>
                    <a:lstStyle/>
                    <a:p>
                      <a:r>
                        <a:rPr lang="en-GB" sz="1400" dirty="0"/>
                        <a:t>February 2012</a:t>
                      </a:r>
                    </a:p>
                  </a:txBody>
                  <a:tcPr marL="121920" marR="12192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dirty="0"/>
                        <a:t>29 February – 18</a:t>
                      </a:r>
                      <a:r>
                        <a:rPr lang="en-GB" sz="1400" baseline="0" dirty="0"/>
                        <a:t> March</a:t>
                      </a:r>
                      <a:endParaRPr lang="en-GB" sz="1400" dirty="0"/>
                    </a:p>
                  </a:txBody>
                  <a:tcPr marL="121920" marR="12192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dirty="0"/>
                        <a:t>608</a:t>
                      </a:r>
                    </a:p>
                  </a:txBody>
                  <a:tcPr marL="121920" marR="12192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292645">
                <a:tc>
                  <a:txBody>
                    <a:bodyPr/>
                    <a:lstStyle/>
                    <a:p>
                      <a:r>
                        <a:rPr lang="en-GB" sz="1400" dirty="0"/>
                        <a:t>August 2012</a:t>
                      </a:r>
                    </a:p>
                  </a:txBody>
                  <a:tcPr marL="121920" marR="12192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dirty="0"/>
                        <a:t>22 – 30 August</a:t>
                      </a:r>
                    </a:p>
                  </a:txBody>
                  <a:tcPr marL="121920" marR="12192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dirty="0"/>
                        <a:t>550</a:t>
                      </a:r>
                    </a:p>
                  </a:txBody>
                  <a:tcPr marL="121920" marR="12192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292645">
                <a:tc>
                  <a:txBody>
                    <a:bodyPr/>
                    <a:lstStyle/>
                    <a:p>
                      <a:r>
                        <a:rPr lang="en-GB" sz="1400" dirty="0"/>
                        <a:t>February 2013</a:t>
                      </a:r>
                    </a:p>
                  </a:txBody>
                  <a:tcPr marL="121920" marR="12192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dirty="0"/>
                        <a:t>20 – 28 February</a:t>
                      </a:r>
                    </a:p>
                  </a:txBody>
                  <a:tcPr marL="121920" marR="12192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dirty="0"/>
                        <a:t>568</a:t>
                      </a:r>
                    </a:p>
                  </a:txBody>
                  <a:tcPr marL="121920" marR="12192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292645">
                <a:tc>
                  <a:txBody>
                    <a:bodyPr/>
                    <a:lstStyle/>
                    <a:p>
                      <a:r>
                        <a:rPr lang="en-GB" sz="1400" dirty="0"/>
                        <a:t>July 2013</a:t>
                      </a:r>
                    </a:p>
                  </a:txBody>
                  <a:tcPr marL="121920" marR="12192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dirty="0"/>
                        <a:t>24 – 30</a:t>
                      </a:r>
                      <a:r>
                        <a:rPr lang="en-GB" sz="1400" baseline="0" dirty="0"/>
                        <a:t> July</a:t>
                      </a:r>
                      <a:endParaRPr lang="en-GB" sz="1400" dirty="0"/>
                    </a:p>
                  </a:txBody>
                  <a:tcPr marL="121920" marR="12192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dirty="0"/>
                        <a:t>556</a:t>
                      </a:r>
                    </a:p>
                  </a:txBody>
                  <a:tcPr marL="121920" marR="12192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292645">
                <a:tc>
                  <a:txBody>
                    <a:bodyPr/>
                    <a:lstStyle/>
                    <a:p>
                      <a:r>
                        <a:rPr lang="en-GB" sz="1400" dirty="0"/>
                        <a:t>February 2014</a:t>
                      </a:r>
                    </a:p>
                  </a:txBody>
                  <a:tcPr marL="121920" marR="12192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dirty="0"/>
                        <a:t>26</a:t>
                      </a:r>
                      <a:r>
                        <a:rPr lang="en-GB" sz="1400" baseline="0" dirty="0"/>
                        <a:t> February – 9 March</a:t>
                      </a:r>
                      <a:endParaRPr lang="en-GB" sz="1400" dirty="0"/>
                    </a:p>
                  </a:txBody>
                  <a:tcPr marL="121920" marR="12192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dirty="0"/>
                        <a:t>606</a:t>
                      </a:r>
                    </a:p>
                  </a:txBody>
                  <a:tcPr marL="121920" marR="12192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9"/>
                  </a:ext>
                </a:extLst>
              </a:tr>
              <a:tr h="292645">
                <a:tc>
                  <a:txBody>
                    <a:bodyPr/>
                    <a:lstStyle/>
                    <a:p>
                      <a:r>
                        <a:rPr lang="en-GB" sz="1400" dirty="0"/>
                        <a:t>July 2014</a:t>
                      </a:r>
                    </a:p>
                  </a:txBody>
                  <a:tcPr marL="121920" marR="12192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dirty="0"/>
                        <a:t>23 July – 7 August</a:t>
                      </a:r>
                    </a:p>
                  </a:txBody>
                  <a:tcPr marL="121920" marR="12192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dirty="0"/>
                        <a:t>560</a:t>
                      </a:r>
                    </a:p>
                  </a:txBody>
                  <a:tcPr marL="121920" marR="12192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0"/>
                  </a:ext>
                </a:extLst>
              </a:tr>
              <a:tr h="292645">
                <a:tc>
                  <a:txBody>
                    <a:bodyPr/>
                    <a:lstStyle/>
                    <a:p>
                      <a:r>
                        <a:rPr lang="en-GB" sz="1400" dirty="0"/>
                        <a:t>February</a:t>
                      </a:r>
                      <a:r>
                        <a:rPr lang="en-GB" sz="1400" baseline="0" dirty="0"/>
                        <a:t> 2015</a:t>
                      </a:r>
                      <a:endParaRPr lang="en-GB" sz="1400" dirty="0"/>
                    </a:p>
                  </a:txBody>
                  <a:tcPr marL="121920" marR="12192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dirty="0"/>
                        <a:t>25 February</a:t>
                      </a:r>
                      <a:r>
                        <a:rPr lang="en-GB" sz="1400" baseline="0" dirty="0"/>
                        <a:t> – 24 March</a:t>
                      </a:r>
                      <a:endParaRPr lang="en-GB" sz="1400" dirty="0"/>
                    </a:p>
                  </a:txBody>
                  <a:tcPr marL="121920" marR="12192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dirty="0"/>
                        <a:t>468</a:t>
                      </a:r>
                    </a:p>
                  </a:txBody>
                  <a:tcPr marL="121920" marR="12192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1"/>
                  </a:ext>
                </a:extLst>
              </a:tr>
              <a:tr h="292645">
                <a:tc>
                  <a:txBody>
                    <a:bodyPr/>
                    <a:lstStyle/>
                    <a:p>
                      <a:r>
                        <a:rPr lang="en-GB" sz="1400" dirty="0"/>
                        <a:t>July 2015</a:t>
                      </a:r>
                    </a:p>
                  </a:txBody>
                  <a:tcPr marL="121920" marR="12192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dirty="0"/>
                        <a:t>5 – 18 August 2015</a:t>
                      </a:r>
                    </a:p>
                  </a:txBody>
                  <a:tcPr marL="121920" marR="12192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dirty="0"/>
                        <a:t>534</a:t>
                      </a:r>
                    </a:p>
                  </a:txBody>
                  <a:tcPr marL="121920" marR="12192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2"/>
                  </a:ext>
                </a:extLst>
              </a:tr>
              <a:tr h="292645">
                <a:tc>
                  <a:txBody>
                    <a:bodyPr/>
                    <a:lstStyle/>
                    <a:p>
                      <a:r>
                        <a:rPr lang="en-GB" sz="1400" dirty="0"/>
                        <a:t>February</a:t>
                      </a:r>
                      <a:r>
                        <a:rPr lang="en-GB" sz="1400" baseline="0" dirty="0"/>
                        <a:t> 2016</a:t>
                      </a:r>
                      <a:endParaRPr lang="en-GB" sz="1400" dirty="0"/>
                    </a:p>
                  </a:txBody>
                  <a:tcPr marL="121920" marR="12192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dirty="0"/>
                        <a:t>24 February – 15 March 2016</a:t>
                      </a:r>
                    </a:p>
                  </a:txBody>
                  <a:tcPr marL="121920" marR="12192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dirty="0"/>
                        <a:t>536</a:t>
                      </a:r>
                    </a:p>
                  </a:txBody>
                  <a:tcPr marL="121920" marR="12192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3"/>
                  </a:ext>
                </a:extLst>
              </a:tr>
              <a:tr h="292645">
                <a:tc>
                  <a:txBody>
                    <a:bodyPr/>
                    <a:lstStyle/>
                    <a:p>
                      <a:r>
                        <a:rPr lang="en-GB" sz="1400" dirty="0"/>
                        <a:t>July 2016</a:t>
                      </a:r>
                    </a:p>
                  </a:txBody>
                  <a:tcPr marL="121920" marR="12192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dirty="0"/>
                        <a:t>20 July – 10 August 2016</a:t>
                      </a:r>
                    </a:p>
                  </a:txBody>
                  <a:tcPr marL="121920" marR="12192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dirty="0"/>
                        <a:t>582</a:t>
                      </a:r>
                    </a:p>
                  </a:txBody>
                  <a:tcPr marL="121920" marR="12192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4"/>
                  </a:ext>
                </a:extLst>
              </a:tr>
              <a:tr h="292645">
                <a:tc>
                  <a:txBody>
                    <a:bodyPr/>
                    <a:lstStyle/>
                    <a:p>
                      <a:r>
                        <a:rPr lang="en-GB" sz="1400" dirty="0"/>
                        <a:t>March 2017</a:t>
                      </a:r>
                    </a:p>
                  </a:txBody>
                  <a:tcPr marL="121920" marR="12192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GB" sz="1400" dirty="0"/>
                        <a:t>8 – 24 March 2017</a:t>
                      </a:r>
                    </a:p>
                  </a:txBody>
                  <a:tcPr marL="121920" marR="12192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GB" sz="1400" dirty="0"/>
                        <a:t>600</a:t>
                      </a:r>
                    </a:p>
                  </a:txBody>
                  <a:tcPr marL="121920" marR="12192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15"/>
                  </a:ext>
                </a:extLst>
              </a:tr>
              <a:tr h="292645">
                <a:tc>
                  <a:txBody>
                    <a:bodyPr/>
                    <a:lstStyle/>
                    <a:p>
                      <a:endParaRPr lang="en-GB" sz="1400" dirty="0"/>
                    </a:p>
                  </a:txBody>
                  <a:tcPr marL="121920" marR="12192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400" dirty="0"/>
                    </a:p>
                  </a:txBody>
                  <a:tcPr marL="121920" marR="12192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400" dirty="0"/>
                    </a:p>
                  </a:txBody>
                  <a:tcPr marL="121920" marR="12192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996021552"/>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258988564"/>
              </p:ext>
            </p:extLst>
          </p:nvPr>
        </p:nvGraphicFramePr>
        <p:xfrm>
          <a:off x="6748061" y="4200081"/>
          <a:ext cx="4933580" cy="1584960"/>
        </p:xfrm>
        <a:graphic>
          <a:graphicData uri="http://schemas.openxmlformats.org/drawingml/2006/table">
            <a:tbl>
              <a:tblPr firstRow="1" bandRow="1">
                <a:tableStyleId>{7DF18680-E054-41AD-8BC1-D1AEF772440D}</a:tableStyleId>
              </a:tblPr>
              <a:tblGrid>
                <a:gridCol w="3325451">
                  <a:extLst>
                    <a:ext uri="{9D8B030D-6E8A-4147-A177-3AD203B41FA5}">
                      <a16:colId xmlns:a16="http://schemas.microsoft.com/office/drawing/2014/main" xmlns="" val="20000"/>
                    </a:ext>
                  </a:extLst>
                </a:gridCol>
                <a:gridCol w="1608129">
                  <a:extLst>
                    <a:ext uri="{9D8B030D-6E8A-4147-A177-3AD203B41FA5}">
                      <a16:colId xmlns:a16="http://schemas.microsoft.com/office/drawing/2014/main" xmlns="" val="20001"/>
                    </a:ext>
                  </a:extLst>
                </a:gridCol>
              </a:tblGrid>
              <a:tr h="218209">
                <a:tc gridSpan="2">
                  <a:txBody>
                    <a:bodyPr/>
                    <a:lstStyle/>
                    <a:p>
                      <a:r>
                        <a:rPr lang="en-GB" b="0" i="0" dirty="0"/>
                        <a:t>Youth</a:t>
                      </a:r>
                      <a:r>
                        <a:rPr lang="en-GB" b="0" i="0" baseline="0" dirty="0"/>
                        <a:t> Boost – 17-25s</a:t>
                      </a:r>
                      <a:endParaRPr lang="en-GB" b="0" i="0" dirty="0"/>
                    </a:p>
                  </a:txBody>
                  <a:tcPr marL="121920" marR="121920"/>
                </a:tc>
                <a:tc hMerge="1">
                  <a:txBody>
                    <a:bodyPr/>
                    <a:lstStyle/>
                    <a:p>
                      <a:endParaRPr lang="en-GB" dirty="0"/>
                    </a:p>
                  </a:txBody>
                  <a:tcPr/>
                </a:tc>
                <a:extLst>
                  <a:ext uri="{0D108BD9-81ED-4DB2-BD59-A6C34878D82A}">
                    <a16:rowId xmlns:a16="http://schemas.microsoft.com/office/drawing/2014/main" xmlns="" val="10000"/>
                  </a:ext>
                </a:extLst>
              </a:tr>
              <a:tr h="182572">
                <a:tc>
                  <a:txBody>
                    <a:bodyPr/>
                    <a:lstStyle/>
                    <a:p>
                      <a:r>
                        <a:rPr lang="en-GB" sz="1400" dirty="0"/>
                        <a:t>February 2014</a:t>
                      </a:r>
                    </a:p>
                  </a:txBody>
                  <a:tcPr marL="121920" marR="121920">
                    <a:lnB w="12700" cap="flat" cmpd="sng" algn="ctr">
                      <a:solidFill>
                        <a:schemeClr val="bg1">
                          <a:lumMod val="50000"/>
                        </a:schemeClr>
                      </a:solidFill>
                      <a:prstDash val="solid"/>
                      <a:round/>
                      <a:headEnd type="none" w="med" len="med"/>
                      <a:tailEnd type="none" w="med" len="med"/>
                    </a:lnB>
                    <a:noFill/>
                  </a:tcPr>
                </a:tc>
                <a:tc>
                  <a:txBody>
                    <a:bodyPr/>
                    <a:lstStyle/>
                    <a:p>
                      <a:r>
                        <a:rPr lang="en-GB" sz="1400" dirty="0"/>
                        <a:t>152</a:t>
                      </a:r>
                    </a:p>
                  </a:txBody>
                  <a:tcPr marL="121920" marR="121920">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xmlns="" val="10001"/>
                  </a:ext>
                </a:extLst>
              </a:tr>
              <a:tr h="182572">
                <a:tc>
                  <a:txBody>
                    <a:bodyPr/>
                    <a:lstStyle/>
                    <a:p>
                      <a:r>
                        <a:rPr lang="en-GB" sz="1400" dirty="0"/>
                        <a:t>February</a:t>
                      </a:r>
                      <a:r>
                        <a:rPr lang="en-GB" sz="1400" baseline="0" dirty="0"/>
                        <a:t> 2015</a:t>
                      </a:r>
                      <a:endParaRPr lang="en-GB" sz="1400" dirty="0"/>
                    </a:p>
                  </a:txBody>
                  <a:tcPr marL="121920" marR="121920">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r>
                        <a:rPr lang="en-GB" sz="1400" dirty="0"/>
                        <a:t>143</a:t>
                      </a:r>
                    </a:p>
                  </a:txBody>
                  <a:tcPr marL="121920" marR="121920">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xmlns="" val="10002"/>
                  </a:ext>
                </a:extLst>
              </a:tr>
              <a:tr h="182572">
                <a:tc>
                  <a:txBody>
                    <a:bodyPr/>
                    <a:lstStyle/>
                    <a:p>
                      <a:r>
                        <a:rPr lang="en-GB" sz="1400" dirty="0"/>
                        <a:t>February</a:t>
                      </a:r>
                      <a:r>
                        <a:rPr lang="en-GB" sz="1400" baseline="0" dirty="0"/>
                        <a:t> 2016</a:t>
                      </a:r>
                      <a:endParaRPr lang="en-GB" sz="1400" dirty="0"/>
                    </a:p>
                  </a:txBody>
                  <a:tcPr marL="121920" marR="121920">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r>
                        <a:rPr lang="en-GB" sz="1400" dirty="0"/>
                        <a:t>143</a:t>
                      </a:r>
                    </a:p>
                  </a:txBody>
                  <a:tcPr marL="121920" marR="121920">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xmlns="" val="10003"/>
                  </a:ext>
                </a:extLst>
              </a:tr>
              <a:tr h="182572">
                <a:tc>
                  <a:txBody>
                    <a:bodyPr/>
                    <a:lstStyle/>
                    <a:p>
                      <a:r>
                        <a:rPr lang="en-GB" sz="1400" dirty="0"/>
                        <a:t>March 2017</a:t>
                      </a:r>
                    </a:p>
                  </a:txBody>
                  <a:tcPr marL="121920" marR="121920">
                    <a:lnT w="12700" cap="flat" cmpd="sng" algn="ctr">
                      <a:solidFill>
                        <a:schemeClr val="bg1">
                          <a:lumMod val="50000"/>
                        </a:schemeClr>
                      </a:solidFill>
                      <a:prstDash val="solid"/>
                      <a:round/>
                      <a:headEnd type="none" w="med" len="med"/>
                      <a:tailEnd type="none" w="med" len="med"/>
                    </a:lnT>
                    <a:noFill/>
                  </a:tcPr>
                </a:tc>
                <a:tc>
                  <a:txBody>
                    <a:bodyPr/>
                    <a:lstStyle/>
                    <a:p>
                      <a:r>
                        <a:rPr lang="en-GB" sz="1400" dirty="0"/>
                        <a:t>146</a:t>
                      </a:r>
                    </a:p>
                  </a:txBody>
                  <a:tcPr marL="121920" marR="121920">
                    <a:lnT w="12700" cap="flat" cmpd="sng" algn="ctr">
                      <a:solidFill>
                        <a:schemeClr val="bg1">
                          <a:lumMod val="50000"/>
                        </a:schemeClr>
                      </a:solidFill>
                      <a:prstDash val="solid"/>
                      <a:round/>
                      <a:headEnd type="none" w="med" len="med"/>
                      <a:tailEnd type="none" w="med" len="med"/>
                    </a:lnT>
                    <a:noFill/>
                  </a:tcPr>
                </a:tc>
                <a:extLst>
                  <a:ext uri="{0D108BD9-81ED-4DB2-BD59-A6C34878D82A}">
                    <a16:rowId xmlns:a16="http://schemas.microsoft.com/office/drawing/2014/main" xmlns="" val="10004"/>
                  </a:ext>
                </a:extLst>
              </a:tr>
            </a:tbl>
          </a:graphicData>
        </a:graphic>
      </p:graphicFrame>
      <p:sp>
        <p:nvSpPr>
          <p:cNvPr id="3" name="TextBox 2"/>
          <p:cNvSpPr txBox="1"/>
          <p:nvPr/>
        </p:nvSpPr>
        <p:spPr>
          <a:xfrm>
            <a:off x="253351" y="556768"/>
            <a:ext cx="11428289" cy="338554"/>
          </a:xfrm>
          <a:prstGeom prst="rect">
            <a:avLst/>
          </a:prstGeom>
          <a:noFill/>
        </p:spPr>
        <p:txBody>
          <a:bodyPr wrap="square" rtlCol="0">
            <a:spAutoFit/>
          </a:bodyPr>
          <a:lstStyle/>
          <a:p>
            <a:r>
              <a:rPr lang="en-GB" sz="1600" b="0" dirty="0">
                <a:latin typeface="+mn-lt"/>
              </a:rPr>
              <a:t>Base sizes for each wave featured throughout report are detailed here unless otherwise specified</a:t>
            </a:r>
          </a:p>
        </p:txBody>
      </p:sp>
    </p:spTree>
    <p:extLst>
      <p:ext uri="{BB962C8B-B14F-4D97-AF65-F5344CB8AC3E}">
        <p14:creationId xmlns:p14="http://schemas.microsoft.com/office/powerpoint/2010/main" val="2450916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Title 11"/>
          <p:cNvSpPr>
            <a:spLocks noGrp="1"/>
          </p:cNvSpPr>
          <p:nvPr>
            <p:ph type="title"/>
          </p:nvPr>
        </p:nvSpPr>
        <p:spPr>
          <a:xfrm>
            <a:off x="82464" y="8955"/>
            <a:ext cx="11466875" cy="704346"/>
          </a:xfrm>
        </p:spPr>
        <p:txBody>
          <a:bodyPr lIns="277200" tIns="208800" rIns="277200" bIns="0"/>
          <a:lstStyle/>
          <a:p>
            <a:r>
              <a:rPr lang="en-GB" sz="2200" dirty="0"/>
              <a:t>Demographic profile of active drivers in sample</a:t>
            </a:r>
          </a:p>
        </p:txBody>
      </p:sp>
      <p:graphicFrame>
        <p:nvGraphicFramePr>
          <p:cNvPr id="8" name="Content Placeholder 7"/>
          <p:cNvGraphicFramePr>
            <a:graphicFrameLocks noGrp="1"/>
          </p:cNvGraphicFramePr>
          <p:nvPr>
            <p:ph sz="quarter" idx="11"/>
            <p:extLst>
              <p:ext uri="{D42A27DB-BD31-4B8C-83A1-F6EECF244321}">
                <p14:modId xmlns:p14="http://schemas.microsoft.com/office/powerpoint/2010/main" val="1158230559"/>
              </p:ext>
            </p:extLst>
          </p:nvPr>
        </p:nvGraphicFramePr>
        <p:xfrm>
          <a:off x="139701" y="1097499"/>
          <a:ext cx="11861800" cy="4674410"/>
        </p:xfrm>
        <a:graphic>
          <a:graphicData uri="http://schemas.openxmlformats.org/drawingml/2006/table">
            <a:tbl>
              <a:tblPr>
                <a:tableStyleId>{E8B1032C-EA38-4F05-BA0D-38AFFFC7BED3}</a:tableStyleId>
              </a:tblPr>
              <a:tblGrid>
                <a:gridCol w="875283">
                  <a:extLst>
                    <a:ext uri="{9D8B030D-6E8A-4147-A177-3AD203B41FA5}">
                      <a16:colId xmlns:a16="http://schemas.microsoft.com/office/drawing/2014/main" xmlns="" val="20000"/>
                    </a:ext>
                  </a:extLst>
                </a:gridCol>
                <a:gridCol w="797701">
                  <a:extLst>
                    <a:ext uri="{9D8B030D-6E8A-4147-A177-3AD203B41FA5}">
                      <a16:colId xmlns:a16="http://schemas.microsoft.com/office/drawing/2014/main" xmlns="" val="20001"/>
                    </a:ext>
                  </a:extLst>
                </a:gridCol>
                <a:gridCol w="636801">
                  <a:extLst>
                    <a:ext uri="{9D8B030D-6E8A-4147-A177-3AD203B41FA5}">
                      <a16:colId xmlns:a16="http://schemas.microsoft.com/office/drawing/2014/main" xmlns="" val="20002"/>
                    </a:ext>
                  </a:extLst>
                </a:gridCol>
                <a:gridCol w="636801">
                  <a:extLst>
                    <a:ext uri="{9D8B030D-6E8A-4147-A177-3AD203B41FA5}">
                      <a16:colId xmlns:a16="http://schemas.microsoft.com/office/drawing/2014/main" xmlns="" val="20003"/>
                    </a:ext>
                  </a:extLst>
                </a:gridCol>
                <a:gridCol w="636801">
                  <a:extLst>
                    <a:ext uri="{9D8B030D-6E8A-4147-A177-3AD203B41FA5}">
                      <a16:colId xmlns:a16="http://schemas.microsoft.com/office/drawing/2014/main" xmlns="" val="20004"/>
                    </a:ext>
                  </a:extLst>
                </a:gridCol>
                <a:gridCol w="636801">
                  <a:extLst>
                    <a:ext uri="{9D8B030D-6E8A-4147-A177-3AD203B41FA5}">
                      <a16:colId xmlns:a16="http://schemas.microsoft.com/office/drawing/2014/main" xmlns="" val="20005"/>
                    </a:ext>
                  </a:extLst>
                </a:gridCol>
                <a:gridCol w="636801">
                  <a:extLst>
                    <a:ext uri="{9D8B030D-6E8A-4147-A177-3AD203B41FA5}">
                      <a16:colId xmlns:a16="http://schemas.microsoft.com/office/drawing/2014/main" xmlns="" val="20006"/>
                    </a:ext>
                  </a:extLst>
                </a:gridCol>
                <a:gridCol w="636801">
                  <a:extLst>
                    <a:ext uri="{9D8B030D-6E8A-4147-A177-3AD203B41FA5}">
                      <a16:colId xmlns:a16="http://schemas.microsoft.com/office/drawing/2014/main" xmlns="" val="20007"/>
                    </a:ext>
                  </a:extLst>
                </a:gridCol>
                <a:gridCol w="636801">
                  <a:extLst>
                    <a:ext uri="{9D8B030D-6E8A-4147-A177-3AD203B41FA5}">
                      <a16:colId xmlns:a16="http://schemas.microsoft.com/office/drawing/2014/main" xmlns="" val="20008"/>
                    </a:ext>
                  </a:extLst>
                </a:gridCol>
                <a:gridCol w="636801">
                  <a:extLst>
                    <a:ext uri="{9D8B030D-6E8A-4147-A177-3AD203B41FA5}">
                      <a16:colId xmlns:a16="http://schemas.microsoft.com/office/drawing/2014/main" xmlns="" val="20009"/>
                    </a:ext>
                  </a:extLst>
                </a:gridCol>
                <a:gridCol w="636801">
                  <a:extLst>
                    <a:ext uri="{9D8B030D-6E8A-4147-A177-3AD203B41FA5}">
                      <a16:colId xmlns:a16="http://schemas.microsoft.com/office/drawing/2014/main" xmlns="" val="20010"/>
                    </a:ext>
                  </a:extLst>
                </a:gridCol>
                <a:gridCol w="636801">
                  <a:extLst>
                    <a:ext uri="{9D8B030D-6E8A-4147-A177-3AD203B41FA5}">
                      <a16:colId xmlns:a16="http://schemas.microsoft.com/office/drawing/2014/main" xmlns="" val="20011"/>
                    </a:ext>
                  </a:extLst>
                </a:gridCol>
                <a:gridCol w="636801">
                  <a:extLst>
                    <a:ext uri="{9D8B030D-6E8A-4147-A177-3AD203B41FA5}">
                      <a16:colId xmlns:a16="http://schemas.microsoft.com/office/drawing/2014/main" xmlns="" val="20012"/>
                    </a:ext>
                  </a:extLst>
                </a:gridCol>
                <a:gridCol w="636801">
                  <a:extLst>
                    <a:ext uri="{9D8B030D-6E8A-4147-A177-3AD203B41FA5}">
                      <a16:colId xmlns:a16="http://schemas.microsoft.com/office/drawing/2014/main" xmlns="" val="20013"/>
                    </a:ext>
                  </a:extLst>
                </a:gridCol>
                <a:gridCol w="636801">
                  <a:extLst>
                    <a:ext uri="{9D8B030D-6E8A-4147-A177-3AD203B41FA5}">
                      <a16:colId xmlns:a16="http://schemas.microsoft.com/office/drawing/2014/main" xmlns="" val="20014"/>
                    </a:ext>
                  </a:extLst>
                </a:gridCol>
                <a:gridCol w="636801">
                  <a:extLst>
                    <a:ext uri="{9D8B030D-6E8A-4147-A177-3AD203B41FA5}">
                      <a16:colId xmlns:a16="http://schemas.microsoft.com/office/drawing/2014/main" xmlns="" val="20015"/>
                    </a:ext>
                  </a:extLst>
                </a:gridCol>
                <a:gridCol w="636801">
                  <a:extLst>
                    <a:ext uri="{9D8B030D-6E8A-4147-A177-3AD203B41FA5}">
                      <a16:colId xmlns:a16="http://schemas.microsoft.com/office/drawing/2014/main" xmlns="" val="3839397953"/>
                    </a:ext>
                  </a:extLst>
                </a:gridCol>
                <a:gridCol w="636801">
                  <a:extLst>
                    <a:ext uri="{9D8B030D-6E8A-4147-A177-3AD203B41FA5}">
                      <a16:colId xmlns:a16="http://schemas.microsoft.com/office/drawing/2014/main" xmlns="" val="3078479971"/>
                    </a:ext>
                  </a:extLst>
                </a:gridCol>
              </a:tblGrid>
              <a:tr h="394318">
                <a:tc>
                  <a:txBody>
                    <a:bodyPr/>
                    <a:lstStyle/>
                    <a:p>
                      <a:pPr algn="l">
                        <a:lnSpc>
                          <a:spcPct val="100000"/>
                        </a:lnSpc>
                        <a:spcBef>
                          <a:spcPts val="0"/>
                        </a:spcBef>
                        <a:spcAft>
                          <a:spcPts val="0"/>
                        </a:spcAft>
                      </a:pPr>
                      <a:endParaRPr lang="en-GB" sz="1200" b="0" i="0" u="none" strike="noStrike" spc="0" baseline="0" dirty="0">
                        <a:solidFill>
                          <a:schemeClr val="bg1"/>
                        </a:solidFill>
                        <a:latin typeface="Verdana"/>
                      </a:endParaRPr>
                    </a:p>
                  </a:txBody>
                  <a:tcPr marL="121920" marR="121920" anchor="ctr">
                    <a:solidFill>
                      <a:schemeClr val="accent6">
                        <a:lumMod val="60000"/>
                        <a:lumOff val="40000"/>
                      </a:schemeClr>
                    </a:solidFill>
                  </a:tcPr>
                </a:tc>
                <a:tc>
                  <a:txBody>
                    <a:bodyPr/>
                    <a:lstStyle/>
                    <a:p>
                      <a:pPr algn="l">
                        <a:lnSpc>
                          <a:spcPct val="100000"/>
                        </a:lnSpc>
                        <a:spcBef>
                          <a:spcPts val="0"/>
                        </a:spcBef>
                        <a:spcAft>
                          <a:spcPts val="0"/>
                        </a:spcAft>
                      </a:pPr>
                      <a:endParaRPr lang="en-GB" sz="1200" b="0" i="0" u="none" strike="noStrike" spc="0" baseline="0" dirty="0">
                        <a:solidFill>
                          <a:schemeClr val="bg1"/>
                        </a:solidFill>
                        <a:latin typeface="Verdana"/>
                      </a:endParaRPr>
                    </a:p>
                  </a:txBody>
                  <a:tcPr marL="121920" marR="121920" anchor="ctr">
                    <a:solidFill>
                      <a:schemeClr val="accent6">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u="none" strike="noStrike" spc="0" baseline="0" dirty="0">
                          <a:solidFill>
                            <a:schemeClr val="bg1"/>
                          </a:solidFill>
                        </a:rPr>
                        <a:t>Feb ‘14</a:t>
                      </a:r>
                      <a:br>
                        <a:rPr lang="en-GB" sz="1200" u="none" strike="noStrike" spc="0" baseline="0" dirty="0">
                          <a:solidFill>
                            <a:schemeClr val="bg1"/>
                          </a:solidFill>
                        </a:rPr>
                      </a:br>
                      <a:r>
                        <a:rPr lang="en-GB" sz="1200" u="none" strike="noStrike" spc="0" baseline="0" dirty="0">
                          <a:solidFill>
                            <a:schemeClr val="bg1"/>
                          </a:solidFill>
                        </a:rPr>
                        <a:t>Un-</a:t>
                      </a:r>
                      <a:r>
                        <a:rPr lang="en-GB" sz="1200" u="none" strike="noStrike" spc="0" baseline="0" dirty="0" err="1">
                          <a:solidFill>
                            <a:schemeClr val="bg1"/>
                          </a:solidFill>
                        </a:rPr>
                        <a:t>Wtd</a:t>
                      </a:r>
                      <a:r>
                        <a:rPr lang="en-GB" sz="1200" u="none" strike="noStrike" spc="0" baseline="0" dirty="0">
                          <a:solidFill>
                            <a:schemeClr val="bg1"/>
                          </a:solidFill>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u="none" strike="noStrike" spc="0" baseline="0" dirty="0">
                          <a:solidFill>
                            <a:schemeClr val="bg1"/>
                          </a:solidFill>
                        </a:rPr>
                        <a:t>(606)</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u="none" strike="noStrike" spc="0" baseline="0" dirty="0">
                          <a:solidFill>
                            <a:schemeClr val="bg1"/>
                          </a:solidFill>
                        </a:rPr>
                        <a:t>%</a:t>
                      </a:r>
                      <a:endParaRPr lang="en-GB" sz="1200" b="0" i="0" u="none" strike="noStrike" spc="0" baseline="0" dirty="0">
                        <a:solidFill>
                          <a:schemeClr val="bg1"/>
                        </a:solidFill>
                        <a:latin typeface="Verdana"/>
                      </a:endParaRPr>
                    </a:p>
                  </a:txBody>
                  <a:tcPr marL="121920" marR="121920" anchor="ctr">
                    <a:solidFill>
                      <a:schemeClr val="accent6">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u="none" strike="noStrike" spc="0" baseline="0" dirty="0">
                          <a:solidFill>
                            <a:schemeClr val="bg1"/>
                          </a:solidFill>
                        </a:rPr>
                        <a:t>Feb ‘14</a:t>
                      </a:r>
                      <a:br>
                        <a:rPr lang="en-GB" sz="1200" u="none" strike="noStrike" spc="0" baseline="0" dirty="0">
                          <a:solidFill>
                            <a:schemeClr val="bg1"/>
                          </a:solidFill>
                        </a:rPr>
                      </a:br>
                      <a:endParaRPr lang="en-GB" sz="1200" u="none" strike="noStrike" spc="0" baseline="0" dirty="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u="none" strike="noStrike" spc="0" baseline="0" dirty="0" err="1">
                          <a:solidFill>
                            <a:schemeClr val="bg1"/>
                          </a:solidFill>
                        </a:rPr>
                        <a:t>Wtd</a:t>
                      </a:r>
                      <a:r>
                        <a:rPr lang="en-GB" sz="1200" u="none" strike="noStrike" spc="0" baseline="0" dirty="0">
                          <a:solidFill>
                            <a:schemeClr val="bg1"/>
                          </a:solidFill>
                        </a:rPr>
                        <a:t/>
                      </a:r>
                      <a:br>
                        <a:rPr lang="en-GB" sz="1200" u="none" strike="noStrike" spc="0" baseline="0" dirty="0">
                          <a:solidFill>
                            <a:schemeClr val="bg1"/>
                          </a:solidFill>
                        </a:rPr>
                      </a:br>
                      <a:r>
                        <a:rPr lang="en-GB" sz="1200" u="none" strike="noStrike" spc="0" baseline="0" dirty="0">
                          <a:solidFill>
                            <a:schemeClr val="bg1"/>
                          </a:solidFill>
                        </a:rPr>
                        <a:t>(582)</a:t>
                      </a:r>
                      <a:br>
                        <a:rPr lang="en-GB" sz="1200" u="none" strike="noStrike" spc="0" baseline="0" dirty="0">
                          <a:solidFill>
                            <a:schemeClr val="bg1"/>
                          </a:solidFill>
                        </a:rPr>
                      </a:br>
                      <a:r>
                        <a:rPr lang="en-GB" sz="1200" u="none" strike="noStrike" spc="0" baseline="0" dirty="0">
                          <a:solidFill>
                            <a:schemeClr val="bg1"/>
                          </a:solidFill>
                        </a:rPr>
                        <a:t>%</a:t>
                      </a:r>
                      <a:endParaRPr lang="en-GB" sz="1200" b="0" i="0" u="none" strike="noStrike" spc="0" baseline="0" dirty="0">
                        <a:solidFill>
                          <a:schemeClr val="bg1"/>
                        </a:solidFill>
                        <a:latin typeface="Verdana"/>
                      </a:endParaRPr>
                    </a:p>
                  </a:txBody>
                  <a:tcPr marL="121920" marR="121920" anchor="ctr">
                    <a:solidFill>
                      <a:schemeClr val="accent6">
                        <a:lumMod val="60000"/>
                        <a:lumOff val="40000"/>
                      </a:schemeClr>
                    </a:solidFill>
                  </a:tcPr>
                </a:tc>
                <a:tc>
                  <a:txBody>
                    <a:bodyPr/>
                    <a:lstStyle/>
                    <a:p>
                      <a:pPr marL="0" indent="0" algn="l">
                        <a:lnSpc>
                          <a:spcPct val="100000"/>
                        </a:lnSpc>
                        <a:spcBef>
                          <a:spcPts val="0"/>
                        </a:spcBef>
                        <a:spcAft>
                          <a:spcPts val="0"/>
                        </a:spcAft>
                      </a:pPr>
                      <a:r>
                        <a:rPr lang="en-GB" sz="1200" u="none" strike="noStrike" spc="0" baseline="0" dirty="0">
                          <a:solidFill>
                            <a:schemeClr val="bg1"/>
                          </a:solidFill>
                        </a:rPr>
                        <a:t>July ’14</a:t>
                      </a:r>
                      <a:br>
                        <a:rPr lang="en-GB" sz="1200" u="none" strike="noStrike" spc="0" baseline="0" dirty="0">
                          <a:solidFill>
                            <a:schemeClr val="bg1"/>
                          </a:solidFill>
                        </a:rPr>
                      </a:br>
                      <a:r>
                        <a:rPr lang="en-GB" sz="1200" u="none" strike="noStrike" spc="0" baseline="0" dirty="0">
                          <a:solidFill>
                            <a:schemeClr val="bg1"/>
                          </a:solidFill>
                        </a:rPr>
                        <a:t>Un-</a:t>
                      </a:r>
                      <a:r>
                        <a:rPr lang="en-GB" sz="1200" u="none" strike="noStrike" spc="0" baseline="0" dirty="0" err="1">
                          <a:solidFill>
                            <a:schemeClr val="bg1"/>
                          </a:solidFill>
                        </a:rPr>
                        <a:t>wtd</a:t>
                      </a:r>
                      <a:r>
                        <a:rPr lang="en-GB" sz="1200" u="none" strike="noStrike" spc="0" baseline="0" dirty="0">
                          <a:solidFill>
                            <a:schemeClr val="bg1"/>
                          </a:solidFill>
                        </a:rPr>
                        <a:t/>
                      </a:r>
                      <a:br>
                        <a:rPr lang="en-GB" sz="1200" u="none" strike="noStrike" spc="0" baseline="0" dirty="0">
                          <a:solidFill>
                            <a:schemeClr val="bg1"/>
                          </a:solidFill>
                        </a:rPr>
                      </a:br>
                      <a:r>
                        <a:rPr lang="en-GB" sz="1200" u="none" strike="noStrike" spc="0" baseline="0" dirty="0">
                          <a:solidFill>
                            <a:schemeClr val="bg1"/>
                          </a:solidFill>
                        </a:rPr>
                        <a:t>(560)</a:t>
                      </a:r>
                      <a:br>
                        <a:rPr lang="en-GB" sz="1200" u="none" strike="noStrike" spc="0" baseline="0" dirty="0">
                          <a:solidFill>
                            <a:schemeClr val="bg1"/>
                          </a:solidFill>
                        </a:rPr>
                      </a:br>
                      <a:r>
                        <a:rPr lang="en-GB" sz="1200" u="none" strike="noStrike" spc="0" baseline="0" dirty="0">
                          <a:solidFill>
                            <a:schemeClr val="bg1"/>
                          </a:solidFill>
                        </a:rPr>
                        <a:t>%</a:t>
                      </a:r>
                      <a:endParaRPr lang="en-GB" sz="1200" b="0" i="0" u="none" strike="noStrike" spc="0" baseline="0" dirty="0">
                        <a:solidFill>
                          <a:schemeClr val="bg1"/>
                        </a:solidFill>
                        <a:latin typeface="Verdana"/>
                      </a:endParaRPr>
                    </a:p>
                  </a:txBody>
                  <a:tcPr marL="121920" marR="121920" anchor="ctr">
                    <a:solidFill>
                      <a:schemeClr val="accent6">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u="none" strike="noStrike" spc="0" baseline="0" dirty="0">
                          <a:solidFill>
                            <a:schemeClr val="bg1"/>
                          </a:solidFill>
                        </a:rPr>
                        <a:t>July ’14</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u="none" strike="noStrike" spc="0" baseline="0" dirty="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u="none" strike="noStrike" spc="0" baseline="0" dirty="0" err="1">
                          <a:solidFill>
                            <a:schemeClr val="bg1"/>
                          </a:solidFill>
                        </a:rPr>
                        <a:t>Wtd</a:t>
                      </a:r>
                      <a:r>
                        <a:rPr lang="en-GB" sz="1200" u="none" strike="noStrike" spc="0" baseline="0" dirty="0">
                          <a:solidFill>
                            <a:schemeClr val="bg1"/>
                          </a:solidFill>
                        </a:rPr>
                        <a:t/>
                      </a:r>
                      <a:br>
                        <a:rPr lang="en-GB" sz="1200" u="none" strike="noStrike" spc="0" baseline="0" dirty="0">
                          <a:solidFill>
                            <a:schemeClr val="bg1"/>
                          </a:solidFill>
                        </a:rPr>
                      </a:br>
                      <a:r>
                        <a:rPr lang="en-GB" sz="1200" u="none" strike="noStrike" spc="0" baseline="0" dirty="0">
                          <a:solidFill>
                            <a:schemeClr val="bg1"/>
                          </a:solidFill>
                        </a:rPr>
                        <a:t>(570)</a:t>
                      </a:r>
                      <a:br>
                        <a:rPr lang="en-GB" sz="1200" u="none" strike="noStrike" spc="0" baseline="0" dirty="0">
                          <a:solidFill>
                            <a:schemeClr val="bg1"/>
                          </a:solidFill>
                        </a:rPr>
                      </a:br>
                      <a:r>
                        <a:rPr lang="en-GB" sz="1200" u="none" strike="noStrike" spc="0" baseline="0" dirty="0">
                          <a:solidFill>
                            <a:schemeClr val="bg1"/>
                          </a:solidFill>
                        </a:rPr>
                        <a:t>%</a:t>
                      </a:r>
                      <a:endParaRPr lang="en-GB" sz="1200" b="0" i="0" u="none" strike="noStrike" spc="0" baseline="0" dirty="0">
                        <a:solidFill>
                          <a:schemeClr val="bg1"/>
                        </a:solidFill>
                        <a:latin typeface="Verdana"/>
                      </a:endParaRPr>
                    </a:p>
                  </a:txBody>
                  <a:tcPr marL="121920" marR="121920" anchor="ctr">
                    <a:solidFill>
                      <a:schemeClr val="accent6">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u="none" strike="noStrike" spc="0" baseline="0" dirty="0">
                          <a:solidFill>
                            <a:schemeClr val="bg1"/>
                          </a:solidFill>
                        </a:rPr>
                        <a:t>Feb ‘15</a:t>
                      </a:r>
                      <a:br>
                        <a:rPr lang="en-GB" sz="1200" u="none" strike="noStrike" spc="0" baseline="0" dirty="0">
                          <a:solidFill>
                            <a:schemeClr val="bg1"/>
                          </a:solidFill>
                        </a:rPr>
                      </a:br>
                      <a:r>
                        <a:rPr lang="en-GB" sz="1200" u="none" strike="noStrike" spc="0" baseline="0" dirty="0">
                          <a:solidFill>
                            <a:schemeClr val="bg1"/>
                          </a:solidFill>
                        </a:rPr>
                        <a:t>Un-</a:t>
                      </a:r>
                      <a:r>
                        <a:rPr lang="en-GB" sz="1200" u="none" strike="noStrike" spc="0" baseline="0" dirty="0" err="1">
                          <a:solidFill>
                            <a:schemeClr val="bg1"/>
                          </a:solidFill>
                        </a:rPr>
                        <a:t>wtd</a:t>
                      </a:r>
                      <a:r>
                        <a:rPr lang="en-GB" sz="1200" u="none" strike="noStrike" spc="0" baseline="0" dirty="0">
                          <a:solidFill>
                            <a:schemeClr val="bg1"/>
                          </a:solidFill>
                        </a:rPr>
                        <a:t/>
                      </a:r>
                      <a:br>
                        <a:rPr lang="en-GB" sz="1200" u="none" strike="noStrike" spc="0" baseline="0" dirty="0">
                          <a:solidFill>
                            <a:schemeClr val="bg1"/>
                          </a:solidFill>
                        </a:rPr>
                      </a:br>
                      <a:r>
                        <a:rPr lang="en-GB" sz="1200" u="none" strike="noStrike" spc="0" baseline="0" dirty="0">
                          <a:solidFill>
                            <a:schemeClr val="bg1"/>
                          </a:solidFill>
                        </a:rPr>
                        <a:t>(468)</a:t>
                      </a:r>
                      <a:br>
                        <a:rPr lang="en-GB" sz="1200" u="none" strike="noStrike" spc="0" baseline="0" dirty="0">
                          <a:solidFill>
                            <a:schemeClr val="bg1"/>
                          </a:solidFill>
                        </a:rPr>
                      </a:br>
                      <a:r>
                        <a:rPr lang="en-GB" sz="1200" u="none" strike="noStrike" spc="0" baseline="0" dirty="0">
                          <a:solidFill>
                            <a:schemeClr val="bg1"/>
                          </a:solidFill>
                        </a:rPr>
                        <a:t>%</a:t>
                      </a:r>
                      <a:endParaRPr lang="en-GB" sz="1200" b="0" i="0" u="none" strike="noStrike" spc="0" baseline="0" dirty="0">
                        <a:solidFill>
                          <a:schemeClr val="bg1"/>
                        </a:solidFill>
                        <a:latin typeface="Verdana"/>
                      </a:endParaRPr>
                    </a:p>
                  </a:txBody>
                  <a:tcPr marL="121920" marR="121920" anchor="ctr">
                    <a:solidFill>
                      <a:schemeClr val="accent6">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u="none" strike="noStrike" spc="0" baseline="0" dirty="0">
                          <a:solidFill>
                            <a:schemeClr val="bg1"/>
                          </a:solidFill>
                        </a:rPr>
                        <a:t>Feb ‘15</a:t>
                      </a:r>
                      <a:br>
                        <a:rPr lang="en-GB" sz="1200" u="none" strike="noStrike" spc="0" baseline="0" dirty="0">
                          <a:solidFill>
                            <a:schemeClr val="bg1"/>
                          </a:solidFill>
                        </a:rPr>
                      </a:br>
                      <a:endParaRPr lang="en-GB" sz="1200" u="none" strike="noStrike" spc="0" baseline="0" dirty="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u="none" strike="noStrike" spc="0" baseline="0" dirty="0" err="1">
                          <a:solidFill>
                            <a:schemeClr val="bg1"/>
                          </a:solidFill>
                        </a:rPr>
                        <a:t>Wtd</a:t>
                      </a:r>
                      <a:r>
                        <a:rPr lang="en-GB" sz="1200" u="none" strike="noStrike" spc="0" baseline="0" dirty="0">
                          <a:solidFill>
                            <a:schemeClr val="bg1"/>
                          </a:solidFill>
                        </a:rPr>
                        <a:t/>
                      </a:r>
                      <a:br>
                        <a:rPr lang="en-GB" sz="1200" u="none" strike="noStrike" spc="0" baseline="0" dirty="0">
                          <a:solidFill>
                            <a:schemeClr val="bg1"/>
                          </a:solidFill>
                        </a:rPr>
                      </a:br>
                      <a:r>
                        <a:rPr lang="en-GB" sz="1200" u="none" strike="noStrike" spc="0" baseline="0" dirty="0">
                          <a:solidFill>
                            <a:schemeClr val="bg1"/>
                          </a:solidFill>
                        </a:rPr>
                        <a:t>(516)</a:t>
                      </a:r>
                      <a:br>
                        <a:rPr lang="en-GB" sz="1200" u="none" strike="noStrike" spc="0" baseline="0" dirty="0">
                          <a:solidFill>
                            <a:schemeClr val="bg1"/>
                          </a:solidFill>
                        </a:rPr>
                      </a:br>
                      <a:r>
                        <a:rPr lang="en-GB" sz="1200" u="none" strike="noStrike" spc="0" baseline="0" dirty="0">
                          <a:solidFill>
                            <a:schemeClr val="bg1"/>
                          </a:solidFill>
                        </a:rPr>
                        <a:t>%</a:t>
                      </a:r>
                      <a:endParaRPr lang="en-GB" sz="1200" b="0" i="0" u="none" strike="noStrike" spc="0" baseline="0" dirty="0">
                        <a:solidFill>
                          <a:schemeClr val="bg1"/>
                        </a:solidFill>
                        <a:latin typeface="Verdana"/>
                      </a:endParaRPr>
                    </a:p>
                  </a:txBody>
                  <a:tcPr marL="121920" marR="121920" anchor="ctr">
                    <a:solidFill>
                      <a:schemeClr val="accent6">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u="none" strike="noStrike" spc="0" baseline="0" dirty="0">
                          <a:solidFill>
                            <a:schemeClr val="bg1"/>
                          </a:solidFill>
                        </a:rPr>
                        <a:t>July ’15</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u="none" strike="noStrike" spc="0" baseline="0" dirty="0">
                          <a:solidFill>
                            <a:schemeClr val="bg1"/>
                          </a:solidFill>
                        </a:rPr>
                        <a:t>Un-</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u="none" strike="noStrike" spc="0" baseline="0" dirty="0" err="1">
                          <a:solidFill>
                            <a:schemeClr val="bg1"/>
                          </a:solidFill>
                        </a:rPr>
                        <a:t>wtd</a:t>
                      </a:r>
                      <a:endParaRPr lang="en-GB" sz="1200" u="none" strike="noStrike" spc="0" baseline="0" dirty="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u="none" strike="noStrike" spc="0" baseline="0" dirty="0">
                          <a:solidFill>
                            <a:schemeClr val="bg1"/>
                          </a:solidFill>
                        </a:rPr>
                        <a:t>(534)</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u="none" strike="noStrike" spc="0" baseline="0" dirty="0">
                          <a:solidFill>
                            <a:schemeClr val="bg1"/>
                          </a:solidFill>
                        </a:rPr>
                        <a:t>%</a:t>
                      </a:r>
                      <a:endParaRPr lang="en-GB" sz="1200" b="0" i="0" u="none" strike="noStrike" spc="0" baseline="0" dirty="0">
                        <a:solidFill>
                          <a:schemeClr val="bg1"/>
                        </a:solidFill>
                        <a:latin typeface="Verdana"/>
                      </a:endParaRPr>
                    </a:p>
                  </a:txBody>
                  <a:tcPr marL="121920" marR="121920" anchor="ctr">
                    <a:solidFill>
                      <a:schemeClr val="accent6">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u="none" strike="noStrike" spc="0" baseline="0" dirty="0">
                          <a:solidFill>
                            <a:schemeClr val="bg1"/>
                          </a:solidFill>
                        </a:rPr>
                        <a:t>July ’15</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u="none" strike="noStrike" spc="0" baseline="0" dirty="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u="none" strike="noStrike" spc="0" baseline="0" dirty="0" err="1">
                          <a:solidFill>
                            <a:schemeClr val="bg1"/>
                          </a:solidFill>
                        </a:rPr>
                        <a:t>Wtd</a:t>
                      </a:r>
                      <a:endParaRPr lang="en-GB" sz="1200" u="none" strike="noStrike" spc="0" baseline="0" dirty="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u="none" strike="noStrike" spc="0" baseline="0" dirty="0">
                          <a:solidFill>
                            <a:schemeClr val="bg1"/>
                          </a:solidFill>
                        </a:rPr>
                        <a:t>(552)</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u="none" strike="noStrike" spc="0" baseline="0" dirty="0">
                          <a:solidFill>
                            <a:schemeClr val="bg1"/>
                          </a:solidFill>
                        </a:rPr>
                        <a:t>%</a:t>
                      </a:r>
                      <a:endParaRPr lang="en-GB" sz="1200" b="0" i="0" u="none" strike="noStrike" spc="0" baseline="0" dirty="0">
                        <a:solidFill>
                          <a:schemeClr val="bg1"/>
                        </a:solidFill>
                        <a:latin typeface="Verdana"/>
                      </a:endParaRPr>
                    </a:p>
                  </a:txBody>
                  <a:tcPr marL="121920" marR="121920" anchor="ctr">
                    <a:solidFill>
                      <a:schemeClr val="accent6">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u="none" strike="noStrike" spc="0" baseline="0" dirty="0">
                          <a:solidFill>
                            <a:schemeClr val="bg1"/>
                          </a:solidFill>
                        </a:rPr>
                        <a:t>Feb ‘16</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u="none" strike="noStrike" spc="0" baseline="0" dirty="0">
                          <a:solidFill>
                            <a:schemeClr val="bg1"/>
                          </a:solidFill>
                        </a:rPr>
                        <a:t>Un-</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u="none" strike="noStrike" spc="0" baseline="0" dirty="0" err="1">
                          <a:solidFill>
                            <a:schemeClr val="bg1"/>
                          </a:solidFill>
                        </a:rPr>
                        <a:t>wtd</a:t>
                      </a:r>
                      <a:endParaRPr lang="en-GB" sz="1200" u="none" strike="noStrike" spc="0" baseline="0" dirty="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u="none" strike="noStrike" spc="0" baseline="0" dirty="0">
                          <a:solidFill>
                            <a:schemeClr val="bg1"/>
                          </a:solidFill>
                        </a:rPr>
                        <a:t>(536)</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u="none" strike="noStrike" spc="0" baseline="0" dirty="0">
                          <a:solidFill>
                            <a:schemeClr val="bg1"/>
                          </a:solidFill>
                        </a:rPr>
                        <a:t>%</a:t>
                      </a:r>
                      <a:endParaRPr lang="en-GB" sz="1200" b="0" i="0" u="none" strike="noStrike" spc="0" baseline="0" dirty="0">
                        <a:solidFill>
                          <a:schemeClr val="bg1"/>
                        </a:solidFill>
                        <a:latin typeface="Verdana"/>
                      </a:endParaRPr>
                    </a:p>
                  </a:txBody>
                  <a:tcPr marL="121920" marR="121920" anchor="ctr">
                    <a:solidFill>
                      <a:schemeClr val="accent6">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u="none" strike="noStrike" spc="0" baseline="0" dirty="0">
                          <a:solidFill>
                            <a:schemeClr val="bg1"/>
                          </a:solidFill>
                        </a:rPr>
                        <a:t>Feb’ 16</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u="none" strike="noStrike" spc="0" baseline="0" dirty="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u="none" strike="noStrike" spc="0" baseline="0" dirty="0" err="1">
                          <a:solidFill>
                            <a:schemeClr val="bg1"/>
                          </a:solidFill>
                        </a:rPr>
                        <a:t>Wtd</a:t>
                      </a:r>
                      <a:endParaRPr lang="en-GB" sz="1200" u="none" strike="noStrike" spc="0" baseline="0" dirty="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u="none" strike="noStrike" spc="0" baseline="0" dirty="0">
                          <a:solidFill>
                            <a:schemeClr val="bg1"/>
                          </a:solidFill>
                        </a:rPr>
                        <a:t>(538)</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u="none" strike="noStrike" spc="0" baseline="0" dirty="0">
                          <a:solidFill>
                            <a:schemeClr val="bg1"/>
                          </a:solidFill>
                        </a:rPr>
                        <a:t>%</a:t>
                      </a:r>
                      <a:endParaRPr lang="en-GB" sz="1200" b="0" i="0" u="none" strike="noStrike" spc="0" baseline="0" dirty="0">
                        <a:solidFill>
                          <a:schemeClr val="bg1"/>
                        </a:solidFill>
                        <a:latin typeface="Verdana"/>
                      </a:endParaRPr>
                    </a:p>
                  </a:txBody>
                  <a:tcPr marL="121920" marR="121920" anchor="ctr">
                    <a:solidFill>
                      <a:schemeClr val="accent6">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u="none" strike="noStrike" spc="0" baseline="0" dirty="0">
                          <a:solidFill>
                            <a:schemeClr val="bg1"/>
                          </a:solidFill>
                        </a:rPr>
                        <a:t>July ’16</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u="none" strike="noStrike" spc="0" baseline="0" dirty="0">
                          <a:solidFill>
                            <a:schemeClr val="bg1"/>
                          </a:solidFill>
                        </a:rPr>
                        <a:t>Un-</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u="none" strike="noStrike" spc="0" baseline="0" dirty="0" err="1">
                          <a:solidFill>
                            <a:schemeClr val="bg1"/>
                          </a:solidFill>
                        </a:rPr>
                        <a:t>wtd</a:t>
                      </a:r>
                      <a:endParaRPr lang="en-GB" sz="1200" u="none" strike="noStrike" spc="0" baseline="0" dirty="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u="none" strike="noStrike" spc="0" baseline="0" dirty="0">
                          <a:solidFill>
                            <a:schemeClr val="bg1"/>
                          </a:solidFill>
                        </a:rPr>
                        <a:t>(582)</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u="none" strike="noStrike" spc="0" baseline="0" dirty="0">
                          <a:solidFill>
                            <a:schemeClr val="bg1"/>
                          </a:solidFill>
                        </a:rPr>
                        <a:t>&amp;</a:t>
                      </a:r>
                      <a:endParaRPr lang="en-GB" sz="1200" b="0" i="0" u="none" strike="noStrike" spc="0" baseline="0" dirty="0">
                        <a:solidFill>
                          <a:schemeClr val="bg1"/>
                        </a:solidFill>
                        <a:latin typeface="Verdana"/>
                      </a:endParaRPr>
                    </a:p>
                  </a:txBody>
                  <a:tcPr marL="121920" marR="121920" anchor="ctr">
                    <a:solidFill>
                      <a:schemeClr val="accent6">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u="none" strike="noStrike" spc="0" baseline="0" dirty="0">
                          <a:solidFill>
                            <a:schemeClr val="bg1"/>
                          </a:solidFill>
                        </a:rPr>
                        <a:t>July ‘16</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u="none" strike="noStrike" spc="0" baseline="0" dirty="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u="none" strike="noStrike" spc="0" baseline="0" dirty="0" err="1">
                          <a:solidFill>
                            <a:schemeClr val="bg1"/>
                          </a:solidFill>
                        </a:rPr>
                        <a:t>Wtd</a:t>
                      </a:r>
                      <a:endParaRPr lang="en-GB" sz="1200" u="none" strike="noStrike" spc="0" baseline="0" dirty="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u="none" strike="noStrike" spc="0" baseline="0" dirty="0">
                          <a:solidFill>
                            <a:schemeClr val="bg1"/>
                          </a:solidFill>
                        </a:rPr>
                        <a:t>(592)</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u="none" strike="noStrike" spc="0" baseline="0" dirty="0">
                          <a:solidFill>
                            <a:schemeClr val="bg1"/>
                          </a:solidFill>
                        </a:rPr>
                        <a:t>%</a:t>
                      </a:r>
                      <a:endParaRPr lang="en-GB" sz="1200" b="0" i="0" u="none" strike="noStrike" spc="0" baseline="0" dirty="0">
                        <a:solidFill>
                          <a:schemeClr val="bg1"/>
                        </a:solidFill>
                        <a:latin typeface="Verdana"/>
                      </a:endParaRPr>
                    </a:p>
                  </a:txBody>
                  <a:tcPr marL="121920" marR="121920" anchor="ctr">
                    <a:solidFill>
                      <a:schemeClr val="accent6">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u="none" strike="noStrike" spc="0" baseline="0" dirty="0">
                          <a:solidFill>
                            <a:schemeClr val="bg1"/>
                          </a:solidFill>
                        </a:rPr>
                        <a:t>Mar ‘17</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u="none" strike="noStrike" spc="0" baseline="0" dirty="0">
                          <a:solidFill>
                            <a:schemeClr val="bg1"/>
                          </a:solidFill>
                        </a:rPr>
                        <a:t>Un-</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u="none" strike="noStrike" spc="0" baseline="0" dirty="0" err="1">
                          <a:solidFill>
                            <a:schemeClr val="bg1"/>
                          </a:solidFill>
                        </a:rPr>
                        <a:t>wtd</a:t>
                      </a:r>
                      <a:endParaRPr lang="en-GB" sz="1200" u="none" strike="noStrike" spc="0" baseline="0" dirty="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u="none" strike="noStrike" spc="0" baseline="0" dirty="0">
                          <a:solidFill>
                            <a:schemeClr val="bg1"/>
                          </a:solidFill>
                        </a:rPr>
                        <a:t>(600)</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u="none" strike="noStrike" spc="0" baseline="0" dirty="0">
                          <a:solidFill>
                            <a:schemeClr val="bg1"/>
                          </a:solidFill>
                        </a:rPr>
                        <a:t>%</a:t>
                      </a:r>
                      <a:endParaRPr lang="en-GB" sz="1200" b="0" i="0" u="none" strike="noStrike" spc="0" baseline="0" dirty="0">
                        <a:solidFill>
                          <a:schemeClr val="bg1"/>
                        </a:solidFill>
                        <a:latin typeface="Verdana"/>
                      </a:endParaRPr>
                    </a:p>
                  </a:txBody>
                  <a:tcPr marL="121920" marR="121920" anchor="ctr">
                    <a:solidFill>
                      <a:schemeClr val="accent6">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u="none" strike="noStrike" spc="0" baseline="0" dirty="0">
                          <a:solidFill>
                            <a:schemeClr val="bg1"/>
                          </a:solidFill>
                        </a:rPr>
                        <a:t>Mar ‘17</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u="none" strike="noStrike" spc="0" baseline="0" dirty="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u="none" strike="noStrike" spc="0" baseline="0" dirty="0" err="1">
                          <a:solidFill>
                            <a:schemeClr val="bg1"/>
                          </a:solidFill>
                        </a:rPr>
                        <a:t>Wtd</a:t>
                      </a:r>
                      <a:endParaRPr lang="en-GB" sz="1200" u="none" strike="noStrike" spc="0" baseline="0" dirty="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u="none" strike="noStrike" spc="0" baseline="0" dirty="0">
                          <a:solidFill>
                            <a:schemeClr val="bg1"/>
                          </a:solidFill>
                        </a:rPr>
                        <a:t>(600)</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u="none" strike="noStrike" spc="0" baseline="0" dirty="0">
                          <a:solidFill>
                            <a:schemeClr val="bg1"/>
                          </a:solidFill>
                        </a:rPr>
                        <a:t>%</a:t>
                      </a:r>
                      <a:endParaRPr lang="en-GB" sz="1200" b="0" i="0" u="none" strike="noStrike" spc="0" baseline="0" dirty="0">
                        <a:solidFill>
                          <a:schemeClr val="bg1"/>
                        </a:solidFill>
                        <a:latin typeface="Verdana"/>
                      </a:endParaRPr>
                    </a:p>
                  </a:txBody>
                  <a:tcPr marL="121920" marR="121920" anchor="ctr">
                    <a:solidFill>
                      <a:schemeClr val="accent6">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u="none" strike="noStrike" spc="0" baseline="0" dirty="0">
                          <a:solidFill>
                            <a:schemeClr val="bg1"/>
                          </a:solidFill>
                        </a:rPr>
                        <a:t>Aug ‘17</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u="none" strike="noStrike" spc="0" baseline="0" dirty="0">
                          <a:solidFill>
                            <a:schemeClr val="bg1"/>
                          </a:solidFill>
                        </a:rPr>
                        <a:t>Un-</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u="none" strike="noStrike" spc="0" baseline="0" dirty="0" err="1">
                          <a:solidFill>
                            <a:schemeClr val="bg1"/>
                          </a:solidFill>
                        </a:rPr>
                        <a:t>wtd</a:t>
                      </a:r>
                      <a:endParaRPr lang="en-GB" sz="1200" u="none" strike="noStrike" spc="0" baseline="0" dirty="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u="none" strike="noStrike" spc="0" baseline="0" dirty="0">
                          <a:solidFill>
                            <a:schemeClr val="bg1"/>
                          </a:solidFill>
                        </a:rPr>
                        <a:t>(525)</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u="none" strike="noStrike" spc="0" baseline="0" dirty="0">
                          <a:solidFill>
                            <a:schemeClr val="bg1"/>
                          </a:solidFill>
                        </a:rPr>
                        <a:t>%</a:t>
                      </a:r>
                      <a:endParaRPr lang="en-GB" sz="1200" b="0" i="0" u="none" strike="noStrike" spc="0" baseline="0" dirty="0">
                        <a:solidFill>
                          <a:schemeClr val="bg1"/>
                        </a:solidFill>
                        <a:latin typeface="Verdana"/>
                      </a:endParaRPr>
                    </a:p>
                  </a:txBody>
                  <a:tcPr marL="121920" marR="121920" anchor="ctr">
                    <a:solidFill>
                      <a:schemeClr val="accent6">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u="none" strike="noStrike" spc="0" baseline="0" dirty="0">
                          <a:solidFill>
                            <a:schemeClr val="bg1"/>
                          </a:solidFill>
                        </a:rPr>
                        <a:t>Aug ‘17</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u="none" strike="noStrike" spc="0" baseline="0" dirty="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u="none" strike="noStrike" spc="0" baseline="0" dirty="0" err="1">
                          <a:solidFill>
                            <a:schemeClr val="bg1"/>
                          </a:solidFill>
                        </a:rPr>
                        <a:t>Wtd</a:t>
                      </a:r>
                      <a:endParaRPr lang="en-GB" sz="1200" u="none" strike="noStrike" spc="0" baseline="0" dirty="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u="none" strike="noStrike" spc="0" baseline="0" dirty="0">
                          <a:solidFill>
                            <a:schemeClr val="bg1"/>
                          </a:solidFill>
                        </a:rPr>
                        <a:t>(556)</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u="none" strike="noStrike" spc="0" baseline="0" dirty="0">
                          <a:solidFill>
                            <a:schemeClr val="bg1"/>
                          </a:solidFill>
                        </a:rPr>
                        <a:t>%</a:t>
                      </a:r>
                      <a:endParaRPr lang="en-GB" sz="1200" b="0" i="0" u="none" strike="noStrike" spc="0" baseline="0" dirty="0">
                        <a:solidFill>
                          <a:schemeClr val="bg1"/>
                        </a:solidFill>
                        <a:latin typeface="Verdana"/>
                      </a:endParaRPr>
                    </a:p>
                  </a:txBody>
                  <a:tcPr marL="121920" marR="121920" anchor="ctr">
                    <a:solidFill>
                      <a:schemeClr val="accent6">
                        <a:lumMod val="60000"/>
                        <a:lumOff val="40000"/>
                      </a:schemeClr>
                    </a:solidFill>
                  </a:tcPr>
                </a:tc>
                <a:extLst>
                  <a:ext uri="{0D108BD9-81ED-4DB2-BD59-A6C34878D82A}">
                    <a16:rowId xmlns:a16="http://schemas.microsoft.com/office/drawing/2014/main" xmlns="" val="10000"/>
                  </a:ext>
                </a:extLst>
              </a:tr>
              <a:tr h="235216">
                <a:tc rowSpan="2">
                  <a:txBody>
                    <a:bodyPr/>
                    <a:lstStyle/>
                    <a:p>
                      <a:pPr marL="0" indent="0" algn="l">
                        <a:lnSpc>
                          <a:spcPct val="100000"/>
                        </a:lnSpc>
                        <a:spcBef>
                          <a:spcPts val="0"/>
                        </a:spcBef>
                        <a:spcAft>
                          <a:spcPts val="0"/>
                        </a:spcAft>
                      </a:pPr>
                      <a:r>
                        <a:rPr lang="en-GB" sz="1200" u="none" strike="noStrike" spc="0" baseline="0" dirty="0">
                          <a:solidFill>
                            <a:schemeClr val="bg1"/>
                          </a:solidFill>
                        </a:rPr>
                        <a:t>GENDER</a:t>
                      </a:r>
                      <a:endParaRPr lang="en-GB" sz="1200" b="0" i="0" u="none" strike="noStrike" spc="0" baseline="0" dirty="0">
                        <a:solidFill>
                          <a:schemeClr val="bg1"/>
                        </a:solidFill>
                        <a:latin typeface="Verdana"/>
                      </a:endParaRPr>
                    </a:p>
                  </a:txBody>
                  <a:tcPr marL="121920" marR="121920" anchor="ctr">
                    <a:solidFill>
                      <a:schemeClr val="accent6">
                        <a:lumMod val="60000"/>
                        <a:lumOff val="40000"/>
                      </a:schemeClr>
                    </a:solidFill>
                  </a:tcPr>
                </a:tc>
                <a:tc>
                  <a:txBody>
                    <a:bodyPr/>
                    <a:lstStyle/>
                    <a:p>
                      <a:pPr marL="0" indent="0" algn="l">
                        <a:lnSpc>
                          <a:spcPct val="100000"/>
                        </a:lnSpc>
                        <a:spcBef>
                          <a:spcPts val="0"/>
                        </a:spcBef>
                        <a:spcAft>
                          <a:spcPts val="0"/>
                        </a:spcAft>
                      </a:pPr>
                      <a:r>
                        <a:rPr lang="en-GB" sz="1200" u="none" strike="noStrike" spc="0" baseline="0" dirty="0"/>
                        <a:t>Male</a:t>
                      </a:r>
                      <a:endParaRPr lang="en-GB" sz="1200" b="0" i="0" u="none" strike="noStrike" spc="0" baseline="0" dirty="0">
                        <a:solidFill>
                          <a:srgbClr val="333333"/>
                        </a:solidFill>
                        <a:latin typeface="Verdana"/>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52</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55</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51</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54</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59</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57</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54</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55</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53</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54</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57</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55</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52</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55</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b="0" i="0" u="none" strike="noStrike" kern="1200" spc="0" baseline="0" dirty="0">
                          <a:solidFill>
                            <a:schemeClr val="tx1"/>
                          </a:solidFill>
                          <a:latin typeface="Verdana"/>
                          <a:ea typeface="+mn-ea"/>
                          <a:cs typeface="+mn-cs"/>
                        </a:rPr>
                        <a:t>54</a:t>
                      </a: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b="0" i="0" u="none" strike="noStrike" kern="1200" spc="0" baseline="0" dirty="0">
                          <a:solidFill>
                            <a:schemeClr val="tx1"/>
                          </a:solidFill>
                          <a:latin typeface="Verdana"/>
                          <a:ea typeface="+mn-ea"/>
                          <a:cs typeface="+mn-cs"/>
                        </a:rPr>
                        <a:t>53</a:t>
                      </a:r>
                    </a:p>
                  </a:txBody>
                  <a:tcPr marL="121920" marR="121920" anchor="ctr"/>
                </a:tc>
                <a:extLst>
                  <a:ext uri="{0D108BD9-81ED-4DB2-BD59-A6C34878D82A}">
                    <a16:rowId xmlns:a16="http://schemas.microsoft.com/office/drawing/2014/main" xmlns="" val="10001"/>
                  </a:ext>
                </a:extLst>
              </a:tr>
              <a:tr h="285290">
                <a:tc vMerge="1">
                  <a:txBody>
                    <a:bodyPr/>
                    <a:lstStyle/>
                    <a:p>
                      <a:endParaRPr lang="en-GB" sz="1200" baseline="0" dirty="0"/>
                    </a:p>
                  </a:txBody>
                  <a:tcPr/>
                </a:tc>
                <a:tc>
                  <a:txBody>
                    <a:bodyPr/>
                    <a:lstStyle/>
                    <a:p>
                      <a:pPr marL="0" indent="0" algn="l">
                        <a:lnSpc>
                          <a:spcPct val="100000"/>
                        </a:lnSpc>
                        <a:spcBef>
                          <a:spcPts val="0"/>
                        </a:spcBef>
                        <a:spcAft>
                          <a:spcPts val="0"/>
                        </a:spcAft>
                      </a:pPr>
                      <a:r>
                        <a:rPr lang="en-GB" sz="1200" u="none" strike="noStrike" spc="0" baseline="0" dirty="0"/>
                        <a:t>Female</a:t>
                      </a:r>
                      <a:endParaRPr lang="en-GB" sz="1200" b="0" i="0" u="none" strike="noStrike" spc="0" baseline="0" dirty="0">
                        <a:solidFill>
                          <a:srgbClr val="333333"/>
                        </a:solidFill>
                        <a:latin typeface="Verdana"/>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48</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45</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49</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47</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41</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43</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46</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45</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47</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46</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43</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45</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48</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45</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b="0" i="0" u="none" strike="noStrike" kern="1200" spc="0" baseline="0" dirty="0">
                          <a:solidFill>
                            <a:schemeClr val="tx1"/>
                          </a:solidFill>
                          <a:latin typeface="Verdana"/>
                          <a:ea typeface="+mn-ea"/>
                          <a:cs typeface="+mn-cs"/>
                        </a:rPr>
                        <a:t>46</a:t>
                      </a: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b="0" i="0" u="none" strike="noStrike" kern="1200" spc="0" baseline="0">
                          <a:solidFill>
                            <a:schemeClr val="tx1"/>
                          </a:solidFill>
                          <a:latin typeface="Verdana"/>
                          <a:ea typeface="+mn-ea"/>
                          <a:cs typeface="+mn-cs"/>
                        </a:rPr>
                        <a:t>47</a:t>
                      </a:r>
                      <a:endParaRPr lang="en-IN" sz="1200" b="0" i="0" u="none" strike="noStrike" kern="1200" spc="0" baseline="0" dirty="0">
                        <a:solidFill>
                          <a:schemeClr val="tx1"/>
                        </a:solidFill>
                        <a:latin typeface="Verdana"/>
                        <a:ea typeface="+mn-ea"/>
                        <a:cs typeface="+mn-cs"/>
                      </a:endParaRPr>
                    </a:p>
                  </a:txBody>
                  <a:tcPr marL="121920" marR="121920" anchor="ctr"/>
                </a:tc>
                <a:extLst>
                  <a:ext uri="{0D108BD9-81ED-4DB2-BD59-A6C34878D82A}">
                    <a16:rowId xmlns:a16="http://schemas.microsoft.com/office/drawing/2014/main" xmlns="" val="10002"/>
                  </a:ext>
                </a:extLst>
              </a:tr>
              <a:tr h="227149">
                <a:tc rowSpan="5">
                  <a:txBody>
                    <a:bodyPr/>
                    <a:lstStyle/>
                    <a:p>
                      <a:pPr marL="0" indent="0" algn="l">
                        <a:lnSpc>
                          <a:spcPct val="100000"/>
                        </a:lnSpc>
                        <a:spcBef>
                          <a:spcPts val="0"/>
                        </a:spcBef>
                        <a:spcAft>
                          <a:spcPts val="0"/>
                        </a:spcAft>
                      </a:pPr>
                      <a:r>
                        <a:rPr lang="en-GB" sz="1200" u="none" strike="noStrike" spc="0" baseline="0" dirty="0">
                          <a:solidFill>
                            <a:schemeClr val="bg1"/>
                          </a:solidFill>
                        </a:rPr>
                        <a:t>AGE</a:t>
                      </a:r>
                      <a:endParaRPr lang="en-GB" sz="1200" b="0" i="0" u="none" strike="noStrike" spc="0" baseline="0" dirty="0">
                        <a:solidFill>
                          <a:schemeClr val="bg1"/>
                        </a:solidFill>
                        <a:latin typeface="Verdana"/>
                      </a:endParaRPr>
                    </a:p>
                  </a:txBody>
                  <a:tcPr marL="121920" marR="121920" anchor="ctr">
                    <a:solidFill>
                      <a:schemeClr val="accent6">
                        <a:lumMod val="60000"/>
                        <a:lumOff val="40000"/>
                      </a:schemeClr>
                    </a:solidFill>
                  </a:tcPr>
                </a:tc>
                <a:tc>
                  <a:txBody>
                    <a:bodyPr/>
                    <a:lstStyle/>
                    <a:p>
                      <a:pPr marL="0" indent="0" algn="l">
                        <a:lnSpc>
                          <a:spcPct val="100000"/>
                        </a:lnSpc>
                        <a:spcBef>
                          <a:spcPts val="0"/>
                        </a:spcBef>
                        <a:spcAft>
                          <a:spcPts val="0"/>
                        </a:spcAft>
                      </a:pPr>
                      <a:r>
                        <a:rPr lang="en-GB" sz="1200" u="none" strike="noStrike" spc="0" baseline="0" dirty="0"/>
                        <a:t>16-34</a:t>
                      </a:r>
                      <a:endParaRPr lang="en-GB" sz="1200" b="0" i="0" u="none" strike="noStrike" spc="0" baseline="0" dirty="0">
                        <a:solidFill>
                          <a:srgbClr val="333333"/>
                        </a:solidFill>
                        <a:latin typeface="Verdana"/>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19</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21</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17</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21</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20</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25</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19</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23</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18</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22</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16</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20</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20</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20</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b="0" i="0" u="none" strike="noStrike" kern="1200" spc="0" baseline="0" dirty="0">
                          <a:solidFill>
                            <a:schemeClr val="tx1"/>
                          </a:solidFill>
                          <a:latin typeface="Verdana"/>
                          <a:ea typeface="+mn-ea"/>
                          <a:cs typeface="+mn-cs"/>
                        </a:rPr>
                        <a:t>19</a:t>
                      </a: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b="0" i="0" u="none" strike="noStrike" kern="1200" spc="0" baseline="0">
                          <a:solidFill>
                            <a:schemeClr val="tx1"/>
                          </a:solidFill>
                          <a:latin typeface="Verdana"/>
                          <a:ea typeface="+mn-ea"/>
                          <a:cs typeface="+mn-cs"/>
                        </a:rPr>
                        <a:t>23</a:t>
                      </a:r>
                      <a:endParaRPr lang="en-IN" sz="1200" b="0" i="0" u="none" strike="noStrike" kern="1200" spc="0" baseline="0" dirty="0">
                        <a:solidFill>
                          <a:schemeClr val="tx1"/>
                        </a:solidFill>
                        <a:latin typeface="Verdana"/>
                        <a:ea typeface="+mn-ea"/>
                        <a:cs typeface="+mn-cs"/>
                      </a:endParaRPr>
                    </a:p>
                  </a:txBody>
                  <a:tcPr marL="121920" marR="121920" anchor="ctr"/>
                </a:tc>
                <a:extLst>
                  <a:ext uri="{0D108BD9-81ED-4DB2-BD59-A6C34878D82A}">
                    <a16:rowId xmlns:a16="http://schemas.microsoft.com/office/drawing/2014/main" xmlns="" val="10003"/>
                  </a:ext>
                </a:extLst>
              </a:tr>
              <a:tr h="228600">
                <a:tc vMerge="1">
                  <a:txBody>
                    <a:bodyPr/>
                    <a:lstStyle/>
                    <a:p>
                      <a:endParaRPr lang="en-GB" sz="1200" baseline="0" dirty="0"/>
                    </a:p>
                  </a:txBody>
                  <a:tcPr/>
                </a:tc>
                <a:tc>
                  <a:txBody>
                    <a:bodyPr/>
                    <a:lstStyle/>
                    <a:p>
                      <a:pPr marL="0" indent="0" algn="l">
                        <a:lnSpc>
                          <a:spcPct val="100000"/>
                        </a:lnSpc>
                        <a:spcBef>
                          <a:spcPts val="0"/>
                        </a:spcBef>
                        <a:spcAft>
                          <a:spcPts val="0"/>
                        </a:spcAft>
                      </a:pPr>
                      <a:r>
                        <a:rPr lang="en-GB" sz="1200" u="none" strike="noStrike" spc="0" baseline="0" dirty="0"/>
                        <a:t>35-44</a:t>
                      </a:r>
                      <a:endParaRPr lang="en-GB" sz="1200" b="0" i="0" u="none" strike="noStrike" spc="0" baseline="0" dirty="0">
                        <a:solidFill>
                          <a:srgbClr val="333333"/>
                        </a:solidFill>
                        <a:latin typeface="Verdana"/>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12</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22</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17</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20</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14</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19</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16</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18</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12</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19</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14</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17</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16</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18</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b="0" i="0" u="none" strike="noStrike" kern="1200" spc="0" baseline="0" dirty="0">
                          <a:solidFill>
                            <a:schemeClr val="tx1"/>
                          </a:solidFill>
                          <a:latin typeface="Verdana"/>
                          <a:ea typeface="+mn-ea"/>
                          <a:cs typeface="+mn-cs"/>
                        </a:rPr>
                        <a:t>11</a:t>
                      </a: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b="0" i="0" u="none" strike="noStrike" kern="1200" spc="0" baseline="0">
                          <a:solidFill>
                            <a:schemeClr val="tx1"/>
                          </a:solidFill>
                          <a:latin typeface="Verdana"/>
                          <a:ea typeface="+mn-ea"/>
                          <a:cs typeface="+mn-cs"/>
                        </a:rPr>
                        <a:t>17</a:t>
                      </a:r>
                      <a:endParaRPr lang="en-IN" sz="1200" b="0" i="0" u="none" strike="noStrike" kern="1200" spc="0" baseline="0" dirty="0">
                        <a:solidFill>
                          <a:schemeClr val="tx1"/>
                        </a:solidFill>
                        <a:latin typeface="Verdana"/>
                        <a:ea typeface="+mn-ea"/>
                        <a:cs typeface="+mn-cs"/>
                      </a:endParaRPr>
                    </a:p>
                  </a:txBody>
                  <a:tcPr marL="121920" marR="121920" anchor="ctr"/>
                </a:tc>
                <a:extLst>
                  <a:ext uri="{0D108BD9-81ED-4DB2-BD59-A6C34878D82A}">
                    <a16:rowId xmlns:a16="http://schemas.microsoft.com/office/drawing/2014/main" xmlns="" val="10004"/>
                  </a:ext>
                </a:extLst>
              </a:tr>
              <a:tr h="215537">
                <a:tc vMerge="1">
                  <a:txBody>
                    <a:bodyPr/>
                    <a:lstStyle/>
                    <a:p>
                      <a:endParaRPr lang="en-GB" sz="1200" baseline="0" dirty="0"/>
                    </a:p>
                  </a:txBody>
                  <a:tcPr/>
                </a:tc>
                <a:tc>
                  <a:txBody>
                    <a:bodyPr/>
                    <a:lstStyle/>
                    <a:p>
                      <a:pPr marL="0" indent="0" algn="l">
                        <a:lnSpc>
                          <a:spcPct val="100000"/>
                        </a:lnSpc>
                        <a:spcBef>
                          <a:spcPts val="0"/>
                        </a:spcBef>
                        <a:spcAft>
                          <a:spcPts val="0"/>
                        </a:spcAft>
                      </a:pPr>
                      <a:r>
                        <a:rPr lang="en-GB" sz="1200" u="none" strike="noStrike" spc="0" baseline="0" dirty="0"/>
                        <a:t>45-54</a:t>
                      </a:r>
                      <a:endParaRPr lang="en-GB" sz="1200" b="0" i="0" u="none" strike="noStrike" spc="0" baseline="0" dirty="0">
                        <a:solidFill>
                          <a:srgbClr val="333333"/>
                        </a:solidFill>
                        <a:latin typeface="Verdana"/>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19</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22</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19</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21</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18</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20</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21</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21</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17</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22</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19</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23</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19</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22</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b="0" i="0" u="none" strike="noStrike" kern="1200" spc="0" baseline="0" dirty="0">
                          <a:solidFill>
                            <a:schemeClr val="tx1"/>
                          </a:solidFill>
                          <a:latin typeface="Verdana"/>
                          <a:ea typeface="+mn-ea"/>
                          <a:cs typeface="+mn-cs"/>
                        </a:rPr>
                        <a:t>20</a:t>
                      </a: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b="0" i="0" u="none" strike="noStrike" kern="1200" spc="0" baseline="0">
                          <a:solidFill>
                            <a:schemeClr val="tx1"/>
                          </a:solidFill>
                          <a:latin typeface="Verdana"/>
                          <a:ea typeface="+mn-ea"/>
                          <a:cs typeface="+mn-cs"/>
                        </a:rPr>
                        <a:t>23</a:t>
                      </a:r>
                      <a:endParaRPr lang="en-IN" sz="1200" b="0" i="0" u="none" strike="noStrike" kern="1200" spc="0" baseline="0" dirty="0">
                        <a:solidFill>
                          <a:schemeClr val="tx1"/>
                        </a:solidFill>
                        <a:latin typeface="Verdana"/>
                        <a:ea typeface="+mn-ea"/>
                        <a:cs typeface="+mn-cs"/>
                      </a:endParaRPr>
                    </a:p>
                  </a:txBody>
                  <a:tcPr marL="121920" marR="121920" anchor="ctr"/>
                </a:tc>
                <a:extLst>
                  <a:ext uri="{0D108BD9-81ED-4DB2-BD59-A6C34878D82A}">
                    <a16:rowId xmlns:a16="http://schemas.microsoft.com/office/drawing/2014/main" xmlns="" val="10005"/>
                  </a:ext>
                </a:extLst>
              </a:tr>
              <a:tr h="202474">
                <a:tc vMerge="1">
                  <a:txBody>
                    <a:bodyPr/>
                    <a:lstStyle/>
                    <a:p>
                      <a:endParaRPr lang="en-GB" sz="1200" baseline="0" dirty="0"/>
                    </a:p>
                  </a:txBody>
                  <a:tcPr/>
                </a:tc>
                <a:tc>
                  <a:txBody>
                    <a:bodyPr/>
                    <a:lstStyle/>
                    <a:p>
                      <a:pPr marL="0" indent="0" algn="l">
                        <a:lnSpc>
                          <a:spcPct val="100000"/>
                        </a:lnSpc>
                        <a:spcBef>
                          <a:spcPts val="0"/>
                        </a:spcBef>
                        <a:spcAft>
                          <a:spcPts val="0"/>
                        </a:spcAft>
                      </a:pPr>
                      <a:r>
                        <a:rPr lang="en-GB" sz="1200" u="none" strike="noStrike" spc="0" baseline="0" dirty="0"/>
                        <a:t>55-64</a:t>
                      </a:r>
                      <a:endParaRPr lang="en-GB" sz="1200" b="0" i="0" u="none" strike="noStrike" spc="0" baseline="0" dirty="0">
                        <a:solidFill>
                          <a:srgbClr val="333333"/>
                        </a:solidFill>
                        <a:latin typeface="Verdana"/>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21</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17</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20</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19</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20</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17</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15</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18</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20</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18</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21</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18</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21</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18</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b="0" i="0" u="none" strike="noStrike" kern="1200" spc="0" baseline="0" dirty="0">
                          <a:solidFill>
                            <a:schemeClr val="tx1"/>
                          </a:solidFill>
                          <a:latin typeface="Verdana"/>
                          <a:ea typeface="+mn-ea"/>
                          <a:cs typeface="+mn-cs"/>
                        </a:rPr>
                        <a:t>17</a:t>
                      </a: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b="0" i="0" u="none" strike="noStrike" kern="1200" spc="0" baseline="0">
                          <a:solidFill>
                            <a:schemeClr val="tx1"/>
                          </a:solidFill>
                          <a:latin typeface="Verdana"/>
                          <a:ea typeface="+mn-ea"/>
                          <a:cs typeface="+mn-cs"/>
                        </a:rPr>
                        <a:t>16</a:t>
                      </a:r>
                      <a:endParaRPr lang="en-IN" sz="1200" b="0" i="0" u="none" strike="noStrike" kern="1200" spc="0" baseline="0" dirty="0">
                        <a:solidFill>
                          <a:schemeClr val="tx1"/>
                        </a:solidFill>
                        <a:latin typeface="Verdana"/>
                        <a:ea typeface="+mn-ea"/>
                        <a:cs typeface="+mn-cs"/>
                      </a:endParaRPr>
                    </a:p>
                  </a:txBody>
                  <a:tcPr marL="121920" marR="121920" anchor="ctr"/>
                </a:tc>
                <a:extLst>
                  <a:ext uri="{0D108BD9-81ED-4DB2-BD59-A6C34878D82A}">
                    <a16:rowId xmlns:a16="http://schemas.microsoft.com/office/drawing/2014/main" xmlns="" val="10006"/>
                  </a:ext>
                </a:extLst>
              </a:tr>
              <a:tr h="218440">
                <a:tc vMerge="1">
                  <a:txBody>
                    <a:bodyPr/>
                    <a:lstStyle/>
                    <a:p>
                      <a:endParaRPr lang="en-GB" sz="1200" baseline="0" dirty="0"/>
                    </a:p>
                  </a:txBody>
                  <a:tcPr/>
                </a:tc>
                <a:tc>
                  <a:txBody>
                    <a:bodyPr/>
                    <a:lstStyle/>
                    <a:p>
                      <a:pPr marL="0" indent="0" algn="l">
                        <a:lnSpc>
                          <a:spcPct val="100000"/>
                        </a:lnSpc>
                        <a:spcBef>
                          <a:spcPts val="0"/>
                        </a:spcBef>
                        <a:spcAft>
                          <a:spcPts val="0"/>
                        </a:spcAft>
                      </a:pPr>
                      <a:r>
                        <a:rPr lang="en-GB" sz="1200" u="none" strike="noStrike" spc="0" baseline="0" dirty="0"/>
                        <a:t>65+</a:t>
                      </a:r>
                      <a:endParaRPr lang="en-GB" sz="1200" b="0" i="0" u="none" strike="noStrike" spc="0" baseline="0" dirty="0">
                        <a:solidFill>
                          <a:srgbClr val="333333"/>
                        </a:solidFill>
                        <a:latin typeface="Verdana"/>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29</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18</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27</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20</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28</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19</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29</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19</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33</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19</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30</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21</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25</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21</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b="0" i="0" u="none" strike="noStrike" kern="1200" spc="0" baseline="0" dirty="0">
                          <a:solidFill>
                            <a:schemeClr val="tx1"/>
                          </a:solidFill>
                          <a:latin typeface="Verdana"/>
                          <a:ea typeface="+mn-ea"/>
                          <a:cs typeface="+mn-cs"/>
                        </a:rPr>
                        <a:t>32</a:t>
                      </a: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b="0" i="0" u="none" strike="noStrike" kern="1200" spc="0" baseline="0">
                          <a:solidFill>
                            <a:schemeClr val="tx1"/>
                          </a:solidFill>
                          <a:latin typeface="Verdana"/>
                          <a:ea typeface="+mn-ea"/>
                          <a:cs typeface="+mn-cs"/>
                        </a:rPr>
                        <a:t>21</a:t>
                      </a:r>
                      <a:endParaRPr lang="en-IN" sz="1200" b="0" i="0" u="none" strike="noStrike" kern="1200" spc="0" baseline="0" dirty="0">
                        <a:solidFill>
                          <a:schemeClr val="tx1"/>
                        </a:solidFill>
                        <a:latin typeface="Verdana"/>
                        <a:ea typeface="+mn-ea"/>
                        <a:cs typeface="+mn-cs"/>
                      </a:endParaRPr>
                    </a:p>
                  </a:txBody>
                  <a:tcPr marL="121920" marR="121920" anchor="ctr"/>
                </a:tc>
                <a:extLst>
                  <a:ext uri="{0D108BD9-81ED-4DB2-BD59-A6C34878D82A}">
                    <a16:rowId xmlns:a16="http://schemas.microsoft.com/office/drawing/2014/main" xmlns="" val="10007"/>
                  </a:ext>
                </a:extLst>
              </a:tr>
              <a:tr h="219892">
                <a:tc rowSpan="2">
                  <a:txBody>
                    <a:bodyPr/>
                    <a:lstStyle/>
                    <a:p>
                      <a:pPr marL="0" indent="0" algn="l">
                        <a:lnSpc>
                          <a:spcPct val="100000"/>
                        </a:lnSpc>
                        <a:spcBef>
                          <a:spcPts val="0"/>
                        </a:spcBef>
                        <a:spcAft>
                          <a:spcPts val="0"/>
                        </a:spcAft>
                      </a:pPr>
                      <a:r>
                        <a:rPr lang="en-GB" sz="1200" u="none" strike="noStrike" spc="0" baseline="0" dirty="0">
                          <a:solidFill>
                            <a:schemeClr val="bg1"/>
                          </a:solidFill>
                        </a:rPr>
                        <a:t>SEG</a:t>
                      </a:r>
                      <a:endParaRPr lang="en-GB" sz="1200" b="0" i="0" u="none" strike="noStrike" spc="0" baseline="0" dirty="0">
                        <a:solidFill>
                          <a:schemeClr val="bg1"/>
                        </a:solidFill>
                        <a:latin typeface="Verdana"/>
                      </a:endParaRPr>
                    </a:p>
                  </a:txBody>
                  <a:tcPr marL="121920" marR="121920" anchor="ctr">
                    <a:solidFill>
                      <a:schemeClr val="accent6">
                        <a:lumMod val="60000"/>
                        <a:lumOff val="40000"/>
                      </a:schemeClr>
                    </a:solidFill>
                  </a:tcPr>
                </a:tc>
                <a:tc>
                  <a:txBody>
                    <a:bodyPr/>
                    <a:lstStyle/>
                    <a:p>
                      <a:pPr marL="0" indent="0" algn="l">
                        <a:lnSpc>
                          <a:spcPct val="100000"/>
                        </a:lnSpc>
                        <a:spcBef>
                          <a:spcPts val="0"/>
                        </a:spcBef>
                        <a:spcAft>
                          <a:spcPts val="0"/>
                        </a:spcAft>
                      </a:pPr>
                      <a:r>
                        <a:rPr lang="en-GB" sz="1200" u="none" strike="noStrike" spc="0" baseline="0" dirty="0"/>
                        <a:t>ABC1</a:t>
                      </a:r>
                      <a:endParaRPr lang="en-GB" sz="1200" b="0" i="0" u="none" strike="noStrike" spc="0" baseline="0" dirty="0">
                        <a:solidFill>
                          <a:srgbClr val="333333"/>
                        </a:solidFill>
                        <a:latin typeface="Verdana"/>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57</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61</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56</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60</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52</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61</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58</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62</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60</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60</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55</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65</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58</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64</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b="0" i="0" u="none" strike="noStrike" kern="1200" spc="0" baseline="0" dirty="0">
                          <a:solidFill>
                            <a:schemeClr val="tx1"/>
                          </a:solidFill>
                          <a:latin typeface="Verdana"/>
                          <a:ea typeface="+mn-ea"/>
                          <a:cs typeface="+mn-cs"/>
                        </a:rPr>
                        <a:t>55</a:t>
                      </a: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b="0" i="0" u="none" strike="noStrike" kern="1200" spc="0" baseline="0">
                          <a:solidFill>
                            <a:schemeClr val="tx1"/>
                          </a:solidFill>
                          <a:latin typeface="Verdana"/>
                          <a:ea typeface="+mn-ea"/>
                          <a:cs typeface="+mn-cs"/>
                        </a:rPr>
                        <a:t>64</a:t>
                      </a:r>
                      <a:endParaRPr lang="en-IN" sz="1200" b="0" i="0" u="none" strike="noStrike" kern="1200" spc="0" baseline="0" dirty="0">
                        <a:solidFill>
                          <a:schemeClr val="tx1"/>
                        </a:solidFill>
                        <a:latin typeface="Verdana"/>
                        <a:ea typeface="+mn-ea"/>
                        <a:cs typeface="+mn-cs"/>
                      </a:endParaRPr>
                    </a:p>
                  </a:txBody>
                  <a:tcPr marL="121920" marR="121920" anchor="ctr"/>
                </a:tc>
                <a:extLst>
                  <a:ext uri="{0D108BD9-81ED-4DB2-BD59-A6C34878D82A}">
                    <a16:rowId xmlns:a16="http://schemas.microsoft.com/office/drawing/2014/main" xmlns="" val="10008"/>
                  </a:ext>
                </a:extLst>
              </a:tr>
              <a:tr h="235857">
                <a:tc vMerge="1">
                  <a:txBody>
                    <a:bodyPr/>
                    <a:lstStyle/>
                    <a:p>
                      <a:endParaRPr lang="en-GB" sz="1200" baseline="0" dirty="0"/>
                    </a:p>
                  </a:txBody>
                  <a:tcPr/>
                </a:tc>
                <a:tc>
                  <a:txBody>
                    <a:bodyPr/>
                    <a:lstStyle/>
                    <a:p>
                      <a:pPr marL="0" indent="0" algn="l">
                        <a:lnSpc>
                          <a:spcPct val="100000"/>
                        </a:lnSpc>
                        <a:spcBef>
                          <a:spcPts val="0"/>
                        </a:spcBef>
                        <a:spcAft>
                          <a:spcPts val="0"/>
                        </a:spcAft>
                      </a:pPr>
                      <a:r>
                        <a:rPr lang="en-GB" sz="1200" u="none" strike="noStrike" spc="0" baseline="0" dirty="0"/>
                        <a:t>C2DE</a:t>
                      </a:r>
                      <a:endParaRPr lang="en-GB" sz="1200" b="0" i="0" u="none" strike="noStrike" spc="0" baseline="0" dirty="0">
                        <a:solidFill>
                          <a:srgbClr val="333333"/>
                        </a:solidFill>
                        <a:latin typeface="Verdana"/>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43</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39</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44</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40</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48</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39</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42</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39</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40</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40</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45</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35</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43</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35</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b="0" i="0" u="none" strike="noStrike" kern="1200" spc="0" baseline="0" dirty="0">
                          <a:solidFill>
                            <a:schemeClr val="tx1"/>
                          </a:solidFill>
                          <a:latin typeface="Verdana"/>
                          <a:ea typeface="+mn-ea"/>
                          <a:cs typeface="+mn-cs"/>
                        </a:rPr>
                        <a:t>45</a:t>
                      </a: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b="0" i="0" u="none" strike="noStrike" kern="1200" spc="0" baseline="0">
                          <a:solidFill>
                            <a:schemeClr val="tx1"/>
                          </a:solidFill>
                          <a:latin typeface="Verdana"/>
                          <a:ea typeface="+mn-ea"/>
                          <a:cs typeface="+mn-cs"/>
                        </a:rPr>
                        <a:t>37</a:t>
                      </a:r>
                      <a:endParaRPr lang="en-IN" sz="1200" b="0" i="0" u="none" strike="noStrike" kern="1200" spc="0" baseline="0" dirty="0">
                        <a:solidFill>
                          <a:schemeClr val="tx1"/>
                        </a:solidFill>
                        <a:latin typeface="Verdana"/>
                        <a:ea typeface="+mn-ea"/>
                        <a:cs typeface="+mn-cs"/>
                      </a:endParaRPr>
                    </a:p>
                  </a:txBody>
                  <a:tcPr marL="121920" marR="121920" anchor="ctr"/>
                </a:tc>
                <a:extLst>
                  <a:ext uri="{0D108BD9-81ED-4DB2-BD59-A6C34878D82A}">
                    <a16:rowId xmlns:a16="http://schemas.microsoft.com/office/drawing/2014/main" xmlns="" val="10009"/>
                  </a:ext>
                </a:extLst>
              </a:tr>
              <a:tr h="251823">
                <a:tc rowSpan="3">
                  <a:txBody>
                    <a:bodyPr/>
                    <a:lstStyle/>
                    <a:p>
                      <a:pPr marL="0" indent="0" algn="l">
                        <a:lnSpc>
                          <a:spcPct val="100000"/>
                        </a:lnSpc>
                        <a:spcBef>
                          <a:spcPts val="0"/>
                        </a:spcBef>
                        <a:spcAft>
                          <a:spcPts val="0"/>
                        </a:spcAft>
                      </a:pPr>
                      <a:r>
                        <a:rPr lang="en-GB" sz="1200" u="none" strike="noStrike" spc="0" baseline="0" dirty="0">
                          <a:solidFill>
                            <a:schemeClr val="bg1"/>
                          </a:solidFill>
                        </a:rPr>
                        <a:t>AREA</a:t>
                      </a:r>
                      <a:endParaRPr lang="en-GB" sz="1200" b="0" i="0" u="none" strike="noStrike" spc="0" baseline="0" dirty="0">
                        <a:solidFill>
                          <a:schemeClr val="bg1"/>
                        </a:solidFill>
                        <a:latin typeface="Verdana"/>
                      </a:endParaRPr>
                    </a:p>
                  </a:txBody>
                  <a:tcPr marL="121920" marR="121920" anchor="ctr">
                    <a:solidFill>
                      <a:schemeClr val="accent6">
                        <a:lumMod val="60000"/>
                        <a:lumOff val="40000"/>
                      </a:schemeClr>
                    </a:solidFill>
                  </a:tcPr>
                </a:tc>
                <a:tc>
                  <a:txBody>
                    <a:bodyPr/>
                    <a:lstStyle/>
                    <a:p>
                      <a:pPr marL="0" indent="0" algn="l">
                        <a:lnSpc>
                          <a:spcPct val="100000"/>
                        </a:lnSpc>
                        <a:spcBef>
                          <a:spcPts val="0"/>
                        </a:spcBef>
                        <a:spcAft>
                          <a:spcPts val="0"/>
                        </a:spcAft>
                      </a:pPr>
                      <a:r>
                        <a:rPr lang="en-GB" sz="1200" u="none" strike="noStrike" spc="0" baseline="0" dirty="0"/>
                        <a:t>West</a:t>
                      </a:r>
                      <a:endParaRPr lang="en-GB" sz="1200" b="0" i="0" u="none" strike="noStrike" spc="0" baseline="0" dirty="0">
                        <a:solidFill>
                          <a:srgbClr val="333333"/>
                        </a:solidFill>
                        <a:latin typeface="Verdana"/>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35</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41</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38</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36</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32</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37</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37</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39</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37</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35</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37</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38</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39</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38</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b="0" i="0" u="none" strike="noStrike" kern="1200" spc="0" baseline="0" dirty="0">
                          <a:solidFill>
                            <a:schemeClr val="tx1"/>
                          </a:solidFill>
                          <a:latin typeface="Verdana"/>
                          <a:ea typeface="+mn-ea"/>
                          <a:cs typeface="+mn-cs"/>
                        </a:rPr>
                        <a:t>40</a:t>
                      </a: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b="0" i="0" u="none" strike="noStrike" kern="1200" spc="0" baseline="0">
                          <a:solidFill>
                            <a:schemeClr val="tx1"/>
                          </a:solidFill>
                          <a:latin typeface="Verdana"/>
                          <a:ea typeface="+mn-ea"/>
                          <a:cs typeface="+mn-cs"/>
                        </a:rPr>
                        <a:t>41</a:t>
                      </a:r>
                      <a:endParaRPr lang="en-IN" sz="1200" b="0" i="0" u="none" strike="noStrike" kern="1200" spc="0" baseline="0" dirty="0">
                        <a:solidFill>
                          <a:schemeClr val="tx1"/>
                        </a:solidFill>
                        <a:latin typeface="Verdana"/>
                        <a:ea typeface="+mn-ea"/>
                        <a:cs typeface="+mn-cs"/>
                      </a:endParaRPr>
                    </a:p>
                  </a:txBody>
                  <a:tcPr marL="121920" marR="121920" anchor="ctr"/>
                </a:tc>
                <a:extLst>
                  <a:ext uri="{0D108BD9-81ED-4DB2-BD59-A6C34878D82A}">
                    <a16:rowId xmlns:a16="http://schemas.microsoft.com/office/drawing/2014/main" xmlns="" val="10010"/>
                  </a:ext>
                </a:extLst>
              </a:tr>
              <a:tr h="224246">
                <a:tc vMerge="1">
                  <a:txBody>
                    <a:bodyPr/>
                    <a:lstStyle/>
                    <a:p>
                      <a:endParaRPr lang="en-GB" sz="1200" baseline="0" dirty="0"/>
                    </a:p>
                  </a:txBody>
                  <a:tcPr/>
                </a:tc>
                <a:tc>
                  <a:txBody>
                    <a:bodyPr/>
                    <a:lstStyle/>
                    <a:p>
                      <a:pPr marL="0" indent="0" algn="l">
                        <a:lnSpc>
                          <a:spcPct val="100000"/>
                        </a:lnSpc>
                        <a:spcBef>
                          <a:spcPts val="0"/>
                        </a:spcBef>
                        <a:spcAft>
                          <a:spcPts val="0"/>
                        </a:spcAft>
                      </a:pPr>
                      <a:r>
                        <a:rPr lang="en-GB" sz="1200" u="none" strike="noStrike" spc="0" baseline="0" dirty="0"/>
                        <a:t>East / South</a:t>
                      </a:r>
                      <a:endParaRPr lang="en-GB" sz="1200" b="0" i="0" u="none" strike="noStrike" spc="0" baseline="0" dirty="0">
                        <a:solidFill>
                          <a:srgbClr val="333333"/>
                        </a:solidFill>
                        <a:latin typeface="Verdana"/>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35</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34</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38</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39</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42</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39</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35</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34</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44</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40</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43</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37</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30</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37</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b="0" i="0" u="none" strike="noStrike" kern="1200" spc="0" baseline="0" dirty="0">
                          <a:solidFill>
                            <a:schemeClr val="tx1"/>
                          </a:solidFill>
                          <a:latin typeface="Verdana"/>
                          <a:ea typeface="+mn-ea"/>
                          <a:cs typeface="+mn-cs"/>
                        </a:rPr>
                        <a:t>30</a:t>
                      </a: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b="0" i="0" u="none" strike="noStrike" kern="1200" spc="0" baseline="0">
                          <a:solidFill>
                            <a:schemeClr val="tx1"/>
                          </a:solidFill>
                          <a:latin typeface="Verdana"/>
                          <a:ea typeface="+mn-ea"/>
                          <a:cs typeface="+mn-cs"/>
                        </a:rPr>
                        <a:t>31</a:t>
                      </a:r>
                      <a:endParaRPr lang="en-IN" sz="1200" b="0" i="0" u="none" strike="noStrike" kern="1200" spc="0" baseline="0" dirty="0">
                        <a:solidFill>
                          <a:schemeClr val="tx1"/>
                        </a:solidFill>
                        <a:latin typeface="Verdana"/>
                        <a:ea typeface="+mn-ea"/>
                        <a:cs typeface="+mn-cs"/>
                      </a:endParaRPr>
                    </a:p>
                  </a:txBody>
                  <a:tcPr marL="121920" marR="121920" anchor="ctr"/>
                </a:tc>
                <a:extLst>
                  <a:ext uri="{0D108BD9-81ED-4DB2-BD59-A6C34878D82A}">
                    <a16:rowId xmlns:a16="http://schemas.microsoft.com/office/drawing/2014/main" xmlns="" val="10011"/>
                  </a:ext>
                </a:extLst>
              </a:tr>
              <a:tr h="182154">
                <a:tc vMerge="1">
                  <a:txBody>
                    <a:bodyPr/>
                    <a:lstStyle/>
                    <a:p>
                      <a:endParaRPr lang="en-GB" sz="1200" baseline="0" dirty="0"/>
                    </a:p>
                  </a:txBody>
                  <a:tcPr/>
                </a:tc>
                <a:tc>
                  <a:txBody>
                    <a:bodyPr/>
                    <a:lstStyle/>
                    <a:p>
                      <a:pPr marL="0" indent="0" algn="l">
                        <a:lnSpc>
                          <a:spcPct val="100000"/>
                        </a:lnSpc>
                        <a:spcBef>
                          <a:spcPts val="0"/>
                        </a:spcBef>
                        <a:spcAft>
                          <a:spcPts val="0"/>
                        </a:spcAft>
                      </a:pPr>
                      <a:r>
                        <a:rPr lang="en-GB" sz="1200" u="none" strike="noStrike" spc="0" baseline="0" dirty="0"/>
                        <a:t>North</a:t>
                      </a:r>
                      <a:endParaRPr lang="en-GB" sz="1200" b="0" i="0" u="none" strike="noStrike" spc="0" baseline="0" dirty="0">
                        <a:solidFill>
                          <a:srgbClr val="333333"/>
                        </a:solidFill>
                        <a:latin typeface="Verdana"/>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30</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25</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24</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25</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26</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24</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28</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27</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19</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24</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20</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25</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31</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u="none" strike="noStrike" kern="1200" spc="0" baseline="0" dirty="0"/>
                        <a:t>25</a:t>
                      </a:r>
                      <a:endParaRPr lang="en-IN" sz="1200" b="0" i="0" u="none" strike="noStrike" kern="1200" spc="0" baseline="0" dirty="0">
                        <a:solidFill>
                          <a:schemeClr val="tx1"/>
                        </a:solidFill>
                        <a:latin typeface="Verdana"/>
                        <a:ea typeface="+mn-ea"/>
                        <a:cs typeface="+mn-cs"/>
                      </a:endParaRP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b="0" i="0" u="none" strike="noStrike" kern="1200" spc="0" baseline="0" dirty="0">
                          <a:solidFill>
                            <a:schemeClr val="tx1"/>
                          </a:solidFill>
                          <a:latin typeface="Verdana"/>
                          <a:ea typeface="+mn-ea"/>
                          <a:cs typeface="+mn-cs"/>
                        </a:rPr>
                        <a:t>30</a:t>
                      </a:r>
                    </a:p>
                  </a:txBody>
                  <a:tcPr marL="121920" marR="121920" anchor="ctr"/>
                </a:tc>
                <a:tc>
                  <a:txBody>
                    <a:bodyPr/>
                    <a:lstStyle/>
                    <a:p>
                      <a:pPr marL="0" indent="0" algn="l" defTabSz="914400" rtl="0" eaLnBrk="1" fontAlgn="b" latinLnBrk="0" hangingPunct="1">
                        <a:lnSpc>
                          <a:spcPct val="100000"/>
                        </a:lnSpc>
                        <a:spcBef>
                          <a:spcPts val="0"/>
                        </a:spcBef>
                        <a:spcAft>
                          <a:spcPts val="0"/>
                        </a:spcAft>
                      </a:pPr>
                      <a:r>
                        <a:rPr lang="en-IN" sz="1200" b="0" i="0" u="none" strike="noStrike" kern="1200" spc="0" baseline="0" dirty="0">
                          <a:solidFill>
                            <a:schemeClr val="tx1"/>
                          </a:solidFill>
                          <a:latin typeface="Verdana"/>
                          <a:ea typeface="+mn-ea"/>
                          <a:cs typeface="+mn-cs"/>
                        </a:rPr>
                        <a:t>28</a:t>
                      </a:r>
                    </a:p>
                  </a:txBody>
                  <a:tcPr marL="121920" marR="121920" anchor="ctr"/>
                </a:tc>
                <a:extLst>
                  <a:ext uri="{0D108BD9-81ED-4DB2-BD59-A6C34878D82A}">
                    <a16:rowId xmlns:a16="http://schemas.microsoft.com/office/drawing/2014/main" xmlns="" val="10012"/>
                  </a:ext>
                </a:extLst>
              </a:tr>
            </a:tbl>
          </a:graphicData>
        </a:graphic>
      </p:graphicFrame>
      <p:sp>
        <p:nvSpPr>
          <p:cNvPr id="9" name="TextBox 8"/>
          <p:cNvSpPr txBox="1"/>
          <p:nvPr/>
        </p:nvSpPr>
        <p:spPr>
          <a:xfrm>
            <a:off x="327414" y="6053138"/>
            <a:ext cx="11152988" cy="264202"/>
          </a:xfrm>
          <a:prstGeom prst="rect">
            <a:avLst/>
          </a:prstGeom>
          <a:noFill/>
        </p:spPr>
        <p:txBody>
          <a:bodyPr wrap="square" lIns="0" tIns="0" rIns="0" bIns="0" rtlCol="0" anchor="b">
            <a:noAutofit/>
          </a:bodyPr>
          <a:lstStyle/>
          <a:p>
            <a:r>
              <a:rPr lang="en-GB" sz="800" b="0" i="1" dirty="0">
                <a:solidFill>
                  <a:srgbClr val="333333"/>
                </a:solidFill>
                <a:latin typeface="+mn-lt"/>
              </a:rPr>
              <a:t>NB: Weighting applied to overall sample to match general population of Scotland.  Then, results were filtered among drivers, hence slight difference in weighted profile at each wave</a:t>
            </a:r>
          </a:p>
        </p:txBody>
      </p:sp>
      <p:sp>
        <p:nvSpPr>
          <p:cNvPr id="5" name="TextBox 4"/>
          <p:cNvSpPr txBox="1"/>
          <p:nvPr>
            <p:custDataLst>
              <p:tags r:id="rId1"/>
            </p:custDataLst>
          </p:nvPr>
        </p:nvSpPr>
        <p:spPr>
          <a:xfrm>
            <a:off x="11143877" y="6461279"/>
            <a:ext cx="673051" cy="115416"/>
          </a:xfrm>
          <a:prstGeom prst="rect">
            <a:avLst/>
          </a:prstGeom>
          <a:noFill/>
        </p:spPr>
        <p:txBody>
          <a:bodyPr vert="horz" wrap="square" lIns="0" tIns="0" rIns="0" bIns="0" rtlCol="0" anchor="b">
            <a:spAutoFit/>
          </a:bodyPr>
          <a:lstStyle/>
          <a:p>
            <a:pPr algn="r"/>
            <a:r>
              <a:rPr lang="en-GB" sz="750" b="0" dirty="0">
                <a:solidFill>
                  <a:srgbClr val="333333"/>
                </a:solidFill>
                <a:latin typeface="+mn-lt"/>
              </a:rPr>
              <a:t>79</a:t>
            </a:r>
          </a:p>
        </p:txBody>
      </p:sp>
    </p:spTree>
    <p:extLst>
      <p:ext uri="{BB962C8B-B14F-4D97-AF65-F5344CB8AC3E}">
        <p14:creationId xmlns:p14="http://schemas.microsoft.com/office/powerpoint/2010/main" val="3590695353"/>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ext Placeholder 4"/>
          <p:cNvSpPr>
            <a:spLocks noGrp="1"/>
          </p:cNvSpPr>
          <p:nvPr>
            <p:ph type="body" sz="quarter" idx="16"/>
          </p:nvPr>
        </p:nvSpPr>
        <p:spPr>
          <a:xfrm>
            <a:off x="312207" y="5774346"/>
            <a:ext cx="11563351" cy="388492"/>
          </a:xfrm>
        </p:spPr>
        <p:txBody>
          <a:bodyPr/>
          <a:lstStyle/>
          <a:p>
            <a:r>
              <a:rPr lang="en-GB" sz="800" dirty="0"/>
              <a:t>Base: All who hold a full driving licence for a car and drive nowadays; Jul ‘16 (582); Mar ‘17  (600); Aug ‘17 (525)</a:t>
            </a:r>
            <a:br>
              <a:rPr lang="en-GB" sz="800" dirty="0"/>
            </a:br>
            <a:r>
              <a:rPr lang="en-GB" sz="800" dirty="0"/>
              <a:t>Q8b: Why are speed limits generally lower in cities and towns?</a:t>
            </a:r>
          </a:p>
        </p:txBody>
      </p:sp>
      <p:sp>
        <p:nvSpPr>
          <p:cNvPr id="20" name="Title 11"/>
          <p:cNvSpPr>
            <a:spLocks noGrp="1"/>
          </p:cNvSpPr>
          <p:nvPr>
            <p:ph type="title"/>
          </p:nvPr>
        </p:nvSpPr>
        <p:spPr>
          <a:xfrm>
            <a:off x="372156" y="187481"/>
            <a:ext cx="11455877" cy="1190171"/>
          </a:xfrm>
        </p:spPr>
        <p:txBody>
          <a:bodyPr/>
          <a:lstStyle/>
          <a:p>
            <a:r>
              <a:rPr lang="en-GB" sz="2200" dirty="0">
                <a:solidFill>
                  <a:schemeClr val="tx1"/>
                </a:solidFill>
              </a:rPr>
              <a:t>Latest results reflect increased interest in environmental issues but no change in widespread understanding that speed limits are designed for protection</a:t>
            </a:r>
          </a:p>
        </p:txBody>
      </p:sp>
      <p:sp>
        <p:nvSpPr>
          <p:cNvPr id="18" name="Content Placeholder 6"/>
          <p:cNvSpPr txBox="1">
            <a:spLocks/>
          </p:cNvSpPr>
          <p:nvPr/>
        </p:nvSpPr>
        <p:spPr>
          <a:xfrm>
            <a:off x="381000" y="192472"/>
            <a:ext cx="11425767" cy="520736"/>
          </a:xfrm>
          <a:prstGeom prst="rect">
            <a:avLst/>
          </a:prstGeom>
        </p:spPr>
        <p:txBody>
          <a:bodyPr>
            <a:noAutofit/>
          </a:bodyPr>
          <a:lstStyle>
            <a:lvl1pPr marL="0" indent="0" algn="l" defTabSz="914400" rtl="0" eaLnBrk="1" latinLnBrk="0" hangingPunct="1">
              <a:spcBef>
                <a:spcPct val="20000"/>
              </a:spcBef>
              <a:buFont typeface="Arial" pitchFamily="34" charset="0"/>
              <a:buNone/>
              <a:defRPr sz="1450" b="0" kern="1200">
                <a:solidFill>
                  <a:schemeClr val="tx1">
                    <a:lumMod val="85000"/>
                    <a:lumOff val="15000"/>
                  </a:schemeClr>
                </a:solidFill>
                <a:latin typeface="+mn-lt"/>
                <a:ea typeface="+mn-ea"/>
                <a:cs typeface="+mn-cs"/>
              </a:defRPr>
            </a:lvl1pPr>
            <a:lvl2pPr marL="0" indent="0" algn="l" defTabSz="914400" rtl="0" eaLnBrk="1" latinLnBrk="0" hangingPunct="1">
              <a:spcBef>
                <a:spcPct val="20000"/>
              </a:spcBef>
              <a:buFont typeface="Arial" pitchFamily="34" charset="0"/>
              <a:buNone/>
              <a:defRPr sz="1450" kern="1200">
                <a:solidFill>
                  <a:schemeClr val="tx1">
                    <a:lumMod val="85000"/>
                    <a:lumOff val="15000"/>
                  </a:schemeClr>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450" kern="1200">
                <a:solidFill>
                  <a:schemeClr val="tx1">
                    <a:lumMod val="85000"/>
                    <a:lumOff val="15000"/>
                  </a:schemeClr>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450" kern="1200">
                <a:solidFill>
                  <a:schemeClr val="tx1">
                    <a:lumMod val="85000"/>
                    <a:lumOff val="15000"/>
                  </a:schemeClr>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45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endParaRPr lang="en-GB" b="1"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53</a:t>
            </a:fld>
            <a:endParaRPr lang="en-AU" dirty="0"/>
          </a:p>
        </p:txBody>
      </p:sp>
      <p:sp>
        <p:nvSpPr>
          <p:cNvPr id="12" name="TextBox 1"/>
          <p:cNvSpPr txBox="1"/>
          <p:nvPr/>
        </p:nvSpPr>
        <p:spPr>
          <a:xfrm>
            <a:off x="381000" y="1103532"/>
            <a:ext cx="4713150" cy="307777"/>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400" i="1" u="sng" dirty="0"/>
              <a:t>Why are speed limits generally lower in cities and towns?</a:t>
            </a:r>
          </a:p>
        </p:txBody>
      </p:sp>
      <p:graphicFrame>
        <p:nvGraphicFramePr>
          <p:cNvPr id="2" name="Chart 1"/>
          <p:cNvGraphicFramePr/>
          <p:nvPr>
            <p:extLst>
              <p:ext uri="{D42A27DB-BD31-4B8C-83A1-F6EECF244321}">
                <p14:modId xmlns:p14="http://schemas.microsoft.com/office/powerpoint/2010/main" val="1992512395"/>
              </p:ext>
            </p:extLst>
          </p:nvPr>
        </p:nvGraphicFramePr>
        <p:xfrm>
          <a:off x="0" y="1480161"/>
          <a:ext cx="10604500" cy="416819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flipV="1">
            <a:off x="5425436" y="1257420"/>
            <a:ext cx="403863" cy="246221"/>
          </a:xfrm>
          <a:prstGeom prst="rect">
            <a:avLst/>
          </a:prstGeom>
          <a:noFill/>
        </p:spPr>
        <p:txBody>
          <a:bodyPr wrap="square" rtlCol="0">
            <a:spAutoFit/>
          </a:bodyPr>
          <a:lstStyle/>
          <a:p>
            <a:r>
              <a:rPr lang="en-GB" sz="1000" b="0" dirty="0">
                <a:solidFill>
                  <a:srgbClr val="333333"/>
                </a:solidFill>
                <a:latin typeface="+mn-lt"/>
              </a:rPr>
              <a:t>%</a:t>
            </a:r>
          </a:p>
        </p:txBody>
      </p:sp>
    </p:spTree>
    <p:extLst>
      <p:ext uri="{BB962C8B-B14F-4D97-AF65-F5344CB8AC3E}">
        <p14:creationId xmlns:p14="http://schemas.microsoft.com/office/powerpoint/2010/main" val="4223259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0" name="Content Placeholder 8"/>
          <p:cNvGraphicFramePr>
            <a:graphicFrameLocks noGrp="1"/>
          </p:cNvGraphicFramePr>
          <p:nvPr>
            <p:ph sz="quarter" idx="11"/>
            <p:extLst>
              <p:ext uri="{D42A27DB-BD31-4B8C-83A1-F6EECF244321}">
                <p14:modId xmlns:p14="http://schemas.microsoft.com/office/powerpoint/2010/main" val="2763415899"/>
              </p:ext>
            </p:extLst>
          </p:nvPr>
        </p:nvGraphicFramePr>
        <p:xfrm>
          <a:off x="-446586" y="1217317"/>
          <a:ext cx="12192000" cy="4906963"/>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1"/>
          <p:cNvSpPr>
            <a:spLocks noGrp="1"/>
          </p:cNvSpPr>
          <p:nvPr>
            <p:ph type="title"/>
          </p:nvPr>
        </p:nvSpPr>
        <p:spPr>
          <a:xfrm>
            <a:off x="332500" y="202027"/>
            <a:ext cx="11487565" cy="812800"/>
          </a:xfrm>
        </p:spPr>
        <p:txBody>
          <a:bodyPr/>
          <a:lstStyle/>
          <a:p>
            <a:r>
              <a:rPr lang="en-AU" sz="2200" dirty="0"/>
              <a:t>Following a dip in average number of at risk behaviours in March 2017, the latest figure has increased slightly.  However there are no clear trends since this measure was amended in July 2016</a:t>
            </a:r>
            <a:br>
              <a:rPr lang="en-AU" sz="2200" dirty="0"/>
            </a:br>
            <a:endParaRPr lang="en-AU" sz="2200" dirty="0"/>
          </a:p>
        </p:txBody>
      </p:sp>
      <p:sp>
        <p:nvSpPr>
          <p:cNvPr id="7" name="Text Box 9"/>
          <p:cNvSpPr txBox="1">
            <a:spLocks noChangeArrowheads="1"/>
          </p:cNvSpPr>
          <p:nvPr/>
        </p:nvSpPr>
        <p:spPr bwMode="auto">
          <a:xfrm>
            <a:off x="10241635" y="1442565"/>
            <a:ext cx="1820716" cy="523220"/>
          </a:xfrm>
          <a:prstGeom prst="rect">
            <a:avLst/>
          </a:prstGeom>
          <a:noFill/>
          <a:ln w="9525">
            <a:noFill/>
            <a:miter lim="800000"/>
            <a:headEnd/>
            <a:tailEnd/>
          </a:ln>
          <a:effectLst/>
        </p:spPr>
        <p:txBody>
          <a:bodyPr wrap="square">
            <a:spAutoFit/>
          </a:bodyPr>
          <a:lstStyle/>
          <a:p>
            <a:pPr algn="ctr">
              <a:spcBef>
                <a:spcPct val="50000"/>
              </a:spcBef>
            </a:pPr>
            <a:r>
              <a:rPr lang="en-GB" sz="1400" b="0" dirty="0">
                <a:latin typeface="+mj-lt"/>
              </a:rPr>
              <a:t>Mean no. of at risk behaviours</a:t>
            </a:r>
          </a:p>
        </p:txBody>
      </p:sp>
      <p:sp>
        <p:nvSpPr>
          <p:cNvPr id="8" name="Text Box 10"/>
          <p:cNvSpPr txBox="1">
            <a:spLocks noChangeArrowheads="1"/>
          </p:cNvSpPr>
          <p:nvPr/>
        </p:nvSpPr>
        <p:spPr bwMode="auto">
          <a:xfrm>
            <a:off x="10816077" y="4705333"/>
            <a:ext cx="768349" cy="307777"/>
          </a:xfrm>
          <a:prstGeom prst="rect">
            <a:avLst/>
          </a:prstGeom>
          <a:noFill/>
          <a:ln w="9525">
            <a:noFill/>
            <a:miter lim="800000"/>
            <a:headEnd/>
            <a:tailEnd/>
          </a:ln>
          <a:effectLst/>
        </p:spPr>
        <p:txBody>
          <a:bodyPr>
            <a:spAutoFit/>
          </a:bodyPr>
          <a:lstStyle/>
          <a:p>
            <a:pPr>
              <a:spcBef>
                <a:spcPct val="50000"/>
              </a:spcBef>
            </a:pPr>
            <a:r>
              <a:rPr lang="en-GB" sz="1400" b="0" dirty="0">
                <a:latin typeface="+mj-lt"/>
              </a:rPr>
              <a:t>2.04</a:t>
            </a:r>
          </a:p>
        </p:txBody>
      </p:sp>
      <p:sp>
        <p:nvSpPr>
          <p:cNvPr id="15" name="Text Box 10"/>
          <p:cNvSpPr txBox="1">
            <a:spLocks noChangeArrowheads="1"/>
          </p:cNvSpPr>
          <p:nvPr/>
        </p:nvSpPr>
        <p:spPr bwMode="auto">
          <a:xfrm>
            <a:off x="10816077" y="4442412"/>
            <a:ext cx="768349" cy="307777"/>
          </a:xfrm>
          <a:prstGeom prst="rect">
            <a:avLst/>
          </a:prstGeom>
          <a:noFill/>
          <a:ln w="9525">
            <a:noFill/>
            <a:miter lim="800000"/>
            <a:headEnd/>
            <a:tailEnd/>
          </a:ln>
          <a:effectLst/>
        </p:spPr>
        <p:txBody>
          <a:bodyPr>
            <a:spAutoFit/>
          </a:bodyPr>
          <a:lstStyle/>
          <a:p>
            <a:pPr>
              <a:spcBef>
                <a:spcPct val="50000"/>
              </a:spcBef>
            </a:pPr>
            <a:r>
              <a:rPr lang="en-GB" sz="1400" b="0" dirty="0">
                <a:latin typeface="+mj-lt"/>
              </a:rPr>
              <a:t>2.00</a:t>
            </a:r>
          </a:p>
        </p:txBody>
      </p:sp>
      <p:sp>
        <p:nvSpPr>
          <p:cNvPr id="16" name="Text Box 10"/>
          <p:cNvSpPr txBox="1">
            <a:spLocks noChangeArrowheads="1"/>
          </p:cNvSpPr>
          <p:nvPr/>
        </p:nvSpPr>
        <p:spPr bwMode="auto">
          <a:xfrm>
            <a:off x="10816077" y="4195443"/>
            <a:ext cx="768349" cy="307777"/>
          </a:xfrm>
          <a:prstGeom prst="rect">
            <a:avLst/>
          </a:prstGeom>
          <a:noFill/>
          <a:ln w="9525">
            <a:noFill/>
            <a:miter lim="800000"/>
            <a:headEnd/>
            <a:tailEnd/>
          </a:ln>
          <a:effectLst/>
        </p:spPr>
        <p:txBody>
          <a:bodyPr>
            <a:spAutoFit/>
          </a:bodyPr>
          <a:lstStyle/>
          <a:p>
            <a:pPr>
              <a:spcBef>
                <a:spcPct val="50000"/>
              </a:spcBef>
            </a:pPr>
            <a:r>
              <a:rPr lang="en-GB" sz="1400" b="0" dirty="0">
                <a:latin typeface="+mj-lt"/>
              </a:rPr>
              <a:t>1.89</a:t>
            </a:r>
          </a:p>
        </p:txBody>
      </p:sp>
      <p:sp>
        <p:nvSpPr>
          <p:cNvPr id="18" name="Text Placeholder 4"/>
          <p:cNvSpPr txBox="1">
            <a:spLocks/>
          </p:cNvSpPr>
          <p:nvPr/>
        </p:nvSpPr>
        <p:spPr>
          <a:xfrm>
            <a:off x="381001" y="5624622"/>
            <a:ext cx="6370091" cy="527583"/>
          </a:xfrm>
          <a:prstGeom prst="rect">
            <a:avLst/>
          </a:prstGeom>
        </p:spPr>
        <p:txBody>
          <a:bodyPr lIns="0" tIns="0" rIns="0" bIns="108000" anchor="b">
            <a:noAutofit/>
          </a:bodyPr>
          <a:lstStyle>
            <a:lvl1pPr marL="0" indent="0" algn="l" defTabSz="914400" rtl="0" eaLnBrk="1" latinLnBrk="0" hangingPunct="1">
              <a:spcBef>
                <a:spcPct val="20000"/>
              </a:spcBef>
              <a:buFont typeface="Arial" pitchFamily="34" charset="0"/>
              <a:buNone/>
              <a:defRPr sz="600" b="0" kern="1200">
                <a:solidFill>
                  <a:schemeClr val="tx1">
                    <a:lumMod val="85000"/>
                    <a:lumOff val="15000"/>
                  </a:schemeClr>
                </a:solidFill>
                <a:latin typeface="+mn-lt"/>
                <a:ea typeface="+mn-ea"/>
                <a:cs typeface="+mn-cs"/>
              </a:defRPr>
            </a:lvl1pPr>
            <a:lvl2pPr marL="0" indent="0" algn="l" defTabSz="914400" rtl="0" eaLnBrk="1" latinLnBrk="0" hangingPunct="1">
              <a:spcBef>
                <a:spcPct val="20000"/>
              </a:spcBef>
              <a:buFont typeface="Arial" pitchFamily="34" charset="0"/>
              <a:buNone/>
              <a:defRPr sz="600" kern="1200">
                <a:solidFill>
                  <a:schemeClr val="tx1">
                    <a:lumMod val="85000"/>
                    <a:lumOff val="15000"/>
                  </a:schemeClr>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600" kern="1200">
                <a:solidFill>
                  <a:schemeClr val="tx1">
                    <a:lumMod val="85000"/>
                    <a:lumOff val="15000"/>
                  </a:schemeClr>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600" kern="1200">
                <a:solidFill>
                  <a:schemeClr val="tx1">
                    <a:lumMod val="85000"/>
                    <a:lumOff val="15000"/>
                  </a:schemeClr>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GB" sz="800" dirty="0"/>
              <a:t>Base: All who hold a full driving licence for a car and drive nowadays</a:t>
            </a:r>
          </a:p>
          <a:p>
            <a:pPr fontAlgn="auto">
              <a:spcAft>
                <a:spcPts val="0"/>
              </a:spcAft>
            </a:pPr>
            <a:r>
              <a:rPr lang="en-GB" sz="800" dirty="0"/>
              <a:t>Q6: Which of the following have you done at all in the last 12 months, even if only on one occasion or for a short distance?</a:t>
            </a:r>
          </a:p>
        </p:txBody>
      </p:sp>
      <p:sp>
        <p:nvSpPr>
          <p:cNvPr id="20" name="Text Box 10"/>
          <p:cNvSpPr txBox="1">
            <a:spLocks noChangeArrowheads="1"/>
          </p:cNvSpPr>
          <p:nvPr/>
        </p:nvSpPr>
        <p:spPr bwMode="auto">
          <a:xfrm>
            <a:off x="10816077" y="3956964"/>
            <a:ext cx="768349" cy="307777"/>
          </a:xfrm>
          <a:prstGeom prst="rect">
            <a:avLst/>
          </a:prstGeom>
          <a:noFill/>
          <a:ln w="9525">
            <a:noFill/>
            <a:miter lim="800000"/>
            <a:headEnd/>
            <a:tailEnd/>
          </a:ln>
          <a:effectLst/>
        </p:spPr>
        <p:txBody>
          <a:bodyPr>
            <a:spAutoFit/>
          </a:bodyPr>
          <a:lstStyle/>
          <a:p>
            <a:pPr>
              <a:spcBef>
                <a:spcPct val="50000"/>
              </a:spcBef>
            </a:pPr>
            <a:r>
              <a:rPr lang="en-GB" sz="1400" b="0" dirty="0">
                <a:latin typeface="+mj-lt"/>
              </a:rPr>
              <a:t>1.83</a:t>
            </a:r>
          </a:p>
        </p:txBody>
      </p:sp>
      <p:sp>
        <p:nvSpPr>
          <p:cNvPr id="24" name="Text Box 10"/>
          <p:cNvSpPr txBox="1">
            <a:spLocks noChangeArrowheads="1"/>
          </p:cNvSpPr>
          <p:nvPr/>
        </p:nvSpPr>
        <p:spPr bwMode="auto">
          <a:xfrm>
            <a:off x="10816077" y="3712036"/>
            <a:ext cx="768349" cy="307777"/>
          </a:xfrm>
          <a:prstGeom prst="rect">
            <a:avLst/>
          </a:prstGeom>
          <a:noFill/>
          <a:ln w="9525">
            <a:noFill/>
            <a:miter lim="800000"/>
            <a:headEnd/>
            <a:tailEnd/>
          </a:ln>
          <a:effectLst/>
        </p:spPr>
        <p:txBody>
          <a:bodyPr>
            <a:spAutoFit/>
          </a:bodyPr>
          <a:lstStyle/>
          <a:p>
            <a:pPr>
              <a:spcBef>
                <a:spcPct val="50000"/>
              </a:spcBef>
            </a:pPr>
            <a:r>
              <a:rPr lang="en-GB" sz="1400" b="0" dirty="0">
                <a:latin typeface="+mj-lt"/>
              </a:rPr>
              <a:t>2.42</a:t>
            </a:r>
          </a:p>
        </p:txBody>
      </p:sp>
      <p:sp>
        <p:nvSpPr>
          <p:cNvPr id="17" name="Text Box 10"/>
          <p:cNvSpPr txBox="1">
            <a:spLocks noChangeArrowheads="1"/>
          </p:cNvSpPr>
          <p:nvPr/>
        </p:nvSpPr>
        <p:spPr bwMode="auto">
          <a:xfrm>
            <a:off x="10816077" y="3468477"/>
            <a:ext cx="768349" cy="307777"/>
          </a:xfrm>
          <a:prstGeom prst="rect">
            <a:avLst/>
          </a:prstGeom>
          <a:noFill/>
          <a:ln w="9525">
            <a:noFill/>
            <a:miter lim="800000"/>
            <a:headEnd/>
            <a:tailEnd/>
          </a:ln>
          <a:effectLst/>
        </p:spPr>
        <p:txBody>
          <a:bodyPr>
            <a:spAutoFit/>
          </a:bodyPr>
          <a:lstStyle/>
          <a:p>
            <a:pPr>
              <a:spcBef>
                <a:spcPct val="50000"/>
              </a:spcBef>
            </a:pPr>
            <a:r>
              <a:rPr lang="en-GB" sz="1400" b="0" dirty="0">
                <a:latin typeface="+mj-lt"/>
              </a:rPr>
              <a:t>1.94</a:t>
            </a:r>
          </a:p>
        </p:txBody>
      </p:sp>
      <p:sp>
        <p:nvSpPr>
          <p:cNvPr id="3" name="Rectangle 2"/>
          <p:cNvSpPr/>
          <p:nvPr/>
        </p:nvSpPr>
        <p:spPr>
          <a:xfrm>
            <a:off x="10767794" y="3226852"/>
            <a:ext cx="582211" cy="307777"/>
          </a:xfrm>
          <a:prstGeom prst="rect">
            <a:avLst/>
          </a:prstGeom>
        </p:spPr>
        <p:txBody>
          <a:bodyPr wrap="none">
            <a:spAutoFit/>
          </a:bodyPr>
          <a:lstStyle/>
          <a:p>
            <a:pPr>
              <a:spcBef>
                <a:spcPct val="50000"/>
              </a:spcBef>
            </a:pPr>
            <a:r>
              <a:rPr lang="en-GB" sz="1400" b="0" dirty="0">
                <a:latin typeface="+mn-lt"/>
              </a:rPr>
              <a:t> 2.10</a:t>
            </a:r>
          </a:p>
        </p:txBody>
      </p:sp>
      <p:sp>
        <p:nvSpPr>
          <p:cNvPr id="21" name="Rectangle 20"/>
          <p:cNvSpPr/>
          <p:nvPr/>
        </p:nvSpPr>
        <p:spPr>
          <a:xfrm>
            <a:off x="10791935" y="2971698"/>
            <a:ext cx="582211" cy="307777"/>
          </a:xfrm>
          <a:prstGeom prst="rect">
            <a:avLst/>
          </a:prstGeom>
        </p:spPr>
        <p:txBody>
          <a:bodyPr wrap="none">
            <a:spAutoFit/>
          </a:bodyPr>
          <a:lstStyle/>
          <a:p>
            <a:pPr>
              <a:spcBef>
                <a:spcPct val="50000"/>
              </a:spcBef>
            </a:pPr>
            <a:r>
              <a:rPr lang="en-GB" sz="1400" b="0" dirty="0">
                <a:latin typeface="+mn-lt"/>
              </a:rPr>
              <a:t> 2.65</a:t>
            </a:r>
          </a:p>
        </p:txBody>
      </p:sp>
      <p:sp>
        <p:nvSpPr>
          <p:cNvPr id="19" name="Rectangle 18"/>
          <p:cNvSpPr/>
          <p:nvPr/>
        </p:nvSpPr>
        <p:spPr>
          <a:xfrm>
            <a:off x="10791935" y="2729814"/>
            <a:ext cx="582211" cy="307777"/>
          </a:xfrm>
          <a:prstGeom prst="rect">
            <a:avLst/>
          </a:prstGeom>
        </p:spPr>
        <p:txBody>
          <a:bodyPr wrap="none">
            <a:spAutoFit/>
          </a:bodyPr>
          <a:lstStyle/>
          <a:p>
            <a:pPr>
              <a:spcBef>
                <a:spcPct val="50000"/>
              </a:spcBef>
            </a:pPr>
            <a:r>
              <a:rPr lang="en-GB" sz="1400" b="0" dirty="0">
                <a:latin typeface="+mn-lt"/>
              </a:rPr>
              <a:t> 2.43</a:t>
            </a:r>
          </a:p>
        </p:txBody>
      </p:sp>
      <p:sp>
        <p:nvSpPr>
          <p:cNvPr id="22" name="TextBox 21"/>
          <p:cNvSpPr txBox="1"/>
          <p:nvPr/>
        </p:nvSpPr>
        <p:spPr>
          <a:xfrm>
            <a:off x="381001" y="1566633"/>
            <a:ext cx="9008660" cy="307777"/>
          </a:xfrm>
          <a:prstGeom prst="rect">
            <a:avLst/>
          </a:prstGeom>
          <a:noFill/>
        </p:spPr>
        <p:txBody>
          <a:bodyPr wrap="square" rtlCol="0">
            <a:spAutoFit/>
          </a:bodyPr>
          <a:lstStyle/>
          <a:p>
            <a:r>
              <a:rPr lang="en-GB" sz="1400" dirty="0">
                <a:latin typeface="+mn-lt"/>
              </a:rPr>
              <a:t>% carrying out none to five or more at risk behaviours</a:t>
            </a:r>
          </a:p>
        </p:txBody>
      </p:sp>
      <p:sp>
        <p:nvSpPr>
          <p:cNvPr id="2" name="Slide Number Placeholder 1"/>
          <p:cNvSpPr>
            <a:spLocks noGrp="1"/>
          </p:cNvSpPr>
          <p:nvPr>
            <p:ph type="sldNum" sz="quarter" idx="10"/>
          </p:nvPr>
        </p:nvSpPr>
        <p:spPr/>
        <p:txBody>
          <a:bodyPr/>
          <a:lstStyle/>
          <a:p>
            <a:fld id="{9784CBA3-D598-4B1F-BAA3-EE14B5154290}" type="slidenum">
              <a:rPr lang="en-AU" smtClean="0"/>
              <a:pPr/>
              <a:t>54</a:t>
            </a:fld>
            <a:endParaRPr lang="en-AU" dirty="0"/>
          </a:p>
        </p:txBody>
      </p:sp>
      <p:sp>
        <p:nvSpPr>
          <p:cNvPr id="25" name="Rectangle 24"/>
          <p:cNvSpPr/>
          <p:nvPr/>
        </p:nvSpPr>
        <p:spPr>
          <a:xfrm>
            <a:off x="10794965" y="2481918"/>
            <a:ext cx="652743" cy="307777"/>
          </a:xfrm>
          <a:prstGeom prst="rect">
            <a:avLst/>
          </a:prstGeom>
        </p:spPr>
        <p:txBody>
          <a:bodyPr wrap="none">
            <a:spAutoFit/>
          </a:bodyPr>
          <a:lstStyle/>
          <a:p>
            <a:pPr>
              <a:spcBef>
                <a:spcPct val="50000"/>
              </a:spcBef>
            </a:pPr>
            <a:r>
              <a:rPr lang="en-GB" sz="1400" b="0" dirty="0">
                <a:latin typeface="+mn-lt"/>
              </a:rPr>
              <a:t> 2.73*</a:t>
            </a:r>
          </a:p>
        </p:txBody>
      </p:sp>
      <p:sp>
        <p:nvSpPr>
          <p:cNvPr id="26" name="TextBox 25"/>
          <p:cNvSpPr txBox="1"/>
          <p:nvPr/>
        </p:nvSpPr>
        <p:spPr>
          <a:xfrm>
            <a:off x="8357191" y="5676872"/>
            <a:ext cx="3462874" cy="461665"/>
          </a:xfrm>
          <a:prstGeom prst="rect">
            <a:avLst/>
          </a:prstGeom>
          <a:noFill/>
          <a:ln>
            <a:solidFill>
              <a:schemeClr val="accent1"/>
            </a:solidFill>
          </a:ln>
        </p:spPr>
        <p:txBody>
          <a:bodyPr wrap="square" rtlCol="0">
            <a:spAutoFit/>
          </a:bodyPr>
          <a:lstStyle/>
          <a:p>
            <a:r>
              <a:rPr lang="en-GB" sz="1200" b="0" i="1" dirty="0">
                <a:latin typeface="+mn-lt"/>
              </a:rPr>
              <a:t>* Increase reflects new ‘speeding behaviour’ – Driven at 40mph in a 30mph speed limit area</a:t>
            </a:r>
          </a:p>
        </p:txBody>
      </p:sp>
      <p:sp>
        <p:nvSpPr>
          <p:cNvPr id="27" name="Rectangle 26"/>
          <p:cNvSpPr/>
          <p:nvPr/>
        </p:nvSpPr>
        <p:spPr>
          <a:xfrm>
            <a:off x="10809136" y="2219631"/>
            <a:ext cx="582211" cy="307777"/>
          </a:xfrm>
          <a:prstGeom prst="rect">
            <a:avLst/>
          </a:prstGeom>
        </p:spPr>
        <p:txBody>
          <a:bodyPr wrap="none">
            <a:spAutoFit/>
          </a:bodyPr>
          <a:lstStyle/>
          <a:p>
            <a:pPr>
              <a:spcBef>
                <a:spcPct val="50000"/>
              </a:spcBef>
            </a:pPr>
            <a:r>
              <a:rPr lang="en-GB" sz="1400" b="0" dirty="0">
                <a:latin typeface="+mn-lt"/>
              </a:rPr>
              <a:t> 2.25</a:t>
            </a:r>
          </a:p>
        </p:txBody>
      </p:sp>
      <p:sp>
        <p:nvSpPr>
          <p:cNvPr id="23" name="Text Box 10"/>
          <p:cNvSpPr txBox="1">
            <a:spLocks noChangeArrowheads="1"/>
          </p:cNvSpPr>
          <p:nvPr/>
        </p:nvSpPr>
        <p:spPr bwMode="auto">
          <a:xfrm>
            <a:off x="10836397" y="1941813"/>
            <a:ext cx="768349" cy="307777"/>
          </a:xfrm>
          <a:prstGeom prst="rect">
            <a:avLst/>
          </a:prstGeom>
          <a:noFill/>
          <a:ln w="9525">
            <a:noFill/>
            <a:miter lim="800000"/>
            <a:headEnd/>
            <a:tailEnd/>
          </a:ln>
          <a:effectLst/>
        </p:spPr>
        <p:txBody>
          <a:bodyPr>
            <a:spAutoFit/>
          </a:bodyPr>
          <a:lstStyle/>
          <a:p>
            <a:pPr>
              <a:spcBef>
                <a:spcPct val="50000"/>
              </a:spcBef>
            </a:pPr>
            <a:r>
              <a:rPr lang="en-GB" sz="1400" dirty="0">
                <a:latin typeface="+mj-lt"/>
              </a:rPr>
              <a:t>2.46</a:t>
            </a:r>
            <a:endParaRPr lang="en-GB" sz="1400" b="0" dirty="0">
              <a:latin typeface="+mj-lt"/>
            </a:endParaRPr>
          </a:p>
        </p:txBody>
      </p:sp>
    </p:spTree>
    <p:extLst>
      <p:ext uri="{BB962C8B-B14F-4D97-AF65-F5344CB8AC3E}">
        <p14:creationId xmlns:p14="http://schemas.microsoft.com/office/powerpoint/2010/main" val="1345289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Title 11"/>
          <p:cNvSpPr>
            <a:spLocks noGrp="1"/>
          </p:cNvSpPr>
          <p:nvPr>
            <p:ph type="title"/>
          </p:nvPr>
        </p:nvSpPr>
        <p:spPr>
          <a:xfrm>
            <a:off x="382789" y="212661"/>
            <a:ext cx="11415511" cy="812800"/>
          </a:xfrm>
        </p:spPr>
        <p:txBody>
          <a:bodyPr/>
          <a:lstStyle/>
          <a:p>
            <a:r>
              <a:rPr lang="en-GB" sz="2200" dirty="0"/>
              <a:t>The decrease in penalties received has not continued (except for a verbal warning), with the latest results consistent with those obtained in March 2017</a:t>
            </a:r>
          </a:p>
        </p:txBody>
      </p:sp>
      <p:graphicFrame>
        <p:nvGraphicFramePr>
          <p:cNvPr id="8" name="Content Placeholder 7"/>
          <p:cNvGraphicFramePr>
            <a:graphicFrameLocks noGrp="1"/>
          </p:cNvGraphicFramePr>
          <p:nvPr>
            <p:ph sz="quarter" idx="11"/>
            <p:extLst>
              <p:ext uri="{D42A27DB-BD31-4B8C-83A1-F6EECF244321}">
                <p14:modId xmlns:p14="http://schemas.microsoft.com/office/powerpoint/2010/main" val="391509880"/>
              </p:ext>
            </p:extLst>
          </p:nvPr>
        </p:nvGraphicFramePr>
        <p:xfrm>
          <a:off x="0" y="1248911"/>
          <a:ext cx="12192000" cy="544994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4"/>
          <p:cNvSpPr>
            <a:spLocks noGrp="1"/>
          </p:cNvSpPr>
          <p:nvPr>
            <p:ph type="body" sz="quarter" idx="16"/>
          </p:nvPr>
        </p:nvSpPr>
        <p:spPr>
          <a:xfrm>
            <a:off x="381000" y="5571464"/>
            <a:ext cx="11563351" cy="544520"/>
          </a:xfrm>
        </p:spPr>
        <p:txBody>
          <a:bodyPr/>
          <a:lstStyle/>
          <a:p>
            <a:r>
              <a:rPr lang="en-GB" sz="800" dirty="0"/>
              <a:t>Base: All who hold a full driving licence for a car and drive nowadays ? (prompted)</a:t>
            </a:r>
            <a:br>
              <a:rPr lang="en-GB" sz="800" dirty="0"/>
            </a:br>
            <a:r>
              <a:rPr lang="en-GB" sz="800" dirty="0"/>
              <a:t>Q9: Which of these have you ever had?</a:t>
            </a:r>
          </a:p>
        </p:txBody>
      </p:sp>
      <p:sp>
        <p:nvSpPr>
          <p:cNvPr id="3" name="TextBox 2"/>
          <p:cNvSpPr txBox="1"/>
          <p:nvPr/>
        </p:nvSpPr>
        <p:spPr>
          <a:xfrm>
            <a:off x="433778" y="1383200"/>
            <a:ext cx="5258937" cy="307777"/>
          </a:xfrm>
          <a:prstGeom prst="rect">
            <a:avLst/>
          </a:prstGeom>
          <a:noFill/>
        </p:spPr>
        <p:txBody>
          <a:bodyPr wrap="square" rtlCol="0">
            <a:spAutoFit/>
          </a:bodyPr>
          <a:lstStyle/>
          <a:p>
            <a:r>
              <a:rPr lang="en-GB" sz="1400" dirty="0">
                <a:solidFill>
                  <a:srgbClr val="333333"/>
                </a:solidFill>
                <a:latin typeface="+mn-lt"/>
              </a:rPr>
              <a:t>Penalties ever had for driving (%)</a:t>
            </a:r>
          </a:p>
        </p:txBody>
      </p:sp>
      <p:sp>
        <p:nvSpPr>
          <p:cNvPr id="4" name="Slide Number Placeholder 3"/>
          <p:cNvSpPr>
            <a:spLocks noGrp="1"/>
          </p:cNvSpPr>
          <p:nvPr>
            <p:ph type="sldNum" sz="quarter" idx="10"/>
          </p:nvPr>
        </p:nvSpPr>
        <p:spPr/>
        <p:txBody>
          <a:bodyPr/>
          <a:lstStyle/>
          <a:p>
            <a:fld id="{9784CBA3-D598-4B1F-BAA3-EE14B5154290}" type="slidenum">
              <a:rPr lang="en-AU" smtClean="0"/>
              <a:pPr/>
              <a:t>55</a:t>
            </a:fld>
            <a:endParaRPr lang="en-AU" dirty="0"/>
          </a:p>
        </p:txBody>
      </p:sp>
    </p:spTree>
    <p:extLst>
      <p:ext uri="{BB962C8B-B14F-4D97-AF65-F5344CB8AC3E}">
        <p14:creationId xmlns:p14="http://schemas.microsoft.com/office/powerpoint/2010/main" val="3230909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GB" dirty="0"/>
              <a:t>Speeding</a:t>
            </a:r>
          </a:p>
          <a:p>
            <a:r>
              <a:rPr lang="en-GB" sz="1400" dirty="0"/>
              <a:t>Claimed behaviours</a:t>
            </a:r>
          </a:p>
          <a:p>
            <a:r>
              <a:rPr lang="en-GB" sz="1400" dirty="0"/>
              <a:t>Awareness of penalties</a:t>
            </a:r>
          </a:p>
          <a:p>
            <a:r>
              <a:rPr lang="en-GB" sz="1400" dirty="0"/>
              <a:t>Attitudes</a:t>
            </a:r>
          </a:p>
          <a:p>
            <a:r>
              <a:rPr lang="en-GB" sz="1400" dirty="0"/>
              <a:t>Perceptions of seriousness</a:t>
            </a:r>
          </a:p>
          <a:p>
            <a:endParaRPr lang="en-GB" sz="1400" dirty="0"/>
          </a:p>
          <a:p>
            <a:endParaRPr lang="en-GB" dirty="0"/>
          </a:p>
        </p:txBody>
      </p:sp>
      <p:sp>
        <p:nvSpPr>
          <p:cNvPr id="3" name="Text Placeholder 2"/>
          <p:cNvSpPr>
            <a:spLocks noGrp="1"/>
          </p:cNvSpPr>
          <p:nvPr>
            <p:ph type="body" sz="quarter" idx="16"/>
          </p:nvPr>
        </p:nvSpPr>
        <p:spPr/>
        <p:txBody>
          <a:bodyPr/>
          <a:lstStyle/>
          <a:p>
            <a:r>
              <a:rPr lang="en-GB" dirty="0"/>
              <a:t>2</a:t>
            </a:r>
          </a:p>
        </p:txBody>
      </p:sp>
    </p:spTree>
    <p:extLst>
      <p:ext uri="{BB962C8B-B14F-4D97-AF65-F5344CB8AC3E}">
        <p14:creationId xmlns:p14="http://schemas.microsoft.com/office/powerpoint/2010/main" val="1939467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382790" y="191395"/>
            <a:ext cx="11408718" cy="812800"/>
          </a:xfrm>
        </p:spPr>
        <p:txBody>
          <a:bodyPr/>
          <a:lstStyle/>
          <a:p>
            <a:r>
              <a:rPr lang="en-GB" sz="2200" dirty="0"/>
              <a:t>Downward trend reported on speeding behaviours in last 18 months has not continued at latest wave</a:t>
            </a:r>
          </a:p>
        </p:txBody>
      </p:sp>
      <p:graphicFrame>
        <p:nvGraphicFramePr>
          <p:cNvPr id="8" name="Content Placeholder 7"/>
          <p:cNvGraphicFramePr>
            <a:graphicFrameLocks noGrp="1"/>
          </p:cNvGraphicFramePr>
          <p:nvPr>
            <p:ph sz="quarter" idx="11"/>
            <p:extLst>
              <p:ext uri="{D42A27DB-BD31-4B8C-83A1-F6EECF244321}">
                <p14:modId xmlns:p14="http://schemas.microsoft.com/office/powerpoint/2010/main" val="3614192226"/>
              </p:ext>
            </p:extLst>
          </p:nvPr>
        </p:nvGraphicFramePr>
        <p:xfrm>
          <a:off x="143057" y="1119018"/>
          <a:ext cx="12223113" cy="4768597"/>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Placeholder 4"/>
          <p:cNvSpPr txBox="1">
            <a:spLocks/>
          </p:cNvSpPr>
          <p:nvPr/>
        </p:nvSpPr>
        <p:spPr>
          <a:xfrm>
            <a:off x="381000" y="5456680"/>
            <a:ext cx="11563351" cy="700088"/>
          </a:xfrm>
          <a:prstGeom prst="rect">
            <a:avLst/>
          </a:prstGeom>
        </p:spPr>
        <p:txBody>
          <a:bodyPr lIns="0" tIns="0" rIns="0" bIns="108000" anchor="b">
            <a:noAutofit/>
          </a:bodyPr>
          <a:lstStyle>
            <a:lvl1pPr marL="0" indent="0" algn="l" defTabSz="914400" rtl="0" eaLnBrk="1" latinLnBrk="0" hangingPunct="1">
              <a:spcBef>
                <a:spcPct val="20000"/>
              </a:spcBef>
              <a:buFont typeface="Arial" pitchFamily="34" charset="0"/>
              <a:buNone/>
              <a:defRPr sz="600" b="0" kern="1200">
                <a:solidFill>
                  <a:schemeClr val="tx1">
                    <a:lumMod val="85000"/>
                    <a:lumOff val="15000"/>
                  </a:schemeClr>
                </a:solidFill>
                <a:latin typeface="+mn-lt"/>
                <a:ea typeface="+mn-ea"/>
                <a:cs typeface="+mn-cs"/>
              </a:defRPr>
            </a:lvl1pPr>
            <a:lvl2pPr marL="0" indent="0" algn="l" defTabSz="914400" rtl="0" eaLnBrk="1" latinLnBrk="0" hangingPunct="1">
              <a:spcBef>
                <a:spcPct val="20000"/>
              </a:spcBef>
              <a:buFont typeface="Arial" pitchFamily="34" charset="0"/>
              <a:buNone/>
              <a:defRPr sz="600" kern="1200">
                <a:solidFill>
                  <a:schemeClr val="tx1">
                    <a:lumMod val="85000"/>
                    <a:lumOff val="15000"/>
                  </a:schemeClr>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600" kern="1200">
                <a:solidFill>
                  <a:schemeClr val="tx1">
                    <a:lumMod val="85000"/>
                    <a:lumOff val="15000"/>
                  </a:schemeClr>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600" kern="1200">
                <a:solidFill>
                  <a:schemeClr val="tx1">
                    <a:lumMod val="85000"/>
                    <a:lumOff val="15000"/>
                  </a:schemeClr>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GB" sz="800" dirty="0"/>
              <a:t>Base: All who hold a full driving licence for a car and drive nowadays</a:t>
            </a:r>
          </a:p>
          <a:p>
            <a:pPr fontAlgn="auto">
              <a:spcAft>
                <a:spcPts val="0"/>
              </a:spcAft>
            </a:pPr>
            <a:r>
              <a:rPr lang="en-GB" sz="800" dirty="0"/>
              <a:t>Q6: Which of the following have you done at all in the last 12 months, even if only on one occasion or for a short distance?</a:t>
            </a:r>
          </a:p>
        </p:txBody>
      </p:sp>
      <p:sp>
        <p:nvSpPr>
          <p:cNvPr id="5" name="Rectangle 4"/>
          <p:cNvSpPr/>
          <p:nvPr/>
        </p:nvSpPr>
        <p:spPr>
          <a:xfrm>
            <a:off x="652514" y="1036510"/>
            <a:ext cx="3868095" cy="307777"/>
          </a:xfrm>
          <a:prstGeom prst="rect">
            <a:avLst/>
          </a:prstGeom>
        </p:spPr>
        <p:txBody>
          <a:bodyPr wrap="square">
            <a:spAutoFit/>
          </a:bodyPr>
          <a:lstStyle/>
          <a:p>
            <a:r>
              <a:rPr lang="en-GB" sz="1400" dirty="0">
                <a:latin typeface="+mn-lt"/>
              </a:rPr>
              <a:t>% Speeding behaviours</a:t>
            </a:r>
          </a:p>
        </p:txBody>
      </p:sp>
      <p:sp>
        <p:nvSpPr>
          <p:cNvPr id="4" name="Slide Number Placeholder 3"/>
          <p:cNvSpPr>
            <a:spLocks noGrp="1"/>
          </p:cNvSpPr>
          <p:nvPr>
            <p:ph type="sldNum" sz="quarter" idx="10"/>
          </p:nvPr>
        </p:nvSpPr>
        <p:spPr/>
        <p:txBody>
          <a:bodyPr/>
          <a:lstStyle/>
          <a:p>
            <a:fld id="{9784CBA3-D598-4B1F-BAA3-EE14B5154290}" type="slidenum">
              <a:rPr lang="en-AU" smtClean="0"/>
              <a:pPr/>
              <a:t>7</a:t>
            </a:fld>
            <a:endParaRPr lang="en-AU" dirty="0"/>
          </a:p>
        </p:txBody>
      </p:sp>
    </p:spTree>
    <p:extLst>
      <p:ext uri="{BB962C8B-B14F-4D97-AF65-F5344CB8AC3E}">
        <p14:creationId xmlns:p14="http://schemas.microsoft.com/office/powerpoint/2010/main" val="1742164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1572241948"/>
              </p:ext>
            </p:extLst>
          </p:nvPr>
        </p:nvGraphicFramePr>
        <p:xfrm>
          <a:off x="665480" y="1856061"/>
          <a:ext cx="10758357" cy="3618021"/>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4"/>
          <p:cNvSpPr>
            <a:spLocks noGrp="1"/>
          </p:cNvSpPr>
          <p:nvPr>
            <p:ph type="body" sz="quarter" idx="16"/>
          </p:nvPr>
        </p:nvSpPr>
        <p:spPr>
          <a:xfrm>
            <a:off x="312207" y="5730661"/>
            <a:ext cx="11563351" cy="388492"/>
          </a:xfrm>
        </p:spPr>
        <p:txBody>
          <a:bodyPr/>
          <a:lstStyle/>
          <a:p>
            <a:r>
              <a:rPr lang="en-GB" sz="800" dirty="0"/>
              <a:t>Base: All who hold a full driving licence for a car and drive nowadays at each wave Jul ‘16 (582); Mar ‘17 (600); Aug ‘17 (525)</a:t>
            </a:r>
            <a:br>
              <a:rPr lang="en-GB" sz="800" dirty="0"/>
            </a:br>
            <a:r>
              <a:rPr lang="en-GB" sz="800" dirty="0"/>
              <a:t>Q8a: How frequently do you….?</a:t>
            </a:r>
          </a:p>
        </p:txBody>
      </p:sp>
      <p:sp>
        <p:nvSpPr>
          <p:cNvPr id="30" name="Rectangle 57"/>
          <p:cNvSpPr>
            <a:spLocks noChangeArrowheads="1"/>
          </p:cNvSpPr>
          <p:nvPr/>
        </p:nvSpPr>
        <p:spPr bwMode="auto">
          <a:xfrm>
            <a:off x="3792163" y="1629401"/>
            <a:ext cx="493107" cy="246221"/>
          </a:xfrm>
          <a:prstGeom prst="rect">
            <a:avLst/>
          </a:prstGeom>
          <a:noFill/>
          <a:ln w="9525">
            <a:noFill/>
            <a:miter lim="800000"/>
            <a:headEnd/>
            <a:tailEnd/>
          </a:ln>
        </p:spPr>
        <p:txBody>
          <a:bodyPr wrap="square">
            <a:spAutoFit/>
          </a:bodyPr>
          <a:lstStyle/>
          <a:p>
            <a:pPr algn="l"/>
            <a:r>
              <a:rPr lang="en-GB" sz="1000" b="0" i="1" dirty="0">
                <a:latin typeface="+mn-lt"/>
              </a:rPr>
              <a:t>%</a:t>
            </a:r>
          </a:p>
        </p:txBody>
      </p:sp>
      <p:sp>
        <p:nvSpPr>
          <p:cNvPr id="20" name="Title 11"/>
          <p:cNvSpPr>
            <a:spLocks noGrp="1"/>
          </p:cNvSpPr>
          <p:nvPr>
            <p:ph type="title"/>
          </p:nvPr>
        </p:nvSpPr>
        <p:spPr>
          <a:xfrm>
            <a:off x="361524" y="176848"/>
            <a:ext cx="11535202" cy="1190171"/>
          </a:xfrm>
        </p:spPr>
        <p:txBody>
          <a:bodyPr/>
          <a:lstStyle/>
          <a:p>
            <a:r>
              <a:rPr lang="en-GB" sz="2200" dirty="0">
                <a:solidFill>
                  <a:schemeClr val="tx1"/>
                </a:solidFill>
              </a:rPr>
              <a:t>Positive trends are developing on adherence to speed limit, with exception of the 20mph limit, which is unchanged since March 2017</a:t>
            </a:r>
          </a:p>
        </p:txBody>
      </p:sp>
      <p:sp>
        <p:nvSpPr>
          <p:cNvPr id="18" name="Content Placeholder 6"/>
          <p:cNvSpPr txBox="1">
            <a:spLocks/>
          </p:cNvSpPr>
          <p:nvPr/>
        </p:nvSpPr>
        <p:spPr>
          <a:xfrm>
            <a:off x="381000" y="192472"/>
            <a:ext cx="11425767" cy="520736"/>
          </a:xfrm>
          <a:prstGeom prst="rect">
            <a:avLst/>
          </a:prstGeom>
        </p:spPr>
        <p:txBody>
          <a:bodyPr>
            <a:noAutofit/>
          </a:bodyPr>
          <a:lstStyle>
            <a:lvl1pPr marL="0" indent="0" algn="l" defTabSz="914400" rtl="0" eaLnBrk="1" latinLnBrk="0" hangingPunct="1">
              <a:spcBef>
                <a:spcPct val="20000"/>
              </a:spcBef>
              <a:buFont typeface="Arial" pitchFamily="34" charset="0"/>
              <a:buNone/>
              <a:defRPr sz="1450" b="0" kern="1200">
                <a:solidFill>
                  <a:schemeClr val="tx1">
                    <a:lumMod val="85000"/>
                    <a:lumOff val="15000"/>
                  </a:schemeClr>
                </a:solidFill>
                <a:latin typeface="+mn-lt"/>
                <a:ea typeface="+mn-ea"/>
                <a:cs typeface="+mn-cs"/>
              </a:defRPr>
            </a:lvl1pPr>
            <a:lvl2pPr marL="0" indent="0" algn="l" defTabSz="914400" rtl="0" eaLnBrk="1" latinLnBrk="0" hangingPunct="1">
              <a:spcBef>
                <a:spcPct val="20000"/>
              </a:spcBef>
              <a:buFont typeface="Arial" pitchFamily="34" charset="0"/>
              <a:buNone/>
              <a:defRPr sz="1450" kern="1200">
                <a:solidFill>
                  <a:schemeClr val="tx1">
                    <a:lumMod val="85000"/>
                    <a:lumOff val="15000"/>
                  </a:schemeClr>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450" kern="1200">
                <a:solidFill>
                  <a:schemeClr val="tx1">
                    <a:lumMod val="85000"/>
                    <a:lumOff val="15000"/>
                  </a:schemeClr>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450" kern="1200">
                <a:solidFill>
                  <a:schemeClr val="tx1">
                    <a:lumMod val="85000"/>
                    <a:lumOff val="15000"/>
                  </a:schemeClr>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45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endParaRPr lang="en-GB" b="1"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8</a:t>
            </a:fld>
            <a:endParaRPr lang="en-AU" dirty="0"/>
          </a:p>
        </p:txBody>
      </p:sp>
      <p:sp>
        <p:nvSpPr>
          <p:cNvPr id="12" name="TextBox 1"/>
          <p:cNvSpPr txBox="1"/>
          <p:nvPr/>
        </p:nvSpPr>
        <p:spPr>
          <a:xfrm>
            <a:off x="183991" y="1634017"/>
            <a:ext cx="2194832" cy="307777"/>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400" dirty="0"/>
              <a:t>How frequently do you….</a:t>
            </a:r>
          </a:p>
        </p:txBody>
      </p:sp>
      <p:sp>
        <p:nvSpPr>
          <p:cNvPr id="2" name="TextBox 1"/>
          <p:cNvSpPr txBox="1"/>
          <p:nvPr/>
        </p:nvSpPr>
        <p:spPr>
          <a:xfrm>
            <a:off x="183991" y="2183748"/>
            <a:ext cx="2588850" cy="307777"/>
          </a:xfrm>
          <a:prstGeom prst="rect">
            <a:avLst/>
          </a:prstGeom>
          <a:noFill/>
        </p:spPr>
        <p:txBody>
          <a:bodyPr wrap="none" lIns="0" tIns="0" rIns="0" bIns="0" rtlCol="0">
            <a:spAutoFit/>
          </a:bodyPr>
          <a:lstStyle/>
          <a:p>
            <a:r>
              <a:rPr lang="en-GB" sz="1600" dirty="0"/>
              <a:t>Keep to </a:t>
            </a:r>
            <a:r>
              <a:rPr lang="en-GB" sz="2000" dirty="0">
                <a:solidFill>
                  <a:schemeClr val="bg2"/>
                </a:solidFill>
              </a:rPr>
              <a:t>20</a:t>
            </a:r>
            <a:r>
              <a:rPr lang="en-GB" sz="1600" dirty="0"/>
              <a:t>mph speed limits</a:t>
            </a:r>
          </a:p>
        </p:txBody>
      </p:sp>
      <p:sp>
        <p:nvSpPr>
          <p:cNvPr id="11" name="TextBox 10"/>
          <p:cNvSpPr txBox="1"/>
          <p:nvPr/>
        </p:nvSpPr>
        <p:spPr>
          <a:xfrm>
            <a:off x="170547" y="2943153"/>
            <a:ext cx="2588850" cy="307777"/>
          </a:xfrm>
          <a:prstGeom prst="rect">
            <a:avLst/>
          </a:prstGeom>
          <a:noFill/>
        </p:spPr>
        <p:txBody>
          <a:bodyPr wrap="none" lIns="0" tIns="0" rIns="0" bIns="0" rtlCol="0">
            <a:spAutoFit/>
          </a:bodyPr>
          <a:lstStyle/>
          <a:p>
            <a:r>
              <a:rPr lang="en-GB" sz="1600" dirty="0"/>
              <a:t>Keep to </a:t>
            </a:r>
            <a:r>
              <a:rPr lang="en-GB" sz="2000" dirty="0">
                <a:solidFill>
                  <a:schemeClr val="bg2"/>
                </a:solidFill>
              </a:rPr>
              <a:t>30</a:t>
            </a:r>
            <a:r>
              <a:rPr lang="en-GB" sz="1600" dirty="0"/>
              <a:t>mph speed limits</a:t>
            </a:r>
          </a:p>
        </p:txBody>
      </p:sp>
      <p:sp>
        <p:nvSpPr>
          <p:cNvPr id="13" name="TextBox 12"/>
          <p:cNvSpPr txBox="1"/>
          <p:nvPr/>
        </p:nvSpPr>
        <p:spPr>
          <a:xfrm>
            <a:off x="178099" y="3696569"/>
            <a:ext cx="2588850" cy="307777"/>
          </a:xfrm>
          <a:prstGeom prst="rect">
            <a:avLst/>
          </a:prstGeom>
          <a:noFill/>
        </p:spPr>
        <p:txBody>
          <a:bodyPr wrap="none" lIns="0" tIns="0" rIns="0" bIns="0" rtlCol="0">
            <a:spAutoFit/>
          </a:bodyPr>
          <a:lstStyle/>
          <a:p>
            <a:r>
              <a:rPr lang="en-GB" sz="1600" dirty="0"/>
              <a:t>Keep to </a:t>
            </a:r>
            <a:r>
              <a:rPr lang="en-GB" sz="2000" dirty="0">
                <a:solidFill>
                  <a:schemeClr val="bg2"/>
                </a:solidFill>
              </a:rPr>
              <a:t>40</a:t>
            </a:r>
            <a:r>
              <a:rPr lang="en-GB" sz="1600" dirty="0"/>
              <a:t>mph speed limits</a:t>
            </a:r>
          </a:p>
        </p:txBody>
      </p:sp>
      <p:sp>
        <p:nvSpPr>
          <p:cNvPr id="14" name="TextBox 13"/>
          <p:cNvSpPr txBox="1"/>
          <p:nvPr/>
        </p:nvSpPr>
        <p:spPr>
          <a:xfrm>
            <a:off x="158492" y="4480268"/>
            <a:ext cx="2588850" cy="307777"/>
          </a:xfrm>
          <a:prstGeom prst="rect">
            <a:avLst/>
          </a:prstGeom>
          <a:noFill/>
        </p:spPr>
        <p:txBody>
          <a:bodyPr wrap="none" lIns="0" tIns="0" rIns="0" bIns="0" rtlCol="0">
            <a:spAutoFit/>
          </a:bodyPr>
          <a:lstStyle/>
          <a:p>
            <a:r>
              <a:rPr lang="en-GB" sz="1600" dirty="0"/>
              <a:t>Keep to </a:t>
            </a:r>
            <a:r>
              <a:rPr lang="en-GB" sz="2000" dirty="0">
                <a:solidFill>
                  <a:schemeClr val="bg2"/>
                </a:solidFill>
              </a:rPr>
              <a:t>50</a:t>
            </a:r>
            <a:r>
              <a:rPr lang="en-GB" sz="1600" dirty="0"/>
              <a:t>mph speed limits</a:t>
            </a:r>
          </a:p>
        </p:txBody>
      </p:sp>
      <p:cxnSp>
        <p:nvCxnSpPr>
          <p:cNvPr id="6" name="Straight Connector 5"/>
          <p:cNvCxnSpPr/>
          <p:nvPr/>
        </p:nvCxnSpPr>
        <p:spPr>
          <a:xfrm flipV="1">
            <a:off x="158492" y="2731166"/>
            <a:ext cx="10865108" cy="2"/>
          </a:xfrm>
          <a:prstGeom prst="line">
            <a:avLst/>
          </a:prstGeom>
          <a:ln w="127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78099" y="3493166"/>
            <a:ext cx="10865108" cy="2"/>
          </a:xfrm>
          <a:prstGeom prst="line">
            <a:avLst/>
          </a:prstGeom>
          <a:ln w="127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272792" y="4255166"/>
            <a:ext cx="10865108" cy="2"/>
          </a:xfrm>
          <a:prstGeom prst="line">
            <a:avLst/>
          </a:prstGeom>
          <a:ln w="127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8337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quarter" idx="11"/>
            <p:extLst>
              <p:ext uri="{D42A27DB-BD31-4B8C-83A1-F6EECF244321}">
                <p14:modId xmlns:p14="http://schemas.microsoft.com/office/powerpoint/2010/main" val="4163190549"/>
              </p:ext>
            </p:extLst>
          </p:nvPr>
        </p:nvGraphicFramePr>
        <p:xfrm>
          <a:off x="144414" y="1433145"/>
          <a:ext cx="12192000" cy="4240884"/>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1"/>
          <p:cNvSpPr>
            <a:spLocks noGrp="1"/>
          </p:cNvSpPr>
          <p:nvPr>
            <p:ph type="title"/>
          </p:nvPr>
        </p:nvSpPr>
        <p:spPr>
          <a:xfrm>
            <a:off x="361524" y="192163"/>
            <a:ext cx="11554252" cy="812800"/>
          </a:xfrm>
        </p:spPr>
        <p:txBody>
          <a:bodyPr/>
          <a:lstStyle/>
          <a:p>
            <a:r>
              <a:rPr lang="en-GB" sz="2200" dirty="0"/>
              <a:t>Reference to a verbal warning continues to fluctuate, but in longer term it appears to be increasing, whereas awareness of points as a penalty is declining</a:t>
            </a:r>
          </a:p>
        </p:txBody>
      </p:sp>
      <p:sp>
        <p:nvSpPr>
          <p:cNvPr id="9" name="Text Placeholder 4"/>
          <p:cNvSpPr>
            <a:spLocks noGrp="1"/>
          </p:cNvSpPr>
          <p:nvPr>
            <p:ph type="body" sz="quarter" idx="16"/>
          </p:nvPr>
        </p:nvSpPr>
        <p:spPr>
          <a:xfrm>
            <a:off x="381000" y="5518298"/>
            <a:ext cx="11563351" cy="525322"/>
          </a:xfrm>
        </p:spPr>
        <p:txBody>
          <a:bodyPr/>
          <a:lstStyle/>
          <a:p>
            <a:r>
              <a:rPr lang="en-GB" sz="800" dirty="0"/>
              <a:t>Base: All who hold a full driving licence for a car and drive nowadays</a:t>
            </a:r>
            <a:br>
              <a:rPr lang="en-GB" sz="800" dirty="0"/>
            </a:br>
            <a:r>
              <a:rPr lang="en-GB" sz="800" dirty="0"/>
              <a:t>Q8: What do you think are the penalties if a person is caught by the police for …?</a:t>
            </a:r>
          </a:p>
        </p:txBody>
      </p:sp>
      <p:sp>
        <p:nvSpPr>
          <p:cNvPr id="7" name="TextBox 1"/>
          <p:cNvSpPr txBox="1"/>
          <p:nvPr/>
        </p:nvSpPr>
        <p:spPr>
          <a:xfrm>
            <a:off x="629442" y="1281099"/>
            <a:ext cx="5610972"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400" dirty="0"/>
              <a:t>% Awareness of penalties for driving </a:t>
            </a:r>
            <a:r>
              <a:rPr lang="en-GB" sz="1400" u="sng" dirty="0"/>
              <a:t>at 35mph in a 30mph area</a:t>
            </a:r>
            <a:endParaRPr lang="en-GB" sz="1400" u="sng" dirty="0">
              <a:solidFill>
                <a:srgbClr val="333333"/>
              </a:solidFill>
            </a:endParaRPr>
          </a:p>
        </p:txBody>
      </p:sp>
      <p:sp>
        <p:nvSpPr>
          <p:cNvPr id="3" name="Slide Number Placeholder 2"/>
          <p:cNvSpPr>
            <a:spLocks noGrp="1"/>
          </p:cNvSpPr>
          <p:nvPr>
            <p:ph type="sldNum" sz="quarter" idx="10"/>
          </p:nvPr>
        </p:nvSpPr>
        <p:spPr/>
        <p:txBody>
          <a:bodyPr/>
          <a:lstStyle/>
          <a:p>
            <a:fld id="{9784CBA3-D598-4B1F-BAA3-EE14B5154290}" type="slidenum">
              <a:rPr lang="en-AU" smtClean="0"/>
              <a:pPr/>
              <a:t>9</a:t>
            </a:fld>
            <a:endParaRPr lang="en-AU" dirty="0"/>
          </a:p>
        </p:txBody>
      </p:sp>
      <p:sp>
        <p:nvSpPr>
          <p:cNvPr id="4" name="Rectangle 3"/>
          <p:cNvSpPr/>
          <p:nvPr/>
        </p:nvSpPr>
        <p:spPr bwMode="ltGray">
          <a:xfrm>
            <a:off x="9690100" y="4102100"/>
            <a:ext cx="2794000" cy="15621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dirty="0"/>
          </a:p>
        </p:txBody>
      </p:sp>
    </p:spTree>
    <p:extLst>
      <p:ext uri="{BB962C8B-B14F-4D97-AF65-F5344CB8AC3E}">
        <p14:creationId xmlns:p14="http://schemas.microsoft.com/office/powerpoint/2010/main" val="33278694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HP" val="PAGENUMBER"/>
</p:tagLst>
</file>

<file path=ppt/tags/tag2.xml><?xml version="1.0" encoding="utf-8"?>
<p:tagLst xmlns:a="http://schemas.openxmlformats.org/drawingml/2006/main" xmlns:r="http://schemas.openxmlformats.org/officeDocument/2006/relationships" xmlns:p="http://schemas.openxmlformats.org/presentationml/2006/main">
  <p:tag name="WIDTH" val="317.375"/>
  <p:tag name="HEIGHT" val="345.1047"/>
  <p:tag name="TOP" val="112.307"/>
  <p:tag name="LEFT" val="22.49992"/>
</p:tagLst>
</file>

<file path=ppt/tags/tag3.xml><?xml version="1.0" encoding="utf-8"?>
<p:tagLst xmlns:a="http://schemas.openxmlformats.org/drawingml/2006/main" xmlns:r="http://schemas.openxmlformats.org/officeDocument/2006/relationships" xmlns:p="http://schemas.openxmlformats.org/presentationml/2006/main">
  <p:tag name="SHP" val="PAGENUMBER"/>
</p:tagLst>
</file>

<file path=ppt/tags/tag4.xml><?xml version="1.0" encoding="utf-8"?>
<p:tagLst xmlns:a="http://schemas.openxmlformats.org/drawingml/2006/main" xmlns:r="http://schemas.openxmlformats.org/officeDocument/2006/relationships" xmlns:p="http://schemas.openxmlformats.org/presentationml/2006/main">
  <p:tag name="WIDTH" val="326.7867"/>
  <p:tag name="HEIGHT" val="22.85425"/>
  <p:tag name="TOP" val="100.6751"/>
  <p:tag name="LEFT" val="22.62504"/>
</p:tagLst>
</file>

<file path=ppt/tags/tag5.xml><?xml version="1.0" encoding="utf-8"?>
<p:tagLst xmlns:a="http://schemas.openxmlformats.org/drawingml/2006/main" xmlns:r="http://schemas.openxmlformats.org/officeDocument/2006/relationships" xmlns:p="http://schemas.openxmlformats.org/presentationml/2006/main">
  <p:tag name="WIDTH" val="47.87504"/>
  <p:tag name="HEIGHT" val="40.87496"/>
  <p:tag name="TOP" val="323.875"/>
  <p:tag name="LEFT" val="22.25"/>
</p:tagLst>
</file>

<file path=ppt/tags/tag6.xml><?xml version="1.0" encoding="utf-8"?>
<p:tagLst xmlns:a="http://schemas.openxmlformats.org/drawingml/2006/main" xmlns:r="http://schemas.openxmlformats.org/officeDocument/2006/relationships" xmlns:p="http://schemas.openxmlformats.org/presentationml/2006/main">
  <p:tag name="SHP" val="PAGENUMBER"/>
</p:tagLst>
</file>

<file path=ppt/theme/theme1.xml><?xml version="1.0" encoding="utf-8"?>
<a:theme xmlns:a="http://schemas.openxmlformats.org/drawingml/2006/main" name="Kantar TNS PowerPoint template 16x9 - for presentations and pitches">
  <a:themeElements>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rgbClr val="71717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Dark Green">
      <a:srgbClr val="145D04"/>
    </a:custClr>
    <a:custClr name="Dark Red">
      <a:srgbClr val="990002"/>
    </a:custClr>
    <a:custClr name="Dark Purple">
      <a:srgbClr val="4C1D52"/>
    </a:custClr>
    <a:custClr name="Dark Blue">
      <a:srgbClr val="131C6B"/>
    </a:custClr>
    <a:custClr name="Grey 1">
      <a:srgbClr val="333333"/>
    </a:custClr>
    <a:custClr name="Grey 2">
      <a:srgbClr val="848484"/>
    </a:custClr>
    <a:custClr name="Grey 3">
      <a:srgbClr val="A8A8A8"/>
    </a:custClr>
    <a:custClr name="Grey 4">
      <a:srgbClr val="CBCBCB"/>
    </a:custClr>
    <a:custClr name="Grey 5">
      <a:srgbClr val="DEDEDE"/>
    </a:custClr>
  </a:custClrLst>
  <a:extLst>
    <a:ext uri="{05A4C25C-085E-4340-85A3-A5531E510DB2}">
      <thm15:themeFamily xmlns:thm15="http://schemas.microsoft.com/office/thememl/2012/main" xmlns="" name="Kantar TNS PowerPoint template 16x9 - for presentations and pitches.potx" id="{00BC4AC4-C8A2-4AE0-9B14-30E41FF0A86D}" vid="{9FE27349-A176-4E43-A5A4-23EA6D04D727}"/>
    </a:ext>
  </a:extLst>
</a:theme>
</file>

<file path=ppt/theme/theme2.xml><?xml version="1.0" encoding="utf-8"?>
<a:theme xmlns:a="http://schemas.openxmlformats.org/drawingml/2006/main" name="Content slides - no sub heading">
  <a:themeElements>
    <a:clrScheme name="Kantar TNS">
      <a:dk1>
        <a:srgbClr val="717171"/>
      </a:dk1>
      <a:lt1>
        <a:srgbClr val="FFFFFF"/>
      </a:lt1>
      <a:dk2>
        <a:srgbClr val="79D738"/>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tx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Dark Green">
      <a:srgbClr val="145D04"/>
    </a:custClr>
    <a:custClr name="Dark Red">
      <a:srgbClr val="990002"/>
    </a:custClr>
    <a:custClr name="Dark Purple">
      <a:srgbClr val="4C1D52"/>
    </a:custClr>
    <a:custClr name="Dark Blue">
      <a:srgbClr val="131C6B"/>
    </a:custClr>
    <a:custClr name="Grey 1">
      <a:srgbClr val="333333"/>
    </a:custClr>
    <a:custClr name="Grey 2">
      <a:srgbClr val="848484"/>
    </a:custClr>
    <a:custClr name="Grey 3">
      <a:srgbClr val="A8A8A8"/>
    </a:custClr>
    <a:custClr name="Grey 4">
      <a:srgbClr val="CBCBCB"/>
    </a:custClr>
    <a:custClr name="Grey 5">
      <a:srgbClr val="DEDEDE"/>
    </a:custClr>
  </a:custClrLst>
  <a:extLst>
    <a:ext uri="{05A4C25C-085E-4340-85A3-A5531E510DB2}">
      <thm15:themeFamily xmlns:thm15="http://schemas.microsoft.com/office/thememl/2012/main" xmlns="" name="Kantar TNS PowerPoint template 16x9 - for presentations and pitches.potx" id="{00BC4AC4-C8A2-4AE0-9B14-30E41FF0A86D}" vid="{20D158BC-EA67-4C87-BAA9-2E7B616509C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Green">
      <a:srgbClr val="145D04"/>
    </a:custClr>
    <a:custClr name="Dark Red">
      <a:srgbClr val="990002"/>
    </a:custClr>
    <a:custClr name="Dark Purple">
      <a:srgbClr val="4C1D52"/>
    </a:custClr>
    <a:custClr name="Dark Blue">
      <a:srgbClr val="131C6B"/>
    </a:custClr>
    <a:custClr name="Grey 1">
      <a:srgbClr val="333333"/>
    </a:custClr>
    <a:custClr name="Grey 2">
      <a:srgbClr val="848484"/>
    </a:custClr>
    <a:custClr name="Grey 3">
      <a:srgbClr val="A8A8A8"/>
    </a:custClr>
    <a:custClr name="Grey 4">
      <a:srgbClr val="CBCBCB"/>
    </a:custClr>
    <a:custClr name="Grey 5">
      <a:srgbClr val="DEDEDE"/>
    </a:custClr>
  </a:custClr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E0124B74836EC48BF76AC0B1485D8FE" ma:contentTypeVersion="2" ma:contentTypeDescription="Create a new document." ma:contentTypeScope="" ma:versionID="7ef99f3146b73b0ac456aadb94661107">
  <xsd:schema xmlns:xsd="http://www.w3.org/2001/XMLSchema" xmlns:xs="http://www.w3.org/2001/XMLSchema" xmlns:p="http://schemas.microsoft.com/office/2006/metadata/properties" xmlns:ns2="0b437f98-23ae-4433-b13b-76c2068079ae" targetNamespace="http://schemas.microsoft.com/office/2006/metadata/properties" ma:root="true" ma:fieldsID="963eca439521cf874d5dbf5bfcb44ac3" ns2:_="">
    <xsd:import namespace="0b437f98-23ae-4433-b13b-76c2068079ae"/>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437f98-23ae-4433-b13b-76c2068079a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etadata xmlns="http://www.objective.com/ecm/document/metadata/53D26341A57B383EE0540010E0463CCA" version="1.0.0">
  <systemFields>
    <field name="Objective-Id">
      <value order="0">A19119839</value>
    </field>
    <field name="Objective-Title">
      <value order="0">2017 RITS August Wave 15</value>
    </field>
    <field name="Objective-Description">
      <value order="0"/>
    </field>
    <field name="Objective-CreationStamp">
      <value order="0">2017-10-09T08:15:31Z</value>
    </field>
    <field name="Objective-IsApproved">
      <value order="0">false</value>
    </field>
    <field name="Objective-IsPublished">
      <value order="0">false</value>
    </field>
    <field name="Objective-DatePublished">
      <value order="0"/>
    </field>
    <field name="Objective-ModificationStamp">
      <value order="0">2017-10-09T08:16:21Z</value>
    </field>
    <field name="Objective-Owner">
      <value order="0">McDonnell, Michael M (u207831)</value>
    </field>
    <field name="Objective-Path">
      <value order="0">Objective Global Folder:SG File Plan:Business and industry:Transport:Roads and road transport - Road safety:Casework: Roads and road transport - Road safety:Road Safety Scotland (RSS): Publicity Sub-committee: 2016-2021</value>
    </field>
    <field name="Objective-Parent">
      <value order="0">Road Safety Scotland (RSS): Publicity Sub-committee: 2016-2021</value>
    </field>
    <field name="Objective-State">
      <value order="0">Being Drafted</value>
    </field>
    <field name="Objective-VersionId">
      <value order="0">vA26594294</value>
    </field>
    <field name="Objective-Version">
      <value order="0">0.1</value>
    </field>
    <field name="Objective-VersionNumber">
      <value order="0">1</value>
    </field>
    <field name="Objective-VersionComment">
      <value order="0"/>
    </field>
    <field name="Objective-FileNumber">
      <value order="0">qA610502</value>
    </field>
    <field name="Objective-Classification">
      <value order="0">OFFICIAL</value>
    </field>
    <field name="Objective-Caveats">
      <value order="0">Caveat for access to SG Fileplan</value>
    </field>
  </systemFields>
  <catalogues>
    <catalogue name="Document Type Catalogue" type="type" ori="id:cA35">
      <field name="Objective-Connect Creator">
        <value order="0"/>
      </field>
      <field name="Objective-Date Received">
        <value order="0"/>
      </field>
      <field name="Objective-Date of Original">
        <value order="0"/>
      </field>
      <field name="Objective-SG Web Publication - Category">
        <value order="0"/>
      </field>
      <field name="Objective-SG Web Publication - Category 2 Classification">
        <value order="0"/>
      </field>
    </catalogue>
  </catalogues>
</metadat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E3F8E83-05DC-487A-A662-35C7C7CC3C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437f98-23ae-4433-b13b-76c2068079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745109E-2DDF-40CB-AC2B-FF9B10C90820}">
  <ds:schemaRefs>
    <ds:schemaRef ds:uri="http://www.objective.com/ecm/document/metadata/53D26341A57B383EE0540010E0463CCA"/>
  </ds:schemaRefs>
</ds:datastoreItem>
</file>

<file path=customXml/itemProps3.xml><?xml version="1.0" encoding="utf-8"?>
<ds:datastoreItem xmlns:ds="http://schemas.openxmlformats.org/officeDocument/2006/customXml" ds:itemID="{22193883-9DEF-4394-A746-8B0504B231C0}">
  <ds:schemaRefs>
    <ds:schemaRef ds:uri="http://www.w3.org/XML/1998/namespace"/>
    <ds:schemaRef ds:uri="http://purl.org/dc/elements/1.1/"/>
    <ds:schemaRef ds:uri="http://purl.org/dc/terms/"/>
    <ds:schemaRef ds:uri="http://schemas.openxmlformats.org/package/2006/metadata/core-properties"/>
    <ds:schemaRef ds:uri="http://schemas.microsoft.com/office/2006/metadata/properties"/>
    <ds:schemaRef ds:uri="http://purl.org/dc/dcmitype/"/>
    <ds:schemaRef ds:uri="http://schemas.microsoft.com/office/2006/documentManagement/types"/>
    <ds:schemaRef ds:uri="http://schemas.microsoft.com/office/infopath/2007/PartnerControls"/>
    <ds:schemaRef ds:uri="0b437f98-23ae-4433-b13b-76c2068079ae"/>
  </ds:schemaRefs>
</ds:datastoreItem>
</file>

<file path=customXml/itemProps4.xml><?xml version="1.0" encoding="utf-8"?>
<ds:datastoreItem xmlns:ds="http://schemas.openxmlformats.org/officeDocument/2006/customXml" ds:itemID="{BC375B81-FBF5-4924-A5E0-F0376D8E7D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Kantar TNS PowerPoint template 16x9 - for presentations and pitches</Template>
  <TotalTime>9022</TotalTime>
  <Words>4166</Words>
  <Application>Microsoft Office PowerPoint</Application>
  <PresentationFormat>Custom</PresentationFormat>
  <Paragraphs>850</Paragraphs>
  <Slides>55</Slides>
  <Notes>55</Notes>
  <HiddenSlides>6</HiddenSlides>
  <MMClips>0</MMClips>
  <ScaleCrop>false</ScaleCrop>
  <HeadingPairs>
    <vt:vector size="4" baseType="variant">
      <vt:variant>
        <vt:lpstr>Theme</vt:lpstr>
      </vt:variant>
      <vt:variant>
        <vt:i4>2</vt:i4>
      </vt:variant>
      <vt:variant>
        <vt:lpstr>Slide Titles</vt:lpstr>
      </vt:variant>
      <vt:variant>
        <vt:i4>55</vt:i4>
      </vt:variant>
    </vt:vector>
  </HeadingPairs>
  <TitlesOfParts>
    <vt:vector size="57" baseType="lpstr">
      <vt:lpstr>Kantar TNS PowerPoint template 16x9 - for presentations and pitches</vt:lpstr>
      <vt:lpstr>Content slides - no sub heading</vt:lpstr>
      <vt:lpstr>RITS: Driver Attitudes and Behaviour Tracking Latest trends -  August 2017 (Wave 15)</vt:lpstr>
      <vt:lpstr>Contents</vt:lpstr>
      <vt:lpstr>PowerPoint Presentation</vt:lpstr>
      <vt:lpstr>Background and objectives</vt:lpstr>
      <vt:lpstr>Research method</vt:lpstr>
      <vt:lpstr>PowerPoint Presentation</vt:lpstr>
      <vt:lpstr>Downward trend reported on speeding behaviours in last 18 months has not continued at latest wave</vt:lpstr>
      <vt:lpstr>Positive trends are developing on adherence to speed limit, with exception of the 20mph limit, which is unchanged since March 2017</vt:lpstr>
      <vt:lpstr>Reference to a verbal warning continues to fluctuate, but in longer term it appears to be increasing, whereas awareness of points as a penalty is declining</vt:lpstr>
      <vt:lpstr>PowerPoint Presentation</vt:lpstr>
      <vt:lpstr>There are no clear trends regarding the perceived  the need to reduce speeds in built up areas, with a large majority strongly in favour of this</vt:lpstr>
      <vt:lpstr>There is also a widespread consensus on the need to adjust your speed on country roads whereas attitudes towards other aspects of driving on country roads are mixed, but remain relatively stable </vt:lpstr>
      <vt:lpstr>PowerPoint Presentation</vt:lpstr>
      <vt:lpstr>PowerPoint Presentation</vt:lpstr>
      <vt:lpstr>Numbers claiming to have driven after drinking/taking drugs have always been  low, with percentages remaining broadly consistent wave on wave</vt:lpstr>
      <vt:lpstr>Reference to most penalties for drink driving remains fairly constant, although a criminal record is becoming increasingly prominent</vt:lpstr>
      <vt:lpstr>There are no particular trends emerging in relation to the penalties for drug driving</vt:lpstr>
      <vt:lpstr>Views towards drink driving have remained relatively stable in the last year or so</vt:lpstr>
      <vt:lpstr>Support for Scotland to take a tougher stance on drug driving continues at a high level </vt:lpstr>
      <vt:lpstr>PowerPoint Presentation</vt:lpstr>
      <vt:lpstr>PowerPoint Presentation</vt:lpstr>
      <vt:lpstr>Usage of mobile phones has increased at latest wave, following noticeable dip in March 2017 when the new 6 point penalty legislation was introduced</vt:lpstr>
      <vt:lpstr>Little movement in awareness of penalties for using mobile phones at latest wave compared to the marked shifts recorded in March 2017  following the change in legislation</vt:lpstr>
      <vt:lpstr>Strong rejection of the acceptability of using of  a hand-held mobile continues to grow</vt:lpstr>
      <vt:lpstr>PowerPoint Presentation</vt:lpstr>
      <vt:lpstr>Perceptions of the likelihood of being stopped by the police have fluctuated over the years, with no clear trends emerging in 2017</vt:lpstr>
      <vt:lpstr>PowerPoint Presentation</vt:lpstr>
      <vt:lpstr>Although claimed non-usage  of seatbelts has increased marginally at the latest wave, the overall trend is downward</vt:lpstr>
      <vt:lpstr>Points as the penalty for not wearing a seatbelt when driving shows signs of increasing, whereas there is a gradual decline for a fine </vt:lpstr>
      <vt:lpstr>There has been little change since Feb ‘16 in awareness of the penalties for driving without a seatbelt when travelling as a passenger</vt:lpstr>
      <vt:lpstr>The slight fall in those agreeing that not using a seatbelt is acceptable/unimportant reflects slight rise in those taking this risk at latest wave</vt:lpstr>
      <vt:lpstr>PowerPoint Presentation</vt:lpstr>
      <vt:lpstr>PowerPoint Presentation</vt:lpstr>
      <vt:lpstr>Since July ‘15 (when wording changed) there has been a slight drop in those claiming to drive when tired/sleepy</vt:lpstr>
      <vt:lpstr>PowerPoint Presentation</vt:lpstr>
      <vt:lpstr>No significant shifts at the most recent wave: over longer term reference to a fine is decreasing and eating and drinking is increasingly viewed as not being an offence</vt:lpstr>
      <vt:lpstr>The proportion of drivers claiming to drive occasionally or more frequently if unwell or when their driving is adversely affected by medication is not insignificant.  However the proportion never doing this has increased at the latest wave</vt:lpstr>
      <vt:lpstr>Somewhat surprisingly, claimed incidence of driving if unwell/under influence of medication is lower or at similar level among the over 65+ age group.  The fluctuations likely reflect the lower sample size rather than meaningful trends</vt:lpstr>
      <vt:lpstr>The negative impact of age, health or mobility issues on driving is also felt by a small, but nevertheless significant minority, but again age is not a key influence   </vt:lpstr>
      <vt:lpstr>PowerPoint Presentation</vt:lpstr>
      <vt:lpstr>No changes over time: drivers are more likely to consistently check for pedestrians at junctions than bikes; leaving a car’s width on passing bikes is least likely good practice to be followed</vt:lpstr>
      <vt:lpstr>PowerPoint Presentation</vt:lpstr>
      <vt:lpstr>Agreement with these statements also confirms that drivers are more likely to be aware of need to check for pedestrians rather than people on bikes</vt:lpstr>
      <vt:lpstr>Drivers are less convinced that people on bikes need to be given a full car’s width when passing, with early signs that this ‘negative’ attitude may be increasing</vt:lpstr>
      <vt:lpstr>There are no significant changes at latest wave but there are indications that the perceived  need for drivers to show respect to people on pedal bikes may be declining, although most still agree and many do so strongly</vt:lpstr>
      <vt:lpstr>There is less consensus regarding equality of rights for people on bikes with drivers, with no obvious trends on this measure over time</vt:lpstr>
      <vt:lpstr>PowerPoint Presentation</vt:lpstr>
      <vt:lpstr>Most significant shift is the drop in mentions for mobile phones, which increased significantly following the change in penalties earlier this year.  Other mentions have also dropped back with only cycling more prominent than recorded previously</vt:lpstr>
      <vt:lpstr> A similar pattern is evident with respect to claimed awareness of these ‘smaller’ campaigns with nearly all topics recalled to a lesser extent at latest wave</vt:lpstr>
      <vt:lpstr>PowerPoint Presentation</vt:lpstr>
      <vt:lpstr>Survey sample sizes</vt:lpstr>
      <vt:lpstr>Demographic profile of active drivers in sample</vt:lpstr>
      <vt:lpstr>Latest results reflect increased interest in environmental issues but no change in widespread understanding that speed limits are designed for protection</vt:lpstr>
      <vt:lpstr>Following a dip in average number of at risk behaviours in March 2017, the latest figure has increased slightly.  However there are no clear trends since this measure was amended in July 2016 </vt:lpstr>
      <vt:lpstr>The decrease in penalties received has not continued (except for a verbal warning), with the latest results consistent with those obtained in March 2017</vt:lpstr>
    </vt:vector>
  </TitlesOfParts>
  <Company>TNS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example (white) – title can run to two lines 24pt</dc:title>
  <dc:creator>Hedges, Avril (TSEDB)</dc:creator>
  <cp:lastModifiedBy>u417561</cp:lastModifiedBy>
  <cp:revision>918</cp:revision>
  <cp:lastPrinted>2017-09-13T08:44:48Z</cp:lastPrinted>
  <dcterms:created xsi:type="dcterms:W3CDTF">2016-11-30T11:05:02Z</dcterms:created>
  <dcterms:modified xsi:type="dcterms:W3CDTF">2017-11-07T15:11:04Z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0x0101003E0124B74836EC48BF76AC0B1485D8FE</vt:lpwstr>
  </property>
  <property fmtid="{D5CDD505-2E9C-101B-9397-08002B2CF9AE}" pid="3" name="Objective-Id">
    <vt:lpwstr>A19119839</vt:lpwstr>
  </property>
  <property fmtid="{D5CDD505-2E9C-101B-9397-08002B2CF9AE}" pid="4" name="Objective-Title">
    <vt:lpwstr>2017 RITS August Wave 15</vt:lpwstr>
  </property>
  <property fmtid="{D5CDD505-2E9C-101B-9397-08002B2CF9AE}" pid="5" name="Objective-Description">
    <vt:lpwstr>
    </vt:lpwstr>
  </property>
  <property fmtid="{D5CDD505-2E9C-101B-9397-08002B2CF9AE}" pid="6" name="Objective-CreationStamp">
    <vt:filetime>2017-10-09T08:16:21Z</vt:filetime>
  </property>
  <property fmtid="{D5CDD505-2E9C-101B-9397-08002B2CF9AE}" pid="7" name="Objective-IsApproved">
    <vt:bool>false</vt:bool>
  </property>
  <property fmtid="{D5CDD505-2E9C-101B-9397-08002B2CF9AE}" pid="8" name="Objective-IsPublished">
    <vt:bool>false</vt:bool>
  </property>
  <property fmtid="{D5CDD505-2E9C-101B-9397-08002B2CF9AE}" pid="9" name="Objective-DatePublished">
    <vt:lpwstr>
    </vt:lpwstr>
  </property>
  <property fmtid="{D5CDD505-2E9C-101B-9397-08002B2CF9AE}" pid="10" name="Objective-ModificationStamp">
    <vt:filetime>2017-10-09T08:16:47Z</vt:filetime>
  </property>
  <property fmtid="{D5CDD505-2E9C-101B-9397-08002B2CF9AE}" pid="11" name="Objective-Owner">
    <vt:lpwstr>McDonnell, Michael M (u207831)</vt:lpwstr>
  </property>
  <property fmtid="{D5CDD505-2E9C-101B-9397-08002B2CF9AE}" pid="12" name="Objective-Path">
    <vt:lpwstr>Objective Global Folder:SG File Plan:Business and industry:Transport:Roads and road transport - Road safety:Casework: Roads and road transport - Road safety:Road Safety Scotland (RSS): Publicity Sub-committee: 2016-2021:</vt:lpwstr>
  </property>
  <property fmtid="{D5CDD505-2E9C-101B-9397-08002B2CF9AE}" pid="13" name="Objective-Parent">
    <vt:lpwstr>Road Safety Scotland (RSS): Publicity Sub-committee: 2016-2021</vt:lpwstr>
  </property>
  <property fmtid="{D5CDD505-2E9C-101B-9397-08002B2CF9AE}" pid="14" name="Objective-State">
    <vt:lpwstr>Being Drafted</vt:lpwstr>
  </property>
  <property fmtid="{D5CDD505-2E9C-101B-9397-08002B2CF9AE}" pid="15" name="Objective-VersionId">
    <vt:lpwstr>vA26594294</vt:lpwstr>
  </property>
  <property fmtid="{D5CDD505-2E9C-101B-9397-08002B2CF9AE}" pid="16" name="Objective-Version">
    <vt:lpwstr>0.1</vt:lpwstr>
  </property>
  <property fmtid="{D5CDD505-2E9C-101B-9397-08002B2CF9AE}" pid="17" name="Objective-VersionNumber">
    <vt:r8>1</vt:r8>
  </property>
  <property fmtid="{D5CDD505-2E9C-101B-9397-08002B2CF9AE}" pid="18" name="Objective-VersionComment">
    <vt:lpwstr>First version</vt:lpwstr>
  </property>
  <property fmtid="{D5CDD505-2E9C-101B-9397-08002B2CF9AE}" pid="19" name="Objective-FileNumber">
    <vt:lpwstr>
    </vt:lpwstr>
  </property>
  <property fmtid="{D5CDD505-2E9C-101B-9397-08002B2CF9AE}" pid="20" name="Objective-Classification">
    <vt:lpwstr>[Inherited - OFFICIAL]</vt:lpwstr>
  </property>
  <property fmtid="{D5CDD505-2E9C-101B-9397-08002B2CF9AE}" pid="21" name="Objective-Caveats">
    <vt:lpwstr>
    </vt:lpwstr>
  </property>
  <property fmtid="{D5CDD505-2E9C-101B-9397-08002B2CF9AE}" pid="22" name="Objective-Connect Creator">
    <vt:lpwstr>
    </vt:lpwstr>
  </property>
  <property fmtid="{D5CDD505-2E9C-101B-9397-08002B2CF9AE}" pid="23" name="Objective-Date Received">
    <vt:lpwstr>
    </vt:lpwstr>
  </property>
  <property fmtid="{D5CDD505-2E9C-101B-9397-08002B2CF9AE}" pid="24" name="Objective-Date of Original">
    <vt:lpwstr>
    </vt:lpwstr>
  </property>
  <property fmtid="{D5CDD505-2E9C-101B-9397-08002B2CF9AE}" pid="25" name="Objective-SG Web Publication - Category">
    <vt:lpwstr>
    </vt:lpwstr>
  </property>
  <property fmtid="{D5CDD505-2E9C-101B-9397-08002B2CF9AE}" pid="26" name="Objective-SG Web Publication - Category 2 Classification">
    <vt:lpwstr>
    </vt:lpwstr>
  </property>
  <property fmtid="{D5CDD505-2E9C-101B-9397-08002B2CF9AE}" pid="27" name="Objective-Comment">
    <vt:lpwstr>
    </vt:lpwstr>
  </property>
  <property fmtid="{D5CDD505-2E9C-101B-9397-08002B2CF9AE}" pid="28" name="Objective-Date of Original [system]">
    <vt:lpwstr>
    </vt:lpwstr>
  </property>
  <property fmtid="{D5CDD505-2E9C-101B-9397-08002B2CF9AE}" pid="29" name="Objective-Date Received [system]">
    <vt:lpwstr>
    </vt:lpwstr>
  </property>
  <property fmtid="{D5CDD505-2E9C-101B-9397-08002B2CF9AE}" pid="30" name="Objective-SG Web Publication - Category [system]">
    <vt:lpwstr>
    </vt:lpwstr>
  </property>
  <property fmtid="{D5CDD505-2E9C-101B-9397-08002B2CF9AE}" pid="31" name="Objective-SG Web Publication - Category 2 Classification [system]">
    <vt:lpwstr>
    </vt:lpwstr>
  </property>
  <property fmtid="{D5CDD505-2E9C-101B-9397-08002B2CF9AE}" pid="32" name="Objective-Connect Creator [system]">
    <vt:lpwstr>
    </vt:lpwstr>
  </property>
</Properties>
</file>