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2.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4.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5.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8.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1.xml" ContentType="application/vnd.openxmlformats-officedocument.drawingml.chartshapes+xml"/>
  <Override PartName="/ppt/notesSlides/notesSlide19.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2.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3.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4.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5.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28.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9.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2.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33.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notesSlides/notesSlide34.xml" ContentType="application/vnd.openxmlformats-officedocument.presentationml.notesSlide+xml"/>
  <Override PartName="/ppt/charts/chart32.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3.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35.xml" ContentType="application/vnd.openxmlformats-officedocument.presentationml.notesSlide+xml"/>
  <Override PartName="/ppt/charts/chart34.xml" ContentType="application/vnd.openxmlformats-officedocument.drawingml.chart+xml"/>
  <Override PartName="/ppt/notesSlides/notesSlide36.xml" ContentType="application/vnd.openxmlformats-officedocument.presentationml.notesSlide+xml"/>
  <Override PartName="/ppt/charts/chart35.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37.xml" ContentType="application/vnd.openxmlformats-officedocument.presentationml.notesSlide+xml"/>
  <Override PartName="/ppt/charts/chart36.xml" ContentType="application/vnd.openxmlformats-officedocument.drawingml.chart+xml"/>
  <Override PartName="/ppt/charts/chart37.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38.xml" ContentType="application/vnd.openxmlformats-officedocument.presentationml.notesSlide+xml"/>
  <Override PartName="/ppt/charts/chart38.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9.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40.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41.xml" ContentType="application/vnd.openxmlformats-officedocument.presentationml.notesSlide+xml"/>
  <Override PartName="/ppt/charts/chart41.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42.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42.xml" ContentType="application/vnd.openxmlformats-officedocument.presentationml.notesSlide+xml"/>
  <Override PartName="/ppt/charts/chart43.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4.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43.xml" ContentType="application/vnd.openxmlformats-officedocument.presentationml.notesSlide+xml"/>
  <Override PartName="/ppt/charts/chart45.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6.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44.xml" ContentType="application/vnd.openxmlformats-officedocument.presentationml.notesSlide+xml"/>
  <Override PartName="/ppt/charts/chart47.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45.xml" ContentType="application/vnd.openxmlformats-officedocument.presentationml.notesSlide+xml"/>
  <Override PartName="/ppt/charts/chart48.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46.xml" ContentType="application/vnd.openxmlformats-officedocument.presentationml.notesSlide+xml"/>
  <Override PartName="/ppt/charts/chart49.xml" ContentType="application/vnd.openxmlformats-officedocument.drawingml.chart+xml"/>
  <Override PartName="/ppt/charts/chart50.xml" ContentType="application/vnd.openxmlformats-officedocument.drawingml.chart+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51.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52.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53.xml" ContentType="application/vnd.openxmlformats-officedocument.drawingml.chart+xml"/>
  <Override PartName="/ppt/charts/style48.xml" ContentType="application/vnd.ms-office.chartstyle+xml"/>
  <Override PartName="/ppt/charts/colors48.xml" ContentType="application/vnd.ms-office.chartcolorstyle+xml"/>
  <Override PartName="/ppt/notesSlides/notesSlide49.xml" ContentType="application/vnd.openxmlformats-officedocument.presentationml.notesSlide+xml"/>
  <Override PartName="/ppt/charts/chart54.xml" ContentType="application/vnd.openxmlformats-officedocument.drawingml.chart+xml"/>
  <Override PartName="/ppt/charts/style49.xml" ContentType="application/vnd.ms-office.chartstyle+xml"/>
  <Override PartName="/ppt/charts/colors49.xml" ContentType="application/vnd.ms-office.chartcolorstyle+xml"/>
  <Override PartName="/ppt/drawings/drawing2.xml" ContentType="application/vnd.openxmlformats-officedocument.drawingml.chartshapes+xml"/>
  <Override PartName="/ppt/notesSlides/notesSlide50.xml" ContentType="application/vnd.openxmlformats-officedocument.presentationml.notesSlide+xml"/>
  <Override PartName="/ppt/charts/chart55.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51.xml" ContentType="application/vnd.openxmlformats-officedocument.presentationml.notesSlide+xml"/>
  <Override PartName="/ppt/charts/chart56.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harts/chart57.xml" ContentType="application/vnd.openxmlformats-officedocument.drawingml.chart+xml"/>
  <Override PartName="/ppt/charts/style52.xml" ContentType="application/vnd.ms-office.chartstyle+xml"/>
  <Override PartName="/ppt/charts/colors52.xml" ContentType="application/vnd.ms-office.chartcolorstyle+xml"/>
  <Override PartName="/ppt/drawings/drawing3.xml" ContentType="application/vnd.openxmlformats-officedocument.drawingml.chartshape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charts/chart58.xml" ContentType="application/vnd.openxmlformats-officedocument.drawingml.chart+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2"/>
  </p:sldMasterIdLst>
  <p:notesMasterIdLst>
    <p:notesMasterId r:id="rId77"/>
  </p:notesMasterIdLst>
  <p:handoutMasterIdLst>
    <p:handoutMasterId r:id="rId78"/>
  </p:handoutMasterIdLst>
  <p:sldIdLst>
    <p:sldId id="777" r:id="rId3"/>
    <p:sldId id="338" r:id="rId4"/>
    <p:sldId id="408" r:id="rId5"/>
    <p:sldId id="409" r:id="rId6"/>
    <p:sldId id="752" r:id="rId7"/>
    <p:sldId id="753" r:id="rId8"/>
    <p:sldId id="459" r:id="rId9"/>
    <p:sldId id="768" r:id="rId10"/>
    <p:sldId id="745" r:id="rId11"/>
    <p:sldId id="567" r:id="rId12"/>
    <p:sldId id="568" r:id="rId13"/>
    <p:sldId id="746" r:id="rId14"/>
    <p:sldId id="705" r:id="rId15"/>
    <p:sldId id="747" r:id="rId16"/>
    <p:sldId id="748" r:id="rId17"/>
    <p:sldId id="766" r:id="rId18"/>
    <p:sldId id="571" r:id="rId19"/>
    <p:sldId id="770" r:id="rId20"/>
    <p:sldId id="665" r:id="rId21"/>
    <p:sldId id="772" r:id="rId22"/>
    <p:sldId id="572" r:id="rId23"/>
    <p:sldId id="773" r:id="rId24"/>
    <p:sldId id="670" r:id="rId25"/>
    <p:sldId id="585" r:id="rId26"/>
    <p:sldId id="671" r:id="rId27"/>
    <p:sldId id="761" r:id="rId28"/>
    <p:sldId id="573" r:id="rId29"/>
    <p:sldId id="672" r:id="rId30"/>
    <p:sldId id="675" r:id="rId31"/>
    <p:sldId id="591" r:id="rId32"/>
    <p:sldId id="574" r:id="rId33"/>
    <p:sldId id="676" r:id="rId34"/>
    <p:sldId id="593" r:id="rId35"/>
    <p:sldId id="677" r:id="rId36"/>
    <p:sldId id="679" r:id="rId37"/>
    <p:sldId id="760" r:id="rId38"/>
    <p:sldId id="767" r:id="rId39"/>
    <p:sldId id="749" r:id="rId40"/>
    <p:sldId id="750" r:id="rId41"/>
    <p:sldId id="575" r:id="rId42"/>
    <p:sldId id="682" r:id="rId43"/>
    <p:sldId id="774" r:id="rId44"/>
    <p:sldId id="598" r:id="rId45"/>
    <p:sldId id="741" r:id="rId46"/>
    <p:sldId id="779" r:id="rId47"/>
    <p:sldId id="751" r:id="rId48"/>
    <p:sldId id="754" r:id="rId49"/>
    <p:sldId id="576" r:id="rId50"/>
    <p:sldId id="709" r:id="rId51"/>
    <p:sldId id="733" r:id="rId52"/>
    <p:sldId id="687" r:id="rId53"/>
    <p:sldId id="775" r:id="rId54"/>
    <p:sldId id="756" r:id="rId55"/>
    <p:sldId id="546" r:id="rId56"/>
    <p:sldId id="759" r:id="rId57"/>
    <p:sldId id="780" r:id="rId58"/>
    <p:sldId id="781" r:id="rId59"/>
    <p:sldId id="420" r:id="rId60"/>
    <p:sldId id="744" r:id="rId61"/>
    <p:sldId id="743" r:id="rId62"/>
    <p:sldId id="765" r:id="rId63"/>
    <p:sldId id="694" r:id="rId64"/>
    <p:sldId id="695" r:id="rId65"/>
    <p:sldId id="696" r:id="rId66"/>
    <p:sldId id="697" r:id="rId67"/>
    <p:sldId id="698" r:id="rId68"/>
    <p:sldId id="734" r:id="rId69"/>
    <p:sldId id="699" r:id="rId70"/>
    <p:sldId id="701" r:id="rId71"/>
    <p:sldId id="730" r:id="rId72"/>
    <p:sldId id="703" r:id="rId73"/>
    <p:sldId id="736" r:id="rId74"/>
    <p:sldId id="735" r:id="rId75"/>
    <p:sldId id="729" r:id="rId76"/>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9" userDrawn="1">
          <p15:clr>
            <a:srgbClr val="A4A3A4"/>
          </p15:clr>
        </p15:guide>
        <p15:guide id="2" pos="3659" userDrawn="1">
          <p15:clr>
            <a:srgbClr val="A4A3A4"/>
          </p15:clr>
        </p15:guide>
        <p15:guide id="3" orient="horz" pos="1117" userDrawn="1">
          <p15:clr>
            <a:srgbClr val="A4A3A4"/>
          </p15:clr>
        </p15:guide>
        <p15:guide id="5" orient="horz" pos="1502" userDrawn="1">
          <p15:clr>
            <a:srgbClr val="A4A3A4"/>
          </p15:clr>
        </p15:guide>
        <p15:guide id="6" orient="horz" pos="2205" userDrawn="1">
          <p15:clr>
            <a:srgbClr val="A4A3A4"/>
          </p15:clr>
        </p15:guide>
        <p15:guide id="7" pos="710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7DC2D23-2B00-B60E-141B-7278C04EEBF8}" name="Claire Wood" initials="CW" userId="S::Claire.Wood2@gov.scot::497ab6ab-0cc6-41b7-bfd8-d2c92e8684e9" providerId="AD"/>
  <p188:author id="{0D46672E-8660-B6C2-3921-386131B83488}" name="Jonnie Felton" initials="JF" userId="S::jonnie.felton@progressivepartnership.co.uk::bdbce831-c385-41af-8e2a-ae89cc783473" providerId="AD"/>
  <p188:author id="{9C51C877-D570-C6D8-FB28-3B5A1F93FC2A}" name="Millie Dixon" initials="MD" userId="S::Millie.Dixon@gov.scot::1823fab0-cf5b-41bf-a6c6-4628527bf562" providerId="AD"/>
  <p188:author id="{A4F018EE-5AE1-3EE0-8275-20AD1F20BC6E}" name="Diane Mcgregor" initials="DM" userId="S::diane.mcgregor@progressivepartnership.co.uk::41cd71e7-be71-480f-9df8-a3e65f2ae36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iane McGregor" initials="DM" lastIdx="21" clrIdx="0">
    <p:extLst>
      <p:ext uri="{19B8F6BF-5375-455C-9EA6-DF929625EA0E}">
        <p15:presenceInfo xmlns:p15="http://schemas.microsoft.com/office/powerpoint/2012/main" userId="S-1-5-21-2593513122-514599162-388880161-1168" providerId="AD"/>
      </p:ext>
    </p:extLst>
  </p:cmAuthor>
  <p:cmAuthor id="2" name="Ruth Bryan" initials="RB" lastIdx="240" clrIdx="1">
    <p:extLst>
      <p:ext uri="{19B8F6BF-5375-455C-9EA6-DF929625EA0E}">
        <p15:presenceInfo xmlns:p15="http://schemas.microsoft.com/office/powerpoint/2012/main" userId="S-1-5-21-2051755110-3649569171-2908858218-1130" providerId="AD"/>
      </p:ext>
    </p:extLst>
  </p:cmAuthor>
  <p:cmAuthor id="3" name="Heather Jamieson" initials="HJ" lastIdx="5" clrIdx="2">
    <p:extLst>
      <p:ext uri="{19B8F6BF-5375-455C-9EA6-DF929625EA0E}">
        <p15:presenceInfo xmlns:p15="http://schemas.microsoft.com/office/powerpoint/2012/main" userId="S-1-5-21-2051755110-3649569171-2908858218-1123" providerId="AD"/>
      </p:ext>
    </p:extLst>
  </p:cmAuthor>
  <p:cmAuthor id="4" name="Sarah Ainsworth" initials="SA" lastIdx="9" clrIdx="3">
    <p:extLst>
      <p:ext uri="{19B8F6BF-5375-455C-9EA6-DF929625EA0E}">
        <p15:presenceInfo xmlns:p15="http://schemas.microsoft.com/office/powerpoint/2012/main" userId="S-1-5-21-2051755110-3649569171-2908858218-1131" providerId="AD"/>
      </p:ext>
    </p:extLst>
  </p:cmAuthor>
  <p:cmAuthor id="5" name="Elise Livingstone" initials="EL" lastIdx="2" clrIdx="4">
    <p:extLst>
      <p:ext uri="{19B8F6BF-5375-455C-9EA6-DF929625EA0E}">
        <p15:presenceInfo xmlns:p15="http://schemas.microsoft.com/office/powerpoint/2012/main" userId="S-1-5-21-2051755110-3649569171-2908858218-1169" providerId="AD"/>
      </p:ext>
    </p:extLst>
  </p:cmAuthor>
  <p:cmAuthor id="6" name="Diane McGregor" initials="DM [2]" lastIdx="82" clrIdx="5">
    <p:extLst>
      <p:ext uri="{19B8F6BF-5375-455C-9EA6-DF929625EA0E}">
        <p15:presenceInfo xmlns:p15="http://schemas.microsoft.com/office/powerpoint/2012/main" userId="S-1-5-21-2051755110-3649569171-2908858218-1143" providerId="AD"/>
      </p:ext>
    </p:extLst>
  </p:cmAuthor>
  <p:cmAuthor id="7" name="Howie F (Fiona)" initials="HF(" lastIdx="51" clrIdx="6">
    <p:extLst>
      <p:ext uri="{19B8F6BF-5375-455C-9EA6-DF929625EA0E}">
        <p15:presenceInfo xmlns:p15="http://schemas.microsoft.com/office/powerpoint/2012/main" userId="S-1-5-21-765483983-692928010-316617838-413226" providerId="AD"/>
      </p:ext>
    </p:extLst>
  </p:cmAuthor>
  <p:cmAuthor id="8" name="Wood CW (Claire)" initials="WC(" lastIdx="18" clrIdx="7">
    <p:extLst>
      <p:ext uri="{19B8F6BF-5375-455C-9EA6-DF929625EA0E}">
        <p15:presenceInfo xmlns:p15="http://schemas.microsoft.com/office/powerpoint/2012/main" userId="S-1-5-21-765483983-692928010-316617838-419113" providerId="AD"/>
      </p:ext>
    </p:extLst>
  </p:cmAuthor>
  <p:cmAuthor id="9" name="Jamal Hassan" initials="JH" lastIdx="5" clrIdx="8">
    <p:extLst>
      <p:ext uri="{19B8F6BF-5375-455C-9EA6-DF929625EA0E}">
        <p15:presenceInfo xmlns:p15="http://schemas.microsoft.com/office/powerpoint/2012/main" userId="S-1-5-21-2051755110-3649569171-2908858218-1207" providerId="AD"/>
      </p:ext>
    </p:extLst>
  </p:cmAuthor>
  <p:cmAuthor id="10" name="Diane Mcgregor" initials="DM" lastIdx="80" clrIdx="9">
    <p:extLst>
      <p:ext uri="{19B8F6BF-5375-455C-9EA6-DF929625EA0E}">
        <p15:presenceInfo xmlns:p15="http://schemas.microsoft.com/office/powerpoint/2012/main" userId="S::diane.mcgregor@progressivepartnership.co.uk::41cd71e7-be71-480f-9df8-a3e65f2ae361" providerId="AD"/>
      </p:ext>
    </p:extLst>
  </p:cmAuthor>
  <p:cmAuthor id="11" name="Amy MacPherson" initials="AM" lastIdx="25" clrIdx="10">
    <p:extLst>
      <p:ext uri="{19B8F6BF-5375-455C-9EA6-DF929625EA0E}">
        <p15:presenceInfo xmlns:p15="http://schemas.microsoft.com/office/powerpoint/2012/main" userId="Amy MacPherson" providerId="None"/>
      </p:ext>
    </p:extLst>
  </p:cmAuthor>
  <p:cmAuthor id="12" name="Jonnie Felton" initials="JF" lastIdx="16" clrIdx="11">
    <p:extLst>
      <p:ext uri="{19B8F6BF-5375-455C-9EA6-DF929625EA0E}">
        <p15:presenceInfo xmlns:p15="http://schemas.microsoft.com/office/powerpoint/2012/main" userId="S::jonnie.felton@progressivepartnership.co.uk::bdbce831-c385-41af-8e2a-ae89cc783473" providerId="AD"/>
      </p:ext>
    </p:extLst>
  </p:cmAuthor>
  <p:cmAuthor id="13" name="Amy Robertson" initials="AR" lastIdx="1" clrIdx="12">
    <p:extLst>
      <p:ext uri="{19B8F6BF-5375-455C-9EA6-DF929625EA0E}">
        <p15:presenceInfo xmlns:p15="http://schemas.microsoft.com/office/powerpoint/2012/main" userId="S::amy.robertson@progressivepartnership.co.uk::eb9f5a63-891d-42fa-bdbb-cba6982454d7" providerId="AD"/>
      </p:ext>
    </p:extLst>
  </p:cmAuthor>
  <p:cmAuthor id="14" name="Susan Cummins" initials="SC" lastIdx="14" clrIdx="13">
    <p:extLst>
      <p:ext uri="{19B8F6BF-5375-455C-9EA6-DF929625EA0E}">
        <p15:presenceInfo xmlns:p15="http://schemas.microsoft.com/office/powerpoint/2012/main" userId="S::susan.cummins@progressivepartnership.co.uk::d00c0c9b-e943-44d4-9247-7ef60be1aeba" providerId="AD"/>
      </p:ext>
    </p:extLst>
  </p:cmAuthor>
  <p:cmAuthor id="15" name="Amy MacPherson" initials="AM [2]" lastIdx="14" clrIdx="14">
    <p:extLst>
      <p:ext uri="{19B8F6BF-5375-455C-9EA6-DF929625EA0E}">
        <p15:presenceInfo xmlns:p15="http://schemas.microsoft.com/office/powerpoint/2012/main" userId="S::amy.macpherson@progressivepartnership.co.uk::0211a2d4-d7e4-490a-920d-61185da3fee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00FF"/>
    <a:srgbClr val="00DA63"/>
    <a:srgbClr val="15FF7F"/>
    <a:srgbClr val="EFE7F5"/>
    <a:srgbClr val="000000"/>
    <a:srgbClr val="C6E6A2"/>
    <a:srgbClr val="E6E6D2"/>
    <a:srgbClr val="EEEED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27" autoAdjust="0"/>
    <p:restoredTop sz="96247" autoAdjust="0"/>
  </p:normalViewPr>
  <p:slideViewPr>
    <p:cSldViewPr snapToGrid="0" showGuides="1">
      <p:cViewPr varScale="1">
        <p:scale>
          <a:sx n="80" d="100"/>
          <a:sy n="80" d="100"/>
        </p:scale>
        <p:origin x="768" y="58"/>
      </p:cViewPr>
      <p:guideLst>
        <p:guide orient="horz" pos="1729"/>
        <p:guide pos="3659"/>
        <p:guide orient="horz" pos="1117"/>
        <p:guide orient="horz" pos="1502"/>
        <p:guide orient="horz" pos="2205"/>
        <p:guide pos="7104"/>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50" d="100"/>
          <a:sy n="50" d="100"/>
        </p:scale>
        <p:origin x="2040" y="42"/>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24.xml" Id="rId26" /><Relationship Type="http://schemas.openxmlformats.org/officeDocument/2006/relationships/slide" Target="slides/slide19.xml" Id="rId21" /><Relationship Type="http://schemas.openxmlformats.org/officeDocument/2006/relationships/slide" Target="slides/slide40.xml" Id="rId42" /><Relationship Type="http://schemas.openxmlformats.org/officeDocument/2006/relationships/slide" Target="slides/slide45.xml" Id="rId47" /><Relationship Type="http://schemas.openxmlformats.org/officeDocument/2006/relationships/slide" Target="slides/slide61.xml" Id="rId63" /><Relationship Type="http://schemas.openxmlformats.org/officeDocument/2006/relationships/slide" Target="slides/slide66.xml" Id="rId68" /><Relationship Type="http://schemas.microsoft.com/office/2018/10/relationships/authors" Target="authors.xml" Id="rId84" /><Relationship Type="http://schemas.openxmlformats.org/officeDocument/2006/relationships/slide" Target="slides/slide14.xml" Id="rId16" /><Relationship Type="http://schemas.openxmlformats.org/officeDocument/2006/relationships/slide" Target="slides/slide9.xml" Id="rId11" /><Relationship Type="http://schemas.openxmlformats.org/officeDocument/2006/relationships/slide" Target="slides/slide30.xml" Id="rId32" /><Relationship Type="http://schemas.openxmlformats.org/officeDocument/2006/relationships/slide" Target="slides/slide35.xml" Id="rId37" /><Relationship Type="http://schemas.openxmlformats.org/officeDocument/2006/relationships/slide" Target="slides/slide51.xml" Id="rId53" /><Relationship Type="http://schemas.openxmlformats.org/officeDocument/2006/relationships/slide" Target="slides/slide56.xml" Id="rId58" /><Relationship Type="http://schemas.openxmlformats.org/officeDocument/2006/relationships/slide" Target="slides/slide72.xml" Id="rId74" /><Relationship Type="http://schemas.openxmlformats.org/officeDocument/2006/relationships/commentAuthors" Target="commentAuthors.xml" Id="rId79" /><Relationship Type="http://schemas.openxmlformats.org/officeDocument/2006/relationships/slide" Target="slides/slide3.xml" Id="rId5" /><Relationship Type="http://schemas.openxmlformats.org/officeDocument/2006/relationships/slide" Target="slides/slide59.xml" Id="rId61" /><Relationship Type="http://schemas.openxmlformats.org/officeDocument/2006/relationships/theme" Target="theme/theme1.xml" Id="rId82" /><Relationship Type="http://schemas.openxmlformats.org/officeDocument/2006/relationships/slide" Target="slides/slide17.xml" Id="rId19" /><Relationship Type="http://schemas.openxmlformats.org/officeDocument/2006/relationships/slide" Target="slides/slide12.xml" Id="rId14" /><Relationship Type="http://schemas.openxmlformats.org/officeDocument/2006/relationships/slide" Target="slides/slide20.xml" Id="rId22" /><Relationship Type="http://schemas.openxmlformats.org/officeDocument/2006/relationships/slide" Target="slides/slide25.xml" Id="rId27" /><Relationship Type="http://schemas.openxmlformats.org/officeDocument/2006/relationships/slide" Target="slides/slide28.xml" Id="rId30" /><Relationship Type="http://schemas.openxmlformats.org/officeDocument/2006/relationships/slide" Target="slides/slide33.xml" Id="rId35" /><Relationship Type="http://schemas.openxmlformats.org/officeDocument/2006/relationships/slide" Target="slides/slide41.xml" Id="rId43" /><Relationship Type="http://schemas.openxmlformats.org/officeDocument/2006/relationships/slide" Target="slides/slide46.xml" Id="rId48" /><Relationship Type="http://schemas.openxmlformats.org/officeDocument/2006/relationships/slide" Target="slides/slide54.xml" Id="rId56" /><Relationship Type="http://schemas.openxmlformats.org/officeDocument/2006/relationships/slide" Target="slides/slide62.xml" Id="rId64" /><Relationship Type="http://schemas.openxmlformats.org/officeDocument/2006/relationships/slide" Target="slides/slide67.xml" Id="rId69" /><Relationship Type="http://schemas.openxmlformats.org/officeDocument/2006/relationships/notesMaster" Target="notesMasters/notesMaster1.xml" Id="rId77" /><Relationship Type="http://schemas.openxmlformats.org/officeDocument/2006/relationships/slide" Target="slides/slide6.xml" Id="rId8" /><Relationship Type="http://schemas.openxmlformats.org/officeDocument/2006/relationships/slide" Target="slides/slide49.xml" Id="rId51" /><Relationship Type="http://schemas.openxmlformats.org/officeDocument/2006/relationships/slide" Target="slides/slide70.xml" Id="rId72" /><Relationship Type="http://schemas.openxmlformats.org/officeDocument/2006/relationships/presProps" Target="presProps.xml" Id="rId80" /><Relationship Type="http://schemas.openxmlformats.org/officeDocument/2006/relationships/slide" Target="slides/slide1.xml" Id="rId3" /><Relationship Type="http://schemas.openxmlformats.org/officeDocument/2006/relationships/slide" Target="slides/slide10.xml" Id="rId12" /><Relationship Type="http://schemas.openxmlformats.org/officeDocument/2006/relationships/slide" Target="slides/slide15.xml" Id="rId17" /><Relationship Type="http://schemas.openxmlformats.org/officeDocument/2006/relationships/slide" Target="slides/slide23.xml" Id="rId25" /><Relationship Type="http://schemas.openxmlformats.org/officeDocument/2006/relationships/slide" Target="slides/slide31.xml" Id="rId33" /><Relationship Type="http://schemas.openxmlformats.org/officeDocument/2006/relationships/slide" Target="slides/slide36.xml" Id="rId38" /><Relationship Type="http://schemas.openxmlformats.org/officeDocument/2006/relationships/slide" Target="slides/slide44.xml" Id="rId46" /><Relationship Type="http://schemas.openxmlformats.org/officeDocument/2006/relationships/slide" Target="slides/slide57.xml" Id="rId59" /><Relationship Type="http://schemas.openxmlformats.org/officeDocument/2006/relationships/slide" Target="slides/slide65.xml" Id="rId67" /><Relationship Type="http://schemas.openxmlformats.org/officeDocument/2006/relationships/slide" Target="slides/slide18.xml" Id="rId20" /><Relationship Type="http://schemas.openxmlformats.org/officeDocument/2006/relationships/slide" Target="slides/slide39.xml" Id="rId41" /><Relationship Type="http://schemas.openxmlformats.org/officeDocument/2006/relationships/slide" Target="slides/slide52.xml" Id="rId54" /><Relationship Type="http://schemas.openxmlformats.org/officeDocument/2006/relationships/slide" Target="slides/slide60.xml" Id="rId62" /><Relationship Type="http://schemas.openxmlformats.org/officeDocument/2006/relationships/slide" Target="slides/slide68.xml" Id="rId70" /><Relationship Type="http://schemas.openxmlformats.org/officeDocument/2006/relationships/slide" Target="slides/slide73.xml" Id="rId75" /><Relationship Type="http://schemas.openxmlformats.org/officeDocument/2006/relationships/tableStyles" Target="tableStyles.xml" Id="rId83" /><Relationship Type="http://schemas.openxmlformats.org/officeDocument/2006/relationships/slide" Target="slides/slide4.xml" Id="rId6" /><Relationship Type="http://schemas.openxmlformats.org/officeDocument/2006/relationships/slide" Target="slides/slide13.xml" Id="rId15" /><Relationship Type="http://schemas.openxmlformats.org/officeDocument/2006/relationships/slide" Target="slides/slide21.xml" Id="rId23" /><Relationship Type="http://schemas.openxmlformats.org/officeDocument/2006/relationships/slide" Target="slides/slide26.xml" Id="rId28" /><Relationship Type="http://schemas.openxmlformats.org/officeDocument/2006/relationships/slide" Target="slides/slide34.xml" Id="rId36" /><Relationship Type="http://schemas.openxmlformats.org/officeDocument/2006/relationships/slide" Target="slides/slide47.xml" Id="rId49" /><Relationship Type="http://schemas.openxmlformats.org/officeDocument/2006/relationships/slide" Target="slides/slide55.xml" Id="rId57" /><Relationship Type="http://schemas.openxmlformats.org/officeDocument/2006/relationships/slide" Target="slides/slide8.xml" Id="rId10" /><Relationship Type="http://schemas.openxmlformats.org/officeDocument/2006/relationships/slide" Target="slides/slide29.xml" Id="rId31" /><Relationship Type="http://schemas.openxmlformats.org/officeDocument/2006/relationships/slide" Target="slides/slide42.xml" Id="rId44" /><Relationship Type="http://schemas.openxmlformats.org/officeDocument/2006/relationships/slide" Target="slides/slide50.xml" Id="rId52" /><Relationship Type="http://schemas.openxmlformats.org/officeDocument/2006/relationships/slide" Target="slides/slide58.xml" Id="rId60" /><Relationship Type="http://schemas.openxmlformats.org/officeDocument/2006/relationships/slide" Target="slides/slide63.xml" Id="rId65" /><Relationship Type="http://schemas.openxmlformats.org/officeDocument/2006/relationships/slide" Target="slides/slide71.xml" Id="rId73" /><Relationship Type="http://schemas.openxmlformats.org/officeDocument/2006/relationships/handoutMaster" Target="handoutMasters/handoutMaster1.xml" Id="rId78" /><Relationship Type="http://schemas.openxmlformats.org/officeDocument/2006/relationships/viewProps" Target="viewProps.xml" Id="rId81" /><Relationship Type="http://schemas.openxmlformats.org/officeDocument/2006/relationships/slide" Target="slides/slide2.xml" Id="rId4" /><Relationship Type="http://schemas.openxmlformats.org/officeDocument/2006/relationships/slide" Target="slides/slide7.xml" Id="rId9" /><Relationship Type="http://schemas.openxmlformats.org/officeDocument/2006/relationships/slide" Target="slides/slide11.xml" Id="rId13" /><Relationship Type="http://schemas.openxmlformats.org/officeDocument/2006/relationships/slide" Target="slides/slide16.xml" Id="rId18" /><Relationship Type="http://schemas.openxmlformats.org/officeDocument/2006/relationships/slide" Target="slides/slide37.xml" Id="rId39" /><Relationship Type="http://schemas.openxmlformats.org/officeDocument/2006/relationships/slide" Target="slides/slide32.xml" Id="rId34" /><Relationship Type="http://schemas.openxmlformats.org/officeDocument/2006/relationships/slide" Target="slides/slide48.xml" Id="rId50" /><Relationship Type="http://schemas.openxmlformats.org/officeDocument/2006/relationships/slide" Target="slides/slide53.xml" Id="rId55" /><Relationship Type="http://schemas.openxmlformats.org/officeDocument/2006/relationships/slide" Target="slides/slide74.xml" Id="rId76" /><Relationship Type="http://schemas.openxmlformats.org/officeDocument/2006/relationships/slide" Target="slides/slide5.xml" Id="rId7" /><Relationship Type="http://schemas.openxmlformats.org/officeDocument/2006/relationships/slide" Target="slides/slide69.xml" Id="rId71" /><Relationship Type="http://schemas.openxmlformats.org/officeDocument/2006/relationships/slideMaster" Target="slideMasters/slideMaster1.xml" Id="rId2" /><Relationship Type="http://schemas.openxmlformats.org/officeDocument/2006/relationships/slide" Target="slides/slide27.xml" Id="rId29" /><Relationship Type="http://schemas.openxmlformats.org/officeDocument/2006/relationships/slide" Target="slides/slide22.xml" Id="rId24" /><Relationship Type="http://schemas.openxmlformats.org/officeDocument/2006/relationships/slide" Target="slides/slide38.xml" Id="rId40" /><Relationship Type="http://schemas.openxmlformats.org/officeDocument/2006/relationships/slide" Target="slides/slide43.xml" Id="rId45" /><Relationship Type="http://schemas.openxmlformats.org/officeDocument/2006/relationships/slide" Target="slides/slide64.xml" Id="rId66" /><Relationship Type="http://schemas.openxmlformats.org/officeDocument/2006/relationships/customXml" Target="/customXML/item2.xml" Id="R1c362c40ab2a4d4f" /></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1.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1.xml"/><Relationship Id="rId1" Type="http://schemas.microsoft.com/office/2011/relationships/chartStyle" Target="style31.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2.xml"/><Relationship Id="rId1" Type="http://schemas.microsoft.com/office/2011/relationships/chartStyle" Target="style32.xml"/></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3.xml"/><Relationship Id="rId1" Type="http://schemas.microsoft.com/office/2011/relationships/chartStyle" Target="style33.xml"/></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4.xml"/><Relationship Id="rId1" Type="http://schemas.microsoft.com/office/2011/relationships/chartStyle" Target="style34.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5.xml"/><Relationship Id="rId1" Type="http://schemas.microsoft.com/office/2011/relationships/chartStyle" Target="style35.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6.xml"/><Relationship Id="rId1" Type="http://schemas.microsoft.com/office/2011/relationships/chartStyle" Target="style36.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37.xml"/><Relationship Id="rId1" Type="http://schemas.microsoft.com/office/2011/relationships/chartStyle" Target="style37.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38.xml"/><Relationship Id="rId1" Type="http://schemas.microsoft.com/office/2011/relationships/chartStyle" Target="style38.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39.xml"/><Relationship Id="rId1" Type="http://schemas.microsoft.com/office/2011/relationships/chartStyle" Target="style39.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0.xml"/><Relationship Id="rId1" Type="http://schemas.microsoft.com/office/2011/relationships/chartStyle" Target="style40.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1.xml"/><Relationship Id="rId1" Type="http://schemas.microsoft.com/office/2011/relationships/chartStyle" Target="style41.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2.xml"/><Relationship Id="rId1" Type="http://schemas.microsoft.com/office/2011/relationships/chartStyle" Target="style42.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3.xml"/><Relationship Id="rId1" Type="http://schemas.microsoft.com/office/2011/relationships/chartStyle" Target="style43.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4.xml"/><Relationship Id="rId1" Type="http://schemas.microsoft.com/office/2011/relationships/chartStyle" Target="style44.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5.xml"/><Relationship Id="rId1" Type="http://schemas.microsoft.com/office/2011/relationships/chartStyle" Target="style45.xml"/></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49.xlsx"/></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46.xml"/><Relationship Id="rId1" Type="http://schemas.microsoft.com/office/2011/relationships/chartStyle" Target="style46.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47.xml"/><Relationship Id="rId1" Type="http://schemas.microsoft.com/office/2011/relationships/chartStyle" Target="style47.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48.xml"/><Relationship Id="rId1" Type="http://schemas.microsoft.com/office/2011/relationships/chartStyle" Target="style48.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49.xml"/><Relationship Id="rId1" Type="http://schemas.microsoft.com/office/2011/relationships/chartStyle" Target="style49.xml"/><Relationship Id="rId4" Type="http://schemas.openxmlformats.org/officeDocument/2006/relationships/chartUserShapes" Target="../drawings/drawing2.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0.xml"/><Relationship Id="rId1" Type="http://schemas.microsoft.com/office/2011/relationships/chartStyle" Target="style50.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1.xml"/><Relationship Id="rId1" Type="http://schemas.microsoft.com/office/2011/relationships/chartStyle" Target="style51.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2.xml"/><Relationship Id="rId1" Type="http://schemas.microsoft.com/office/2011/relationships/chartStyle" Target="style52.xml"/><Relationship Id="rId4" Type="http://schemas.openxmlformats.org/officeDocument/2006/relationships/chartUserShapes" Target="../drawings/drawing3.xml"/></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Worksheet57.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44702544788277576"/>
          <c:y val="0"/>
          <c:w val="0.5425752658563322"/>
          <c:h val="0.98292354543435823"/>
        </c:manualLayout>
      </c:layout>
      <c:barChart>
        <c:barDir val="bar"/>
        <c:grouping val="clustered"/>
        <c:varyColors val="0"/>
        <c:ser>
          <c:idx val="0"/>
          <c:order val="0"/>
          <c:tx>
            <c:strRef>
              <c:f>Sheet1!$B$1</c:f>
              <c:strCache>
                <c:ptCount val="1"/>
                <c:pt idx="0">
                  <c:v>Column1</c:v>
                </c:pt>
              </c:strCache>
            </c:strRef>
          </c:tx>
          <c:spPr>
            <a:solidFill>
              <a:schemeClr val="accent1"/>
            </a:solidFill>
            <a:ln w="19050">
              <a:solidFill>
                <a:schemeClr val="lt1"/>
              </a:solidFill>
            </a:ln>
            <a:effectLst/>
          </c:spPr>
          <c:invertIfNegative val="0"/>
          <c:dLbls>
            <c:dLbl>
              <c:idx val="7"/>
              <c:tx>
                <c:rich>
                  <a:bodyPr/>
                  <a:lstStyle/>
                  <a:p>
                    <a:r>
                      <a:rPr lang="en-US" dirty="0"/>
                      <a:t>&lt;1%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4592-44F4-B24E-8B9307020AFF}"/>
                </c:ext>
              </c:extLst>
            </c:dLbl>
            <c:dLbl>
              <c:idx val="11"/>
              <c:tx>
                <c:rich>
                  <a:bodyPr/>
                  <a:lstStyle/>
                  <a:p>
                    <a:r>
                      <a:rPr lang="en-US" dirty="0"/>
                      <a:t>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592-44F4-B24E-8B9307020AF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Commuting to work</c:v>
                </c:pt>
                <c:pt idx="1">
                  <c:v>Driving for work/business</c:v>
                </c:pt>
                <c:pt idx="2">
                  <c:v>Personal journeys</c:v>
                </c:pt>
              </c:strCache>
            </c:strRef>
          </c:cat>
          <c:val>
            <c:numRef>
              <c:f>Sheet1!$B$2:$B$4</c:f>
              <c:numCache>
                <c:formatCode>0%</c:formatCode>
                <c:ptCount val="3"/>
                <c:pt idx="0">
                  <c:v>0.3</c:v>
                </c:pt>
                <c:pt idx="1">
                  <c:v>0.1</c:v>
                </c:pt>
                <c:pt idx="2">
                  <c:v>0.61</c:v>
                </c:pt>
              </c:numCache>
            </c:numRef>
          </c:val>
          <c:extLst>
            <c:ext xmlns:c16="http://schemas.microsoft.com/office/drawing/2014/chart" uri="{C3380CC4-5D6E-409C-BE32-E72D297353CC}">
              <c16:uniqueId val="{00000002-4592-44F4-B24E-8B9307020AFF}"/>
            </c:ext>
          </c:extLst>
        </c:ser>
        <c:dLbls>
          <c:dLblPos val="outEnd"/>
          <c:showLegendKey val="0"/>
          <c:showVal val="1"/>
          <c:showCatName val="0"/>
          <c:showSerName val="0"/>
          <c:showPercent val="0"/>
          <c:showBubbleSize val="0"/>
        </c:dLbls>
        <c:gapWidth val="75"/>
        <c:axId val="-325447504"/>
        <c:axId val="-325453488"/>
      </c:barChart>
      <c:catAx>
        <c:axId val="-3254475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5453488"/>
        <c:crosses val="autoZero"/>
        <c:auto val="1"/>
        <c:lblAlgn val="ctr"/>
        <c:lblOffset val="100"/>
        <c:noMultiLvlLbl val="0"/>
      </c:catAx>
      <c:valAx>
        <c:axId val="-325453488"/>
        <c:scaling>
          <c:orientation val="minMax"/>
          <c:max val="0.8"/>
        </c:scaling>
        <c:delete val="1"/>
        <c:axPos val="t"/>
        <c:numFmt formatCode="0%" sourceLinked="1"/>
        <c:majorTickMark val="out"/>
        <c:minorTickMark val="none"/>
        <c:tickLblPos val="nextTo"/>
        <c:crossAx val="-3254475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4884534266611973"/>
          <c:y val="7.6633030377399367E-2"/>
          <c:w val="0.79601951537766402"/>
          <c:h val="0.84588842828816391"/>
        </c:manualLayout>
      </c:layout>
      <c:barChart>
        <c:barDir val="bar"/>
        <c:grouping val="percentStacked"/>
        <c:varyColors val="0"/>
        <c:ser>
          <c:idx val="0"/>
          <c:order val="0"/>
          <c:tx>
            <c:strRef>
              <c:f>Sheet1!$B$1</c:f>
              <c:strCache>
                <c:ptCount val="1"/>
                <c:pt idx="0">
                  <c:v>Don't know</c:v>
                </c:pt>
              </c:strCache>
            </c:strRef>
          </c:tx>
          <c:spPr>
            <a:solidFill>
              <a:schemeClr val="accent2">
                <a:shade val="5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Sheet1!$B$2:$B$15</c:f>
              <c:numCache>
                <c:formatCode>General</c:formatCode>
                <c:ptCount val="14"/>
                <c:pt idx="0">
                  <c:v>3</c:v>
                </c:pt>
                <c:pt idx="1">
                  <c:v>1</c:v>
                </c:pt>
                <c:pt idx="2">
                  <c:v>2</c:v>
                </c:pt>
                <c:pt idx="3">
                  <c:v>2</c:v>
                </c:pt>
                <c:pt idx="4">
                  <c:v>3</c:v>
                </c:pt>
                <c:pt idx="5">
                  <c:v>4</c:v>
                </c:pt>
                <c:pt idx="6">
                  <c:v>2</c:v>
                </c:pt>
                <c:pt idx="7">
                  <c:v>5</c:v>
                </c:pt>
                <c:pt idx="8">
                  <c:v>2</c:v>
                </c:pt>
                <c:pt idx="9">
                  <c:v>2</c:v>
                </c:pt>
                <c:pt idx="10">
                  <c:v>3</c:v>
                </c:pt>
                <c:pt idx="11">
                  <c:v>3</c:v>
                </c:pt>
                <c:pt idx="12">
                  <c:v>3</c:v>
                </c:pt>
                <c:pt idx="13">
                  <c:v>2</c:v>
                </c:pt>
              </c:numCache>
            </c:numRef>
          </c:val>
          <c:extLst>
            <c:ext xmlns:c16="http://schemas.microsoft.com/office/drawing/2014/chart" uri="{C3380CC4-5D6E-409C-BE32-E72D297353CC}">
              <c16:uniqueId val="{00000000-8A5F-4AEF-BFA2-F42EA3400CAC}"/>
            </c:ext>
          </c:extLst>
        </c:ser>
        <c:ser>
          <c:idx val="1"/>
          <c:order val="1"/>
          <c:tx>
            <c:strRef>
              <c:f>Sheet1!$C$1</c:f>
              <c:strCache>
                <c:ptCount val="1"/>
                <c:pt idx="0">
                  <c:v>Disagree strongly</c:v>
                </c:pt>
              </c:strCache>
            </c:strRef>
          </c:tx>
          <c:spPr>
            <a:solidFill>
              <a:srgbClr val="C00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Sheet1!$C$2:$C$15</c:f>
              <c:numCache>
                <c:formatCode>0</c:formatCode>
                <c:ptCount val="14"/>
                <c:pt idx="0">
                  <c:v>4</c:v>
                </c:pt>
                <c:pt idx="1">
                  <c:v>4</c:v>
                </c:pt>
                <c:pt idx="2">
                  <c:v>3</c:v>
                </c:pt>
                <c:pt idx="3">
                  <c:v>5</c:v>
                </c:pt>
                <c:pt idx="4">
                  <c:v>5</c:v>
                </c:pt>
                <c:pt idx="5">
                  <c:v>4</c:v>
                </c:pt>
                <c:pt idx="6">
                  <c:v>2</c:v>
                </c:pt>
                <c:pt idx="7">
                  <c:v>5</c:v>
                </c:pt>
                <c:pt idx="8">
                  <c:v>7</c:v>
                </c:pt>
                <c:pt idx="9">
                  <c:v>4</c:v>
                </c:pt>
                <c:pt idx="10">
                  <c:v>7</c:v>
                </c:pt>
                <c:pt idx="11">
                  <c:v>6</c:v>
                </c:pt>
                <c:pt idx="12">
                  <c:v>6</c:v>
                </c:pt>
                <c:pt idx="13">
                  <c:v>3</c:v>
                </c:pt>
              </c:numCache>
            </c:numRef>
          </c:val>
          <c:extLst>
            <c:ext xmlns:c16="http://schemas.microsoft.com/office/drawing/2014/chart" uri="{C3380CC4-5D6E-409C-BE32-E72D297353CC}">
              <c16:uniqueId val="{00000000-0AFA-434A-8BEE-97483CF708DA}"/>
            </c:ext>
          </c:extLst>
        </c:ser>
        <c:ser>
          <c:idx val="2"/>
          <c:order val="2"/>
          <c:tx>
            <c:strRef>
              <c:f>Sheet1!$D$1</c:f>
              <c:strCache>
                <c:ptCount val="1"/>
                <c:pt idx="0">
                  <c:v>Disagree slightly</c:v>
                </c:pt>
              </c:strCache>
            </c:strRef>
          </c:tx>
          <c:spPr>
            <a:solidFill>
              <a:srgbClr val="FFC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Sheet1!$D$2:$D$15</c:f>
              <c:numCache>
                <c:formatCode>0</c:formatCode>
                <c:ptCount val="14"/>
                <c:pt idx="0">
                  <c:v>6</c:v>
                </c:pt>
                <c:pt idx="1">
                  <c:v>6</c:v>
                </c:pt>
                <c:pt idx="2">
                  <c:v>5</c:v>
                </c:pt>
                <c:pt idx="3">
                  <c:v>6</c:v>
                </c:pt>
                <c:pt idx="4">
                  <c:v>7</c:v>
                </c:pt>
                <c:pt idx="5">
                  <c:v>8</c:v>
                </c:pt>
                <c:pt idx="6">
                  <c:v>8</c:v>
                </c:pt>
                <c:pt idx="7">
                  <c:v>5</c:v>
                </c:pt>
                <c:pt idx="8">
                  <c:v>12</c:v>
                </c:pt>
                <c:pt idx="9">
                  <c:v>10</c:v>
                </c:pt>
                <c:pt idx="10">
                  <c:v>9</c:v>
                </c:pt>
                <c:pt idx="11">
                  <c:v>8</c:v>
                </c:pt>
                <c:pt idx="12">
                  <c:v>8</c:v>
                </c:pt>
                <c:pt idx="13">
                  <c:v>10</c:v>
                </c:pt>
              </c:numCache>
            </c:numRef>
          </c:val>
          <c:extLst>
            <c:ext xmlns:c16="http://schemas.microsoft.com/office/drawing/2014/chart" uri="{C3380CC4-5D6E-409C-BE32-E72D297353CC}">
              <c16:uniqueId val="{00000001-0AFA-434A-8BEE-97483CF708DA}"/>
            </c:ext>
          </c:extLst>
        </c:ser>
        <c:ser>
          <c:idx val="3"/>
          <c:order val="3"/>
          <c:tx>
            <c:strRef>
              <c:f>Sheet1!$E$1</c:f>
              <c:strCache>
                <c:ptCount val="1"/>
                <c:pt idx="0">
                  <c:v>Neither nor</c:v>
                </c:pt>
              </c:strCache>
            </c:strRef>
          </c:tx>
          <c:spPr>
            <a:solidFill>
              <a:schemeClr val="tx1">
                <a:lumMod val="40000"/>
                <a:lumOff val="6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Sheet1!$E$2:$E$15</c:f>
              <c:numCache>
                <c:formatCode>0</c:formatCode>
                <c:ptCount val="14"/>
                <c:pt idx="0">
                  <c:v>8</c:v>
                </c:pt>
                <c:pt idx="1">
                  <c:v>17</c:v>
                </c:pt>
                <c:pt idx="2">
                  <c:v>12</c:v>
                </c:pt>
                <c:pt idx="3">
                  <c:v>20</c:v>
                </c:pt>
                <c:pt idx="4">
                  <c:v>16</c:v>
                </c:pt>
                <c:pt idx="5">
                  <c:v>14</c:v>
                </c:pt>
                <c:pt idx="6">
                  <c:v>12</c:v>
                </c:pt>
                <c:pt idx="7">
                  <c:v>8</c:v>
                </c:pt>
                <c:pt idx="8">
                  <c:v>21</c:v>
                </c:pt>
                <c:pt idx="9">
                  <c:v>20</c:v>
                </c:pt>
                <c:pt idx="10">
                  <c:v>24</c:v>
                </c:pt>
                <c:pt idx="11">
                  <c:v>23</c:v>
                </c:pt>
                <c:pt idx="12">
                  <c:v>18</c:v>
                </c:pt>
                <c:pt idx="13">
                  <c:v>18</c:v>
                </c:pt>
              </c:numCache>
            </c:numRef>
          </c:val>
          <c:extLst>
            <c:ext xmlns:c16="http://schemas.microsoft.com/office/drawing/2014/chart" uri="{C3380CC4-5D6E-409C-BE32-E72D297353CC}">
              <c16:uniqueId val="{00000002-0AFA-434A-8BEE-97483CF708DA}"/>
            </c:ext>
          </c:extLst>
        </c:ser>
        <c:ser>
          <c:idx val="4"/>
          <c:order val="4"/>
          <c:tx>
            <c:strRef>
              <c:f>Sheet1!$F$1</c:f>
              <c:strCache>
                <c:ptCount val="1"/>
                <c:pt idx="0">
                  <c:v>Agree slightly</c:v>
                </c:pt>
              </c:strCache>
            </c:strRef>
          </c:tx>
          <c:spPr>
            <a:solidFill>
              <a:schemeClr val="accent5">
                <a:lumMod val="60000"/>
                <a:lumOff val="4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Sheet1!$F$2:$F$15</c:f>
              <c:numCache>
                <c:formatCode>0</c:formatCode>
                <c:ptCount val="14"/>
                <c:pt idx="0">
                  <c:v>33</c:v>
                </c:pt>
                <c:pt idx="1">
                  <c:v>39</c:v>
                </c:pt>
                <c:pt idx="2">
                  <c:v>39</c:v>
                </c:pt>
                <c:pt idx="3">
                  <c:v>35</c:v>
                </c:pt>
                <c:pt idx="4">
                  <c:v>34</c:v>
                </c:pt>
                <c:pt idx="5">
                  <c:v>35</c:v>
                </c:pt>
                <c:pt idx="6">
                  <c:v>35</c:v>
                </c:pt>
                <c:pt idx="7">
                  <c:v>32</c:v>
                </c:pt>
                <c:pt idx="8">
                  <c:v>32</c:v>
                </c:pt>
                <c:pt idx="9">
                  <c:v>35</c:v>
                </c:pt>
                <c:pt idx="10">
                  <c:v>28</c:v>
                </c:pt>
                <c:pt idx="11">
                  <c:v>32</c:v>
                </c:pt>
                <c:pt idx="12">
                  <c:v>37</c:v>
                </c:pt>
                <c:pt idx="13">
                  <c:v>33</c:v>
                </c:pt>
              </c:numCache>
            </c:numRef>
          </c:val>
          <c:extLst>
            <c:ext xmlns:c16="http://schemas.microsoft.com/office/drawing/2014/chart" uri="{C3380CC4-5D6E-409C-BE32-E72D297353CC}">
              <c16:uniqueId val="{00000003-0AFA-434A-8BEE-97483CF708DA}"/>
            </c:ext>
          </c:extLst>
        </c:ser>
        <c:ser>
          <c:idx val="5"/>
          <c:order val="5"/>
          <c:tx>
            <c:strRef>
              <c:f>Sheet1!$G$1</c:f>
              <c:strCache>
                <c:ptCount val="1"/>
                <c:pt idx="0">
                  <c:v>Agree strongly</c:v>
                </c:pt>
              </c:strCache>
            </c:strRef>
          </c:tx>
          <c:spPr>
            <a:solidFill>
              <a:srgbClr val="00B05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Sheet1!$G$2:$G$15</c:f>
              <c:numCache>
                <c:formatCode>0</c:formatCode>
                <c:ptCount val="14"/>
                <c:pt idx="0">
                  <c:v>46</c:v>
                </c:pt>
                <c:pt idx="1">
                  <c:v>32</c:v>
                </c:pt>
                <c:pt idx="2">
                  <c:v>39</c:v>
                </c:pt>
                <c:pt idx="3">
                  <c:v>31</c:v>
                </c:pt>
                <c:pt idx="4">
                  <c:v>35</c:v>
                </c:pt>
                <c:pt idx="5">
                  <c:v>36</c:v>
                </c:pt>
                <c:pt idx="6">
                  <c:v>40</c:v>
                </c:pt>
                <c:pt idx="7">
                  <c:v>44</c:v>
                </c:pt>
                <c:pt idx="8">
                  <c:v>28</c:v>
                </c:pt>
                <c:pt idx="9">
                  <c:v>30</c:v>
                </c:pt>
                <c:pt idx="10">
                  <c:v>28</c:v>
                </c:pt>
                <c:pt idx="11">
                  <c:v>27</c:v>
                </c:pt>
                <c:pt idx="12">
                  <c:v>29</c:v>
                </c:pt>
                <c:pt idx="13">
                  <c:v>34</c:v>
                </c:pt>
              </c:numCache>
            </c:numRef>
          </c:val>
          <c:extLst>
            <c:ext xmlns:c16="http://schemas.microsoft.com/office/drawing/2014/chart" uri="{C3380CC4-5D6E-409C-BE32-E72D297353CC}">
              <c16:uniqueId val="{00000000-9457-4152-ADD5-94B6654CB125}"/>
            </c:ext>
          </c:extLst>
        </c:ser>
        <c:dLbls>
          <c:dLblPos val="ctr"/>
          <c:showLegendKey val="0"/>
          <c:showVal val="1"/>
          <c:showCatName val="0"/>
          <c:showSerName val="0"/>
          <c:showPercent val="0"/>
          <c:showBubbleSize val="0"/>
        </c:dLbls>
        <c:gapWidth val="75"/>
        <c:overlap val="100"/>
        <c:axId val="1922315744"/>
        <c:axId val="1922316288"/>
      </c:barChart>
      <c:catAx>
        <c:axId val="192231574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922316288"/>
        <c:crosses val="autoZero"/>
        <c:auto val="1"/>
        <c:lblAlgn val="ctr"/>
        <c:lblOffset val="100"/>
        <c:noMultiLvlLbl val="0"/>
      </c:catAx>
      <c:valAx>
        <c:axId val="1922316288"/>
        <c:scaling>
          <c:orientation val="minMax"/>
          <c:max val="1"/>
        </c:scaling>
        <c:delete val="1"/>
        <c:axPos val="t"/>
        <c:numFmt formatCode="0%" sourceLinked="1"/>
        <c:majorTickMark val="none"/>
        <c:minorTickMark val="none"/>
        <c:tickLblPos val="nextTo"/>
        <c:crossAx val="1922315744"/>
        <c:crosses val="autoZero"/>
        <c:crossBetween val="between"/>
      </c:valAx>
      <c:spPr>
        <a:noFill/>
        <a:ln w="25400">
          <a:noFill/>
        </a:ln>
        <a:effectLst/>
      </c:spPr>
    </c:plotArea>
    <c:legend>
      <c:legendPos val="b"/>
      <c:layout>
        <c:manualLayout>
          <c:xMode val="edge"/>
          <c:yMode val="edge"/>
          <c:x val="0.15806179712173421"/>
          <c:y val="0.92245565887574499"/>
          <c:w val="0.78440419995718591"/>
          <c:h val="5.520092122015881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4884534266611973"/>
          <c:y val="7.6633030377399367E-2"/>
          <c:w val="0.79601951537766402"/>
          <c:h val="0.84588842828816391"/>
        </c:manualLayout>
      </c:layout>
      <c:barChart>
        <c:barDir val="bar"/>
        <c:grouping val="percentStacked"/>
        <c:varyColors val="0"/>
        <c:ser>
          <c:idx val="0"/>
          <c:order val="0"/>
          <c:tx>
            <c:strRef>
              <c:f>Sheet1!$B$1</c:f>
              <c:strCache>
                <c:ptCount val="1"/>
                <c:pt idx="0">
                  <c:v>Don't know</c:v>
                </c:pt>
              </c:strCache>
            </c:strRef>
          </c:tx>
          <c:spPr>
            <a:solidFill>
              <a:schemeClr val="accent2">
                <a:shade val="5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Sheet1!$B$2:$B$15</c:f>
              <c:numCache>
                <c:formatCode>General</c:formatCode>
                <c:ptCount val="14"/>
                <c:pt idx="0">
                  <c:v>5</c:v>
                </c:pt>
                <c:pt idx="1">
                  <c:v>1</c:v>
                </c:pt>
                <c:pt idx="2">
                  <c:v>3</c:v>
                </c:pt>
                <c:pt idx="3">
                  <c:v>4</c:v>
                </c:pt>
                <c:pt idx="4">
                  <c:v>4</c:v>
                </c:pt>
                <c:pt idx="5">
                  <c:v>3</c:v>
                </c:pt>
                <c:pt idx="6">
                  <c:v>3</c:v>
                </c:pt>
                <c:pt idx="7">
                  <c:v>11</c:v>
                </c:pt>
                <c:pt idx="8">
                  <c:v>2</c:v>
                </c:pt>
                <c:pt idx="9">
                  <c:v>3</c:v>
                </c:pt>
                <c:pt idx="10">
                  <c:v>6</c:v>
                </c:pt>
                <c:pt idx="11">
                  <c:v>6</c:v>
                </c:pt>
                <c:pt idx="12">
                  <c:v>4</c:v>
                </c:pt>
                <c:pt idx="13">
                  <c:v>4</c:v>
                </c:pt>
              </c:numCache>
            </c:numRef>
          </c:val>
          <c:extLst>
            <c:ext xmlns:c16="http://schemas.microsoft.com/office/drawing/2014/chart" uri="{C3380CC4-5D6E-409C-BE32-E72D297353CC}">
              <c16:uniqueId val="{00000000-8A5F-4AEF-BFA2-F42EA3400CAC}"/>
            </c:ext>
          </c:extLst>
        </c:ser>
        <c:ser>
          <c:idx val="1"/>
          <c:order val="1"/>
          <c:tx>
            <c:strRef>
              <c:f>Sheet1!$C$1</c:f>
              <c:strCache>
                <c:ptCount val="1"/>
                <c:pt idx="0">
                  <c:v>Disagree strongly</c:v>
                </c:pt>
              </c:strCache>
            </c:strRef>
          </c:tx>
          <c:spPr>
            <a:solidFill>
              <a:srgbClr val="C00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Sheet1!$C$2:$C$15</c:f>
              <c:numCache>
                <c:formatCode>0</c:formatCode>
                <c:ptCount val="14"/>
                <c:pt idx="0">
                  <c:v>13</c:v>
                </c:pt>
                <c:pt idx="1">
                  <c:v>9</c:v>
                </c:pt>
                <c:pt idx="2">
                  <c:v>8</c:v>
                </c:pt>
                <c:pt idx="3">
                  <c:v>6</c:v>
                </c:pt>
                <c:pt idx="4">
                  <c:v>7</c:v>
                </c:pt>
                <c:pt idx="5">
                  <c:v>6</c:v>
                </c:pt>
                <c:pt idx="6">
                  <c:v>5</c:v>
                </c:pt>
                <c:pt idx="7">
                  <c:v>21</c:v>
                </c:pt>
                <c:pt idx="8">
                  <c:v>18</c:v>
                </c:pt>
                <c:pt idx="9">
                  <c:v>16</c:v>
                </c:pt>
                <c:pt idx="10">
                  <c:v>15</c:v>
                </c:pt>
                <c:pt idx="11">
                  <c:v>14</c:v>
                </c:pt>
                <c:pt idx="12">
                  <c:v>15</c:v>
                </c:pt>
                <c:pt idx="13">
                  <c:v>15</c:v>
                </c:pt>
              </c:numCache>
            </c:numRef>
          </c:val>
          <c:extLst>
            <c:ext xmlns:c16="http://schemas.microsoft.com/office/drawing/2014/chart" uri="{C3380CC4-5D6E-409C-BE32-E72D297353CC}">
              <c16:uniqueId val="{00000000-0AFA-434A-8BEE-97483CF708DA}"/>
            </c:ext>
          </c:extLst>
        </c:ser>
        <c:ser>
          <c:idx val="2"/>
          <c:order val="2"/>
          <c:tx>
            <c:strRef>
              <c:f>Sheet1!$D$1</c:f>
              <c:strCache>
                <c:ptCount val="1"/>
                <c:pt idx="0">
                  <c:v>Disagree slightly</c:v>
                </c:pt>
              </c:strCache>
            </c:strRef>
          </c:tx>
          <c:spPr>
            <a:solidFill>
              <a:srgbClr val="FFC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Sheet1!$D$2:$D$15</c:f>
              <c:numCache>
                <c:formatCode>0</c:formatCode>
                <c:ptCount val="14"/>
                <c:pt idx="0">
                  <c:v>8</c:v>
                </c:pt>
                <c:pt idx="1">
                  <c:v>8</c:v>
                </c:pt>
                <c:pt idx="2">
                  <c:v>9</c:v>
                </c:pt>
                <c:pt idx="3">
                  <c:v>11</c:v>
                </c:pt>
                <c:pt idx="4">
                  <c:v>8</c:v>
                </c:pt>
                <c:pt idx="5">
                  <c:v>9</c:v>
                </c:pt>
                <c:pt idx="6">
                  <c:v>9</c:v>
                </c:pt>
                <c:pt idx="7">
                  <c:v>16</c:v>
                </c:pt>
                <c:pt idx="8">
                  <c:v>20</c:v>
                </c:pt>
                <c:pt idx="9">
                  <c:v>20</c:v>
                </c:pt>
                <c:pt idx="10">
                  <c:v>18</c:v>
                </c:pt>
                <c:pt idx="11">
                  <c:v>21</c:v>
                </c:pt>
                <c:pt idx="12">
                  <c:v>20</c:v>
                </c:pt>
                <c:pt idx="13">
                  <c:v>17</c:v>
                </c:pt>
              </c:numCache>
            </c:numRef>
          </c:val>
          <c:extLst>
            <c:ext xmlns:c16="http://schemas.microsoft.com/office/drawing/2014/chart" uri="{C3380CC4-5D6E-409C-BE32-E72D297353CC}">
              <c16:uniqueId val="{00000001-0AFA-434A-8BEE-97483CF708DA}"/>
            </c:ext>
          </c:extLst>
        </c:ser>
        <c:ser>
          <c:idx val="3"/>
          <c:order val="3"/>
          <c:tx>
            <c:strRef>
              <c:f>Sheet1!$E$1</c:f>
              <c:strCache>
                <c:ptCount val="1"/>
                <c:pt idx="0">
                  <c:v>Neither nor</c:v>
                </c:pt>
              </c:strCache>
            </c:strRef>
          </c:tx>
          <c:spPr>
            <a:solidFill>
              <a:schemeClr val="tx1">
                <a:lumMod val="40000"/>
                <a:lumOff val="6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Sheet1!$E$2:$E$15</c:f>
              <c:numCache>
                <c:formatCode>0</c:formatCode>
                <c:ptCount val="14"/>
                <c:pt idx="0">
                  <c:v>13</c:v>
                </c:pt>
                <c:pt idx="1">
                  <c:v>22</c:v>
                </c:pt>
                <c:pt idx="2">
                  <c:v>22</c:v>
                </c:pt>
                <c:pt idx="3">
                  <c:v>24</c:v>
                </c:pt>
                <c:pt idx="4">
                  <c:v>21</c:v>
                </c:pt>
                <c:pt idx="5">
                  <c:v>22</c:v>
                </c:pt>
                <c:pt idx="6">
                  <c:v>19</c:v>
                </c:pt>
                <c:pt idx="7">
                  <c:v>21</c:v>
                </c:pt>
                <c:pt idx="8">
                  <c:v>33</c:v>
                </c:pt>
                <c:pt idx="9">
                  <c:v>32</c:v>
                </c:pt>
                <c:pt idx="10">
                  <c:v>37</c:v>
                </c:pt>
                <c:pt idx="11">
                  <c:v>30</c:v>
                </c:pt>
                <c:pt idx="12">
                  <c:v>29</c:v>
                </c:pt>
                <c:pt idx="13">
                  <c:v>31</c:v>
                </c:pt>
              </c:numCache>
            </c:numRef>
          </c:val>
          <c:extLst>
            <c:ext xmlns:c16="http://schemas.microsoft.com/office/drawing/2014/chart" uri="{C3380CC4-5D6E-409C-BE32-E72D297353CC}">
              <c16:uniqueId val="{00000002-0AFA-434A-8BEE-97483CF708DA}"/>
            </c:ext>
          </c:extLst>
        </c:ser>
        <c:ser>
          <c:idx val="4"/>
          <c:order val="4"/>
          <c:tx>
            <c:strRef>
              <c:f>Sheet1!$F$1</c:f>
              <c:strCache>
                <c:ptCount val="1"/>
                <c:pt idx="0">
                  <c:v>Agree slightly</c:v>
                </c:pt>
              </c:strCache>
            </c:strRef>
          </c:tx>
          <c:spPr>
            <a:solidFill>
              <a:schemeClr val="accent5">
                <a:lumMod val="60000"/>
                <a:lumOff val="4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Sheet1!$F$2:$F$15</c:f>
              <c:numCache>
                <c:formatCode>0</c:formatCode>
                <c:ptCount val="14"/>
                <c:pt idx="0">
                  <c:v>27</c:v>
                </c:pt>
                <c:pt idx="1">
                  <c:v>33</c:v>
                </c:pt>
                <c:pt idx="2">
                  <c:v>29</c:v>
                </c:pt>
                <c:pt idx="3">
                  <c:v>27</c:v>
                </c:pt>
                <c:pt idx="4">
                  <c:v>26</c:v>
                </c:pt>
                <c:pt idx="5">
                  <c:v>29</c:v>
                </c:pt>
                <c:pt idx="6">
                  <c:v>30</c:v>
                </c:pt>
                <c:pt idx="7">
                  <c:v>16</c:v>
                </c:pt>
                <c:pt idx="8">
                  <c:v>16</c:v>
                </c:pt>
                <c:pt idx="9">
                  <c:v>16</c:v>
                </c:pt>
                <c:pt idx="10">
                  <c:v>16</c:v>
                </c:pt>
                <c:pt idx="11">
                  <c:v>18</c:v>
                </c:pt>
                <c:pt idx="12">
                  <c:v>21</c:v>
                </c:pt>
                <c:pt idx="13">
                  <c:v>19</c:v>
                </c:pt>
              </c:numCache>
            </c:numRef>
          </c:val>
          <c:extLst>
            <c:ext xmlns:c16="http://schemas.microsoft.com/office/drawing/2014/chart" uri="{C3380CC4-5D6E-409C-BE32-E72D297353CC}">
              <c16:uniqueId val="{00000003-0AFA-434A-8BEE-97483CF708DA}"/>
            </c:ext>
          </c:extLst>
        </c:ser>
        <c:ser>
          <c:idx val="5"/>
          <c:order val="5"/>
          <c:tx>
            <c:strRef>
              <c:f>Sheet1!$G$1</c:f>
              <c:strCache>
                <c:ptCount val="1"/>
                <c:pt idx="0">
                  <c:v>Agree strongly</c:v>
                </c:pt>
              </c:strCache>
            </c:strRef>
          </c:tx>
          <c:spPr>
            <a:solidFill>
              <a:srgbClr val="00B05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Sheet1!$G$2:$G$15</c:f>
              <c:numCache>
                <c:formatCode>0</c:formatCode>
                <c:ptCount val="14"/>
                <c:pt idx="0">
                  <c:v>34</c:v>
                </c:pt>
                <c:pt idx="1">
                  <c:v>28</c:v>
                </c:pt>
                <c:pt idx="2">
                  <c:v>28</c:v>
                </c:pt>
                <c:pt idx="3">
                  <c:v>28</c:v>
                </c:pt>
                <c:pt idx="4">
                  <c:v>34</c:v>
                </c:pt>
                <c:pt idx="5">
                  <c:v>31</c:v>
                </c:pt>
                <c:pt idx="6">
                  <c:v>34</c:v>
                </c:pt>
                <c:pt idx="7">
                  <c:v>15</c:v>
                </c:pt>
                <c:pt idx="8">
                  <c:v>11</c:v>
                </c:pt>
                <c:pt idx="9">
                  <c:v>13</c:v>
                </c:pt>
                <c:pt idx="10">
                  <c:v>10</c:v>
                </c:pt>
                <c:pt idx="11">
                  <c:v>11</c:v>
                </c:pt>
                <c:pt idx="12">
                  <c:v>11</c:v>
                </c:pt>
                <c:pt idx="13">
                  <c:v>14</c:v>
                </c:pt>
              </c:numCache>
            </c:numRef>
          </c:val>
          <c:extLst>
            <c:ext xmlns:c16="http://schemas.microsoft.com/office/drawing/2014/chart" uri="{C3380CC4-5D6E-409C-BE32-E72D297353CC}">
              <c16:uniqueId val="{00000000-9457-4152-ADD5-94B6654CB125}"/>
            </c:ext>
          </c:extLst>
        </c:ser>
        <c:dLbls>
          <c:dLblPos val="ctr"/>
          <c:showLegendKey val="0"/>
          <c:showVal val="1"/>
          <c:showCatName val="0"/>
          <c:showSerName val="0"/>
          <c:showPercent val="0"/>
          <c:showBubbleSize val="0"/>
        </c:dLbls>
        <c:gapWidth val="75"/>
        <c:overlap val="100"/>
        <c:axId val="1922315744"/>
        <c:axId val="1922316288"/>
      </c:barChart>
      <c:catAx>
        <c:axId val="192231574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922316288"/>
        <c:crosses val="autoZero"/>
        <c:auto val="1"/>
        <c:lblAlgn val="ctr"/>
        <c:lblOffset val="100"/>
        <c:noMultiLvlLbl val="0"/>
      </c:catAx>
      <c:valAx>
        <c:axId val="1922316288"/>
        <c:scaling>
          <c:orientation val="minMax"/>
          <c:max val="1"/>
        </c:scaling>
        <c:delete val="1"/>
        <c:axPos val="t"/>
        <c:numFmt formatCode="0%" sourceLinked="1"/>
        <c:majorTickMark val="none"/>
        <c:minorTickMark val="none"/>
        <c:tickLblPos val="nextTo"/>
        <c:crossAx val="1922315744"/>
        <c:crosses val="autoZero"/>
        <c:crossBetween val="between"/>
      </c:valAx>
      <c:spPr>
        <a:noFill/>
        <a:ln w="25400">
          <a:noFill/>
        </a:ln>
        <a:effectLst/>
      </c:spPr>
    </c:plotArea>
    <c:legend>
      <c:legendPos val="b"/>
      <c:layout>
        <c:manualLayout>
          <c:xMode val="edge"/>
          <c:yMode val="edge"/>
          <c:x val="0.15806179712173421"/>
          <c:y val="0.92245565887574499"/>
          <c:w val="0.78440419995718591"/>
          <c:h val="5.520092122015881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4884534266611973"/>
          <c:y val="7.6633030377399367E-2"/>
          <c:w val="0.79601951537766402"/>
          <c:h val="0.3916222671632405"/>
        </c:manualLayout>
      </c:layout>
      <c:barChart>
        <c:barDir val="bar"/>
        <c:grouping val="percentStacked"/>
        <c:varyColors val="0"/>
        <c:ser>
          <c:idx val="0"/>
          <c:order val="0"/>
          <c:tx>
            <c:strRef>
              <c:f>Sheet1!$B$1</c:f>
              <c:strCache>
                <c:ptCount val="1"/>
                <c:pt idx="0">
                  <c:v>Don't know</c:v>
                </c:pt>
              </c:strCache>
            </c:strRef>
          </c:tx>
          <c:spPr>
            <a:solidFill>
              <a:schemeClr val="accent2">
                <a:shade val="5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Feb '25</c:v>
                </c:pt>
              </c:strCache>
            </c:strRef>
          </c:cat>
          <c:val>
            <c:numRef>
              <c:f>Sheet1!$B$2</c:f>
              <c:numCache>
                <c:formatCode>General</c:formatCode>
                <c:ptCount val="1"/>
                <c:pt idx="0">
                  <c:v>3</c:v>
                </c:pt>
              </c:numCache>
            </c:numRef>
          </c:val>
          <c:extLst>
            <c:ext xmlns:c16="http://schemas.microsoft.com/office/drawing/2014/chart" uri="{C3380CC4-5D6E-409C-BE32-E72D297353CC}">
              <c16:uniqueId val="{00000000-8A5F-4AEF-BFA2-F42EA3400CAC}"/>
            </c:ext>
          </c:extLst>
        </c:ser>
        <c:ser>
          <c:idx val="1"/>
          <c:order val="1"/>
          <c:tx>
            <c:strRef>
              <c:f>Sheet1!$C$1</c:f>
              <c:strCache>
                <c:ptCount val="1"/>
                <c:pt idx="0">
                  <c:v>Disagree strongly</c:v>
                </c:pt>
              </c:strCache>
            </c:strRef>
          </c:tx>
          <c:spPr>
            <a:solidFill>
              <a:srgbClr val="C00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Feb '25</c:v>
                </c:pt>
              </c:strCache>
            </c:strRef>
          </c:cat>
          <c:val>
            <c:numRef>
              <c:f>Sheet1!$C$2</c:f>
              <c:numCache>
                <c:formatCode>0</c:formatCode>
                <c:ptCount val="1"/>
                <c:pt idx="0">
                  <c:v>3</c:v>
                </c:pt>
              </c:numCache>
            </c:numRef>
          </c:val>
          <c:extLst>
            <c:ext xmlns:c16="http://schemas.microsoft.com/office/drawing/2014/chart" uri="{C3380CC4-5D6E-409C-BE32-E72D297353CC}">
              <c16:uniqueId val="{00000000-0AFA-434A-8BEE-97483CF708DA}"/>
            </c:ext>
          </c:extLst>
        </c:ser>
        <c:ser>
          <c:idx val="2"/>
          <c:order val="2"/>
          <c:tx>
            <c:strRef>
              <c:f>Sheet1!$D$1</c:f>
              <c:strCache>
                <c:ptCount val="1"/>
                <c:pt idx="0">
                  <c:v>Disagree slightly</c:v>
                </c:pt>
              </c:strCache>
            </c:strRef>
          </c:tx>
          <c:spPr>
            <a:solidFill>
              <a:srgbClr val="FFC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Feb '25</c:v>
                </c:pt>
              </c:strCache>
            </c:strRef>
          </c:cat>
          <c:val>
            <c:numRef>
              <c:f>Sheet1!$D$2</c:f>
              <c:numCache>
                <c:formatCode>0</c:formatCode>
                <c:ptCount val="1"/>
                <c:pt idx="0">
                  <c:v>6</c:v>
                </c:pt>
              </c:numCache>
            </c:numRef>
          </c:val>
          <c:extLst>
            <c:ext xmlns:c16="http://schemas.microsoft.com/office/drawing/2014/chart" uri="{C3380CC4-5D6E-409C-BE32-E72D297353CC}">
              <c16:uniqueId val="{00000001-0AFA-434A-8BEE-97483CF708DA}"/>
            </c:ext>
          </c:extLst>
        </c:ser>
        <c:ser>
          <c:idx val="3"/>
          <c:order val="3"/>
          <c:tx>
            <c:strRef>
              <c:f>Sheet1!$E$1</c:f>
              <c:strCache>
                <c:ptCount val="1"/>
                <c:pt idx="0">
                  <c:v>Neither nor</c:v>
                </c:pt>
              </c:strCache>
            </c:strRef>
          </c:tx>
          <c:spPr>
            <a:solidFill>
              <a:schemeClr val="tx1">
                <a:lumMod val="40000"/>
                <a:lumOff val="6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Feb '25</c:v>
                </c:pt>
              </c:strCache>
            </c:strRef>
          </c:cat>
          <c:val>
            <c:numRef>
              <c:f>Sheet1!$E$2</c:f>
              <c:numCache>
                <c:formatCode>0</c:formatCode>
                <c:ptCount val="1"/>
                <c:pt idx="0">
                  <c:v>14</c:v>
                </c:pt>
              </c:numCache>
            </c:numRef>
          </c:val>
          <c:extLst>
            <c:ext xmlns:c16="http://schemas.microsoft.com/office/drawing/2014/chart" uri="{C3380CC4-5D6E-409C-BE32-E72D297353CC}">
              <c16:uniqueId val="{00000002-0AFA-434A-8BEE-97483CF708DA}"/>
            </c:ext>
          </c:extLst>
        </c:ser>
        <c:ser>
          <c:idx val="4"/>
          <c:order val="4"/>
          <c:tx>
            <c:strRef>
              <c:f>Sheet1!$F$1</c:f>
              <c:strCache>
                <c:ptCount val="1"/>
                <c:pt idx="0">
                  <c:v>Agree slightly</c:v>
                </c:pt>
              </c:strCache>
            </c:strRef>
          </c:tx>
          <c:spPr>
            <a:solidFill>
              <a:schemeClr val="accent5">
                <a:lumMod val="60000"/>
                <a:lumOff val="4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Feb '25</c:v>
                </c:pt>
              </c:strCache>
            </c:strRef>
          </c:cat>
          <c:val>
            <c:numRef>
              <c:f>Sheet1!$F$2</c:f>
              <c:numCache>
                <c:formatCode>0</c:formatCode>
                <c:ptCount val="1"/>
                <c:pt idx="0">
                  <c:v>28</c:v>
                </c:pt>
              </c:numCache>
            </c:numRef>
          </c:val>
          <c:extLst>
            <c:ext xmlns:c16="http://schemas.microsoft.com/office/drawing/2014/chart" uri="{C3380CC4-5D6E-409C-BE32-E72D297353CC}">
              <c16:uniqueId val="{00000003-0AFA-434A-8BEE-97483CF708DA}"/>
            </c:ext>
          </c:extLst>
        </c:ser>
        <c:ser>
          <c:idx val="5"/>
          <c:order val="5"/>
          <c:tx>
            <c:strRef>
              <c:f>Sheet1!$G$1</c:f>
              <c:strCache>
                <c:ptCount val="1"/>
                <c:pt idx="0">
                  <c:v>Agree strongly</c:v>
                </c:pt>
              </c:strCache>
            </c:strRef>
          </c:tx>
          <c:spPr>
            <a:solidFill>
              <a:srgbClr val="00B05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Feb '25</c:v>
                </c:pt>
              </c:strCache>
            </c:strRef>
          </c:cat>
          <c:val>
            <c:numRef>
              <c:f>Sheet1!$G$2</c:f>
              <c:numCache>
                <c:formatCode>0</c:formatCode>
                <c:ptCount val="1"/>
                <c:pt idx="0">
                  <c:v>47</c:v>
                </c:pt>
              </c:numCache>
            </c:numRef>
          </c:val>
          <c:extLst>
            <c:ext xmlns:c16="http://schemas.microsoft.com/office/drawing/2014/chart" uri="{C3380CC4-5D6E-409C-BE32-E72D297353CC}">
              <c16:uniqueId val="{00000000-9457-4152-ADD5-94B6654CB125}"/>
            </c:ext>
          </c:extLst>
        </c:ser>
        <c:dLbls>
          <c:dLblPos val="ctr"/>
          <c:showLegendKey val="0"/>
          <c:showVal val="1"/>
          <c:showCatName val="0"/>
          <c:showSerName val="0"/>
          <c:showPercent val="0"/>
          <c:showBubbleSize val="0"/>
        </c:dLbls>
        <c:gapWidth val="75"/>
        <c:overlap val="100"/>
        <c:axId val="1922315744"/>
        <c:axId val="1922316288"/>
      </c:barChart>
      <c:catAx>
        <c:axId val="192231574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922316288"/>
        <c:crosses val="autoZero"/>
        <c:auto val="1"/>
        <c:lblAlgn val="ctr"/>
        <c:lblOffset val="100"/>
        <c:noMultiLvlLbl val="0"/>
      </c:catAx>
      <c:valAx>
        <c:axId val="1922316288"/>
        <c:scaling>
          <c:orientation val="minMax"/>
          <c:max val="1"/>
        </c:scaling>
        <c:delete val="1"/>
        <c:axPos val="t"/>
        <c:numFmt formatCode="0%" sourceLinked="1"/>
        <c:majorTickMark val="none"/>
        <c:minorTickMark val="none"/>
        <c:tickLblPos val="nextTo"/>
        <c:crossAx val="1922315744"/>
        <c:crosses val="autoZero"/>
        <c:crossBetween val="between"/>
      </c:valAx>
      <c:spPr>
        <a:noFill/>
        <a:ln w="25400">
          <a:noFill/>
        </a:ln>
        <a:effectLst/>
      </c:spPr>
    </c:plotArea>
    <c:legend>
      <c:legendPos val="b"/>
      <c:layout>
        <c:manualLayout>
          <c:xMode val="edge"/>
          <c:yMode val="edge"/>
          <c:x val="0.15658344720701869"/>
          <c:y val="0.4703519949687156"/>
          <c:w val="0.78440419995718591"/>
          <c:h val="5.520092122015881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Drink and drug driving behaviours (%)</a:t>
            </a:r>
          </a:p>
        </c:rich>
      </c:tx>
      <c:layout>
        <c:manualLayout>
          <c:xMode val="edge"/>
          <c:yMode val="edge"/>
          <c:x val="0.28163564118368412"/>
          <c:y val="2.529099580806723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2.8509850132118375E-2"/>
          <c:y val="0.20804665226208377"/>
          <c:w val="0.64463801253447717"/>
          <c:h val="0.66460798403326116"/>
        </c:manualLayout>
      </c:layout>
      <c:lineChart>
        <c:grouping val="standard"/>
        <c:varyColors val="0"/>
        <c:ser>
          <c:idx val="0"/>
          <c:order val="0"/>
          <c:tx>
            <c:strRef>
              <c:f>Sheet1!$B$1</c:f>
              <c:strCache>
                <c:ptCount val="1"/>
                <c:pt idx="0">
                  <c:v>Driven when unsure if over the legal alcohol limit or not</c:v>
                </c:pt>
              </c:strCache>
            </c:strRef>
          </c:tx>
          <c:spPr>
            <a:ln w="28575" cap="rnd">
              <a:solidFill>
                <a:schemeClr val="accent1"/>
              </a:solidFill>
              <a:round/>
            </a:ln>
            <a:effectLst/>
          </c:spPr>
          <c:marker>
            <c:symbol val="none"/>
          </c:marker>
          <c:dLbls>
            <c:dLbl>
              <c:idx val="0"/>
              <c:layout>
                <c:manualLayout>
                  <c:x val="-2.5434001124183831E-2"/>
                  <c:y val="-8.4302213017450351E-3"/>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2.1975951397065704E-2"/>
                      <c:h val="6.6346712336496361E-2"/>
                    </c:manualLayout>
                  </c15:layout>
                </c:ext>
                <c:ext xmlns:c16="http://schemas.microsoft.com/office/drawing/2014/chart" uri="{C3380CC4-5D6E-409C-BE32-E72D297353CC}">
                  <c16:uniqueId val="{00000001-ED94-418D-BA1F-5660AEF9DCB5}"/>
                </c:ext>
              </c:extLst>
            </c:dLbl>
            <c:dLbl>
              <c:idx val="1"/>
              <c:delete val="1"/>
              <c:extLst>
                <c:ext xmlns:c15="http://schemas.microsoft.com/office/drawing/2012/chart" uri="{CE6537A1-D6FC-4f65-9D91-7224C49458BB}"/>
                <c:ext xmlns:c16="http://schemas.microsoft.com/office/drawing/2014/chart" uri="{C3380CC4-5D6E-409C-BE32-E72D297353CC}">
                  <c16:uniqueId val="{00000000-1007-4AA3-A71F-A781768C5079}"/>
                </c:ext>
              </c:extLst>
            </c:dLbl>
            <c:dLbl>
              <c:idx val="2"/>
              <c:delete val="1"/>
              <c:extLst>
                <c:ext xmlns:c15="http://schemas.microsoft.com/office/drawing/2012/chart" uri="{CE6537A1-D6FC-4f65-9D91-7224C49458BB}"/>
                <c:ext xmlns:c16="http://schemas.microsoft.com/office/drawing/2014/chart" uri="{C3380CC4-5D6E-409C-BE32-E72D297353CC}">
                  <c16:uniqueId val="{00000001-1007-4AA3-A71F-A781768C5079}"/>
                </c:ext>
              </c:extLst>
            </c:dLbl>
            <c:dLbl>
              <c:idx val="3"/>
              <c:delete val="1"/>
              <c:extLst>
                <c:ext xmlns:c15="http://schemas.microsoft.com/office/drawing/2012/chart" uri="{CE6537A1-D6FC-4f65-9D91-7224C49458BB}"/>
                <c:ext xmlns:c16="http://schemas.microsoft.com/office/drawing/2014/chart" uri="{C3380CC4-5D6E-409C-BE32-E72D297353CC}">
                  <c16:uniqueId val="{00000002-1007-4AA3-A71F-A781768C5079}"/>
                </c:ext>
              </c:extLst>
            </c:dLbl>
            <c:dLbl>
              <c:idx val="4"/>
              <c:delete val="1"/>
              <c:extLst>
                <c:ext xmlns:c15="http://schemas.microsoft.com/office/drawing/2012/chart" uri="{CE6537A1-D6FC-4f65-9D91-7224C49458BB}"/>
                <c:ext xmlns:c16="http://schemas.microsoft.com/office/drawing/2014/chart" uri="{C3380CC4-5D6E-409C-BE32-E72D297353CC}">
                  <c16:uniqueId val="{00000003-1007-4AA3-A71F-A781768C5079}"/>
                </c:ext>
              </c:extLst>
            </c:dLbl>
            <c:dLbl>
              <c:idx val="5"/>
              <c:delete val="1"/>
              <c:extLst>
                <c:ext xmlns:c15="http://schemas.microsoft.com/office/drawing/2012/chart" uri="{CE6537A1-D6FC-4f65-9D91-7224C49458BB}"/>
                <c:ext xmlns:c16="http://schemas.microsoft.com/office/drawing/2014/chart" uri="{C3380CC4-5D6E-409C-BE32-E72D297353CC}">
                  <c16:uniqueId val="{00000004-1007-4AA3-A71F-A781768C5079}"/>
                </c:ext>
              </c:extLst>
            </c:dLbl>
            <c:dLbl>
              <c:idx val="6"/>
              <c:delete val="1"/>
              <c:extLst>
                <c:ext xmlns:c15="http://schemas.microsoft.com/office/drawing/2012/chart" uri="{CE6537A1-D6FC-4f65-9D91-7224C49458BB}"/>
                <c:ext xmlns:c16="http://schemas.microsoft.com/office/drawing/2014/chart" uri="{C3380CC4-5D6E-409C-BE32-E72D297353CC}">
                  <c16:uniqueId val="{00000005-1007-4AA3-A71F-A781768C5079}"/>
                </c:ext>
              </c:extLst>
            </c:dLbl>
            <c:dLbl>
              <c:idx val="7"/>
              <c:delete val="1"/>
              <c:extLst>
                <c:ext xmlns:c15="http://schemas.microsoft.com/office/drawing/2012/chart" uri="{CE6537A1-D6FC-4f65-9D91-7224C49458BB}"/>
                <c:ext xmlns:c16="http://schemas.microsoft.com/office/drawing/2014/chart" uri="{C3380CC4-5D6E-409C-BE32-E72D297353CC}">
                  <c16:uniqueId val="{00000006-1007-4AA3-A71F-A781768C5079}"/>
                </c:ext>
              </c:extLst>
            </c:dLbl>
            <c:dLbl>
              <c:idx val="8"/>
              <c:delete val="1"/>
              <c:extLst>
                <c:ext xmlns:c15="http://schemas.microsoft.com/office/drawing/2012/chart" uri="{CE6537A1-D6FC-4f65-9D91-7224C49458BB}"/>
                <c:ext xmlns:c16="http://schemas.microsoft.com/office/drawing/2014/chart" uri="{C3380CC4-5D6E-409C-BE32-E72D297353CC}">
                  <c16:uniqueId val="{00000007-1007-4AA3-A71F-A781768C5079}"/>
                </c:ext>
              </c:extLst>
            </c:dLbl>
            <c:dLbl>
              <c:idx val="9"/>
              <c:delete val="1"/>
              <c:extLst>
                <c:ext xmlns:c15="http://schemas.microsoft.com/office/drawing/2012/chart" uri="{CE6537A1-D6FC-4f65-9D91-7224C49458BB}"/>
                <c:ext xmlns:c16="http://schemas.microsoft.com/office/drawing/2014/chart" uri="{C3380CC4-5D6E-409C-BE32-E72D297353CC}">
                  <c16:uniqueId val="{00000008-1007-4AA3-A71F-A781768C5079}"/>
                </c:ext>
              </c:extLst>
            </c:dLbl>
            <c:dLbl>
              <c:idx val="10"/>
              <c:delete val="1"/>
              <c:extLst>
                <c:ext xmlns:c15="http://schemas.microsoft.com/office/drawing/2012/chart" uri="{CE6537A1-D6FC-4f65-9D91-7224C49458BB}"/>
                <c:ext xmlns:c16="http://schemas.microsoft.com/office/drawing/2014/chart" uri="{C3380CC4-5D6E-409C-BE32-E72D297353CC}">
                  <c16:uniqueId val="{00000009-1007-4AA3-A71F-A781768C5079}"/>
                </c:ext>
              </c:extLst>
            </c:dLbl>
            <c:dLbl>
              <c:idx val="11"/>
              <c:delete val="1"/>
              <c:extLst>
                <c:ext xmlns:c15="http://schemas.microsoft.com/office/drawing/2012/chart" uri="{CE6537A1-D6FC-4f65-9D91-7224C49458BB}"/>
                <c:ext xmlns:c16="http://schemas.microsoft.com/office/drawing/2014/chart" uri="{C3380CC4-5D6E-409C-BE32-E72D297353CC}">
                  <c16:uniqueId val="{0000000A-1007-4AA3-A71F-A781768C5079}"/>
                </c:ext>
              </c:extLst>
            </c:dLbl>
            <c:dLbl>
              <c:idx val="12"/>
              <c:delete val="1"/>
              <c:extLst>
                <c:ext xmlns:c15="http://schemas.microsoft.com/office/drawing/2012/chart" uri="{CE6537A1-D6FC-4f65-9D91-7224C49458BB}"/>
                <c:ext xmlns:c16="http://schemas.microsoft.com/office/drawing/2014/chart" uri="{C3380CC4-5D6E-409C-BE32-E72D297353CC}">
                  <c16:uniqueId val="{0000000B-1007-4AA3-A71F-A781768C5079}"/>
                </c:ext>
              </c:extLst>
            </c:dLbl>
            <c:dLbl>
              <c:idx val="13"/>
              <c:delete val="1"/>
              <c:extLst>
                <c:ext xmlns:c15="http://schemas.microsoft.com/office/drawing/2012/chart" uri="{CE6537A1-D6FC-4f65-9D91-7224C49458BB}"/>
                <c:ext xmlns:c16="http://schemas.microsoft.com/office/drawing/2014/chart" uri="{C3380CC4-5D6E-409C-BE32-E72D297353CC}">
                  <c16:uniqueId val="{0000000C-1007-4AA3-A71F-A781768C5079}"/>
                </c:ext>
              </c:extLst>
            </c:dLbl>
            <c:dLbl>
              <c:idx val="14"/>
              <c:delete val="1"/>
              <c:extLst>
                <c:ext xmlns:c15="http://schemas.microsoft.com/office/drawing/2012/chart" uri="{CE6537A1-D6FC-4f65-9D91-7224C49458BB}"/>
                <c:ext xmlns:c16="http://schemas.microsoft.com/office/drawing/2014/chart" uri="{C3380CC4-5D6E-409C-BE32-E72D297353CC}">
                  <c16:uniqueId val="{0000000D-1007-4AA3-A71F-A781768C5079}"/>
                </c:ext>
              </c:extLst>
            </c:dLbl>
            <c:dLbl>
              <c:idx val="15"/>
              <c:delete val="1"/>
              <c:extLst>
                <c:ext xmlns:c15="http://schemas.microsoft.com/office/drawing/2012/chart" uri="{CE6537A1-D6FC-4f65-9D91-7224C49458BB}"/>
                <c:ext xmlns:c16="http://schemas.microsoft.com/office/drawing/2014/chart" uri="{C3380CC4-5D6E-409C-BE32-E72D297353CC}">
                  <c16:uniqueId val="{0000000E-1007-4AA3-A71F-A781768C5079}"/>
                </c:ext>
              </c:extLst>
            </c:dLbl>
            <c:dLbl>
              <c:idx val="16"/>
              <c:layout>
                <c:manualLayout>
                  <c:x val="1.6915399675669425E-3"/>
                  <c:y val="4.763248178129933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376-410A-8334-6B3AEE263E8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Sheet1!$B$2:$B$18</c:f>
              <c:numCache>
                <c:formatCode>General</c:formatCode>
                <c:ptCount val="17"/>
                <c:pt idx="0">
                  <c:v>5</c:v>
                </c:pt>
                <c:pt idx="1">
                  <c:v>3</c:v>
                </c:pt>
                <c:pt idx="2">
                  <c:v>4</c:v>
                </c:pt>
                <c:pt idx="3">
                  <c:v>3</c:v>
                </c:pt>
                <c:pt idx="4">
                  <c:v>4</c:v>
                </c:pt>
                <c:pt idx="5">
                  <c:v>3</c:v>
                </c:pt>
                <c:pt idx="6">
                  <c:v>2</c:v>
                </c:pt>
                <c:pt idx="7">
                  <c:v>4</c:v>
                </c:pt>
                <c:pt idx="8">
                  <c:v>5</c:v>
                </c:pt>
                <c:pt idx="9">
                  <c:v>2</c:v>
                </c:pt>
                <c:pt idx="10" formatCode="0">
                  <c:v>4</c:v>
                </c:pt>
                <c:pt idx="11" formatCode="0">
                  <c:v>2</c:v>
                </c:pt>
                <c:pt idx="12" formatCode="0">
                  <c:v>2</c:v>
                </c:pt>
                <c:pt idx="13" formatCode="0">
                  <c:v>2</c:v>
                </c:pt>
                <c:pt idx="14" formatCode="0">
                  <c:v>2</c:v>
                </c:pt>
                <c:pt idx="15" formatCode="0">
                  <c:v>4</c:v>
                </c:pt>
                <c:pt idx="16" formatCode="0">
                  <c:v>3</c:v>
                </c:pt>
              </c:numCache>
            </c:numRef>
          </c:val>
          <c:smooth val="0"/>
          <c:extLst>
            <c:ext xmlns:c16="http://schemas.microsoft.com/office/drawing/2014/chart" uri="{C3380CC4-5D6E-409C-BE32-E72D297353CC}">
              <c16:uniqueId val="{0000000F-1007-4AA3-A71F-A781768C5079}"/>
            </c:ext>
          </c:extLst>
        </c:ser>
        <c:ser>
          <c:idx val="1"/>
          <c:order val="1"/>
          <c:tx>
            <c:strRef>
              <c:f>Sheet1!$C$1</c:f>
              <c:strCache>
                <c:ptCount val="1"/>
                <c:pt idx="0">
                  <c:v>Driven when over the legal alcohol limit</c:v>
                </c:pt>
              </c:strCache>
            </c:strRef>
          </c:tx>
          <c:spPr>
            <a:ln w="28575" cap="rnd">
              <a:solidFill>
                <a:schemeClr val="accent2"/>
              </a:solidFill>
              <a:round/>
            </a:ln>
            <a:effectLst/>
          </c:spPr>
          <c:marker>
            <c:symbol val="none"/>
          </c:marker>
          <c:dLbls>
            <c:dLbl>
              <c:idx val="0"/>
              <c:layout>
                <c:manualLayout>
                  <c:x val="-2.1975951397065704E-2"/>
                  <c:y val="-2.810110645340803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D94-418D-BA1F-5660AEF9DCB5}"/>
                </c:ext>
              </c:extLst>
            </c:dLbl>
            <c:dLbl>
              <c:idx val="1"/>
              <c:delete val="1"/>
              <c:extLst>
                <c:ext xmlns:c15="http://schemas.microsoft.com/office/drawing/2012/chart" uri="{CE6537A1-D6FC-4f65-9D91-7224C49458BB}"/>
                <c:ext xmlns:c16="http://schemas.microsoft.com/office/drawing/2014/chart" uri="{C3380CC4-5D6E-409C-BE32-E72D297353CC}">
                  <c16:uniqueId val="{00000010-1007-4AA3-A71F-A781768C5079}"/>
                </c:ext>
              </c:extLst>
            </c:dLbl>
            <c:dLbl>
              <c:idx val="2"/>
              <c:delete val="1"/>
              <c:extLst>
                <c:ext xmlns:c15="http://schemas.microsoft.com/office/drawing/2012/chart" uri="{CE6537A1-D6FC-4f65-9D91-7224C49458BB}"/>
                <c:ext xmlns:c16="http://schemas.microsoft.com/office/drawing/2014/chart" uri="{C3380CC4-5D6E-409C-BE32-E72D297353CC}">
                  <c16:uniqueId val="{00000011-1007-4AA3-A71F-A781768C5079}"/>
                </c:ext>
              </c:extLst>
            </c:dLbl>
            <c:dLbl>
              <c:idx val="3"/>
              <c:delete val="1"/>
              <c:extLst>
                <c:ext xmlns:c15="http://schemas.microsoft.com/office/drawing/2012/chart" uri="{CE6537A1-D6FC-4f65-9D91-7224C49458BB}"/>
                <c:ext xmlns:c16="http://schemas.microsoft.com/office/drawing/2014/chart" uri="{C3380CC4-5D6E-409C-BE32-E72D297353CC}">
                  <c16:uniqueId val="{00000012-1007-4AA3-A71F-A781768C5079}"/>
                </c:ext>
              </c:extLst>
            </c:dLbl>
            <c:dLbl>
              <c:idx val="4"/>
              <c:delete val="1"/>
              <c:extLst>
                <c:ext xmlns:c15="http://schemas.microsoft.com/office/drawing/2012/chart" uri="{CE6537A1-D6FC-4f65-9D91-7224C49458BB}"/>
                <c:ext xmlns:c16="http://schemas.microsoft.com/office/drawing/2014/chart" uri="{C3380CC4-5D6E-409C-BE32-E72D297353CC}">
                  <c16:uniqueId val="{00000013-1007-4AA3-A71F-A781768C5079}"/>
                </c:ext>
              </c:extLst>
            </c:dLbl>
            <c:dLbl>
              <c:idx val="5"/>
              <c:delete val="1"/>
              <c:extLst>
                <c:ext xmlns:c15="http://schemas.microsoft.com/office/drawing/2012/chart" uri="{CE6537A1-D6FC-4f65-9D91-7224C49458BB}"/>
                <c:ext xmlns:c16="http://schemas.microsoft.com/office/drawing/2014/chart" uri="{C3380CC4-5D6E-409C-BE32-E72D297353CC}">
                  <c16:uniqueId val="{00000014-1007-4AA3-A71F-A781768C5079}"/>
                </c:ext>
              </c:extLst>
            </c:dLbl>
            <c:dLbl>
              <c:idx val="6"/>
              <c:delete val="1"/>
              <c:extLst>
                <c:ext xmlns:c15="http://schemas.microsoft.com/office/drawing/2012/chart" uri="{CE6537A1-D6FC-4f65-9D91-7224C49458BB}"/>
                <c:ext xmlns:c16="http://schemas.microsoft.com/office/drawing/2014/chart" uri="{C3380CC4-5D6E-409C-BE32-E72D297353CC}">
                  <c16:uniqueId val="{00000015-1007-4AA3-A71F-A781768C5079}"/>
                </c:ext>
              </c:extLst>
            </c:dLbl>
            <c:dLbl>
              <c:idx val="7"/>
              <c:delete val="1"/>
              <c:extLst>
                <c:ext xmlns:c15="http://schemas.microsoft.com/office/drawing/2012/chart" uri="{CE6537A1-D6FC-4f65-9D91-7224C49458BB}"/>
                <c:ext xmlns:c16="http://schemas.microsoft.com/office/drawing/2014/chart" uri="{C3380CC4-5D6E-409C-BE32-E72D297353CC}">
                  <c16:uniqueId val="{00000016-1007-4AA3-A71F-A781768C5079}"/>
                </c:ext>
              </c:extLst>
            </c:dLbl>
            <c:dLbl>
              <c:idx val="8"/>
              <c:delete val="1"/>
              <c:extLst>
                <c:ext xmlns:c15="http://schemas.microsoft.com/office/drawing/2012/chart" uri="{CE6537A1-D6FC-4f65-9D91-7224C49458BB}"/>
                <c:ext xmlns:c16="http://schemas.microsoft.com/office/drawing/2014/chart" uri="{C3380CC4-5D6E-409C-BE32-E72D297353CC}">
                  <c16:uniqueId val="{00000017-1007-4AA3-A71F-A781768C5079}"/>
                </c:ext>
              </c:extLst>
            </c:dLbl>
            <c:dLbl>
              <c:idx val="9"/>
              <c:delete val="1"/>
              <c:extLst>
                <c:ext xmlns:c15="http://schemas.microsoft.com/office/drawing/2012/chart" uri="{CE6537A1-D6FC-4f65-9D91-7224C49458BB}"/>
                <c:ext xmlns:c16="http://schemas.microsoft.com/office/drawing/2014/chart" uri="{C3380CC4-5D6E-409C-BE32-E72D297353CC}">
                  <c16:uniqueId val="{00000018-1007-4AA3-A71F-A781768C5079}"/>
                </c:ext>
              </c:extLst>
            </c:dLbl>
            <c:dLbl>
              <c:idx val="10"/>
              <c:delete val="1"/>
              <c:extLst>
                <c:ext xmlns:c15="http://schemas.microsoft.com/office/drawing/2012/chart" uri="{CE6537A1-D6FC-4f65-9D91-7224C49458BB}"/>
                <c:ext xmlns:c16="http://schemas.microsoft.com/office/drawing/2014/chart" uri="{C3380CC4-5D6E-409C-BE32-E72D297353CC}">
                  <c16:uniqueId val="{00000019-1007-4AA3-A71F-A781768C5079}"/>
                </c:ext>
              </c:extLst>
            </c:dLbl>
            <c:dLbl>
              <c:idx val="11"/>
              <c:delete val="1"/>
              <c:extLst>
                <c:ext xmlns:c15="http://schemas.microsoft.com/office/drawing/2012/chart" uri="{CE6537A1-D6FC-4f65-9D91-7224C49458BB}"/>
                <c:ext xmlns:c16="http://schemas.microsoft.com/office/drawing/2014/chart" uri="{C3380CC4-5D6E-409C-BE32-E72D297353CC}">
                  <c16:uniqueId val="{0000001A-1007-4AA3-A71F-A781768C5079}"/>
                </c:ext>
              </c:extLst>
            </c:dLbl>
            <c:dLbl>
              <c:idx val="12"/>
              <c:delete val="1"/>
              <c:extLst>
                <c:ext xmlns:c15="http://schemas.microsoft.com/office/drawing/2012/chart" uri="{CE6537A1-D6FC-4f65-9D91-7224C49458BB}"/>
                <c:ext xmlns:c16="http://schemas.microsoft.com/office/drawing/2014/chart" uri="{C3380CC4-5D6E-409C-BE32-E72D297353CC}">
                  <c16:uniqueId val="{0000001B-1007-4AA3-A71F-A781768C5079}"/>
                </c:ext>
              </c:extLst>
            </c:dLbl>
            <c:dLbl>
              <c:idx val="13"/>
              <c:delete val="1"/>
              <c:extLst>
                <c:ext xmlns:c15="http://schemas.microsoft.com/office/drawing/2012/chart" uri="{CE6537A1-D6FC-4f65-9D91-7224C49458BB}"/>
                <c:ext xmlns:c16="http://schemas.microsoft.com/office/drawing/2014/chart" uri="{C3380CC4-5D6E-409C-BE32-E72D297353CC}">
                  <c16:uniqueId val="{0000001C-1007-4AA3-A71F-A781768C5079}"/>
                </c:ext>
              </c:extLst>
            </c:dLbl>
            <c:dLbl>
              <c:idx val="14"/>
              <c:delete val="1"/>
              <c:extLst>
                <c:ext xmlns:c15="http://schemas.microsoft.com/office/drawing/2012/chart" uri="{CE6537A1-D6FC-4f65-9D91-7224C49458BB}"/>
                <c:ext xmlns:c16="http://schemas.microsoft.com/office/drawing/2014/chart" uri="{C3380CC4-5D6E-409C-BE32-E72D297353CC}">
                  <c16:uniqueId val="{0000001D-1007-4AA3-A71F-A781768C5079}"/>
                </c:ext>
              </c:extLst>
            </c:dLbl>
            <c:dLbl>
              <c:idx val="15"/>
              <c:delete val="1"/>
              <c:extLst>
                <c:ext xmlns:c15="http://schemas.microsoft.com/office/drawing/2012/chart" uri="{CE6537A1-D6FC-4f65-9D91-7224C49458BB}"/>
                <c:ext xmlns:c16="http://schemas.microsoft.com/office/drawing/2014/chart" uri="{C3380CC4-5D6E-409C-BE32-E72D297353CC}">
                  <c16:uniqueId val="{00000000-28CB-4B9C-8179-47F7B7FB4554}"/>
                </c:ext>
              </c:extLst>
            </c:dLbl>
            <c:dLbl>
              <c:idx val="16"/>
              <c:layout>
                <c:manualLayout>
                  <c:x val="-5.2245594866693092E-3"/>
                  <c:y val="-2.61479689206188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8CB-4B9C-8179-47F7B7FB455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Feb '14</c:v>
                </c:pt>
                <c:pt idx="1">
                  <c:v>July '14</c:v>
                </c:pt>
                <c:pt idx="2">
                  <c:v>Feb '15</c:v>
                </c:pt>
                <c:pt idx="3">
                  <c:v>July '15</c:v>
                </c:pt>
                <c:pt idx="4">
                  <c:v>Feb '16</c:v>
                </c:pt>
                <c:pt idx="5">
                  <c:v>Jul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Sheet1!$C$2:$C$18</c:f>
              <c:numCache>
                <c:formatCode>General</c:formatCode>
                <c:ptCount val="17"/>
                <c:pt idx="0">
                  <c:v>2</c:v>
                </c:pt>
                <c:pt idx="1">
                  <c:v>2</c:v>
                </c:pt>
                <c:pt idx="2">
                  <c:v>1</c:v>
                </c:pt>
                <c:pt idx="3">
                  <c:v>2</c:v>
                </c:pt>
                <c:pt idx="4">
                  <c:v>1</c:v>
                </c:pt>
                <c:pt idx="5">
                  <c:v>2</c:v>
                </c:pt>
                <c:pt idx="6">
                  <c:v>1</c:v>
                </c:pt>
                <c:pt idx="7">
                  <c:v>1</c:v>
                </c:pt>
                <c:pt idx="8">
                  <c:v>1</c:v>
                </c:pt>
                <c:pt idx="9">
                  <c:v>2</c:v>
                </c:pt>
                <c:pt idx="10" formatCode="0">
                  <c:v>1</c:v>
                </c:pt>
                <c:pt idx="11" formatCode="0">
                  <c:v>3</c:v>
                </c:pt>
                <c:pt idx="12" formatCode="0">
                  <c:v>1</c:v>
                </c:pt>
                <c:pt idx="13" formatCode="0">
                  <c:v>2</c:v>
                </c:pt>
                <c:pt idx="14" formatCode="0">
                  <c:v>1</c:v>
                </c:pt>
                <c:pt idx="15" formatCode="0">
                  <c:v>2</c:v>
                </c:pt>
                <c:pt idx="16" formatCode="0">
                  <c:v>4</c:v>
                </c:pt>
              </c:numCache>
            </c:numRef>
          </c:val>
          <c:smooth val="0"/>
          <c:extLst>
            <c:ext xmlns:c16="http://schemas.microsoft.com/office/drawing/2014/chart" uri="{C3380CC4-5D6E-409C-BE32-E72D297353CC}">
              <c16:uniqueId val="{0000001E-1007-4AA3-A71F-A781768C5079}"/>
            </c:ext>
          </c:extLst>
        </c:ser>
        <c:ser>
          <c:idx val="2"/>
          <c:order val="2"/>
          <c:tx>
            <c:strRef>
              <c:f>Sheet1!$D$1</c:f>
              <c:strCache>
                <c:ptCount val="1"/>
                <c:pt idx="0">
                  <c:v>Driven while under the influence of drugs*</c:v>
                </c:pt>
              </c:strCache>
            </c:strRef>
          </c:tx>
          <c:spPr>
            <a:ln w="28575" cap="rnd">
              <a:solidFill>
                <a:schemeClr val="accent3"/>
              </a:solidFill>
              <a:round/>
            </a:ln>
            <a:effectLst/>
          </c:spPr>
          <c:marker>
            <c:symbol val="none"/>
          </c:marker>
          <c:dLbls>
            <c:dLbl>
              <c:idx val="0"/>
              <c:layout>
                <c:manualLayout>
                  <c:x val="-2.1975951397065704E-2"/>
                  <c:y val="-1.124044258136331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1007-4AA3-A71F-A781768C5079}"/>
                </c:ext>
              </c:extLst>
            </c:dLbl>
            <c:dLbl>
              <c:idx val="1"/>
              <c:delete val="1"/>
              <c:extLst>
                <c:ext xmlns:c15="http://schemas.microsoft.com/office/drawing/2012/chart" uri="{CE6537A1-D6FC-4f65-9D91-7224C49458BB}"/>
                <c:ext xmlns:c16="http://schemas.microsoft.com/office/drawing/2014/chart" uri="{C3380CC4-5D6E-409C-BE32-E72D297353CC}">
                  <c16:uniqueId val="{00000020-1007-4AA3-A71F-A781768C5079}"/>
                </c:ext>
              </c:extLst>
            </c:dLbl>
            <c:dLbl>
              <c:idx val="2"/>
              <c:delete val="1"/>
              <c:extLst>
                <c:ext xmlns:c15="http://schemas.microsoft.com/office/drawing/2012/chart" uri="{CE6537A1-D6FC-4f65-9D91-7224C49458BB}"/>
                <c:ext xmlns:c16="http://schemas.microsoft.com/office/drawing/2014/chart" uri="{C3380CC4-5D6E-409C-BE32-E72D297353CC}">
                  <c16:uniqueId val="{00000021-1007-4AA3-A71F-A781768C5079}"/>
                </c:ext>
              </c:extLst>
            </c:dLbl>
            <c:dLbl>
              <c:idx val="3"/>
              <c:delete val="1"/>
              <c:extLst>
                <c:ext xmlns:c15="http://schemas.microsoft.com/office/drawing/2012/chart" uri="{CE6537A1-D6FC-4f65-9D91-7224C49458BB}"/>
                <c:ext xmlns:c16="http://schemas.microsoft.com/office/drawing/2014/chart" uri="{C3380CC4-5D6E-409C-BE32-E72D297353CC}">
                  <c16:uniqueId val="{00000022-1007-4AA3-A71F-A781768C5079}"/>
                </c:ext>
              </c:extLst>
            </c:dLbl>
            <c:dLbl>
              <c:idx val="4"/>
              <c:delete val="1"/>
              <c:extLst>
                <c:ext xmlns:c15="http://schemas.microsoft.com/office/drawing/2012/chart" uri="{CE6537A1-D6FC-4f65-9D91-7224C49458BB}"/>
                <c:ext xmlns:c16="http://schemas.microsoft.com/office/drawing/2014/chart" uri="{C3380CC4-5D6E-409C-BE32-E72D297353CC}">
                  <c16:uniqueId val="{00000023-1007-4AA3-A71F-A781768C5079}"/>
                </c:ext>
              </c:extLst>
            </c:dLbl>
            <c:dLbl>
              <c:idx val="5"/>
              <c:delete val="1"/>
              <c:extLst>
                <c:ext xmlns:c15="http://schemas.microsoft.com/office/drawing/2012/chart" uri="{CE6537A1-D6FC-4f65-9D91-7224C49458BB}"/>
                <c:ext xmlns:c16="http://schemas.microsoft.com/office/drawing/2014/chart" uri="{C3380CC4-5D6E-409C-BE32-E72D297353CC}">
                  <c16:uniqueId val="{00000024-1007-4AA3-A71F-A781768C5079}"/>
                </c:ext>
              </c:extLst>
            </c:dLbl>
            <c:dLbl>
              <c:idx val="6"/>
              <c:delete val="1"/>
              <c:extLst>
                <c:ext xmlns:c15="http://schemas.microsoft.com/office/drawing/2012/chart" uri="{CE6537A1-D6FC-4f65-9D91-7224C49458BB}"/>
                <c:ext xmlns:c16="http://schemas.microsoft.com/office/drawing/2014/chart" uri="{C3380CC4-5D6E-409C-BE32-E72D297353CC}">
                  <c16:uniqueId val="{00000025-1007-4AA3-A71F-A781768C5079}"/>
                </c:ext>
              </c:extLst>
            </c:dLbl>
            <c:dLbl>
              <c:idx val="7"/>
              <c:delete val="1"/>
              <c:extLst>
                <c:ext xmlns:c15="http://schemas.microsoft.com/office/drawing/2012/chart" uri="{CE6537A1-D6FC-4f65-9D91-7224C49458BB}"/>
                <c:ext xmlns:c16="http://schemas.microsoft.com/office/drawing/2014/chart" uri="{C3380CC4-5D6E-409C-BE32-E72D297353CC}">
                  <c16:uniqueId val="{00000026-1007-4AA3-A71F-A781768C5079}"/>
                </c:ext>
              </c:extLst>
            </c:dLbl>
            <c:dLbl>
              <c:idx val="8"/>
              <c:delete val="1"/>
              <c:extLst>
                <c:ext xmlns:c15="http://schemas.microsoft.com/office/drawing/2012/chart" uri="{CE6537A1-D6FC-4f65-9D91-7224C49458BB}"/>
                <c:ext xmlns:c16="http://schemas.microsoft.com/office/drawing/2014/chart" uri="{C3380CC4-5D6E-409C-BE32-E72D297353CC}">
                  <c16:uniqueId val="{00000027-1007-4AA3-A71F-A781768C5079}"/>
                </c:ext>
              </c:extLst>
            </c:dLbl>
            <c:dLbl>
              <c:idx val="9"/>
              <c:delete val="1"/>
              <c:extLst>
                <c:ext xmlns:c15="http://schemas.microsoft.com/office/drawing/2012/chart" uri="{CE6537A1-D6FC-4f65-9D91-7224C49458BB}"/>
                <c:ext xmlns:c16="http://schemas.microsoft.com/office/drawing/2014/chart" uri="{C3380CC4-5D6E-409C-BE32-E72D297353CC}">
                  <c16:uniqueId val="{00000028-1007-4AA3-A71F-A781768C5079}"/>
                </c:ext>
              </c:extLst>
            </c:dLbl>
            <c:dLbl>
              <c:idx val="10"/>
              <c:delete val="1"/>
              <c:extLst>
                <c:ext xmlns:c15="http://schemas.microsoft.com/office/drawing/2012/chart" uri="{CE6537A1-D6FC-4f65-9D91-7224C49458BB}"/>
                <c:ext xmlns:c16="http://schemas.microsoft.com/office/drawing/2014/chart" uri="{C3380CC4-5D6E-409C-BE32-E72D297353CC}">
                  <c16:uniqueId val="{00000029-1007-4AA3-A71F-A781768C5079}"/>
                </c:ext>
              </c:extLst>
            </c:dLbl>
            <c:dLbl>
              <c:idx val="11"/>
              <c:delete val="1"/>
              <c:extLst>
                <c:ext xmlns:c15="http://schemas.microsoft.com/office/drawing/2012/chart" uri="{CE6537A1-D6FC-4f65-9D91-7224C49458BB}"/>
                <c:ext xmlns:c16="http://schemas.microsoft.com/office/drawing/2014/chart" uri="{C3380CC4-5D6E-409C-BE32-E72D297353CC}">
                  <c16:uniqueId val="{0000002A-1007-4AA3-A71F-A781768C5079}"/>
                </c:ext>
              </c:extLst>
            </c:dLbl>
            <c:dLbl>
              <c:idx val="12"/>
              <c:delete val="1"/>
              <c:extLst>
                <c:ext xmlns:c15="http://schemas.microsoft.com/office/drawing/2012/chart" uri="{CE6537A1-D6FC-4f65-9D91-7224C49458BB}"/>
                <c:ext xmlns:c16="http://schemas.microsoft.com/office/drawing/2014/chart" uri="{C3380CC4-5D6E-409C-BE32-E72D297353CC}">
                  <c16:uniqueId val="{0000002B-1007-4AA3-A71F-A781768C5079}"/>
                </c:ext>
              </c:extLst>
            </c:dLbl>
            <c:dLbl>
              <c:idx val="13"/>
              <c:delete val="1"/>
              <c:extLst>
                <c:ext xmlns:c15="http://schemas.microsoft.com/office/drawing/2012/chart" uri="{CE6537A1-D6FC-4f65-9D91-7224C49458BB}"/>
                <c:ext xmlns:c16="http://schemas.microsoft.com/office/drawing/2014/chart" uri="{C3380CC4-5D6E-409C-BE32-E72D297353CC}">
                  <c16:uniqueId val="{0000002C-1007-4AA3-A71F-A781768C5079}"/>
                </c:ext>
              </c:extLst>
            </c:dLbl>
            <c:dLbl>
              <c:idx val="14"/>
              <c:delete val="1"/>
              <c:extLst>
                <c:ext xmlns:c15="http://schemas.microsoft.com/office/drawing/2012/chart" uri="{CE6537A1-D6FC-4f65-9D91-7224C49458BB}"/>
                <c:ext xmlns:c16="http://schemas.microsoft.com/office/drawing/2014/chart" uri="{C3380CC4-5D6E-409C-BE32-E72D297353CC}">
                  <c16:uniqueId val="{0000002D-1007-4AA3-A71F-A781768C5079}"/>
                </c:ext>
              </c:extLst>
            </c:dLbl>
            <c:dLbl>
              <c:idx val="15"/>
              <c:delete val="1"/>
              <c:extLst>
                <c:ext xmlns:c15="http://schemas.microsoft.com/office/drawing/2012/chart" uri="{CE6537A1-D6FC-4f65-9D91-7224C49458BB}"/>
                <c:ext xmlns:c16="http://schemas.microsoft.com/office/drawing/2014/chart" uri="{C3380CC4-5D6E-409C-BE32-E72D297353CC}">
                  <c16:uniqueId val="{0000002E-1007-4AA3-A71F-A781768C5079}"/>
                </c:ext>
              </c:extLst>
            </c:dLbl>
            <c:dLbl>
              <c:idx val="16"/>
              <c:layout>
                <c:manualLayout>
                  <c:x val="-4.0718762442966006E-3"/>
                  <c:y val="1.60036907594931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8CB-4B9C-8179-47F7B7FB455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Sheet1!$D$2:$D$18</c:f>
              <c:numCache>
                <c:formatCode>General</c:formatCode>
                <c:ptCount val="17"/>
                <c:pt idx="0">
                  <c:v>3</c:v>
                </c:pt>
                <c:pt idx="1">
                  <c:v>1</c:v>
                </c:pt>
                <c:pt idx="2">
                  <c:v>1</c:v>
                </c:pt>
                <c:pt idx="3">
                  <c:v>2</c:v>
                </c:pt>
                <c:pt idx="4">
                  <c:v>0</c:v>
                </c:pt>
                <c:pt idx="5">
                  <c:v>1</c:v>
                </c:pt>
                <c:pt idx="6">
                  <c:v>1</c:v>
                </c:pt>
                <c:pt idx="7">
                  <c:v>1</c:v>
                </c:pt>
                <c:pt idx="8">
                  <c:v>1</c:v>
                </c:pt>
                <c:pt idx="9">
                  <c:v>1</c:v>
                </c:pt>
                <c:pt idx="10" formatCode="0">
                  <c:v>1</c:v>
                </c:pt>
                <c:pt idx="11" formatCode="0">
                  <c:v>2</c:v>
                </c:pt>
                <c:pt idx="12" formatCode="0">
                  <c:v>0</c:v>
                </c:pt>
                <c:pt idx="13" formatCode="0">
                  <c:v>1</c:v>
                </c:pt>
                <c:pt idx="14" formatCode="0">
                  <c:v>1</c:v>
                </c:pt>
                <c:pt idx="15" formatCode="0">
                  <c:v>1</c:v>
                </c:pt>
                <c:pt idx="16" formatCode="0">
                  <c:v>2</c:v>
                </c:pt>
              </c:numCache>
            </c:numRef>
          </c:val>
          <c:smooth val="0"/>
          <c:extLst>
            <c:ext xmlns:c16="http://schemas.microsoft.com/office/drawing/2014/chart" uri="{C3380CC4-5D6E-409C-BE32-E72D297353CC}">
              <c16:uniqueId val="{0000002F-1007-4AA3-A71F-A781768C5079}"/>
            </c:ext>
          </c:extLst>
        </c:ser>
        <c:dLbls>
          <c:dLblPos val="t"/>
          <c:showLegendKey val="0"/>
          <c:showVal val="1"/>
          <c:showCatName val="0"/>
          <c:showSerName val="0"/>
          <c:showPercent val="0"/>
          <c:showBubbleSize val="0"/>
        </c:dLbls>
        <c:smooth val="0"/>
        <c:axId val="1922318464"/>
        <c:axId val="1922319008"/>
      </c:lineChart>
      <c:catAx>
        <c:axId val="1922318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22319008"/>
        <c:crosses val="autoZero"/>
        <c:auto val="1"/>
        <c:lblAlgn val="ctr"/>
        <c:lblOffset val="100"/>
        <c:noMultiLvlLbl val="0"/>
      </c:catAx>
      <c:valAx>
        <c:axId val="1922319008"/>
        <c:scaling>
          <c:orientation val="minMax"/>
          <c:max val="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22318464"/>
        <c:crosses val="autoZero"/>
        <c:crossBetween val="between"/>
      </c:valAx>
      <c:spPr>
        <a:noFill/>
        <a:ln>
          <a:noFill/>
        </a:ln>
        <a:effectLst/>
      </c:spPr>
    </c:plotArea>
    <c:legend>
      <c:legendPos val="r"/>
      <c:layout>
        <c:manualLayout>
          <c:xMode val="edge"/>
          <c:yMode val="edge"/>
          <c:x val="0.70741087285259419"/>
          <c:y val="0.29940711090754402"/>
          <c:w val="0.22909615747141596"/>
          <c:h val="0.4420627097211021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saying agree strongly / agree slightly</a:t>
            </a:r>
          </a:p>
        </c:rich>
      </c:tx>
      <c:layout>
        <c:manualLayout>
          <c:xMode val="edge"/>
          <c:yMode val="edge"/>
          <c:x val="0.19251017288342628"/>
          <c:y val="1.214566096425643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0854381847996145E-2"/>
          <c:y val="0.10640028775204689"/>
          <c:w val="0.63210525976624499"/>
          <c:h val="0.77187460157571264"/>
        </c:manualLayout>
      </c:layout>
      <c:lineChart>
        <c:grouping val="standard"/>
        <c:varyColors val="0"/>
        <c:ser>
          <c:idx val="0"/>
          <c:order val="0"/>
          <c:tx>
            <c:strRef>
              <c:f>Sheet1!$B$1</c:f>
              <c:strCache>
                <c:ptCount val="1"/>
                <c:pt idx="0">
                  <c:v>Drivers should not drink any alcohol in the hours before driving</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Sheet1!$B$2:$B$18</c:f>
            </c:numRef>
          </c:val>
          <c:smooth val="0"/>
          <c:extLst>
            <c:ext xmlns:c16="http://schemas.microsoft.com/office/drawing/2014/chart" uri="{C3380CC4-5D6E-409C-BE32-E72D297353CC}">
              <c16:uniqueId val="{00000004-2875-4A87-94A4-5C68F4C2444A}"/>
            </c:ext>
          </c:extLst>
        </c:ser>
        <c:ser>
          <c:idx val="1"/>
          <c:order val="1"/>
          <c:tx>
            <c:strRef>
              <c:f>Sheet1!$C$1</c:f>
              <c:strCache>
                <c:ptCount val="1"/>
                <c:pt idx="0">
                  <c:v>Even one alcoholic drink could put you over the drink drive limit</c:v>
                </c:pt>
              </c:strCache>
            </c:strRef>
          </c:tx>
          <c:spPr>
            <a:ln w="28575" cap="rnd">
              <a:solidFill>
                <a:schemeClr val="accent2"/>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9-A8B5-41C1-B1C7-E427223C286A}"/>
                </c:ext>
              </c:extLst>
            </c:dLbl>
            <c:dLbl>
              <c:idx val="2"/>
              <c:delete val="1"/>
              <c:extLst>
                <c:ext xmlns:c15="http://schemas.microsoft.com/office/drawing/2012/chart" uri="{CE6537A1-D6FC-4f65-9D91-7224C49458BB}"/>
                <c:ext xmlns:c16="http://schemas.microsoft.com/office/drawing/2014/chart" uri="{C3380CC4-5D6E-409C-BE32-E72D297353CC}">
                  <c16:uniqueId val="{00000008-A8B5-41C1-B1C7-E427223C286A}"/>
                </c:ext>
              </c:extLst>
            </c:dLbl>
            <c:dLbl>
              <c:idx val="3"/>
              <c:delete val="1"/>
              <c:extLst>
                <c:ext xmlns:c15="http://schemas.microsoft.com/office/drawing/2012/chart" uri="{CE6537A1-D6FC-4f65-9D91-7224C49458BB}"/>
                <c:ext xmlns:c16="http://schemas.microsoft.com/office/drawing/2014/chart" uri="{C3380CC4-5D6E-409C-BE32-E72D297353CC}">
                  <c16:uniqueId val="{00000000-AB85-4055-BF81-9E8ECB71513C}"/>
                </c:ext>
              </c:extLst>
            </c:dLbl>
            <c:dLbl>
              <c:idx val="4"/>
              <c:delete val="1"/>
              <c:extLst>
                <c:ext xmlns:c15="http://schemas.microsoft.com/office/drawing/2012/chart" uri="{CE6537A1-D6FC-4f65-9D91-7224C49458BB}"/>
                <c:ext xmlns:c16="http://schemas.microsoft.com/office/drawing/2014/chart" uri="{C3380CC4-5D6E-409C-BE32-E72D297353CC}">
                  <c16:uniqueId val="{00000001-AB85-4055-BF81-9E8ECB71513C}"/>
                </c:ext>
              </c:extLst>
            </c:dLbl>
            <c:dLbl>
              <c:idx val="5"/>
              <c:delete val="1"/>
              <c:extLst>
                <c:ext xmlns:c15="http://schemas.microsoft.com/office/drawing/2012/chart" uri="{CE6537A1-D6FC-4f65-9D91-7224C49458BB}"/>
                <c:ext xmlns:c16="http://schemas.microsoft.com/office/drawing/2014/chart" uri="{C3380CC4-5D6E-409C-BE32-E72D297353CC}">
                  <c16:uniqueId val="{00000002-AB85-4055-BF81-9E8ECB71513C}"/>
                </c:ext>
              </c:extLst>
            </c:dLbl>
            <c:dLbl>
              <c:idx val="6"/>
              <c:delete val="1"/>
              <c:extLst>
                <c:ext xmlns:c15="http://schemas.microsoft.com/office/drawing/2012/chart" uri="{CE6537A1-D6FC-4f65-9D91-7224C49458BB}"/>
                <c:ext xmlns:c16="http://schemas.microsoft.com/office/drawing/2014/chart" uri="{C3380CC4-5D6E-409C-BE32-E72D297353CC}">
                  <c16:uniqueId val="{00000003-AB85-4055-BF81-9E8ECB71513C}"/>
                </c:ext>
              </c:extLst>
            </c:dLbl>
            <c:dLbl>
              <c:idx val="7"/>
              <c:delete val="1"/>
              <c:extLst>
                <c:ext xmlns:c15="http://schemas.microsoft.com/office/drawing/2012/chart" uri="{CE6537A1-D6FC-4f65-9D91-7224C49458BB}"/>
                <c:ext xmlns:c16="http://schemas.microsoft.com/office/drawing/2014/chart" uri="{C3380CC4-5D6E-409C-BE32-E72D297353CC}">
                  <c16:uniqueId val="{00000004-AB85-4055-BF81-9E8ECB71513C}"/>
                </c:ext>
              </c:extLst>
            </c:dLbl>
            <c:dLbl>
              <c:idx val="8"/>
              <c:delete val="1"/>
              <c:extLst>
                <c:ext xmlns:c15="http://schemas.microsoft.com/office/drawing/2012/chart" uri="{CE6537A1-D6FC-4f65-9D91-7224C49458BB}"/>
                <c:ext xmlns:c16="http://schemas.microsoft.com/office/drawing/2014/chart" uri="{C3380CC4-5D6E-409C-BE32-E72D297353CC}">
                  <c16:uniqueId val="{00000005-AB85-4055-BF81-9E8ECB71513C}"/>
                </c:ext>
              </c:extLst>
            </c:dLbl>
            <c:dLbl>
              <c:idx val="9"/>
              <c:delete val="1"/>
              <c:extLst>
                <c:ext xmlns:c15="http://schemas.microsoft.com/office/drawing/2012/chart" uri="{CE6537A1-D6FC-4f65-9D91-7224C49458BB}"/>
                <c:ext xmlns:c16="http://schemas.microsoft.com/office/drawing/2014/chart" uri="{C3380CC4-5D6E-409C-BE32-E72D297353CC}">
                  <c16:uniqueId val="{00000006-AB85-4055-BF81-9E8ECB71513C}"/>
                </c:ext>
              </c:extLst>
            </c:dLbl>
            <c:dLbl>
              <c:idx val="10"/>
              <c:delete val="1"/>
              <c:extLst>
                <c:ext xmlns:c15="http://schemas.microsoft.com/office/drawing/2012/chart" uri="{CE6537A1-D6FC-4f65-9D91-7224C49458BB}"/>
                <c:ext xmlns:c16="http://schemas.microsoft.com/office/drawing/2014/chart" uri="{C3380CC4-5D6E-409C-BE32-E72D297353CC}">
                  <c16:uniqueId val="{00000007-AB85-4055-BF81-9E8ECB71513C}"/>
                </c:ext>
              </c:extLst>
            </c:dLbl>
            <c:dLbl>
              <c:idx val="11"/>
              <c:delete val="1"/>
              <c:extLst>
                <c:ext xmlns:c15="http://schemas.microsoft.com/office/drawing/2012/chart" uri="{CE6537A1-D6FC-4f65-9D91-7224C49458BB}"/>
                <c:ext xmlns:c16="http://schemas.microsoft.com/office/drawing/2014/chart" uri="{C3380CC4-5D6E-409C-BE32-E72D297353CC}">
                  <c16:uniqueId val="{00000008-AB85-4055-BF81-9E8ECB71513C}"/>
                </c:ext>
              </c:extLst>
            </c:dLbl>
            <c:dLbl>
              <c:idx val="12"/>
              <c:delete val="1"/>
              <c:extLst>
                <c:ext xmlns:c15="http://schemas.microsoft.com/office/drawing/2012/chart" uri="{CE6537A1-D6FC-4f65-9D91-7224C49458BB}"/>
                <c:ext xmlns:c16="http://schemas.microsoft.com/office/drawing/2014/chart" uri="{C3380CC4-5D6E-409C-BE32-E72D297353CC}">
                  <c16:uniqueId val="{00000009-AB85-4055-BF81-9E8ECB71513C}"/>
                </c:ext>
              </c:extLst>
            </c:dLbl>
            <c:dLbl>
              <c:idx val="13"/>
              <c:delete val="1"/>
              <c:extLst>
                <c:ext xmlns:c15="http://schemas.microsoft.com/office/drawing/2012/chart" uri="{CE6537A1-D6FC-4f65-9D91-7224C49458BB}"/>
                <c:ext xmlns:c16="http://schemas.microsoft.com/office/drawing/2014/chart" uri="{C3380CC4-5D6E-409C-BE32-E72D297353CC}">
                  <c16:uniqueId val="{0000000A-AB85-4055-BF81-9E8ECB71513C}"/>
                </c:ext>
              </c:extLst>
            </c:dLbl>
            <c:dLbl>
              <c:idx val="14"/>
              <c:delete val="1"/>
              <c:extLst>
                <c:ext xmlns:c15="http://schemas.microsoft.com/office/drawing/2012/chart" uri="{CE6537A1-D6FC-4f65-9D91-7224C49458BB}"/>
                <c:ext xmlns:c16="http://schemas.microsoft.com/office/drawing/2014/chart" uri="{C3380CC4-5D6E-409C-BE32-E72D297353CC}">
                  <c16:uniqueId val="{0000000B-AB85-4055-BF81-9E8ECB71513C}"/>
                </c:ext>
              </c:extLst>
            </c:dLbl>
            <c:dLbl>
              <c:idx val="15"/>
              <c:delete val="1"/>
              <c:extLst>
                <c:ext xmlns:c15="http://schemas.microsoft.com/office/drawing/2012/chart" uri="{CE6537A1-D6FC-4f65-9D91-7224C49458BB}"/>
                <c:ext xmlns:c16="http://schemas.microsoft.com/office/drawing/2014/chart" uri="{C3380CC4-5D6E-409C-BE32-E72D297353CC}">
                  <c16:uniqueId val="{0000000C-AB85-4055-BF81-9E8ECB71513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Sheet1!$C$2:$C$18</c:f>
              <c:numCache>
                <c:formatCode>General</c:formatCode>
                <c:ptCount val="17"/>
                <c:pt idx="0">
                  <c:v>75</c:v>
                </c:pt>
                <c:pt idx="1">
                  <c:v>79</c:v>
                </c:pt>
                <c:pt idx="2">
                  <c:v>90</c:v>
                </c:pt>
                <c:pt idx="3">
                  <c:v>88</c:v>
                </c:pt>
                <c:pt idx="4">
                  <c:v>88</c:v>
                </c:pt>
                <c:pt idx="5">
                  <c:v>85</c:v>
                </c:pt>
                <c:pt idx="6">
                  <c:v>88</c:v>
                </c:pt>
                <c:pt idx="7">
                  <c:v>85</c:v>
                </c:pt>
                <c:pt idx="8">
                  <c:v>86</c:v>
                </c:pt>
                <c:pt idx="9">
                  <c:v>89</c:v>
                </c:pt>
                <c:pt idx="10">
                  <c:v>85</c:v>
                </c:pt>
                <c:pt idx="11" formatCode="0">
                  <c:v>83</c:v>
                </c:pt>
                <c:pt idx="12" formatCode="0">
                  <c:v>90</c:v>
                </c:pt>
                <c:pt idx="13" formatCode="0">
                  <c:v>87</c:v>
                </c:pt>
                <c:pt idx="14" formatCode="0">
                  <c:v>90</c:v>
                </c:pt>
                <c:pt idx="15" formatCode="0">
                  <c:v>84</c:v>
                </c:pt>
                <c:pt idx="16" formatCode="0">
                  <c:v>83</c:v>
                </c:pt>
              </c:numCache>
            </c:numRef>
          </c:val>
          <c:smooth val="0"/>
          <c:extLst>
            <c:ext xmlns:c16="http://schemas.microsoft.com/office/drawing/2014/chart" uri="{C3380CC4-5D6E-409C-BE32-E72D297353CC}">
              <c16:uniqueId val="{0000000E-2875-4A87-94A4-5C68F4C2444A}"/>
            </c:ext>
          </c:extLst>
        </c:ser>
        <c:ser>
          <c:idx val="2"/>
          <c:order val="2"/>
          <c:tx>
            <c:strRef>
              <c:f>Sheet1!$D$1</c:f>
              <c:strCache>
                <c:ptCount val="1"/>
                <c:pt idx="0">
                  <c:v>Scotland is tough in tackling drink driving</c:v>
                </c:pt>
              </c:strCache>
            </c:strRef>
          </c:tx>
          <c:spPr>
            <a:ln w="28575" cap="rnd">
              <a:solidFill>
                <a:schemeClr val="accent3"/>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8B5-41C1-B1C7-E427223C286A}"/>
                </c:ext>
              </c:extLst>
            </c:dLbl>
            <c:dLbl>
              <c:idx val="16"/>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8B5-41C1-B1C7-E427223C286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Sheet1!$D$2:$D$18</c:f>
              <c:numCache>
                <c:formatCode>General</c:formatCode>
                <c:ptCount val="17"/>
                <c:pt idx="0">
                  <c:v>58</c:v>
                </c:pt>
                <c:pt idx="1">
                  <c:v>66</c:v>
                </c:pt>
                <c:pt idx="2">
                  <c:v>89</c:v>
                </c:pt>
                <c:pt idx="3">
                  <c:v>79</c:v>
                </c:pt>
                <c:pt idx="4">
                  <c:v>76</c:v>
                </c:pt>
                <c:pt idx="5">
                  <c:v>63</c:v>
                </c:pt>
                <c:pt idx="6">
                  <c:v>67</c:v>
                </c:pt>
                <c:pt idx="7">
                  <c:v>65</c:v>
                </c:pt>
                <c:pt idx="8">
                  <c:v>66</c:v>
                </c:pt>
                <c:pt idx="9">
                  <c:v>66</c:v>
                </c:pt>
                <c:pt idx="10">
                  <c:v>74</c:v>
                </c:pt>
                <c:pt idx="11">
                  <c:v>62</c:v>
                </c:pt>
                <c:pt idx="12">
                  <c:v>68</c:v>
                </c:pt>
                <c:pt idx="13">
                  <c:v>53</c:v>
                </c:pt>
                <c:pt idx="14">
                  <c:v>59</c:v>
                </c:pt>
                <c:pt idx="15">
                  <c:v>58</c:v>
                </c:pt>
                <c:pt idx="16">
                  <c:v>61</c:v>
                </c:pt>
              </c:numCache>
            </c:numRef>
          </c:val>
          <c:smooth val="0"/>
          <c:extLst>
            <c:ext xmlns:c16="http://schemas.microsoft.com/office/drawing/2014/chart" uri="{C3380CC4-5D6E-409C-BE32-E72D297353CC}">
              <c16:uniqueId val="{00000002-A8B5-41C1-B1C7-E427223C286A}"/>
            </c:ext>
          </c:extLst>
        </c:ser>
        <c:ser>
          <c:idx val="3"/>
          <c:order val="3"/>
          <c:tx>
            <c:strRef>
              <c:f>Sheet1!$E$1</c:f>
              <c:strCache>
                <c:ptCount val="1"/>
                <c:pt idx="0">
                  <c:v>Scotland is tough in tackling drug driving (new statement in 2019)</c:v>
                </c:pt>
              </c:strCache>
            </c:strRef>
          </c:tx>
          <c:spPr>
            <a:ln w="28575" cap="rnd">
              <a:solidFill>
                <a:schemeClr val="accent4"/>
              </a:solidFill>
              <a:round/>
            </a:ln>
            <a:effectLst/>
          </c:spPr>
          <c:marker>
            <c:symbol val="none"/>
          </c:marker>
          <c:dLbls>
            <c:dLbl>
              <c:idx val="1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8B5-41C1-B1C7-E427223C286A}"/>
                </c:ext>
              </c:extLst>
            </c:dLbl>
            <c:dLbl>
              <c:idx val="16"/>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8B5-41C1-B1C7-E427223C286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Sheet1!$E$2:$E$18</c:f>
              <c:numCache>
                <c:formatCode>General</c:formatCode>
                <c:ptCount val="17"/>
                <c:pt idx="10">
                  <c:v>53</c:v>
                </c:pt>
                <c:pt idx="11">
                  <c:v>49</c:v>
                </c:pt>
                <c:pt idx="12">
                  <c:v>53</c:v>
                </c:pt>
                <c:pt idx="13">
                  <c:v>37</c:v>
                </c:pt>
                <c:pt idx="14">
                  <c:v>47</c:v>
                </c:pt>
                <c:pt idx="15">
                  <c:v>46</c:v>
                </c:pt>
                <c:pt idx="16">
                  <c:v>49</c:v>
                </c:pt>
              </c:numCache>
            </c:numRef>
          </c:val>
          <c:smooth val="0"/>
          <c:extLst>
            <c:ext xmlns:c16="http://schemas.microsoft.com/office/drawing/2014/chart" uri="{C3380CC4-5D6E-409C-BE32-E72D297353CC}">
              <c16:uniqueId val="{00000003-A8B5-41C1-B1C7-E427223C286A}"/>
            </c:ext>
          </c:extLst>
        </c:ser>
        <c:dLbls>
          <c:dLblPos val="t"/>
          <c:showLegendKey val="0"/>
          <c:showVal val="1"/>
          <c:showCatName val="0"/>
          <c:showSerName val="0"/>
          <c:showPercent val="0"/>
          <c:showBubbleSize val="0"/>
        </c:dLbls>
        <c:smooth val="0"/>
        <c:axId val="1922327168"/>
        <c:axId val="1922312480"/>
      </c:lineChart>
      <c:catAx>
        <c:axId val="1922327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22312480"/>
        <c:crosses val="autoZero"/>
        <c:auto val="1"/>
        <c:lblAlgn val="ctr"/>
        <c:lblOffset val="100"/>
        <c:noMultiLvlLbl val="0"/>
      </c:catAx>
      <c:valAx>
        <c:axId val="192231248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22327168"/>
        <c:crosses val="autoZero"/>
        <c:crossBetween val="between"/>
      </c:valAx>
      <c:spPr>
        <a:noFill/>
        <a:ln>
          <a:noFill/>
        </a:ln>
        <a:effectLst/>
      </c:spPr>
    </c:plotArea>
    <c:legend>
      <c:legendPos val="r"/>
      <c:layout>
        <c:manualLayout>
          <c:xMode val="edge"/>
          <c:yMode val="edge"/>
          <c:x val="0.73507527066953915"/>
          <c:y val="0.16833157006399271"/>
          <c:w val="0.26146667960334263"/>
          <c:h val="0.469194995073259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rating drink/drug driving as ‘very serious’</a:t>
            </a:r>
          </a:p>
        </c:rich>
      </c:tx>
      <c:layout>
        <c:manualLayout>
          <c:xMode val="edge"/>
          <c:yMode val="edge"/>
          <c:x val="2.0874489888407517E-2"/>
          <c:y val="3.091121709874883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0854381847996145E-2"/>
          <c:y val="0.15465455000060849"/>
          <c:w val="0.71552540114355911"/>
          <c:h val="0.72362030758541795"/>
        </c:manualLayout>
      </c:layout>
      <c:lineChart>
        <c:grouping val="standard"/>
        <c:varyColors val="0"/>
        <c:ser>
          <c:idx val="0"/>
          <c:order val="0"/>
          <c:tx>
            <c:strRef>
              <c:f>Sheet1!$B$1</c:f>
              <c:strCache>
                <c:ptCount val="1"/>
                <c:pt idx="0">
                  <c:v>Drinking and driving when over the limit</c:v>
                </c:pt>
              </c:strCache>
            </c:strRef>
          </c:tx>
          <c:spPr>
            <a:ln w="28575" cap="rnd">
              <a:solidFill>
                <a:schemeClr val="accent1"/>
              </a:solidFill>
              <a:round/>
            </a:ln>
            <a:effectLst/>
          </c:spPr>
          <c:marker>
            <c:symbol val="none"/>
          </c:marker>
          <c:dLbls>
            <c:dLbl>
              <c:idx val="0"/>
              <c:layout>
                <c:manualLayout>
                  <c:x val="-4.1082286245571517E-2"/>
                  <c:y val="-2.5759050011546859E-1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05-4941-9425-DA300862AA51}"/>
                </c:ext>
              </c:extLst>
            </c:dLbl>
            <c:dLbl>
              <c:idx val="13"/>
              <c:delete val="1"/>
              <c:extLst>
                <c:ext xmlns:c15="http://schemas.microsoft.com/office/drawing/2012/chart" uri="{CE6537A1-D6FC-4f65-9D91-7224C49458BB}"/>
                <c:ext xmlns:c16="http://schemas.microsoft.com/office/drawing/2014/chart" uri="{C3380CC4-5D6E-409C-BE32-E72D297353CC}">
                  <c16:uniqueId val="{00000000-B021-4757-85D3-384F381C6D24}"/>
                </c:ext>
              </c:extLst>
            </c:dLbl>
            <c:dLbl>
              <c:idx val="15"/>
              <c:delete val="1"/>
              <c:extLst>
                <c:ext xmlns:c15="http://schemas.microsoft.com/office/drawing/2012/chart" uri="{CE6537A1-D6FC-4f65-9D91-7224C49458BB}"/>
                <c:ext xmlns:c16="http://schemas.microsoft.com/office/drawing/2014/chart" uri="{C3380CC4-5D6E-409C-BE32-E72D297353CC}">
                  <c16:uniqueId val="{00000001-B021-4757-85D3-384F381C6D24}"/>
                </c:ext>
              </c:extLst>
            </c:dLbl>
            <c:dLbl>
              <c:idx val="16"/>
              <c:layout>
                <c:manualLayout>
                  <c:x val="-4.5558876624616634E-3"/>
                  <c:y val="1.953137532789233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4D8-47FD-8952-F7CFA0B88AE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Sheet1!$B$2:$B$18</c:f>
              <c:numCache>
                <c:formatCode>General</c:formatCode>
                <c:ptCount val="17"/>
                <c:pt idx="0">
                  <c:v>94</c:v>
                </c:pt>
                <c:pt idx="1">
                  <c:v>95</c:v>
                </c:pt>
                <c:pt idx="2">
                  <c:v>95</c:v>
                </c:pt>
                <c:pt idx="3">
                  <c:v>91</c:v>
                </c:pt>
                <c:pt idx="4">
                  <c:v>94</c:v>
                </c:pt>
                <c:pt idx="5">
                  <c:v>91</c:v>
                </c:pt>
                <c:pt idx="6">
                  <c:v>93</c:v>
                </c:pt>
                <c:pt idx="7">
                  <c:v>93</c:v>
                </c:pt>
                <c:pt idx="8">
                  <c:v>96</c:v>
                </c:pt>
                <c:pt idx="9">
                  <c:v>94</c:v>
                </c:pt>
                <c:pt idx="10" formatCode="0">
                  <c:v>92</c:v>
                </c:pt>
                <c:pt idx="11" formatCode="0">
                  <c:v>82</c:v>
                </c:pt>
                <c:pt idx="12" formatCode="0">
                  <c:v>93</c:v>
                </c:pt>
                <c:pt idx="13" formatCode="0">
                  <c:v>86</c:v>
                </c:pt>
                <c:pt idx="14" formatCode="0">
                  <c:v>86</c:v>
                </c:pt>
                <c:pt idx="15" formatCode="0">
                  <c:v>90</c:v>
                </c:pt>
                <c:pt idx="16" formatCode="0">
                  <c:v>86</c:v>
                </c:pt>
              </c:numCache>
            </c:numRef>
          </c:val>
          <c:smooth val="0"/>
          <c:extLst>
            <c:ext xmlns:c16="http://schemas.microsoft.com/office/drawing/2014/chart" uri="{C3380CC4-5D6E-409C-BE32-E72D297353CC}">
              <c16:uniqueId val="{00000001-0B05-4941-9425-DA300862AA51}"/>
            </c:ext>
          </c:extLst>
        </c:ser>
        <c:ser>
          <c:idx val="1"/>
          <c:order val="1"/>
          <c:tx>
            <c:strRef>
              <c:f>Sheet1!$C$1</c:f>
              <c:strCache>
                <c:ptCount val="1"/>
                <c:pt idx="0">
                  <c:v>Driving when under the influence of drugs</c:v>
                </c:pt>
              </c:strCache>
            </c:strRef>
          </c:tx>
          <c:spPr>
            <a:ln w="28575" cap="rnd">
              <a:solidFill>
                <a:schemeClr val="accent2">
                  <a:lumMod val="75000"/>
                </a:schemeClr>
              </a:solidFill>
              <a:round/>
            </a:ln>
            <a:effectLst/>
          </c:spPr>
          <c:marker>
            <c:symbol val="none"/>
          </c:marker>
          <c:dLbls>
            <c:dLbl>
              <c:idx val="0"/>
              <c:layout>
                <c:manualLayout>
                  <c:x val="-3.7529991715042205E-2"/>
                  <c:y val="-2.5759050011546859E-1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B05-4941-9425-DA300862AA51}"/>
                </c:ext>
              </c:extLst>
            </c:dLbl>
            <c:dLbl>
              <c:idx val="12"/>
              <c:delete val="1"/>
              <c:extLst>
                <c:ext xmlns:c15="http://schemas.microsoft.com/office/drawing/2012/chart" uri="{CE6537A1-D6FC-4f65-9D91-7224C49458BB}"/>
                <c:ext xmlns:c16="http://schemas.microsoft.com/office/drawing/2014/chart" uri="{C3380CC4-5D6E-409C-BE32-E72D297353CC}">
                  <c16:uniqueId val="{00000002-B021-4757-85D3-384F381C6D24}"/>
                </c:ext>
              </c:extLst>
            </c:dLbl>
            <c:dLbl>
              <c:idx val="13"/>
              <c:delete val="1"/>
              <c:extLst>
                <c:ext xmlns:c15="http://schemas.microsoft.com/office/drawing/2012/chart" uri="{CE6537A1-D6FC-4f65-9D91-7224C49458BB}"/>
                <c:ext xmlns:c16="http://schemas.microsoft.com/office/drawing/2014/chart" uri="{C3380CC4-5D6E-409C-BE32-E72D297353CC}">
                  <c16:uniqueId val="{00000000-0017-41CD-9504-2A78FE590699}"/>
                </c:ext>
              </c:extLst>
            </c:dLbl>
            <c:dLbl>
              <c:idx val="14"/>
              <c:delete val="1"/>
              <c:extLst>
                <c:ext xmlns:c15="http://schemas.microsoft.com/office/drawing/2012/chart" uri="{CE6537A1-D6FC-4f65-9D91-7224C49458BB}"/>
                <c:ext xmlns:c16="http://schemas.microsoft.com/office/drawing/2014/chart" uri="{C3380CC4-5D6E-409C-BE32-E72D297353CC}">
                  <c16:uniqueId val="{00000001-83E7-4789-8CE3-0324BDE54515}"/>
                </c:ext>
              </c:extLst>
            </c:dLbl>
            <c:dLbl>
              <c:idx val="15"/>
              <c:delete val="1"/>
              <c:extLst>
                <c:ext xmlns:c15="http://schemas.microsoft.com/office/drawing/2012/chart" uri="{CE6537A1-D6FC-4f65-9D91-7224C49458BB}"/>
                <c:ext xmlns:c16="http://schemas.microsoft.com/office/drawing/2014/chart" uri="{C3380CC4-5D6E-409C-BE32-E72D297353CC}">
                  <c16:uniqueId val="{00000001-48DD-4DBA-80C4-06F6A2312639}"/>
                </c:ext>
              </c:extLst>
            </c:dLbl>
            <c:dLbl>
              <c:idx val="16"/>
              <c:delete val="1"/>
              <c:extLst>
                <c:ext xmlns:c15="http://schemas.microsoft.com/office/drawing/2012/chart" uri="{CE6537A1-D6FC-4f65-9D91-7224C49458BB}"/>
                <c:ext xmlns:c16="http://schemas.microsoft.com/office/drawing/2014/chart" uri="{C3380CC4-5D6E-409C-BE32-E72D297353CC}">
                  <c16:uniqueId val="{00000000-D4D8-47FD-8952-F7CFA0B88AE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Sheet1!$C$2:$C$18</c:f>
              <c:numCache>
                <c:formatCode>General</c:formatCode>
                <c:ptCount val="17"/>
                <c:pt idx="0">
                  <c:v>88</c:v>
                </c:pt>
                <c:pt idx="1">
                  <c:v>88</c:v>
                </c:pt>
                <c:pt idx="2">
                  <c:v>92</c:v>
                </c:pt>
                <c:pt idx="3">
                  <c:v>87</c:v>
                </c:pt>
                <c:pt idx="4">
                  <c:v>88</c:v>
                </c:pt>
                <c:pt idx="5">
                  <c:v>93</c:v>
                </c:pt>
                <c:pt idx="6">
                  <c:v>90</c:v>
                </c:pt>
                <c:pt idx="7">
                  <c:v>91</c:v>
                </c:pt>
                <c:pt idx="8">
                  <c:v>93</c:v>
                </c:pt>
                <c:pt idx="9">
                  <c:v>92</c:v>
                </c:pt>
                <c:pt idx="10" formatCode="0">
                  <c:v>92</c:v>
                </c:pt>
                <c:pt idx="11" formatCode="0">
                  <c:v>82</c:v>
                </c:pt>
                <c:pt idx="12" formatCode="0">
                  <c:v>93</c:v>
                </c:pt>
                <c:pt idx="13" formatCode="0">
                  <c:v>85</c:v>
                </c:pt>
                <c:pt idx="14" formatCode="0">
                  <c:v>86</c:v>
                </c:pt>
                <c:pt idx="15" formatCode="0">
                  <c:v>92</c:v>
                </c:pt>
                <c:pt idx="16" formatCode="0">
                  <c:v>86</c:v>
                </c:pt>
              </c:numCache>
            </c:numRef>
          </c:val>
          <c:smooth val="0"/>
          <c:extLst>
            <c:ext xmlns:c16="http://schemas.microsoft.com/office/drawing/2014/chart" uri="{C3380CC4-5D6E-409C-BE32-E72D297353CC}">
              <c16:uniqueId val="{00000004-0B05-4941-9425-DA300862AA51}"/>
            </c:ext>
          </c:extLst>
        </c:ser>
        <c:dLbls>
          <c:dLblPos val="t"/>
          <c:showLegendKey val="0"/>
          <c:showVal val="1"/>
          <c:showCatName val="0"/>
          <c:showSerName val="0"/>
          <c:showPercent val="0"/>
          <c:showBubbleSize val="0"/>
        </c:dLbls>
        <c:smooth val="0"/>
        <c:axId val="1922321728"/>
        <c:axId val="1922313024"/>
      </c:lineChart>
      <c:catAx>
        <c:axId val="1922321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22313024"/>
        <c:crosses val="autoZero"/>
        <c:auto val="1"/>
        <c:lblAlgn val="ctr"/>
        <c:lblOffset val="100"/>
        <c:noMultiLvlLbl val="0"/>
      </c:catAx>
      <c:valAx>
        <c:axId val="1922313024"/>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22321728"/>
        <c:crosses val="autoZero"/>
        <c:crossBetween val="between"/>
      </c:valAx>
      <c:spPr>
        <a:noFill/>
        <a:ln>
          <a:noFill/>
        </a:ln>
        <a:effectLst/>
      </c:spPr>
    </c:plotArea>
    <c:legend>
      <c:legendPos val="r"/>
      <c:layout>
        <c:manualLayout>
          <c:xMode val="edge"/>
          <c:yMode val="edge"/>
          <c:x val="0.78012527572238843"/>
          <c:y val="0.28535655768084001"/>
          <c:w val="0.21987469153243427"/>
          <c:h val="0.3689998329422410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2521471361179"/>
          <c:y val="2.9098547009775405E-2"/>
          <c:w val="0.40845071040004977"/>
          <c:h val="0.93972476565463292"/>
        </c:manualLayout>
      </c:layout>
      <c:barChart>
        <c:barDir val="bar"/>
        <c:grouping val="clustered"/>
        <c:varyColors val="0"/>
        <c:ser>
          <c:idx val="0"/>
          <c:order val="0"/>
          <c:tx>
            <c:strRef>
              <c:f>Sheet1!$B$1</c:f>
              <c:strCache>
                <c:ptCount val="1"/>
                <c:pt idx="0">
                  <c:v>Feb '25</c:v>
                </c:pt>
              </c:strCache>
            </c:strRef>
          </c:tx>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C-F8CC-4BAA-8C7F-4DD312F5C0B8}"/>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B-F8CC-4BAA-8C7F-4DD312F5C0B8}"/>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1-F8CC-4BAA-8C7F-4DD312F5C0B8}"/>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3-F8CC-4BAA-8C7F-4DD312F5C0B8}"/>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5-F8CC-4BAA-8C7F-4DD312F5C0B8}"/>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7-F8CC-4BAA-8C7F-4DD312F5C0B8}"/>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9-F8CC-4BAA-8C7F-4DD312F5C0B8}"/>
              </c:ext>
            </c:extLst>
          </c:dPt>
          <c:dLbls>
            <c:spPr>
              <a:noFill/>
              <a:ln>
                <a:noFill/>
              </a:ln>
              <a:effectLst/>
            </c:spPr>
            <c:txPr>
              <a:bodyPr rot="0" spcFirstLastPara="1" vertOverflow="ellipsis" vert="horz" wrap="square" anchor="ctr" anchorCtr="1"/>
              <a:lstStyle/>
              <a:p>
                <a:pPr>
                  <a:defRPr lang="en-GB"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Driving under influence of drugs</c:v>
                </c:pt>
                <c:pt idx="1">
                  <c:v>Drinking/driving over the limit</c:v>
                </c:pt>
                <c:pt idx="2">
                  <c:v>Using hand held mobile</c:v>
                </c:pt>
                <c:pt idx="3">
                  <c:v>Not wearing seatbelt </c:v>
                </c:pt>
                <c:pt idx="4">
                  <c:v>Not looking out for motorcyclists/bikes at junctions</c:v>
                </c:pt>
                <c:pt idx="5">
                  <c:v>Being distracted by something/someone</c:v>
                </c:pt>
                <c:pt idx="6">
                  <c:v>Not adjusting speed to country roads</c:v>
                </c:pt>
                <c:pt idx="7">
                  <c:v>Driving + 10 mph in cities/towns</c:v>
                </c:pt>
                <c:pt idx="8">
                  <c:v>Driving when tired</c:v>
                </c:pt>
                <c:pt idx="9">
                  <c:v>Speeding up through amber</c:v>
                </c:pt>
                <c:pt idx="10">
                  <c:v>Driving + 10 mph on motorways</c:v>
                </c:pt>
                <c:pt idx="11">
                  <c:v>Driving + 5 mph in cities/towns</c:v>
                </c:pt>
                <c:pt idx="12">
                  <c:v>Parking on pavements</c:v>
                </c:pt>
              </c:strCache>
            </c:strRef>
          </c:cat>
          <c:val>
            <c:numRef>
              <c:f>Sheet1!$B$2:$B$14</c:f>
              <c:numCache>
                <c:formatCode>0%</c:formatCode>
                <c:ptCount val="13"/>
                <c:pt idx="0">
                  <c:v>0.86</c:v>
                </c:pt>
                <c:pt idx="1">
                  <c:v>0.86</c:v>
                </c:pt>
                <c:pt idx="2">
                  <c:v>0.75</c:v>
                </c:pt>
                <c:pt idx="3">
                  <c:v>0.7</c:v>
                </c:pt>
                <c:pt idx="4">
                  <c:v>0.67</c:v>
                </c:pt>
                <c:pt idx="5">
                  <c:v>0.55000000000000004</c:v>
                </c:pt>
                <c:pt idx="6">
                  <c:v>0.54</c:v>
                </c:pt>
                <c:pt idx="7">
                  <c:v>0.53</c:v>
                </c:pt>
                <c:pt idx="8">
                  <c:v>0.53</c:v>
                </c:pt>
                <c:pt idx="9">
                  <c:v>0.37</c:v>
                </c:pt>
                <c:pt idx="10">
                  <c:v>0.33</c:v>
                </c:pt>
                <c:pt idx="11">
                  <c:v>0.21</c:v>
                </c:pt>
                <c:pt idx="12">
                  <c:v>0.2</c:v>
                </c:pt>
              </c:numCache>
            </c:numRef>
          </c:val>
          <c:extLst>
            <c:ext xmlns:c16="http://schemas.microsoft.com/office/drawing/2014/chart" uri="{C3380CC4-5D6E-409C-BE32-E72D297353CC}">
              <c16:uniqueId val="{0000000A-F8CC-4BAA-8C7F-4DD312F5C0B8}"/>
            </c:ext>
          </c:extLst>
        </c:ser>
        <c:dLbls>
          <c:dLblPos val="outEnd"/>
          <c:showLegendKey val="0"/>
          <c:showVal val="1"/>
          <c:showCatName val="0"/>
          <c:showSerName val="0"/>
          <c:showPercent val="0"/>
          <c:showBubbleSize val="0"/>
        </c:dLbls>
        <c:gapWidth val="182"/>
        <c:axId val="1922321184"/>
        <c:axId val="1922315200"/>
      </c:barChart>
      <c:catAx>
        <c:axId val="19223211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lang="en-GB" sz="1100" b="0" i="0" u="none" strike="noStrike" kern="1200" baseline="0">
                <a:solidFill>
                  <a:schemeClr val="tx1"/>
                </a:solidFill>
                <a:latin typeface="+mn-lt"/>
                <a:ea typeface="+mn-ea"/>
                <a:cs typeface="+mn-cs"/>
              </a:defRPr>
            </a:pPr>
            <a:endParaRPr lang="en-US"/>
          </a:p>
        </c:txPr>
        <c:crossAx val="1922315200"/>
        <c:crosses val="autoZero"/>
        <c:auto val="1"/>
        <c:lblAlgn val="ctr"/>
        <c:lblOffset val="100"/>
        <c:noMultiLvlLbl val="0"/>
      </c:catAx>
      <c:valAx>
        <c:axId val="1922315200"/>
        <c:scaling>
          <c:orientation val="minMax"/>
        </c:scaling>
        <c:delete val="1"/>
        <c:axPos val="t"/>
        <c:numFmt formatCode="0%" sourceLinked="1"/>
        <c:majorTickMark val="out"/>
        <c:minorTickMark val="none"/>
        <c:tickLblPos val="nextTo"/>
        <c:crossAx val="1922321184"/>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Mobile phone behaviours (%)</a:t>
            </a:r>
          </a:p>
        </c:rich>
      </c:tx>
      <c:layout>
        <c:manualLayout>
          <c:xMode val="edge"/>
          <c:yMode val="edge"/>
          <c:x val="0.28163564118368412"/>
          <c:y val="2.529099580806723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2.8509850132118375E-2"/>
          <c:y val="0.20804665226208377"/>
          <c:w val="0.64463801253447717"/>
          <c:h val="0.66460798403326116"/>
        </c:manualLayout>
      </c:layout>
      <c:lineChart>
        <c:grouping val="standard"/>
        <c:varyColors val="0"/>
        <c:ser>
          <c:idx val="0"/>
          <c:order val="0"/>
          <c:tx>
            <c:strRef>
              <c:f>Sheet1!$B$1</c:f>
              <c:strCache>
                <c:ptCount val="1"/>
                <c:pt idx="0">
                  <c:v>Any mobile phone related</c:v>
                </c:pt>
              </c:strCache>
            </c:strRef>
          </c:tx>
          <c:spPr>
            <a:ln w="28575" cap="rnd">
              <a:solidFill>
                <a:schemeClr val="accent1"/>
              </a:solidFill>
              <a:round/>
            </a:ln>
            <a:effectLst/>
          </c:spPr>
          <c:marker>
            <c:symbol val="none"/>
          </c:marker>
          <c:dLbls>
            <c:dLbl>
              <c:idx val="0"/>
              <c:layout>
                <c:manualLayout>
                  <c:x val="-2.550888015370804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56-4C6F-8C67-C186862B1361}"/>
                </c:ext>
              </c:extLst>
            </c:dLbl>
            <c:dLbl>
              <c:idx val="10"/>
              <c:delete val="1"/>
              <c:extLst>
                <c:ext xmlns:c15="http://schemas.microsoft.com/office/drawing/2012/chart" uri="{CE6537A1-D6FC-4f65-9D91-7224C49458BB}"/>
                <c:ext xmlns:c16="http://schemas.microsoft.com/office/drawing/2014/chart" uri="{C3380CC4-5D6E-409C-BE32-E72D297353CC}">
                  <c16:uniqueId val="{00000000-15F8-40B1-99E4-CD02C0006756}"/>
                </c:ext>
              </c:extLst>
            </c:dLbl>
            <c:dLbl>
              <c:idx val="11"/>
              <c:delete val="1"/>
              <c:extLst>
                <c:ext xmlns:c15="http://schemas.microsoft.com/office/drawing/2012/chart" uri="{CE6537A1-D6FC-4f65-9D91-7224C49458BB}"/>
                <c:ext xmlns:c16="http://schemas.microsoft.com/office/drawing/2014/chart" uri="{C3380CC4-5D6E-409C-BE32-E72D297353CC}">
                  <c16:uniqueId val="{00000001-15F8-40B1-99E4-CD02C0006756}"/>
                </c:ext>
              </c:extLst>
            </c:dLbl>
            <c:dLbl>
              <c:idx val="12"/>
              <c:delete val="1"/>
              <c:extLst>
                <c:ext xmlns:c15="http://schemas.microsoft.com/office/drawing/2012/chart" uri="{CE6537A1-D6FC-4f65-9D91-7224C49458BB}"/>
                <c:ext xmlns:c16="http://schemas.microsoft.com/office/drawing/2014/chart" uri="{C3380CC4-5D6E-409C-BE32-E72D297353CC}">
                  <c16:uniqueId val="{00000002-15F8-40B1-99E4-CD02C0006756}"/>
                </c:ext>
              </c:extLst>
            </c:dLbl>
            <c:dLbl>
              <c:idx val="13"/>
              <c:delete val="1"/>
              <c:extLst>
                <c:ext xmlns:c15="http://schemas.microsoft.com/office/drawing/2012/chart" uri="{CE6537A1-D6FC-4f65-9D91-7224C49458BB}"/>
                <c:ext xmlns:c16="http://schemas.microsoft.com/office/drawing/2014/chart" uri="{C3380CC4-5D6E-409C-BE32-E72D297353CC}">
                  <c16:uniqueId val="{00000003-15F8-40B1-99E4-CD02C0006756}"/>
                </c:ext>
              </c:extLst>
            </c:dLbl>
            <c:dLbl>
              <c:idx val="14"/>
              <c:delete val="1"/>
              <c:extLst>
                <c:ext xmlns:c15="http://schemas.microsoft.com/office/drawing/2012/chart" uri="{CE6537A1-D6FC-4f65-9D91-7224C49458BB}"/>
                <c:ext xmlns:c16="http://schemas.microsoft.com/office/drawing/2014/chart" uri="{C3380CC4-5D6E-409C-BE32-E72D297353CC}">
                  <c16:uniqueId val="{00000001-C756-4C6F-8C67-C186862B1361}"/>
                </c:ext>
              </c:extLst>
            </c:dLbl>
            <c:dLbl>
              <c:idx val="15"/>
              <c:delete val="1"/>
              <c:extLst>
                <c:ext xmlns:c15="http://schemas.microsoft.com/office/drawing/2012/chart" uri="{CE6537A1-D6FC-4f65-9D91-7224C49458BB}"/>
                <c:ext xmlns:c16="http://schemas.microsoft.com/office/drawing/2014/chart" uri="{C3380CC4-5D6E-409C-BE32-E72D297353CC}">
                  <c16:uniqueId val="{00000002-C756-4C6F-8C67-C186862B1361}"/>
                </c:ext>
              </c:extLst>
            </c:dLbl>
            <c:dLbl>
              <c:idx val="16"/>
              <c:layout>
                <c:manualLayout>
                  <c:x val="-9.8727773521522632E-3"/>
                  <c:y val="-4.01985221473228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B48-4A39-8075-1035714287B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Sheet1!$B$2:$B$18</c:f>
              <c:numCache>
                <c:formatCode>General</c:formatCode>
                <c:ptCount val="17"/>
                <c:pt idx="0">
                  <c:v>27</c:v>
                </c:pt>
                <c:pt idx="1">
                  <c:v>23</c:v>
                </c:pt>
                <c:pt idx="2">
                  <c:v>27</c:v>
                </c:pt>
                <c:pt idx="3">
                  <c:v>28</c:v>
                </c:pt>
                <c:pt idx="4">
                  <c:v>27</c:v>
                </c:pt>
                <c:pt idx="5">
                  <c:v>28</c:v>
                </c:pt>
                <c:pt idx="6">
                  <c:v>21</c:v>
                </c:pt>
                <c:pt idx="7">
                  <c:v>24</c:v>
                </c:pt>
                <c:pt idx="8">
                  <c:v>27</c:v>
                </c:pt>
                <c:pt idx="9">
                  <c:v>21</c:v>
                </c:pt>
                <c:pt idx="10" formatCode="0">
                  <c:v>28</c:v>
                </c:pt>
                <c:pt idx="11" formatCode="0">
                  <c:v>22</c:v>
                </c:pt>
                <c:pt idx="12" formatCode="0">
                  <c:v>25</c:v>
                </c:pt>
                <c:pt idx="13" formatCode="0">
                  <c:v>16</c:v>
                </c:pt>
                <c:pt idx="14" formatCode="0">
                  <c:v>16</c:v>
                </c:pt>
                <c:pt idx="15" formatCode="0">
                  <c:v>17</c:v>
                </c:pt>
                <c:pt idx="16" formatCode="0">
                  <c:v>22</c:v>
                </c:pt>
              </c:numCache>
            </c:numRef>
          </c:val>
          <c:smooth val="0"/>
          <c:extLst>
            <c:ext xmlns:c16="http://schemas.microsoft.com/office/drawing/2014/chart" uri="{C3380CC4-5D6E-409C-BE32-E72D297353CC}">
              <c16:uniqueId val="{00000003-C756-4C6F-8C67-C186862B1361}"/>
            </c:ext>
          </c:extLst>
        </c:ser>
        <c:ser>
          <c:idx val="1"/>
          <c:order val="1"/>
          <c:tx>
            <c:strRef>
              <c:f>Sheet1!$C$1</c:f>
              <c:strCache>
                <c:ptCount val="1"/>
                <c:pt idx="0">
                  <c:v>Used a hands-free mobile phone for any reason while driving</c:v>
                </c:pt>
              </c:strCache>
            </c:strRef>
          </c:tx>
          <c:spPr>
            <a:ln w="28575" cap="rnd">
              <a:solidFill>
                <a:schemeClr val="accent2"/>
              </a:solidFill>
              <a:round/>
            </a:ln>
            <a:effectLst/>
          </c:spPr>
          <c:marker>
            <c:symbol val="none"/>
          </c:marker>
          <c:dLbls>
            <c:dLbl>
              <c:idx val="0"/>
              <c:layout>
                <c:manualLayout>
                  <c:x val="-3.0119613123198875E-2"/>
                  <c:y val="2.810110645340803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756-4C6F-8C67-C186862B1361}"/>
                </c:ext>
              </c:extLst>
            </c:dLbl>
            <c:dLbl>
              <c:idx val="10"/>
              <c:delete val="1"/>
              <c:extLst>
                <c:ext xmlns:c15="http://schemas.microsoft.com/office/drawing/2012/chart" uri="{CE6537A1-D6FC-4f65-9D91-7224C49458BB}"/>
                <c:ext xmlns:c16="http://schemas.microsoft.com/office/drawing/2014/chart" uri="{C3380CC4-5D6E-409C-BE32-E72D297353CC}">
                  <c16:uniqueId val="{00000004-15F8-40B1-99E4-CD02C0006756}"/>
                </c:ext>
              </c:extLst>
            </c:dLbl>
            <c:dLbl>
              <c:idx val="11"/>
              <c:delete val="1"/>
              <c:extLst>
                <c:ext xmlns:c15="http://schemas.microsoft.com/office/drawing/2012/chart" uri="{CE6537A1-D6FC-4f65-9D91-7224C49458BB}"/>
                <c:ext xmlns:c16="http://schemas.microsoft.com/office/drawing/2014/chart" uri="{C3380CC4-5D6E-409C-BE32-E72D297353CC}">
                  <c16:uniqueId val="{00000005-15F8-40B1-99E4-CD02C0006756}"/>
                </c:ext>
              </c:extLst>
            </c:dLbl>
            <c:dLbl>
              <c:idx val="12"/>
              <c:delete val="1"/>
              <c:extLst>
                <c:ext xmlns:c15="http://schemas.microsoft.com/office/drawing/2012/chart" uri="{CE6537A1-D6FC-4f65-9D91-7224C49458BB}"/>
                <c:ext xmlns:c16="http://schemas.microsoft.com/office/drawing/2014/chart" uri="{C3380CC4-5D6E-409C-BE32-E72D297353CC}">
                  <c16:uniqueId val="{00000006-15F8-40B1-99E4-CD02C0006756}"/>
                </c:ext>
              </c:extLst>
            </c:dLbl>
            <c:dLbl>
              <c:idx val="13"/>
              <c:delete val="1"/>
              <c:extLst>
                <c:ext xmlns:c15="http://schemas.microsoft.com/office/drawing/2012/chart" uri="{CE6537A1-D6FC-4f65-9D91-7224C49458BB}"/>
                <c:ext xmlns:c16="http://schemas.microsoft.com/office/drawing/2014/chart" uri="{C3380CC4-5D6E-409C-BE32-E72D297353CC}">
                  <c16:uniqueId val="{00000007-15F8-40B1-99E4-CD02C0006756}"/>
                </c:ext>
              </c:extLst>
            </c:dLbl>
            <c:dLbl>
              <c:idx val="14"/>
              <c:delete val="1"/>
              <c:extLst>
                <c:ext xmlns:c15="http://schemas.microsoft.com/office/drawing/2012/chart" uri="{CE6537A1-D6FC-4f65-9D91-7224C49458BB}"/>
                <c:ext xmlns:c16="http://schemas.microsoft.com/office/drawing/2014/chart" uri="{C3380CC4-5D6E-409C-BE32-E72D297353CC}">
                  <c16:uniqueId val="{00000005-C756-4C6F-8C67-C186862B1361}"/>
                </c:ext>
              </c:extLst>
            </c:dLbl>
            <c:dLbl>
              <c:idx val="15"/>
              <c:delete val="1"/>
              <c:extLst>
                <c:ext xmlns:c15="http://schemas.microsoft.com/office/drawing/2012/chart" uri="{CE6537A1-D6FC-4f65-9D91-7224C49458BB}"/>
                <c:ext xmlns:c16="http://schemas.microsoft.com/office/drawing/2014/chart" uri="{C3380CC4-5D6E-409C-BE32-E72D297353CC}">
                  <c16:uniqueId val="{00000001-2B48-4A39-8075-1035714287BF}"/>
                </c:ext>
              </c:extLst>
            </c:dLbl>
            <c:dLbl>
              <c:idx val="16"/>
              <c:layout>
                <c:manualLayout>
                  <c:x val="5.0137182920219814E-4"/>
                  <c:y val="-1.77176369845963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B48-4A39-8075-1035714287B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Sheet1!$C$2:$C$18</c:f>
              <c:numCache>
                <c:formatCode>General</c:formatCode>
                <c:ptCount val="17"/>
                <c:pt idx="0">
                  <c:v>22</c:v>
                </c:pt>
                <c:pt idx="1">
                  <c:v>18</c:v>
                </c:pt>
                <c:pt idx="2">
                  <c:v>20</c:v>
                </c:pt>
                <c:pt idx="3">
                  <c:v>23</c:v>
                </c:pt>
                <c:pt idx="4">
                  <c:v>23</c:v>
                </c:pt>
                <c:pt idx="5">
                  <c:v>25</c:v>
                </c:pt>
                <c:pt idx="6">
                  <c:v>19</c:v>
                </c:pt>
                <c:pt idx="7">
                  <c:v>22</c:v>
                </c:pt>
                <c:pt idx="8">
                  <c:v>26</c:v>
                </c:pt>
                <c:pt idx="9">
                  <c:v>19</c:v>
                </c:pt>
                <c:pt idx="10" formatCode="0">
                  <c:v>25</c:v>
                </c:pt>
                <c:pt idx="11" formatCode="0">
                  <c:v>19</c:v>
                </c:pt>
                <c:pt idx="12" formatCode="0">
                  <c:v>22</c:v>
                </c:pt>
                <c:pt idx="13" formatCode="0">
                  <c:v>13</c:v>
                </c:pt>
                <c:pt idx="14" formatCode="0">
                  <c:v>13</c:v>
                </c:pt>
                <c:pt idx="15" formatCode="0">
                  <c:v>13</c:v>
                </c:pt>
                <c:pt idx="16" formatCode="0">
                  <c:v>18</c:v>
                </c:pt>
              </c:numCache>
            </c:numRef>
          </c:val>
          <c:smooth val="0"/>
          <c:extLst>
            <c:ext xmlns:c16="http://schemas.microsoft.com/office/drawing/2014/chart" uri="{C3380CC4-5D6E-409C-BE32-E72D297353CC}">
              <c16:uniqueId val="{00000007-C756-4C6F-8C67-C186862B1361}"/>
            </c:ext>
          </c:extLst>
        </c:ser>
        <c:ser>
          <c:idx val="2"/>
          <c:order val="2"/>
          <c:tx>
            <c:strRef>
              <c:f>Sheet1!$D$1</c:f>
              <c:strCache>
                <c:ptCount val="1"/>
                <c:pt idx="0">
                  <c:v>Used a hand-held mobile phone for any reason while driving</c:v>
                </c:pt>
              </c:strCache>
            </c:strRef>
          </c:tx>
          <c:spPr>
            <a:ln w="28575" cap="rnd">
              <a:solidFill>
                <a:schemeClr val="accent3"/>
              </a:solidFill>
              <a:round/>
            </a:ln>
            <a:effectLst/>
          </c:spPr>
          <c:marker>
            <c:symbol val="none"/>
          </c:marker>
          <c:dLbls>
            <c:dLbl>
              <c:idx val="0"/>
              <c:layout>
                <c:manualLayout>
                  <c:x val="-3.1272296365571585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756-4C6F-8C67-C186862B1361}"/>
                </c:ext>
              </c:extLst>
            </c:dLbl>
            <c:dLbl>
              <c:idx val="11"/>
              <c:delete val="1"/>
              <c:extLst>
                <c:ext xmlns:c15="http://schemas.microsoft.com/office/drawing/2012/chart" uri="{CE6537A1-D6FC-4f65-9D91-7224C49458BB}"/>
                <c:ext xmlns:c16="http://schemas.microsoft.com/office/drawing/2014/chart" uri="{C3380CC4-5D6E-409C-BE32-E72D297353CC}">
                  <c16:uniqueId val="{00000008-15F8-40B1-99E4-CD02C0006756}"/>
                </c:ext>
              </c:extLst>
            </c:dLbl>
            <c:dLbl>
              <c:idx val="12"/>
              <c:delete val="1"/>
              <c:extLst>
                <c:ext xmlns:c15="http://schemas.microsoft.com/office/drawing/2012/chart" uri="{CE6537A1-D6FC-4f65-9D91-7224C49458BB}"/>
                <c:ext xmlns:c16="http://schemas.microsoft.com/office/drawing/2014/chart" uri="{C3380CC4-5D6E-409C-BE32-E72D297353CC}">
                  <c16:uniqueId val="{00000009-15F8-40B1-99E4-CD02C0006756}"/>
                </c:ext>
              </c:extLst>
            </c:dLbl>
            <c:dLbl>
              <c:idx val="13"/>
              <c:delete val="1"/>
              <c:extLst>
                <c:ext xmlns:c15="http://schemas.microsoft.com/office/drawing/2012/chart" uri="{CE6537A1-D6FC-4f65-9D91-7224C49458BB}"/>
                <c:ext xmlns:c16="http://schemas.microsoft.com/office/drawing/2014/chart" uri="{C3380CC4-5D6E-409C-BE32-E72D297353CC}">
                  <c16:uniqueId val="{0000000A-15F8-40B1-99E4-CD02C0006756}"/>
                </c:ext>
              </c:extLst>
            </c:dLbl>
            <c:dLbl>
              <c:idx val="14"/>
              <c:delete val="1"/>
              <c:extLst>
                <c:ext xmlns:c15="http://schemas.microsoft.com/office/drawing/2012/chart" uri="{CE6537A1-D6FC-4f65-9D91-7224C49458BB}"/>
                <c:ext xmlns:c16="http://schemas.microsoft.com/office/drawing/2014/chart" uri="{C3380CC4-5D6E-409C-BE32-E72D297353CC}">
                  <c16:uniqueId val="{0000000B-15F8-40B1-99E4-CD02C0006756}"/>
                </c:ext>
              </c:extLst>
            </c:dLbl>
            <c:dLbl>
              <c:idx val="15"/>
              <c:delete val="1"/>
              <c:extLst>
                <c:ext xmlns:c15="http://schemas.microsoft.com/office/drawing/2012/chart" uri="{CE6537A1-D6FC-4f65-9D91-7224C49458BB}"/>
                <c:ext xmlns:c16="http://schemas.microsoft.com/office/drawing/2014/chart" uri="{C3380CC4-5D6E-409C-BE32-E72D297353CC}">
                  <c16:uniqueId val="{00000009-C756-4C6F-8C67-C186862B1361}"/>
                </c:ext>
              </c:extLst>
            </c:dLbl>
            <c:dLbl>
              <c:idx val="16"/>
              <c:layout>
                <c:manualLayout>
                  <c:x val="5.3885672519414941E-4"/>
                  <c:y val="4.763248178130037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B48-4A39-8075-1035714287B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Sheet1!$D$2:$D$18</c:f>
              <c:numCache>
                <c:formatCode>General</c:formatCode>
                <c:ptCount val="17"/>
                <c:pt idx="0">
                  <c:v>10</c:v>
                </c:pt>
                <c:pt idx="1">
                  <c:v>8</c:v>
                </c:pt>
                <c:pt idx="2">
                  <c:v>11</c:v>
                </c:pt>
                <c:pt idx="3">
                  <c:v>10</c:v>
                </c:pt>
                <c:pt idx="4">
                  <c:v>7</c:v>
                </c:pt>
                <c:pt idx="5">
                  <c:v>8</c:v>
                </c:pt>
                <c:pt idx="6">
                  <c:v>3</c:v>
                </c:pt>
                <c:pt idx="7">
                  <c:v>5</c:v>
                </c:pt>
                <c:pt idx="8">
                  <c:v>7</c:v>
                </c:pt>
                <c:pt idx="9">
                  <c:v>5</c:v>
                </c:pt>
                <c:pt idx="10" formatCode="0">
                  <c:v>7</c:v>
                </c:pt>
                <c:pt idx="11" formatCode="0">
                  <c:v>5</c:v>
                </c:pt>
                <c:pt idx="12" formatCode="0">
                  <c:v>6</c:v>
                </c:pt>
                <c:pt idx="13" formatCode="0">
                  <c:v>6</c:v>
                </c:pt>
                <c:pt idx="14" formatCode="0">
                  <c:v>6</c:v>
                </c:pt>
                <c:pt idx="15" formatCode="0">
                  <c:v>7</c:v>
                </c:pt>
                <c:pt idx="16" formatCode="0">
                  <c:v>8</c:v>
                </c:pt>
              </c:numCache>
            </c:numRef>
          </c:val>
          <c:smooth val="0"/>
          <c:extLst>
            <c:ext xmlns:c16="http://schemas.microsoft.com/office/drawing/2014/chart" uri="{C3380CC4-5D6E-409C-BE32-E72D297353CC}">
              <c16:uniqueId val="{0000000A-C756-4C6F-8C67-C186862B1361}"/>
            </c:ext>
          </c:extLst>
        </c:ser>
        <c:dLbls>
          <c:showLegendKey val="0"/>
          <c:showVal val="0"/>
          <c:showCatName val="0"/>
          <c:showSerName val="0"/>
          <c:showPercent val="0"/>
          <c:showBubbleSize val="0"/>
        </c:dLbls>
        <c:smooth val="0"/>
        <c:axId val="1922322272"/>
        <c:axId val="1922323360"/>
      </c:lineChart>
      <c:catAx>
        <c:axId val="1922322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22323360"/>
        <c:crosses val="autoZero"/>
        <c:auto val="1"/>
        <c:lblAlgn val="ctr"/>
        <c:lblOffset val="100"/>
        <c:noMultiLvlLbl val="0"/>
      </c:catAx>
      <c:valAx>
        <c:axId val="192232336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22322272"/>
        <c:crosses val="autoZero"/>
        <c:crossBetween val="between"/>
      </c:valAx>
      <c:spPr>
        <a:noFill/>
        <a:ln>
          <a:noFill/>
        </a:ln>
        <a:effectLst/>
      </c:spPr>
    </c:plotArea>
    <c:legend>
      <c:legendPos val="r"/>
      <c:layout>
        <c:manualLayout>
          <c:xMode val="edge"/>
          <c:yMode val="edge"/>
          <c:x val="0.70741087285259419"/>
          <c:y val="0.29940711090754402"/>
          <c:w val="0.2775088536510697"/>
          <c:h val="0.4420627097211021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1535790685821933"/>
          <c:y val="5.3498012177506174E-2"/>
          <c:w val="0.86897428624487549"/>
          <c:h val="0.86902354818153571"/>
        </c:manualLayout>
      </c:layout>
      <c:barChart>
        <c:barDir val="bar"/>
        <c:grouping val="percentStacked"/>
        <c:varyColors val="0"/>
        <c:ser>
          <c:idx val="0"/>
          <c:order val="0"/>
          <c:tx>
            <c:strRef>
              <c:f>Sheet1!$B$1</c:f>
              <c:strCache>
                <c:ptCount val="1"/>
                <c:pt idx="0">
                  <c:v>Disagree strongly</c:v>
                </c:pt>
              </c:strCache>
            </c:strRef>
          </c:tx>
          <c:spPr>
            <a:solidFill>
              <a:srgbClr val="C00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July '15</c:v>
                </c:pt>
                <c:pt idx="1">
                  <c:v>Feb '16</c:v>
                </c:pt>
                <c:pt idx="2">
                  <c:v>Jul '16</c:v>
                </c:pt>
                <c:pt idx="3">
                  <c:v>Mar '17</c:v>
                </c:pt>
                <c:pt idx="4">
                  <c:v>Aug '17</c:v>
                </c:pt>
                <c:pt idx="5">
                  <c:v>Feb '18</c:v>
                </c:pt>
                <c:pt idx="6">
                  <c:v>Aug '18</c:v>
                </c:pt>
                <c:pt idx="7">
                  <c:v>Nov '19</c:v>
                </c:pt>
                <c:pt idx="8">
                  <c:v>Aug '20</c:v>
                </c:pt>
                <c:pt idx="9">
                  <c:v>Feb '21</c:v>
                </c:pt>
                <c:pt idx="10">
                  <c:v>Aug '21</c:v>
                </c:pt>
                <c:pt idx="11">
                  <c:v>Feb '22</c:v>
                </c:pt>
                <c:pt idx="12">
                  <c:v>Aug '24</c:v>
                </c:pt>
                <c:pt idx="13">
                  <c:v>Feb '25</c:v>
                </c:pt>
              </c:strCache>
            </c:strRef>
          </c:cat>
          <c:val>
            <c:numRef>
              <c:f>Sheet1!$B$2:$B$15</c:f>
              <c:numCache>
                <c:formatCode>0%</c:formatCode>
                <c:ptCount val="14"/>
                <c:pt idx="0">
                  <c:v>0.83</c:v>
                </c:pt>
                <c:pt idx="1">
                  <c:v>0.86</c:v>
                </c:pt>
                <c:pt idx="2">
                  <c:v>0.85</c:v>
                </c:pt>
                <c:pt idx="3">
                  <c:v>0.87</c:v>
                </c:pt>
                <c:pt idx="4">
                  <c:v>0.9</c:v>
                </c:pt>
                <c:pt idx="5">
                  <c:v>0.89</c:v>
                </c:pt>
                <c:pt idx="6">
                  <c:v>0.89</c:v>
                </c:pt>
                <c:pt idx="7">
                  <c:v>0.77</c:v>
                </c:pt>
                <c:pt idx="8">
                  <c:v>0.77</c:v>
                </c:pt>
                <c:pt idx="9">
                  <c:v>0.81</c:v>
                </c:pt>
                <c:pt idx="10">
                  <c:v>0.77</c:v>
                </c:pt>
                <c:pt idx="11">
                  <c:v>0.81</c:v>
                </c:pt>
                <c:pt idx="12">
                  <c:v>0.81</c:v>
                </c:pt>
                <c:pt idx="13">
                  <c:v>0.75</c:v>
                </c:pt>
              </c:numCache>
            </c:numRef>
          </c:val>
          <c:extLst>
            <c:ext xmlns:c16="http://schemas.microsoft.com/office/drawing/2014/chart" uri="{C3380CC4-5D6E-409C-BE32-E72D297353CC}">
              <c16:uniqueId val="{00000000-8A5F-4AEF-BFA2-F42EA3400CAC}"/>
            </c:ext>
          </c:extLst>
        </c:ser>
        <c:ser>
          <c:idx val="1"/>
          <c:order val="1"/>
          <c:tx>
            <c:strRef>
              <c:f>Sheet1!$C$1</c:f>
              <c:strCache>
                <c:ptCount val="1"/>
                <c:pt idx="0">
                  <c:v>Disagree slightly</c:v>
                </c:pt>
              </c:strCache>
            </c:strRef>
          </c:tx>
          <c:spPr>
            <a:solidFill>
              <a:srgbClr val="FFC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July '15</c:v>
                </c:pt>
                <c:pt idx="1">
                  <c:v>Feb '16</c:v>
                </c:pt>
                <c:pt idx="2">
                  <c:v>Jul '16</c:v>
                </c:pt>
                <c:pt idx="3">
                  <c:v>Mar '17</c:v>
                </c:pt>
                <c:pt idx="4">
                  <c:v>Aug '17</c:v>
                </c:pt>
                <c:pt idx="5">
                  <c:v>Feb '18</c:v>
                </c:pt>
                <c:pt idx="6">
                  <c:v>Aug '18</c:v>
                </c:pt>
                <c:pt idx="7">
                  <c:v>Nov '19</c:v>
                </c:pt>
                <c:pt idx="8">
                  <c:v>Aug '20</c:v>
                </c:pt>
                <c:pt idx="9">
                  <c:v>Feb '21</c:v>
                </c:pt>
                <c:pt idx="10">
                  <c:v>Aug '21</c:v>
                </c:pt>
                <c:pt idx="11">
                  <c:v>Feb '22</c:v>
                </c:pt>
                <c:pt idx="12">
                  <c:v>Aug '24</c:v>
                </c:pt>
                <c:pt idx="13">
                  <c:v>Feb '25</c:v>
                </c:pt>
              </c:strCache>
            </c:strRef>
          </c:cat>
          <c:val>
            <c:numRef>
              <c:f>Sheet1!$C$2:$C$15</c:f>
              <c:numCache>
                <c:formatCode>0%</c:formatCode>
                <c:ptCount val="14"/>
                <c:pt idx="0">
                  <c:v>0.09</c:v>
                </c:pt>
                <c:pt idx="1">
                  <c:v>7.0000000000000007E-2</c:v>
                </c:pt>
                <c:pt idx="2">
                  <c:v>0.06</c:v>
                </c:pt>
                <c:pt idx="3">
                  <c:v>7.0000000000000007E-2</c:v>
                </c:pt>
                <c:pt idx="4">
                  <c:v>0.04</c:v>
                </c:pt>
                <c:pt idx="5">
                  <c:v>0.06</c:v>
                </c:pt>
                <c:pt idx="6">
                  <c:v>0.06</c:v>
                </c:pt>
                <c:pt idx="7">
                  <c:v>0.12</c:v>
                </c:pt>
                <c:pt idx="8">
                  <c:v>0.08</c:v>
                </c:pt>
                <c:pt idx="9">
                  <c:v>0.11</c:v>
                </c:pt>
                <c:pt idx="10">
                  <c:v>0.1</c:v>
                </c:pt>
                <c:pt idx="11">
                  <c:v>0.08</c:v>
                </c:pt>
                <c:pt idx="12">
                  <c:v>0.09</c:v>
                </c:pt>
                <c:pt idx="13">
                  <c:v>0.13</c:v>
                </c:pt>
              </c:numCache>
            </c:numRef>
          </c:val>
          <c:extLst>
            <c:ext xmlns:c16="http://schemas.microsoft.com/office/drawing/2014/chart" uri="{C3380CC4-5D6E-409C-BE32-E72D297353CC}">
              <c16:uniqueId val="{00000000-0AFA-434A-8BEE-97483CF708DA}"/>
            </c:ext>
          </c:extLst>
        </c:ser>
        <c:ser>
          <c:idx val="2"/>
          <c:order val="2"/>
          <c:tx>
            <c:strRef>
              <c:f>Sheet1!$D$1</c:f>
              <c:strCache>
                <c:ptCount val="1"/>
                <c:pt idx="0">
                  <c:v>Neither nor</c:v>
                </c:pt>
              </c:strCache>
            </c:strRef>
          </c:tx>
          <c:spPr>
            <a:solidFill>
              <a:schemeClr val="tx1">
                <a:lumMod val="40000"/>
                <a:lumOff val="60000"/>
              </a:schemeClr>
            </a:solidFill>
            <a:ln w="19050">
              <a:solidFill>
                <a:schemeClr val="lt1"/>
              </a:solidFill>
            </a:ln>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0-43A3-4F50-8DF1-B1120938C9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July '15</c:v>
                </c:pt>
                <c:pt idx="1">
                  <c:v>Feb '16</c:v>
                </c:pt>
                <c:pt idx="2">
                  <c:v>Jul '16</c:v>
                </c:pt>
                <c:pt idx="3">
                  <c:v>Mar '17</c:v>
                </c:pt>
                <c:pt idx="4">
                  <c:v>Aug '17</c:v>
                </c:pt>
                <c:pt idx="5">
                  <c:v>Feb '18</c:v>
                </c:pt>
                <c:pt idx="6">
                  <c:v>Aug '18</c:v>
                </c:pt>
                <c:pt idx="7">
                  <c:v>Nov '19</c:v>
                </c:pt>
                <c:pt idx="8">
                  <c:v>Aug '20</c:v>
                </c:pt>
                <c:pt idx="9">
                  <c:v>Feb '21</c:v>
                </c:pt>
                <c:pt idx="10">
                  <c:v>Aug '21</c:v>
                </c:pt>
                <c:pt idx="11">
                  <c:v>Feb '22</c:v>
                </c:pt>
                <c:pt idx="12">
                  <c:v>Aug '24</c:v>
                </c:pt>
                <c:pt idx="13">
                  <c:v>Feb '25</c:v>
                </c:pt>
              </c:strCache>
            </c:strRef>
          </c:cat>
          <c:val>
            <c:numRef>
              <c:f>Sheet1!$D$2:$D$15</c:f>
              <c:numCache>
                <c:formatCode>0%</c:formatCode>
                <c:ptCount val="14"/>
                <c:pt idx="0">
                  <c:v>0.04</c:v>
                </c:pt>
                <c:pt idx="1">
                  <c:v>0.02</c:v>
                </c:pt>
                <c:pt idx="2">
                  <c:v>0.02</c:v>
                </c:pt>
                <c:pt idx="3">
                  <c:v>0.02</c:v>
                </c:pt>
                <c:pt idx="4">
                  <c:v>0.02</c:v>
                </c:pt>
                <c:pt idx="5">
                  <c:v>0.02</c:v>
                </c:pt>
                <c:pt idx="6">
                  <c:v>0.01</c:v>
                </c:pt>
                <c:pt idx="7">
                  <c:v>0.03</c:v>
                </c:pt>
                <c:pt idx="8">
                  <c:v>0.08</c:v>
                </c:pt>
                <c:pt idx="9">
                  <c:v>0.05</c:v>
                </c:pt>
                <c:pt idx="10">
                  <c:v>0.06</c:v>
                </c:pt>
                <c:pt idx="11">
                  <c:v>0.02</c:v>
                </c:pt>
                <c:pt idx="12">
                  <c:v>0.05</c:v>
                </c:pt>
                <c:pt idx="13">
                  <c:v>0.03</c:v>
                </c:pt>
              </c:numCache>
            </c:numRef>
          </c:val>
          <c:extLst>
            <c:ext xmlns:c16="http://schemas.microsoft.com/office/drawing/2014/chart" uri="{C3380CC4-5D6E-409C-BE32-E72D297353CC}">
              <c16:uniqueId val="{00000001-0AFA-434A-8BEE-97483CF708DA}"/>
            </c:ext>
          </c:extLst>
        </c:ser>
        <c:ser>
          <c:idx val="3"/>
          <c:order val="3"/>
          <c:tx>
            <c:strRef>
              <c:f>Sheet1!$E$1</c:f>
              <c:strCache>
                <c:ptCount val="1"/>
                <c:pt idx="0">
                  <c:v>Agree slightly</c:v>
                </c:pt>
              </c:strCache>
            </c:strRef>
          </c:tx>
          <c:spPr>
            <a:solidFill>
              <a:schemeClr val="accent5">
                <a:lumMod val="60000"/>
                <a:lumOff val="40000"/>
              </a:schemeClr>
            </a:solidFill>
            <a:ln w="19050">
              <a:solidFill>
                <a:schemeClr val="lt1"/>
              </a:solidFill>
            </a:ln>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1-43A3-4F50-8DF1-B1120938C91E}"/>
                </c:ext>
              </c:extLst>
            </c:dLbl>
            <c:dLbl>
              <c:idx val="5"/>
              <c:delete val="1"/>
              <c:extLst>
                <c:ext xmlns:c15="http://schemas.microsoft.com/office/drawing/2012/chart" uri="{CE6537A1-D6FC-4f65-9D91-7224C49458BB}"/>
                <c:ext xmlns:c16="http://schemas.microsoft.com/office/drawing/2014/chart" uri="{C3380CC4-5D6E-409C-BE32-E72D297353CC}">
                  <c16:uniqueId val="{00000000-77DA-4181-B2B1-550EB9A040FE}"/>
                </c:ext>
              </c:extLst>
            </c:dLbl>
            <c:dLbl>
              <c:idx val="6"/>
              <c:delete val="1"/>
              <c:extLst>
                <c:ext xmlns:c15="http://schemas.microsoft.com/office/drawing/2012/chart" uri="{CE6537A1-D6FC-4f65-9D91-7224C49458BB}"/>
                <c:ext xmlns:c16="http://schemas.microsoft.com/office/drawing/2014/chart" uri="{C3380CC4-5D6E-409C-BE32-E72D297353CC}">
                  <c16:uniqueId val="{00000000-4D2B-4262-A684-3D5A61DD135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July '15</c:v>
                </c:pt>
                <c:pt idx="1">
                  <c:v>Feb '16</c:v>
                </c:pt>
                <c:pt idx="2">
                  <c:v>Jul '16</c:v>
                </c:pt>
                <c:pt idx="3">
                  <c:v>Mar '17</c:v>
                </c:pt>
                <c:pt idx="4">
                  <c:v>Aug '17</c:v>
                </c:pt>
                <c:pt idx="5">
                  <c:v>Feb '18</c:v>
                </c:pt>
                <c:pt idx="6">
                  <c:v>Aug '18</c:v>
                </c:pt>
                <c:pt idx="7">
                  <c:v>Nov '19</c:v>
                </c:pt>
                <c:pt idx="8">
                  <c:v>Aug '20</c:v>
                </c:pt>
                <c:pt idx="9">
                  <c:v>Feb '21</c:v>
                </c:pt>
                <c:pt idx="10">
                  <c:v>Aug '21</c:v>
                </c:pt>
                <c:pt idx="11">
                  <c:v>Feb '22</c:v>
                </c:pt>
                <c:pt idx="12">
                  <c:v>Aug '24</c:v>
                </c:pt>
                <c:pt idx="13">
                  <c:v>Feb '25</c:v>
                </c:pt>
              </c:strCache>
            </c:strRef>
          </c:cat>
          <c:val>
            <c:numRef>
              <c:f>Sheet1!$E$2:$E$15</c:f>
              <c:numCache>
                <c:formatCode>0%</c:formatCode>
                <c:ptCount val="14"/>
                <c:pt idx="0">
                  <c:v>0.03</c:v>
                </c:pt>
                <c:pt idx="1">
                  <c:v>0.02</c:v>
                </c:pt>
                <c:pt idx="2">
                  <c:v>0.02</c:v>
                </c:pt>
                <c:pt idx="3">
                  <c:v>0.02</c:v>
                </c:pt>
                <c:pt idx="4">
                  <c:v>0.01</c:v>
                </c:pt>
                <c:pt idx="5" formatCode="0.00%">
                  <c:v>5.0000000000000001E-3</c:v>
                </c:pt>
                <c:pt idx="6">
                  <c:v>0.01</c:v>
                </c:pt>
                <c:pt idx="7">
                  <c:v>0.02</c:v>
                </c:pt>
                <c:pt idx="8">
                  <c:v>0.04</c:v>
                </c:pt>
                <c:pt idx="9">
                  <c:v>0.02</c:v>
                </c:pt>
                <c:pt idx="10">
                  <c:v>0.04</c:v>
                </c:pt>
                <c:pt idx="11">
                  <c:v>0.05</c:v>
                </c:pt>
                <c:pt idx="12">
                  <c:v>0.03</c:v>
                </c:pt>
                <c:pt idx="13">
                  <c:v>0.05</c:v>
                </c:pt>
              </c:numCache>
            </c:numRef>
          </c:val>
          <c:extLst>
            <c:ext xmlns:c16="http://schemas.microsoft.com/office/drawing/2014/chart" uri="{C3380CC4-5D6E-409C-BE32-E72D297353CC}">
              <c16:uniqueId val="{00000002-0AFA-434A-8BEE-97483CF708DA}"/>
            </c:ext>
          </c:extLst>
        </c:ser>
        <c:ser>
          <c:idx val="4"/>
          <c:order val="4"/>
          <c:tx>
            <c:strRef>
              <c:f>Sheet1!$F$1</c:f>
              <c:strCache>
                <c:ptCount val="1"/>
                <c:pt idx="0">
                  <c:v>Agree strongly</c:v>
                </c:pt>
              </c:strCache>
            </c:strRef>
          </c:tx>
          <c:spPr>
            <a:solidFill>
              <a:srgbClr val="00B050"/>
            </a:solidFill>
            <a:ln w="19050">
              <a:solidFill>
                <a:schemeClr val="lt1"/>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43A3-4F50-8DF1-B1120938C9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July '15</c:v>
                </c:pt>
                <c:pt idx="1">
                  <c:v>Feb '16</c:v>
                </c:pt>
                <c:pt idx="2">
                  <c:v>Jul '16</c:v>
                </c:pt>
                <c:pt idx="3">
                  <c:v>Mar '17</c:v>
                </c:pt>
                <c:pt idx="4">
                  <c:v>Aug '17</c:v>
                </c:pt>
                <c:pt idx="5">
                  <c:v>Feb '18</c:v>
                </c:pt>
                <c:pt idx="6">
                  <c:v>Aug '18</c:v>
                </c:pt>
                <c:pt idx="7">
                  <c:v>Nov '19</c:v>
                </c:pt>
                <c:pt idx="8">
                  <c:v>Aug '20</c:v>
                </c:pt>
                <c:pt idx="9">
                  <c:v>Feb '21</c:v>
                </c:pt>
                <c:pt idx="10">
                  <c:v>Aug '21</c:v>
                </c:pt>
                <c:pt idx="11">
                  <c:v>Feb '22</c:v>
                </c:pt>
                <c:pt idx="12">
                  <c:v>Aug '24</c:v>
                </c:pt>
                <c:pt idx="13">
                  <c:v>Feb '25</c:v>
                </c:pt>
              </c:strCache>
            </c:strRef>
          </c:cat>
          <c:val>
            <c:numRef>
              <c:f>Sheet1!$F$2:$F$15</c:f>
              <c:numCache>
                <c:formatCode>0%</c:formatCode>
                <c:ptCount val="14"/>
                <c:pt idx="0">
                  <c:v>0.01</c:v>
                </c:pt>
                <c:pt idx="1">
                  <c:v>0.04</c:v>
                </c:pt>
                <c:pt idx="2">
                  <c:v>0.03</c:v>
                </c:pt>
                <c:pt idx="3">
                  <c:v>0.03</c:v>
                </c:pt>
                <c:pt idx="4">
                  <c:v>0.03</c:v>
                </c:pt>
                <c:pt idx="5">
                  <c:v>0.03</c:v>
                </c:pt>
                <c:pt idx="6">
                  <c:v>0.03</c:v>
                </c:pt>
                <c:pt idx="7">
                  <c:v>0.05</c:v>
                </c:pt>
                <c:pt idx="8">
                  <c:v>0.05</c:v>
                </c:pt>
                <c:pt idx="9">
                  <c:v>0.02</c:v>
                </c:pt>
                <c:pt idx="10">
                  <c:v>0.04</c:v>
                </c:pt>
                <c:pt idx="11">
                  <c:v>0.03</c:v>
                </c:pt>
                <c:pt idx="12">
                  <c:v>0.02</c:v>
                </c:pt>
                <c:pt idx="13">
                  <c:v>0.04</c:v>
                </c:pt>
              </c:numCache>
            </c:numRef>
          </c:val>
          <c:extLst>
            <c:ext xmlns:c16="http://schemas.microsoft.com/office/drawing/2014/chart" uri="{C3380CC4-5D6E-409C-BE32-E72D297353CC}">
              <c16:uniqueId val="{00000003-0AFA-434A-8BEE-97483CF708DA}"/>
            </c:ext>
          </c:extLst>
        </c:ser>
        <c:dLbls>
          <c:dLblPos val="ctr"/>
          <c:showLegendKey val="0"/>
          <c:showVal val="1"/>
          <c:showCatName val="0"/>
          <c:showSerName val="0"/>
          <c:showPercent val="0"/>
          <c:showBubbleSize val="0"/>
        </c:dLbls>
        <c:gapWidth val="75"/>
        <c:overlap val="100"/>
        <c:axId val="1932159232"/>
        <c:axId val="1932164672"/>
      </c:barChart>
      <c:catAx>
        <c:axId val="193215923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64672"/>
        <c:crosses val="autoZero"/>
        <c:auto val="1"/>
        <c:lblAlgn val="ctr"/>
        <c:lblOffset val="100"/>
        <c:noMultiLvlLbl val="0"/>
      </c:catAx>
      <c:valAx>
        <c:axId val="1932164672"/>
        <c:scaling>
          <c:orientation val="minMax"/>
          <c:max val="1"/>
        </c:scaling>
        <c:delete val="1"/>
        <c:axPos val="t"/>
        <c:numFmt formatCode="0%" sourceLinked="1"/>
        <c:majorTickMark val="none"/>
        <c:minorTickMark val="none"/>
        <c:tickLblPos val="nextTo"/>
        <c:crossAx val="1932159232"/>
        <c:crosses val="autoZero"/>
        <c:crossBetween val="between"/>
      </c:valAx>
      <c:spPr>
        <a:noFill/>
        <a:ln>
          <a:noFill/>
        </a:ln>
        <a:effectLst/>
      </c:spPr>
    </c:plotArea>
    <c:legend>
      <c:legendPos val="b"/>
      <c:layout>
        <c:manualLayout>
          <c:xMode val="edge"/>
          <c:yMode val="edge"/>
          <c:x val="0.12926536325580748"/>
          <c:y val="0.92214252371416905"/>
          <c:w val="0.78213258839797828"/>
          <c:h val="6.170390115199157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rating using a hand-held mobile phone for any reason as ‘very serious’</a:t>
            </a:r>
          </a:p>
        </c:rich>
      </c:tx>
      <c:layout>
        <c:manualLayout>
          <c:xMode val="edge"/>
          <c:yMode val="edge"/>
          <c:x val="2.0874489888407545E-2"/>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0854381847996145E-2"/>
          <c:y val="0.15465455000060849"/>
          <c:w val="0.74311087635568174"/>
          <c:h val="0.72362030758541795"/>
        </c:manualLayout>
      </c:layout>
      <c:lineChart>
        <c:grouping val="standard"/>
        <c:varyColors val="0"/>
        <c:ser>
          <c:idx val="0"/>
          <c:order val="0"/>
          <c:tx>
            <c:strRef>
              <c:f>Sheet1!$B$1</c:f>
              <c:strCache>
                <c:ptCount val="1"/>
                <c:pt idx="0">
                  <c:v>Using hand held mobile</c:v>
                </c:pt>
              </c:strCache>
            </c:strRef>
          </c:tx>
          <c:spPr>
            <a:ln w="28575" cap="rnd">
              <a:solidFill>
                <a:schemeClr val="accent1"/>
              </a:solidFill>
              <a:round/>
            </a:ln>
            <a:effectLst/>
          </c:spPr>
          <c:marker>
            <c:symbol val="none"/>
          </c:marker>
          <c:dLbls>
            <c:dLbl>
              <c:idx val="0"/>
              <c:layout>
                <c:manualLayout>
                  <c:x val="-4.0608964182599676E-2"/>
                  <c:y val="-5.1518100023093718E-1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884-4C98-895C-9833DECAC01D}"/>
                </c:ext>
              </c:extLst>
            </c:dLbl>
            <c:dLbl>
              <c:idx val="10"/>
              <c:delete val="1"/>
              <c:extLst>
                <c:ext xmlns:c15="http://schemas.microsoft.com/office/drawing/2012/chart" uri="{CE6537A1-D6FC-4f65-9D91-7224C49458BB}"/>
                <c:ext xmlns:c16="http://schemas.microsoft.com/office/drawing/2014/chart" uri="{C3380CC4-5D6E-409C-BE32-E72D297353CC}">
                  <c16:uniqueId val="{00000000-8382-43A7-A059-EB6B677D2FB2}"/>
                </c:ext>
              </c:extLst>
            </c:dLbl>
            <c:dLbl>
              <c:idx val="11"/>
              <c:delete val="1"/>
              <c:extLst>
                <c:ext xmlns:c15="http://schemas.microsoft.com/office/drawing/2012/chart" uri="{CE6537A1-D6FC-4f65-9D91-7224C49458BB}"/>
                <c:ext xmlns:c16="http://schemas.microsoft.com/office/drawing/2014/chart" uri="{C3380CC4-5D6E-409C-BE32-E72D297353CC}">
                  <c16:uniqueId val="{00000001-8884-4C98-895C-9833DECAC01D}"/>
                </c:ext>
              </c:extLst>
            </c:dLbl>
            <c:dLbl>
              <c:idx val="13"/>
              <c:delete val="1"/>
              <c:extLst>
                <c:ext xmlns:c15="http://schemas.microsoft.com/office/drawing/2012/chart" uri="{CE6537A1-D6FC-4f65-9D91-7224C49458BB}"/>
                <c:ext xmlns:c16="http://schemas.microsoft.com/office/drawing/2014/chart" uri="{C3380CC4-5D6E-409C-BE32-E72D297353CC}">
                  <c16:uniqueId val="{00000001-8382-43A7-A059-EB6B677D2FB2}"/>
                </c:ext>
              </c:extLst>
            </c:dLbl>
            <c:dLbl>
              <c:idx val="14"/>
              <c:delete val="1"/>
              <c:extLst>
                <c:ext xmlns:c15="http://schemas.microsoft.com/office/drawing/2012/chart" uri="{CE6537A1-D6FC-4f65-9D91-7224C49458BB}"/>
                <c:ext xmlns:c16="http://schemas.microsoft.com/office/drawing/2014/chart" uri="{C3380CC4-5D6E-409C-BE32-E72D297353CC}">
                  <c16:uniqueId val="{00000001-D7C2-474D-8B17-CD1C4BF23BFC}"/>
                </c:ext>
              </c:extLst>
            </c:dLbl>
            <c:dLbl>
              <c:idx val="15"/>
              <c:delete val="1"/>
              <c:extLst>
                <c:ext xmlns:c15="http://schemas.microsoft.com/office/drawing/2012/chart" uri="{CE6537A1-D6FC-4f65-9D91-7224C49458BB}"/>
                <c:ext xmlns:c16="http://schemas.microsoft.com/office/drawing/2014/chart" uri="{C3380CC4-5D6E-409C-BE32-E72D297353CC}">
                  <c16:uniqueId val="{00000001-EA07-4321-9CC1-02475BE31CBD}"/>
                </c:ext>
              </c:extLst>
            </c:dLbl>
            <c:dLbl>
              <c:idx val="16"/>
              <c:layout>
                <c:manualLayout>
                  <c:x val="-7.6826158421752144E-3"/>
                  <c:y val="7.573358823470789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90B-471B-B419-87DC024318E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Sheet1!$B$2:$B$18</c:f>
              <c:numCache>
                <c:formatCode>General</c:formatCode>
                <c:ptCount val="17"/>
                <c:pt idx="0">
                  <c:v>71</c:v>
                </c:pt>
                <c:pt idx="1">
                  <c:v>78</c:v>
                </c:pt>
                <c:pt idx="2">
                  <c:v>78</c:v>
                </c:pt>
                <c:pt idx="3">
                  <c:v>73</c:v>
                </c:pt>
                <c:pt idx="4">
                  <c:v>80</c:v>
                </c:pt>
                <c:pt idx="5">
                  <c:v>82</c:v>
                </c:pt>
                <c:pt idx="6">
                  <c:v>88</c:v>
                </c:pt>
                <c:pt idx="7">
                  <c:v>84</c:v>
                </c:pt>
                <c:pt idx="8">
                  <c:v>87</c:v>
                </c:pt>
                <c:pt idx="9">
                  <c:v>86</c:v>
                </c:pt>
                <c:pt idx="10" formatCode="0">
                  <c:v>73</c:v>
                </c:pt>
                <c:pt idx="11" formatCode="0">
                  <c:v>74</c:v>
                </c:pt>
                <c:pt idx="12" formatCode="0">
                  <c:v>81</c:v>
                </c:pt>
                <c:pt idx="13" formatCode="0">
                  <c:v>76</c:v>
                </c:pt>
                <c:pt idx="14" formatCode="0">
                  <c:v>76</c:v>
                </c:pt>
                <c:pt idx="15" formatCode="0">
                  <c:v>80</c:v>
                </c:pt>
                <c:pt idx="16" formatCode="0">
                  <c:v>75</c:v>
                </c:pt>
              </c:numCache>
            </c:numRef>
          </c:val>
          <c:smooth val="0"/>
          <c:extLst>
            <c:ext xmlns:c16="http://schemas.microsoft.com/office/drawing/2014/chart" uri="{C3380CC4-5D6E-409C-BE32-E72D297353CC}">
              <c16:uniqueId val="{00000003-8884-4C98-895C-9833DECAC01D}"/>
            </c:ext>
          </c:extLst>
        </c:ser>
        <c:dLbls>
          <c:showLegendKey val="0"/>
          <c:showVal val="0"/>
          <c:showCatName val="0"/>
          <c:showSerName val="0"/>
          <c:showPercent val="0"/>
          <c:showBubbleSize val="0"/>
        </c:dLbls>
        <c:smooth val="0"/>
        <c:axId val="1932168480"/>
        <c:axId val="1932164128"/>
      </c:lineChart>
      <c:catAx>
        <c:axId val="1932168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64128"/>
        <c:crosses val="autoZero"/>
        <c:auto val="1"/>
        <c:lblAlgn val="ctr"/>
        <c:lblOffset val="100"/>
        <c:noMultiLvlLbl val="0"/>
      </c:catAx>
      <c:valAx>
        <c:axId val="193216412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68480"/>
        <c:crosses val="autoZero"/>
        <c:crossBetween val="between"/>
      </c:valAx>
      <c:spPr>
        <a:noFill/>
        <a:ln>
          <a:noFill/>
        </a:ln>
        <a:effectLst/>
      </c:spPr>
    </c:plotArea>
    <c:legend>
      <c:legendPos val="r"/>
      <c:layout>
        <c:manualLayout>
          <c:xMode val="edge"/>
          <c:yMode val="edge"/>
          <c:x val="0.78524017052926509"/>
          <c:y val="0.16171168928584467"/>
          <c:w val="0.19631378614510675"/>
          <c:h val="0.2875066242273578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7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54714223058266176"/>
          <c:y val="0"/>
          <c:w val="0.48076745253111269"/>
          <c:h val="0.98292354543435823"/>
        </c:manualLayout>
      </c:layout>
      <c:barChart>
        <c:barDir val="bar"/>
        <c:grouping val="clustered"/>
        <c:varyColors val="0"/>
        <c:ser>
          <c:idx val="0"/>
          <c:order val="0"/>
          <c:tx>
            <c:strRef>
              <c:f>Sheet1!$B$1</c:f>
              <c:strCache>
                <c:ptCount val="1"/>
                <c:pt idx="0">
                  <c:v>Feb '25</c:v>
                </c:pt>
              </c:strCache>
            </c:strRef>
          </c:tx>
          <c:spPr>
            <a:solidFill>
              <a:schemeClr val="accent1"/>
            </a:solidFill>
            <a:ln w="19050">
              <a:solidFill>
                <a:schemeClr val="lt1"/>
              </a:solidFill>
            </a:ln>
            <a:effectLst/>
          </c:spPr>
          <c:invertIfNegative val="0"/>
          <c:dLbls>
            <c:dLbl>
              <c:idx val="11"/>
              <c:tx>
                <c:rich>
                  <a:bodyPr/>
                  <a:lstStyle/>
                  <a:p>
                    <a:r>
                      <a:rPr lang="en-US" dirty="0"/>
                      <a:t>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587-4745-B1CB-BF9C137E405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Driving for business/sales etc.</c:v>
                </c:pt>
                <c:pt idx="1">
                  <c:v>Delivery driver/courier</c:v>
                </c:pt>
                <c:pt idx="2">
                  <c:v>Trade driver (plumber etc.)</c:v>
                </c:pt>
                <c:pt idx="3">
                  <c:v>Taxi driver</c:v>
                </c:pt>
                <c:pt idx="4">
                  <c:v>HGV/lorry driver</c:v>
                </c:pt>
                <c:pt idx="5">
                  <c:v>Other</c:v>
                </c:pt>
                <c:pt idx="6">
                  <c:v>None of these</c:v>
                </c:pt>
              </c:strCache>
            </c:strRef>
          </c:cat>
          <c:val>
            <c:numRef>
              <c:f>Sheet1!$B$2:$B$8</c:f>
              <c:numCache>
                <c:formatCode>0%</c:formatCode>
                <c:ptCount val="7"/>
                <c:pt idx="0">
                  <c:v>0.14000000000000001</c:v>
                </c:pt>
                <c:pt idx="1">
                  <c:v>0.06</c:v>
                </c:pt>
                <c:pt idx="2">
                  <c:v>0.05</c:v>
                </c:pt>
                <c:pt idx="3">
                  <c:v>0.04</c:v>
                </c:pt>
                <c:pt idx="4">
                  <c:v>0.03</c:v>
                </c:pt>
                <c:pt idx="5">
                  <c:v>0.03</c:v>
                </c:pt>
                <c:pt idx="6">
                  <c:v>0.73</c:v>
                </c:pt>
              </c:numCache>
            </c:numRef>
          </c:val>
          <c:extLst>
            <c:ext xmlns:c16="http://schemas.microsoft.com/office/drawing/2014/chart" uri="{C3380CC4-5D6E-409C-BE32-E72D297353CC}">
              <c16:uniqueId val="{00000002-1587-4745-B1CB-BF9C137E405B}"/>
            </c:ext>
          </c:extLst>
        </c:ser>
        <c:dLbls>
          <c:dLblPos val="outEnd"/>
          <c:showLegendKey val="0"/>
          <c:showVal val="1"/>
          <c:showCatName val="0"/>
          <c:showSerName val="0"/>
          <c:showPercent val="0"/>
          <c:showBubbleSize val="0"/>
        </c:dLbls>
        <c:gapWidth val="75"/>
        <c:axId val="-325447504"/>
        <c:axId val="-325453488"/>
      </c:barChart>
      <c:catAx>
        <c:axId val="-3254475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325453488"/>
        <c:crosses val="autoZero"/>
        <c:auto val="1"/>
        <c:lblAlgn val="ctr"/>
        <c:lblOffset val="100"/>
        <c:noMultiLvlLbl val="0"/>
      </c:catAx>
      <c:valAx>
        <c:axId val="-325453488"/>
        <c:scaling>
          <c:orientation val="minMax"/>
          <c:max val="1"/>
        </c:scaling>
        <c:delete val="1"/>
        <c:axPos val="t"/>
        <c:numFmt formatCode="0%" sourceLinked="1"/>
        <c:majorTickMark val="out"/>
        <c:minorTickMark val="none"/>
        <c:tickLblPos val="nextTo"/>
        <c:crossAx val="-3254475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2521471361179"/>
          <c:y val="2.9098547009775405E-2"/>
          <c:w val="0.40845071040004977"/>
          <c:h val="0.93972476565463292"/>
        </c:manualLayout>
      </c:layout>
      <c:barChart>
        <c:barDir val="bar"/>
        <c:grouping val="clustered"/>
        <c:varyColors val="0"/>
        <c:ser>
          <c:idx val="0"/>
          <c:order val="0"/>
          <c:tx>
            <c:strRef>
              <c:f>Sheet1!$B$1</c:f>
              <c:strCache>
                <c:ptCount val="1"/>
                <c:pt idx="0">
                  <c:v>Feb '25</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33F0-49A2-9FB7-3ADEE7915D1B}"/>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33F0-49A2-9FB7-3ADEE7915D1B}"/>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F-33F0-49A2-9FB7-3ADEE7915D1B}"/>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5-33F0-49A2-9FB7-3ADEE7915D1B}"/>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7-33F0-49A2-9FB7-3ADEE7915D1B}"/>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9-33F0-49A2-9FB7-3ADEE7915D1B}"/>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B-33F0-49A2-9FB7-3ADEE7915D1B}"/>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D-33F0-49A2-9FB7-3ADEE7915D1B}"/>
              </c:ext>
            </c:extLst>
          </c:dPt>
          <c:dLbls>
            <c:spPr>
              <a:noFill/>
              <a:ln>
                <a:noFill/>
              </a:ln>
              <a:effectLst/>
            </c:spPr>
            <c:txPr>
              <a:bodyPr rot="0" spcFirstLastPara="1" vertOverflow="ellipsis" vert="horz" wrap="square" anchor="ctr" anchorCtr="1"/>
              <a:lstStyle/>
              <a:p>
                <a:pPr>
                  <a:defRPr lang="en-GB"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Driving under influence of drugs</c:v>
                </c:pt>
                <c:pt idx="1">
                  <c:v>Drinking/driving over the limit</c:v>
                </c:pt>
                <c:pt idx="2">
                  <c:v>Using hand held mobile</c:v>
                </c:pt>
                <c:pt idx="3">
                  <c:v>Not wearing seatbelt </c:v>
                </c:pt>
                <c:pt idx="4">
                  <c:v>Not looking out for motorcyclists/bikes at junctions</c:v>
                </c:pt>
                <c:pt idx="5">
                  <c:v>Being distracted by something/someone</c:v>
                </c:pt>
                <c:pt idx="6">
                  <c:v>Not adjusting speed to country roads</c:v>
                </c:pt>
                <c:pt idx="7">
                  <c:v>Driving + 10 mph in cities/towns</c:v>
                </c:pt>
                <c:pt idx="8">
                  <c:v>Driving when tired</c:v>
                </c:pt>
                <c:pt idx="9">
                  <c:v>Speeding up through amber</c:v>
                </c:pt>
                <c:pt idx="10">
                  <c:v>Driving + 10 mph on motorways</c:v>
                </c:pt>
                <c:pt idx="11">
                  <c:v>Driving + 5 mph in cities/towns</c:v>
                </c:pt>
                <c:pt idx="12">
                  <c:v>Parking on pavements</c:v>
                </c:pt>
              </c:strCache>
            </c:strRef>
          </c:cat>
          <c:val>
            <c:numRef>
              <c:f>Sheet1!$B$2:$B$14</c:f>
              <c:numCache>
                <c:formatCode>0%</c:formatCode>
                <c:ptCount val="13"/>
                <c:pt idx="0">
                  <c:v>0.86</c:v>
                </c:pt>
                <c:pt idx="1">
                  <c:v>0.86</c:v>
                </c:pt>
                <c:pt idx="2">
                  <c:v>0.75</c:v>
                </c:pt>
                <c:pt idx="3">
                  <c:v>0.7</c:v>
                </c:pt>
                <c:pt idx="4">
                  <c:v>0.67</c:v>
                </c:pt>
                <c:pt idx="5">
                  <c:v>0.55000000000000004</c:v>
                </c:pt>
                <c:pt idx="6">
                  <c:v>0.54</c:v>
                </c:pt>
                <c:pt idx="7">
                  <c:v>0.53</c:v>
                </c:pt>
                <c:pt idx="8">
                  <c:v>0.53</c:v>
                </c:pt>
                <c:pt idx="9">
                  <c:v>0.37</c:v>
                </c:pt>
                <c:pt idx="10">
                  <c:v>0.33</c:v>
                </c:pt>
                <c:pt idx="11">
                  <c:v>0.21</c:v>
                </c:pt>
                <c:pt idx="12">
                  <c:v>0.2</c:v>
                </c:pt>
              </c:numCache>
            </c:numRef>
          </c:val>
          <c:extLst>
            <c:ext xmlns:c16="http://schemas.microsoft.com/office/drawing/2014/chart" uri="{C3380CC4-5D6E-409C-BE32-E72D297353CC}">
              <c16:uniqueId val="{0000000E-33F0-49A2-9FB7-3ADEE7915D1B}"/>
            </c:ext>
          </c:extLst>
        </c:ser>
        <c:dLbls>
          <c:dLblPos val="outEnd"/>
          <c:showLegendKey val="0"/>
          <c:showVal val="1"/>
          <c:showCatName val="0"/>
          <c:showSerName val="0"/>
          <c:showPercent val="0"/>
          <c:showBubbleSize val="0"/>
        </c:dLbls>
        <c:gapWidth val="182"/>
        <c:axId val="1922321184"/>
        <c:axId val="1922315200"/>
      </c:barChart>
      <c:catAx>
        <c:axId val="19223211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lang="en-GB" sz="1100" b="0" i="0" u="none" strike="noStrike" kern="1200" baseline="0">
                <a:solidFill>
                  <a:schemeClr val="tx1"/>
                </a:solidFill>
                <a:latin typeface="+mn-lt"/>
                <a:ea typeface="+mn-ea"/>
                <a:cs typeface="+mn-cs"/>
              </a:defRPr>
            </a:pPr>
            <a:endParaRPr lang="en-US"/>
          </a:p>
        </c:txPr>
        <c:crossAx val="1922315200"/>
        <c:crosses val="autoZero"/>
        <c:auto val="1"/>
        <c:lblAlgn val="ctr"/>
        <c:lblOffset val="100"/>
        <c:noMultiLvlLbl val="0"/>
      </c:catAx>
      <c:valAx>
        <c:axId val="1922315200"/>
        <c:scaling>
          <c:orientation val="minMax"/>
        </c:scaling>
        <c:delete val="1"/>
        <c:axPos val="t"/>
        <c:numFmt formatCode="0%" sourceLinked="1"/>
        <c:majorTickMark val="out"/>
        <c:minorTickMark val="none"/>
        <c:tickLblPos val="nextTo"/>
        <c:crossAx val="1922321184"/>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saying agree strongly / agree slightly</a:t>
            </a:r>
          </a:p>
        </c:rich>
      </c:tx>
      <c:layout>
        <c:manualLayout>
          <c:xMode val="edge"/>
          <c:yMode val="edge"/>
          <c:x val="0.29855703118171545"/>
          <c:y val="3.091121709874883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446918741526258E-2"/>
          <c:y val="0.15465455000060849"/>
          <c:w val="0.63065109620530579"/>
          <c:h val="0.72362030758541795"/>
        </c:manualLayout>
      </c:layout>
      <c:lineChart>
        <c:grouping val="standard"/>
        <c:varyColors val="0"/>
        <c:ser>
          <c:idx val="0"/>
          <c:order val="0"/>
          <c:tx>
            <c:strRef>
              <c:f>Sheet1!$B$1</c:f>
              <c:strCache>
                <c:ptCount val="1"/>
                <c:pt idx="0">
                  <c:v>There is more chance of getting stopped by the police for traffic offences when driving compared to a year ago</c:v>
                </c:pt>
              </c:strCache>
            </c:strRef>
          </c:tx>
          <c:spPr>
            <a:ln w="28575" cap="rnd">
              <a:solidFill>
                <a:schemeClr val="accent1"/>
              </a:solidFill>
              <a:round/>
            </a:ln>
            <a:effectLst/>
          </c:spPr>
          <c:marker>
            <c:symbol val="none"/>
          </c:marker>
          <c:dLbls>
            <c:dLbl>
              <c:idx val="0"/>
              <c:layout>
                <c:manualLayout>
                  <c:x val="-2.3648354204936658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953-4C3D-88FB-9A00D4F280E9}"/>
                </c:ext>
              </c:extLst>
            </c:dLbl>
            <c:dLbl>
              <c:idx val="11"/>
              <c:delete val="1"/>
              <c:extLst>
                <c:ext xmlns:c15="http://schemas.microsoft.com/office/drawing/2012/chart" uri="{CE6537A1-D6FC-4f65-9D91-7224C49458BB}"/>
                <c:ext xmlns:c16="http://schemas.microsoft.com/office/drawing/2014/chart" uri="{C3380CC4-5D6E-409C-BE32-E72D297353CC}">
                  <c16:uniqueId val="{00000000-3080-499A-972F-4627299609D6}"/>
                </c:ext>
              </c:extLst>
            </c:dLbl>
            <c:dLbl>
              <c:idx val="12"/>
              <c:delete val="1"/>
              <c:extLst>
                <c:ext xmlns:c15="http://schemas.microsoft.com/office/drawing/2012/chart" uri="{CE6537A1-D6FC-4f65-9D91-7224C49458BB}"/>
                <c:ext xmlns:c16="http://schemas.microsoft.com/office/drawing/2014/chart" uri="{C3380CC4-5D6E-409C-BE32-E72D297353CC}">
                  <c16:uniqueId val="{00000001-3080-499A-972F-4627299609D6}"/>
                </c:ext>
              </c:extLst>
            </c:dLbl>
            <c:dLbl>
              <c:idx val="13"/>
              <c:delete val="1"/>
              <c:extLst>
                <c:ext xmlns:c15="http://schemas.microsoft.com/office/drawing/2012/chart" uri="{CE6537A1-D6FC-4f65-9D91-7224C49458BB}"/>
                <c:ext xmlns:c16="http://schemas.microsoft.com/office/drawing/2014/chart" uri="{C3380CC4-5D6E-409C-BE32-E72D297353CC}">
                  <c16:uniqueId val="{00000002-3080-499A-972F-4627299609D6}"/>
                </c:ext>
              </c:extLst>
            </c:dLbl>
            <c:dLbl>
              <c:idx val="14"/>
              <c:delete val="1"/>
              <c:extLst>
                <c:ext xmlns:c15="http://schemas.microsoft.com/office/drawing/2012/chart" uri="{CE6537A1-D6FC-4f65-9D91-7224C49458BB}"/>
                <c:ext xmlns:c16="http://schemas.microsoft.com/office/drawing/2014/chart" uri="{C3380CC4-5D6E-409C-BE32-E72D297353CC}">
                  <c16:uniqueId val="{00000003-3080-499A-972F-4627299609D6}"/>
                </c:ext>
              </c:extLst>
            </c:dLbl>
            <c:dLbl>
              <c:idx val="15"/>
              <c:delete val="1"/>
              <c:extLst>
                <c:ext xmlns:c15="http://schemas.microsoft.com/office/drawing/2012/chart" uri="{CE6537A1-D6FC-4f65-9D91-7224C49458BB}"/>
                <c:ext xmlns:c16="http://schemas.microsoft.com/office/drawing/2014/chart" uri="{C3380CC4-5D6E-409C-BE32-E72D297353CC}">
                  <c16:uniqueId val="{00000000-CBC9-40E7-ADA7-DA0556DC06DB}"/>
                </c:ext>
              </c:extLst>
            </c:dLbl>
            <c:dLbl>
              <c:idx val="16"/>
              <c:layout>
                <c:manualLayout>
                  <c:x val="-5.1091182197398471E-3"/>
                  <c:y val="-2.89580795659596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BC9-40E7-ADA7-DA0556DC06D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Sheet1!$B$2:$B$18</c:f>
              <c:numCache>
                <c:formatCode>General</c:formatCode>
                <c:ptCount val="17"/>
                <c:pt idx="0">
                  <c:v>36</c:v>
                </c:pt>
                <c:pt idx="1">
                  <c:v>41</c:v>
                </c:pt>
                <c:pt idx="2">
                  <c:v>50</c:v>
                </c:pt>
                <c:pt idx="3">
                  <c:v>41</c:v>
                </c:pt>
                <c:pt idx="4">
                  <c:v>35</c:v>
                </c:pt>
                <c:pt idx="5">
                  <c:v>38</c:v>
                </c:pt>
                <c:pt idx="6">
                  <c:v>43</c:v>
                </c:pt>
                <c:pt idx="7">
                  <c:v>35</c:v>
                </c:pt>
                <c:pt idx="8">
                  <c:v>32</c:v>
                </c:pt>
                <c:pt idx="9">
                  <c:v>32</c:v>
                </c:pt>
                <c:pt idx="10" formatCode="0">
                  <c:v>43</c:v>
                </c:pt>
                <c:pt idx="11" formatCode="0">
                  <c:v>34</c:v>
                </c:pt>
                <c:pt idx="12" formatCode="0">
                  <c:v>36</c:v>
                </c:pt>
                <c:pt idx="13" formatCode="0">
                  <c:v>30</c:v>
                </c:pt>
                <c:pt idx="14" formatCode="0">
                  <c:v>29</c:v>
                </c:pt>
                <c:pt idx="15" formatCode="0">
                  <c:v>27</c:v>
                </c:pt>
                <c:pt idx="16" formatCode="0">
                  <c:v>31</c:v>
                </c:pt>
              </c:numCache>
            </c:numRef>
          </c:val>
          <c:smooth val="0"/>
          <c:extLst>
            <c:ext xmlns:c16="http://schemas.microsoft.com/office/drawing/2014/chart" uri="{C3380CC4-5D6E-409C-BE32-E72D297353CC}">
              <c16:uniqueId val="{00000002-B953-4C3D-88FB-9A00D4F280E9}"/>
            </c:ext>
          </c:extLst>
        </c:ser>
        <c:ser>
          <c:idx val="1"/>
          <c:order val="1"/>
          <c:tx>
            <c:strRef>
              <c:f>Sheet1!#REF!</c:f>
              <c:strCache>
                <c:ptCount val="1"/>
                <c:pt idx="0">
                  <c:v>#REF!</c:v>
                </c:pt>
              </c:strCache>
            </c:strRef>
          </c:tx>
          <c:spPr>
            <a:ln w="28575" cap="rnd">
              <a:solidFill>
                <a:schemeClr val="accent2"/>
              </a:solidFill>
              <a:round/>
            </a:ln>
            <a:effectLst/>
          </c:spPr>
          <c:marker>
            <c:symbol val="none"/>
          </c:marker>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Sheet1!#REF!</c:f>
              <c:numCache>
                <c:formatCode>General</c:formatCode>
                <c:ptCount val="1"/>
                <c:pt idx="0">
                  <c:v>1</c:v>
                </c:pt>
              </c:numCache>
            </c:numRef>
          </c:val>
          <c:smooth val="0"/>
          <c:extLst>
            <c:ext xmlns:c16="http://schemas.microsoft.com/office/drawing/2014/chart" uri="{C3380CC4-5D6E-409C-BE32-E72D297353CC}">
              <c16:uniqueId val="{00000005-B953-4C3D-88FB-9A00D4F280E9}"/>
            </c:ext>
          </c:extLst>
        </c:ser>
        <c:ser>
          <c:idx val="2"/>
          <c:order val="2"/>
          <c:tx>
            <c:strRef>
              <c:f>Sheet1!#REF!</c:f>
              <c:strCache>
                <c:ptCount val="1"/>
                <c:pt idx="0">
                  <c:v>#REF!</c:v>
                </c:pt>
              </c:strCache>
            </c:strRef>
          </c:tx>
          <c:spPr>
            <a:ln w="28575" cap="rnd">
              <a:solidFill>
                <a:schemeClr val="accent3"/>
              </a:solidFill>
              <a:round/>
            </a:ln>
            <a:effectLst/>
          </c:spPr>
          <c:marker>
            <c:symbol val="none"/>
          </c:marker>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Sheet1!#REF!</c:f>
              <c:numCache>
                <c:formatCode>General</c:formatCode>
                <c:ptCount val="1"/>
                <c:pt idx="0">
                  <c:v>1</c:v>
                </c:pt>
              </c:numCache>
            </c:numRef>
          </c:val>
          <c:smooth val="0"/>
          <c:extLst>
            <c:ext xmlns:c16="http://schemas.microsoft.com/office/drawing/2014/chart" uri="{C3380CC4-5D6E-409C-BE32-E72D297353CC}">
              <c16:uniqueId val="{00000009-B953-4C3D-88FB-9A00D4F280E9}"/>
            </c:ext>
          </c:extLst>
        </c:ser>
        <c:dLbls>
          <c:showLegendKey val="0"/>
          <c:showVal val="0"/>
          <c:showCatName val="0"/>
          <c:showSerName val="0"/>
          <c:showPercent val="0"/>
          <c:showBubbleSize val="0"/>
        </c:dLbls>
        <c:smooth val="0"/>
        <c:axId val="1932159776"/>
        <c:axId val="1932171744"/>
      </c:lineChart>
      <c:catAx>
        <c:axId val="1932159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71744"/>
        <c:crosses val="autoZero"/>
        <c:auto val="1"/>
        <c:lblAlgn val="ctr"/>
        <c:lblOffset val="100"/>
        <c:noMultiLvlLbl val="0"/>
      </c:catAx>
      <c:valAx>
        <c:axId val="1932171744"/>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59776"/>
        <c:crosses val="autoZero"/>
        <c:crossBetween val="between"/>
      </c:valAx>
      <c:spPr>
        <a:noFill/>
        <a:ln>
          <a:noFill/>
        </a:ln>
        <a:effectLst/>
      </c:spPr>
    </c:plotArea>
    <c:legend>
      <c:legendPos val="r"/>
      <c:legendEntry>
        <c:idx val="1"/>
        <c:delete val="1"/>
      </c:legendEntry>
      <c:legendEntry>
        <c:idx val="2"/>
        <c:delete val="1"/>
      </c:legendEntry>
      <c:layout>
        <c:manualLayout>
          <c:xMode val="edge"/>
          <c:yMode val="edge"/>
          <c:x val="0.6929147292081862"/>
          <c:y val="0.12185414198139351"/>
          <c:w val="0.30007371632038798"/>
          <c:h val="0.8416144196291760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saying agree strongly / agree slightly</a:t>
            </a:r>
          </a:p>
        </c:rich>
      </c:tx>
      <c:layout>
        <c:manualLayout>
          <c:xMode val="edge"/>
          <c:yMode val="edge"/>
          <c:x val="0.29855703118171545"/>
          <c:y val="3.091121709874883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0854381847996145E-2"/>
          <c:y val="0.15465455000060849"/>
          <c:w val="0.63065109620530579"/>
          <c:h val="0.72362030758541795"/>
        </c:manualLayout>
      </c:layout>
      <c:lineChart>
        <c:grouping val="standard"/>
        <c:varyColors val="0"/>
        <c:ser>
          <c:idx val="0"/>
          <c:order val="0"/>
          <c:tx>
            <c:strRef>
              <c:f>Sheet1!#REF!</c:f>
              <c:strCache>
                <c:ptCount val="1"/>
                <c:pt idx="0">
                  <c:v>#REF!</c:v>
                </c:pt>
              </c:strCache>
            </c:strRef>
          </c:tx>
          <c:spPr>
            <a:ln w="28575" cap="rnd">
              <a:solidFill>
                <a:schemeClr val="accent1"/>
              </a:solidFill>
              <a:round/>
            </a:ln>
            <a:effectLst/>
          </c:spPr>
          <c:marker>
            <c:symbol val="none"/>
          </c:marker>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Sheet1!#REF!</c:f>
              <c:numCache>
                <c:formatCode>General</c:formatCode>
                <c:ptCount val="1"/>
                <c:pt idx="0">
                  <c:v>1</c:v>
                </c:pt>
              </c:numCache>
            </c:numRef>
          </c:val>
          <c:smooth val="0"/>
          <c:extLst>
            <c:ext xmlns:c16="http://schemas.microsoft.com/office/drawing/2014/chart" uri="{C3380CC4-5D6E-409C-BE32-E72D297353CC}">
              <c16:uniqueId val="{00000002-B953-4C3D-88FB-9A00D4F280E9}"/>
            </c:ext>
          </c:extLst>
        </c:ser>
        <c:ser>
          <c:idx val="1"/>
          <c:order val="1"/>
          <c:tx>
            <c:strRef>
              <c:f>Sheet1!$C$1</c:f>
              <c:strCache>
                <c:ptCount val="1"/>
                <c:pt idx="0">
                  <c:v>There’s not much risk of getting stopped by the police for things like not wearing a seatbelt, using a mobile for any reason or driving slightly over the alcohol limit</c:v>
                </c:pt>
              </c:strCache>
            </c:strRef>
          </c:tx>
          <c:spPr>
            <a:ln w="28575" cap="rnd">
              <a:solidFill>
                <a:schemeClr val="accent2"/>
              </a:solidFill>
              <a:round/>
            </a:ln>
            <a:effectLst/>
          </c:spPr>
          <c:marker>
            <c:symbol val="none"/>
          </c:marker>
          <c:dLbls>
            <c:dLbl>
              <c:idx val="0"/>
              <c:layout>
                <c:manualLayout>
                  <c:x val="-2.4767538029117291E-2"/>
                  <c:y val="-2.810110645340906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953-4C3D-88FB-9A00D4F280E9}"/>
                </c:ext>
              </c:extLst>
            </c:dLbl>
            <c:dLbl>
              <c:idx val="11"/>
              <c:delete val="1"/>
              <c:extLst>
                <c:ext xmlns:c15="http://schemas.microsoft.com/office/drawing/2012/chart" uri="{CE6537A1-D6FC-4f65-9D91-7224C49458BB}"/>
                <c:ext xmlns:c16="http://schemas.microsoft.com/office/drawing/2014/chart" uri="{C3380CC4-5D6E-409C-BE32-E72D297353CC}">
                  <c16:uniqueId val="{00000000-2D83-48EA-91AD-55075AE6B657}"/>
                </c:ext>
              </c:extLst>
            </c:dLbl>
            <c:dLbl>
              <c:idx val="12"/>
              <c:delete val="1"/>
              <c:extLst>
                <c:ext xmlns:c15="http://schemas.microsoft.com/office/drawing/2012/chart" uri="{CE6537A1-D6FC-4f65-9D91-7224C49458BB}"/>
                <c:ext xmlns:c16="http://schemas.microsoft.com/office/drawing/2014/chart" uri="{C3380CC4-5D6E-409C-BE32-E72D297353CC}">
                  <c16:uniqueId val="{00000001-2D83-48EA-91AD-55075AE6B657}"/>
                </c:ext>
              </c:extLst>
            </c:dLbl>
            <c:dLbl>
              <c:idx val="13"/>
              <c:delete val="1"/>
              <c:extLst>
                <c:ext xmlns:c15="http://schemas.microsoft.com/office/drawing/2012/chart" uri="{CE6537A1-D6FC-4f65-9D91-7224C49458BB}"/>
                <c:ext xmlns:c16="http://schemas.microsoft.com/office/drawing/2014/chart" uri="{C3380CC4-5D6E-409C-BE32-E72D297353CC}">
                  <c16:uniqueId val="{00000002-2D83-48EA-91AD-55075AE6B657}"/>
                </c:ext>
              </c:extLst>
            </c:dLbl>
            <c:dLbl>
              <c:idx val="14"/>
              <c:delete val="1"/>
              <c:extLst>
                <c:ext xmlns:c15="http://schemas.microsoft.com/office/drawing/2012/chart" uri="{CE6537A1-D6FC-4f65-9D91-7224C49458BB}"/>
                <c:ext xmlns:c16="http://schemas.microsoft.com/office/drawing/2014/chart" uri="{C3380CC4-5D6E-409C-BE32-E72D297353CC}">
                  <c16:uniqueId val="{00000003-2D83-48EA-91AD-55075AE6B657}"/>
                </c:ext>
              </c:extLst>
            </c:dLbl>
            <c:dLbl>
              <c:idx val="15"/>
              <c:delete val="1"/>
              <c:extLst>
                <c:ext xmlns:c15="http://schemas.microsoft.com/office/drawing/2012/chart" uri="{CE6537A1-D6FC-4f65-9D91-7224C49458BB}"/>
                <c:ext xmlns:c16="http://schemas.microsoft.com/office/drawing/2014/chart" uri="{C3380CC4-5D6E-409C-BE32-E72D297353CC}">
                  <c16:uniqueId val="{00000004-B953-4C3D-88FB-9A00D4F280E9}"/>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BC9-40E7-ADA7-DA0556DC06D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Sheet1!$C$2:$C$18</c:f>
              <c:numCache>
                <c:formatCode>General</c:formatCode>
                <c:ptCount val="17"/>
                <c:pt idx="0">
                  <c:v>21</c:v>
                </c:pt>
                <c:pt idx="1">
                  <c:v>22</c:v>
                </c:pt>
                <c:pt idx="2">
                  <c:v>19</c:v>
                </c:pt>
                <c:pt idx="3">
                  <c:v>20</c:v>
                </c:pt>
                <c:pt idx="4">
                  <c:v>22</c:v>
                </c:pt>
                <c:pt idx="5">
                  <c:v>27</c:v>
                </c:pt>
                <c:pt idx="6">
                  <c:v>21</c:v>
                </c:pt>
                <c:pt idx="7">
                  <c:v>26</c:v>
                </c:pt>
                <c:pt idx="8">
                  <c:v>25</c:v>
                </c:pt>
                <c:pt idx="9">
                  <c:v>26</c:v>
                </c:pt>
                <c:pt idx="10" formatCode="0">
                  <c:v>24</c:v>
                </c:pt>
                <c:pt idx="11">
                  <c:v>22</c:v>
                </c:pt>
                <c:pt idx="12">
                  <c:v>14</c:v>
                </c:pt>
                <c:pt idx="13">
                  <c:v>24</c:v>
                </c:pt>
                <c:pt idx="14">
                  <c:v>24</c:v>
                </c:pt>
                <c:pt idx="15">
                  <c:v>20</c:v>
                </c:pt>
                <c:pt idx="16">
                  <c:v>24</c:v>
                </c:pt>
              </c:numCache>
            </c:numRef>
          </c:val>
          <c:smooth val="0"/>
          <c:extLst>
            <c:ext xmlns:c16="http://schemas.microsoft.com/office/drawing/2014/chart" uri="{C3380CC4-5D6E-409C-BE32-E72D297353CC}">
              <c16:uniqueId val="{00000005-B953-4C3D-88FB-9A00D4F280E9}"/>
            </c:ext>
          </c:extLst>
        </c:ser>
        <c:ser>
          <c:idx val="2"/>
          <c:order val="2"/>
          <c:tx>
            <c:strRef>
              <c:f>Sheet1!$B$1</c:f>
              <c:strCache>
                <c:ptCount val="1"/>
                <c:pt idx="0">
                  <c:v>The penalties for getting caught for driving offences like speeding, not wearing a seatbelt and using a mobile phone for any reason aren’t enough to stop me doing it</c:v>
                </c:pt>
              </c:strCache>
            </c:strRef>
          </c:tx>
          <c:spPr>
            <a:ln w="28575" cap="rnd">
              <a:solidFill>
                <a:schemeClr val="accent3"/>
              </a:solidFill>
              <a:round/>
            </a:ln>
            <a:effectLst/>
          </c:spPr>
          <c:marker>
            <c:symbol val="none"/>
          </c:marker>
          <c:dLbls>
            <c:dLbl>
              <c:idx val="0"/>
              <c:layout>
                <c:manualLayout>
                  <c:x val="-2.9244273325839794E-2"/>
                  <c:y val="-1.0303620004618744E-1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DDE-4F35-A1A3-5573151B37D3}"/>
                </c:ext>
              </c:extLst>
            </c:dLbl>
            <c:dLbl>
              <c:idx val="10"/>
              <c:delete val="1"/>
              <c:extLst>
                <c:ext xmlns:c15="http://schemas.microsoft.com/office/drawing/2012/chart" uri="{CE6537A1-D6FC-4f65-9D91-7224C49458BB}"/>
                <c:ext xmlns:c16="http://schemas.microsoft.com/office/drawing/2014/chart" uri="{C3380CC4-5D6E-409C-BE32-E72D297353CC}">
                  <c16:uniqueId val="{00000004-2D83-48EA-91AD-55075AE6B657}"/>
                </c:ext>
              </c:extLst>
            </c:dLbl>
            <c:dLbl>
              <c:idx val="11"/>
              <c:delete val="1"/>
              <c:extLst>
                <c:ext xmlns:c15="http://schemas.microsoft.com/office/drawing/2012/chart" uri="{CE6537A1-D6FC-4f65-9D91-7224C49458BB}"/>
                <c:ext xmlns:c16="http://schemas.microsoft.com/office/drawing/2014/chart" uri="{C3380CC4-5D6E-409C-BE32-E72D297353CC}">
                  <c16:uniqueId val="{00000005-2D83-48EA-91AD-55075AE6B657}"/>
                </c:ext>
              </c:extLst>
            </c:dLbl>
            <c:dLbl>
              <c:idx val="12"/>
              <c:delete val="1"/>
              <c:extLst>
                <c:ext xmlns:c15="http://schemas.microsoft.com/office/drawing/2012/chart" uri="{CE6537A1-D6FC-4f65-9D91-7224C49458BB}"/>
                <c:ext xmlns:c16="http://schemas.microsoft.com/office/drawing/2014/chart" uri="{C3380CC4-5D6E-409C-BE32-E72D297353CC}">
                  <c16:uniqueId val="{00000006-2D83-48EA-91AD-55075AE6B657}"/>
                </c:ext>
              </c:extLst>
            </c:dLbl>
            <c:dLbl>
              <c:idx val="13"/>
              <c:delete val="1"/>
              <c:extLst>
                <c:ext xmlns:c15="http://schemas.microsoft.com/office/drawing/2012/chart" uri="{CE6537A1-D6FC-4f65-9D91-7224C49458BB}"/>
                <c:ext xmlns:c16="http://schemas.microsoft.com/office/drawing/2014/chart" uri="{C3380CC4-5D6E-409C-BE32-E72D297353CC}">
                  <c16:uniqueId val="{00000007-2D83-48EA-91AD-55075AE6B657}"/>
                </c:ext>
              </c:extLst>
            </c:dLbl>
            <c:dLbl>
              <c:idx val="14"/>
              <c:delete val="1"/>
              <c:extLst>
                <c:ext xmlns:c15="http://schemas.microsoft.com/office/drawing/2012/chart" uri="{CE6537A1-D6FC-4f65-9D91-7224C49458BB}"/>
                <c:ext xmlns:c16="http://schemas.microsoft.com/office/drawing/2014/chart" uri="{C3380CC4-5D6E-409C-BE32-E72D297353CC}">
                  <c16:uniqueId val="{00000007-B953-4C3D-88FB-9A00D4F280E9}"/>
                </c:ext>
              </c:extLst>
            </c:dLbl>
            <c:dLbl>
              <c:idx val="15"/>
              <c:delete val="1"/>
              <c:extLst>
                <c:ext xmlns:c15="http://schemas.microsoft.com/office/drawing/2012/chart" uri="{CE6537A1-D6FC-4f65-9D91-7224C49458BB}"/>
                <c:ext xmlns:c16="http://schemas.microsoft.com/office/drawing/2014/chart" uri="{C3380CC4-5D6E-409C-BE32-E72D297353CC}">
                  <c16:uniqueId val="{00000008-B953-4C3D-88FB-9A00D4F280E9}"/>
                </c:ext>
              </c:extLst>
            </c:dLbl>
            <c:dLbl>
              <c:idx val="16"/>
              <c:layout>
                <c:manualLayout>
                  <c:x val="-6.2283020439205562E-3"/>
                  <c:y val="-6.477194403233176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BC9-40E7-ADA7-DA0556DC06D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Sheet1!$B$2:$B$18</c:f>
              <c:numCache>
                <c:formatCode>General</c:formatCode>
                <c:ptCount val="17"/>
                <c:pt idx="0">
                  <c:v>28</c:v>
                </c:pt>
                <c:pt idx="1">
                  <c:v>25</c:v>
                </c:pt>
                <c:pt idx="2">
                  <c:v>22</c:v>
                </c:pt>
                <c:pt idx="3">
                  <c:v>24</c:v>
                </c:pt>
                <c:pt idx="4">
                  <c:v>24</c:v>
                </c:pt>
                <c:pt idx="5">
                  <c:v>24</c:v>
                </c:pt>
                <c:pt idx="6">
                  <c:v>25</c:v>
                </c:pt>
                <c:pt idx="7">
                  <c:v>28</c:v>
                </c:pt>
                <c:pt idx="8">
                  <c:v>27</c:v>
                </c:pt>
                <c:pt idx="9">
                  <c:v>24</c:v>
                </c:pt>
                <c:pt idx="10" formatCode="0">
                  <c:v>21</c:v>
                </c:pt>
                <c:pt idx="11" formatCode="0">
                  <c:v>14</c:v>
                </c:pt>
                <c:pt idx="12" formatCode="0">
                  <c:v>11</c:v>
                </c:pt>
                <c:pt idx="13" formatCode="0">
                  <c:v>19</c:v>
                </c:pt>
                <c:pt idx="14" formatCode="0">
                  <c:v>16</c:v>
                </c:pt>
                <c:pt idx="15" formatCode="0">
                  <c:v>16</c:v>
                </c:pt>
                <c:pt idx="16" formatCode="0">
                  <c:v>20</c:v>
                </c:pt>
              </c:numCache>
            </c:numRef>
          </c:val>
          <c:smooth val="0"/>
          <c:extLst>
            <c:ext xmlns:c16="http://schemas.microsoft.com/office/drawing/2014/chart" uri="{C3380CC4-5D6E-409C-BE32-E72D297353CC}">
              <c16:uniqueId val="{00000009-B953-4C3D-88FB-9A00D4F280E9}"/>
            </c:ext>
          </c:extLst>
        </c:ser>
        <c:dLbls>
          <c:showLegendKey val="0"/>
          <c:showVal val="0"/>
          <c:showCatName val="0"/>
          <c:showSerName val="0"/>
          <c:showPercent val="0"/>
          <c:showBubbleSize val="0"/>
        </c:dLbls>
        <c:smooth val="0"/>
        <c:axId val="1932159776"/>
        <c:axId val="1932171744"/>
      </c:lineChart>
      <c:catAx>
        <c:axId val="1932159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71744"/>
        <c:crosses val="autoZero"/>
        <c:auto val="1"/>
        <c:lblAlgn val="ctr"/>
        <c:lblOffset val="100"/>
        <c:noMultiLvlLbl val="0"/>
      </c:catAx>
      <c:valAx>
        <c:axId val="1932171744"/>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59776"/>
        <c:crosses val="autoZero"/>
        <c:crossBetween val="between"/>
      </c:valAx>
      <c:spPr>
        <a:noFill/>
        <a:ln>
          <a:noFill/>
        </a:ln>
        <a:effectLst/>
      </c:spPr>
    </c:plotArea>
    <c:legend>
      <c:legendPos val="r"/>
      <c:legendEntry>
        <c:idx val="0"/>
        <c:delete val="1"/>
      </c:legendEntry>
      <c:layout>
        <c:manualLayout>
          <c:xMode val="edge"/>
          <c:yMode val="edge"/>
          <c:x val="0.6929147292081862"/>
          <c:y val="0.27079000618445603"/>
          <c:w val="0.30007371632038798"/>
          <c:h val="0.5240719167056652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claiming seatbelt behaviours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2.9635335089647618E-2"/>
          <c:y val="0.14714989614028307"/>
          <c:w val="0.70144006771800749"/>
          <c:h val="0.76193227380319795"/>
        </c:manualLayout>
      </c:layout>
      <c:lineChart>
        <c:grouping val="standard"/>
        <c:varyColors val="0"/>
        <c:ser>
          <c:idx val="0"/>
          <c:order val="0"/>
          <c:tx>
            <c:strRef>
              <c:f>Sheet1!$B$1</c:f>
              <c:strCache>
                <c:ptCount val="1"/>
                <c:pt idx="0">
                  <c:v>Not used seatbelt front or back</c:v>
                </c:pt>
              </c:strCache>
            </c:strRef>
          </c:tx>
          <c:spPr>
            <a:ln w="28575" cap="rnd">
              <a:solidFill>
                <a:schemeClr val="accent1"/>
              </a:solidFill>
              <a:round/>
            </a:ln>
            <a:effectLst/>
          </c:spPr>
          <c:marker>
            <c:symbol val="none"/>
          </c:marker>
          <c:dLbls>
            <c:dLbl>
              <c:idx val="0"/>
              <c:layout>
                <c:manualLayout>
                  <c:x val="-2.7586116866173307E-2"/>
                  <c:y val="-1.533742331288343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54F-4D3C-9760-5EFFB99FE578}"/>
                </c:ext>
              </c:extLst>
            </c:dLbl>
            <c:dLbl>
              <c:idx val="11"/>
              <c:delete val="1"/>
              <c:extLst>
                <c:ext xmlns:c15="http://schemas.microsoft.com/office/drawing/2012/chart" uri="{CE6537A1-D6FC-4f65-9D91-7224C49458BB}"/>
                <c:ext xmlns:c16="http://schemas.microsoft.com/office/drawing/2014/chart" uri="{C3380CC4-5D6E-409C-BE32-E72D297353CC}">
                  <c16:uniqueId val="{00000000-85D6-4664-A54A-B5808F5ED650}"/>
                </c:ext>
              </c:extLst>
            </c:dLbl>
            <c:dLbl>
              <c:idx val="13"/>
              <c:delete val="1"/>
              <c:extLst>
                <c:ext xmlns:c15="http://schemas.microsoft.com/office/drawing/2012/chart" uri="{CE6537A1-D6FC-4f65-9D91-7224C49458BB}"/>
                <c:ext xmlns:c16="http://schemas.microsoft.com/office/drawing/2014/chart" uri="{C3380CC4-5D6E-409C-BE32-E72D297353CC}">
                  <c16:uniqueId val="{00000001-85D6-4664-A54A-B5808F5ED650}"/>
                </c:ext>
              </c:extLst>
            </c:dLbl>
            <c:dLbl>
              <c:idx val="15"/>
              <c:delete val="1"/>
              <c:extLst>
                <c:ext xmlns:c15="http://schemas.microsoft.com/office/drawing/2012/chart" uri="{CE6537A1-D6FC-4f65-9D91-7224C49458BB}"/>
                <c:ext xmlns:c16="http://schemas.microsoft.com/office/drawing/2014/chart" uri="{C3380CC4-5D6E-409C-BE32-E72D297353CC}">
                  <c16:uniqueId val="{00000000-F337-4AD6-988B-3B5406419407}"/>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5D6-4664-A54A-B5808F5ED65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Feb '14 </c:v>
                </c:pt>
                <c:pt idx="1">
                  <c:v>July '14 </c:v>
                </c:pt>
                <c:pt idx="2">
                  <c:v>Feb '15 </c:v>
                </c:pt>
                <c:pt idx="3">
                  <c:v>July '15 </c:v>
                </c:pt>
                <c:pt idx="4">
                  <c:v>Feb '16 </c:v>
                </c:pt>
                <c:pt idx="5">
                  <c:v>Jul 
'16 </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Sheet1!$B$2:$B$21</c:f>
              <c:numCache>
                <c:formatCode>General</c:formatCode>
                <c:ptCount val="17"/>
                <c:pt idx="0">
                  <c:v>18</c:v>
                </c:pt>
                <c:pt idx="1">
                  <c:v>13</c:v>
                </c:pt>
                <c:pt idx="2">
                  <c:v>15</c:v>
                </c:pt>
                <c:pt idx="3">
                  <c:v>16</c:v>
                </c:pt>
                <c:pt idx="4">
                  <c:v>12</c:v>
                </c:pt>
                <c:pt idx="5">
                  <c:v>15</c:v>
                </c:pt>
                <c:pt idx="6">
                  <c:v>10</c:v>
                </c:pt>
                <c:pt idx="7">
                  <c:v>12</c:v>
                </c:pt>
                <c:pt idx="8">
                  <c:v>12</c:v>
                </c:pt>
                <c:pt idx="9">
                  <c:v>10</c:v>
                </c:pt>
                <c:pt idx="10" formatCode="0">
                  <c:v>15</c:v>
                </c:pt>
                <c:pt idx="11">
                  <c:v>5</c:v>
                </c:pt>
                <c:pt idx="12">
                  <c:v>11</c:v>
                </c:pt>
                <c:pt idx="13">
                  <c:v>5</c:v>
                </c:pt>
                <c:pt idx="14">
                  <c:v>9</c:v>
                </c:pt>
                <c:pt idx="15">
                  <c:v>11</c:v>
                </c:pt>
                <c:pt idx="16">
                  <c:v>10</c:v>
                </c:pt>
              </c:numCache>
            </c:numRef>
          </c:val>
          <c:smooth val="0"/>
          <c:extLst>
            <c:ext xmlns:c16="http://schemas.microsoft.com/office/drawing/2014/chart" uri="{C3380CC4-5D6E-409C-BE32-E72D297353CC}">
              <c16:uniqueId val="{0000000A-B029-4959-9563-B698BB82D065}"/>
            </c:ext>
          </c:extLst>
        </c:ser>
        <c:ser>
          <c:idx val="1"/>
          <c:order val="1"/>
          <c:tx>
            <c:strRef>
              <c:f>Sheet1!$C$1</c:f>
              <c:strCache>
                <c:ptCount val="1"/>
                <c:pt idx="0">
                  <c:v>Not used a seatbelt in the back of a car</c:v>
                </c:pt>
              </c:strCache>
            </c:strRef>
          </c:tx>
          <c:spPr>
            <a:ln w="28575" cap="rnd">
              <a:solidFill>
                <a:schemeClr val="accent2"/>
              </a:solidFill>
              <a:round/>
            </a:ln>
            <a:effectLst/>
          </c:spPr>
          <c:marker>
            <c:symbol val="none"/>
          </c:marker>
          <c:dLbls>
            <c:dLbl>
              <c:idx val="0"/>
              <c:layout>
                <c:manualLayout>
                  <c:x val="-3.1325762171122241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54F-4D3C-9760-5EFFB99FE578}"/>
                </c:ext>
              </c:extLst>
            </c:dLbl>
            <c:dLbl>
              <c:idx val="10"/>
              <c:delete val="1"/>
              <c:extLst>
                <c:ext xmlns:c15="http://schemas.microsoft.com/office/drawing/2012/chart" uri="{CE6537A1-D6FC-4f65-9D91-7224C49458BB}"/>
                <c:ext xmlns:c16="http://schemas.microsoft.com/office/drawing/2014/chart" uri="{C3380CC4-5D6E-409C-BE32-E72D297353CC}">
                  <c16:uniqueId val="{00000003-85D6-4664-A54A-B5808F5ED650}"/>
                </c:ext>
              </c:extLst>
            </c:dLbl>
            <c:dLbl>
              <c:idx val="11"/>
              <c:delete val="1"/>
              <c:extLst>
                <c:ext xmlns:c15="http://schemas.microsoft.com/office/drawing/2012/chart" uri="{CE6537A1-D6FC-4f65-9D91-7224C49458BB}"/>
                <c:ext xmlns:c16="http://schemas.microsoft.com/office/drawing/2014/chart" uri="{C3380CC4-5D6E-409C-BE32-E72D297353CC}">
                  <c16:uniqueId val="{00000004-85D6-4664-A54A-B5808F5ED650}"/>
                </c:ext>
              </c:extLst>
            </c:dLbl>
            <c:dLbl>
              <c:idx val="12"/>
              <c:delete val="1"/>
              <c:extLst>
                <c:ext xmlns:c15="http://schemas.microsoft.com/office/drawing/2012/chart" uri="{CE6537A1-D6FC-4f65-9D91-7224C49458BB}"/>
                <c:ext xmlns:c16="http://schemas.microsoft.com/office/drawing/2014/chart" uri="{C3380CC4-5D6E-409C-BE32-E72D297353CC}">
                  <c16:uniqueId val="{00000005-85D6-4664-A54A-B5808F5ED650}"/>
                </c:ext>
              </c:extLst>
            </c:dLbl>
            <c:dLbl>
              <c:idx val="13"/>
              <c:delete val="1"/>
              <c:extLst>
                <c:ext xmlns:c15="http://schemas.microsoft.com/office/drawing/2012/chart" uri="{CE6537A1-D6FC-4f65-9D91-7224C49458BB}"/>
                <c:ext xmlns:c16="http://schemas.microsoft.com/office/drawing/2014/chart" uri="{C3380CC4-5D6E-409C-BE32-E72D297353CC}">
                  <c16:uniqueId val="{00000006-85D6-4664-A54A-B5808F5ED650}"/>
                </c:ext>
              </c:extLst>
            </c:dLbl>
            <c:dLbl>
              <c:idx val="14"/>
              <c:delete val="1"/>
              <c:extLst>
                <c:ext xmlns:c15="http://schemas.microsoft.com/office/drawing/2012/chart" uri="{CE6537A1-D6FC-4f65-9D91-7224C49458BB}"/>
                <c:ext xmlns:c16="http://schemas.microsoft.com/office/drawing/2014/chart" uri="{C3380CC4-5D6E-409C-BE32-E72D297353CC}">
                  <c16:uniqueId val="{00000003-654F-4D3C-9760-5EFFB99FE578}"/>
                </c:ext>
              </c:extLst>
            </c:dLbl>
            <c:dLbl>
              <c:idx val="15"/>
              <c:delete val="1"/>
              <c:extLst>
                <c:ext xmlns:c15="http://schemas.microsoft.com/office/drawing/2012/chart" uri="{CE6537A1-D6FC-4f65-9D91-7224C49458BB}"/>
                <c:ext xmlns:c16="http://schemas.microsoft.com/office/drawing/2014/chart" uri="{C3380CC4-5D6E-409C-BE32-E72D297353CC}">
                  <c16:uniqueId val="{00000004-654F-4D3C-9760-5EFFB99FE578}"/>
                </c:ext>
              </c:extLst>
            </c:dLbl>
            <c:dLbl>
              <c:idx val="16"/>
              <c:layout>
                <c:manualLayout>
                  <c:x val="-3.1569084499495029E-3"/>
                  <c:y val="-1.320540070527993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337-4AD6-988B-3B540641940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Feb '14 </c:v>
                </c:pt>
                <c:pt idx="1">
                  <c:v>July '14 </c:v>
                </c:pt>
                <c:pt idx="2">
                  <c:v>Feb '15 </c:v>
                </c:pt>
                <c:pt idx="3">
                  <c:v>July '15 </c:v>
                </c:pt>
                <c:pt idx="4">
                  <c:v>Feb '16 </c:v>
                </c:pt>
                <c:pt idx="5">
                  <c:v>Jul 
'16 </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Sheet1!$C$2:$C$21</c:f>
              <c:numCache>
                <c:formatCode>General</c:formatCode>
                <c:ptCount val="17"/>
                <c:pt idx="0">
                  <c:v>15</c:v>
                </c:pt>
                <c:pt idx="1">
                  <c:v>11</c:v>
                </c:pt>
                <c:pt idx="2">
                  <c:v>13</c:v>
                </c:pt>
                <c:pt idx="3">
                  <c:v>13</c:v>
                </c:pt>
                <c:pt idx="4">
                  <c:v>10</c:v>
                </c:pt>
                <c:pt idx="5">
                  <c:v>11</c:v>
                </c:pt>
                <c:pt idx="6">
                  <c:v>8</c:v>
                </c:pt>
                <c:pt idx="7">
                  <c:v>9</c:v>
                </c:pt>
                <c:pt idx="8">
                  <c:v>10</c:v>
                </c:pt>
                <c:pt idx="9">
                  <c:v>7</c:v>
                </c:pt>
                <c:pt idx="10">
                  <c:v>12</c:v>
                </c:pt>
                <c:pt idx="11">
                  <c:v>3</c:v>
                </c:pt>
                <c:pt idx="12">
                  <c:v>9</c:v>
                </c:pt>
                <c:pt idx="13">
                  <c:v>4</c:v>
                </c:pt>
                <c:pt idx="14">
                  <c:v>7</c:v>
                </c:pt>
                <c:pt idx="15">
                  <c:v>8</c:v>
                </c:pt>
                <c:pt idx="16">
                  <c:v>8</c:v>
                </c:pt>
              </c:numCache>
            </c:numRef>
          </c:val>
          <c:smooth val="0"/>
          <c:extLst>
            <c:ext xmlns:c16="http://schemas.microsoft.com/office/drawing/2014/chart" uri="{C3380CC4-5D6E-409C-BE32-E72D297353CC}">
              <c16:uniqueId val="{00000016-B029-4959-9563-B698BB82D065}"/>
            </c:ext>
          </c:extLst>
        </c:ser>
        <c:ser>
          <c:idx val="2"/>
          <c:order val="2"/>
          <c:tx>
            <c:strRef>
              <c:f>Sheet1!$D$1</c:f>
              <c:strCache>
                <c:ptCount val="1"/>
                <c:pt idx="0">
                  <c:v>Not used a seatbelt in the front of a car</c:v>
                </c:pt>
              </c:strCache>
            </c:strRef>
          </c:tx>
          <c:spPr>
            <a:ln w="28575" cap="rnd">
              <a:solidFill>
                <a:schemeClr val="accent3"/>
              </a:solidFill>
              <a:round/>
            </a:ln>
            <a:effectLst/>
          </c:spPr>
          <c:marker>
            <c:symbol val="none"/>
          </c:marker>
          <c:dLbls>
            <c:dLbl>
              <c:idx val="0"/>
              <c:layout>
                <c:manualLayout>
                  <c:x val="-2.2518946554677541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54F-4D3C-9760-5EFFB99FE578}"/>
                </c:ext>
              </c:extLst>
            </c:dLbl>
            <c:dLbl>
              <c:idx val="10"/>
              <c:delete val="1"/>
              <c:extLst>
                <c:ext xmlns:c15="http://schemas.microsoft.com/office/drawing/2012/chart" uri="{CE6537A1-D6FC-4f65-9D91-7224C49458BB}"/>
                <c:ext xmlns:c16="http://schemas.microsoft.com/office/drawing/2014/chart" uri="{C3380CC4-5D6E-409C-BE32-E72D297353CC}">
                  <c16:uniqueId val="{00000007-85D6-4664-A54A-B5808F5ED650}"/>
                </c:ext>
              </c:extLst>
            </c:dLbl>
            <c:dLbl>
              <c:idx val="11"/>
              <c:delete val="1"/>
              <c:extLst>
                <c:ext xmlns:c15="http://schemas.microsoft.com/office/drawing/2012/chart" uri="{CE6537A1-D6FC-4f65-9D91-7224C49458BB}"/>
                <c:ext xmlns:c16="http://schemas.microsoft.com/office/drawing/2014/chart" uri="{C3380CC4-5D6E-409C-BE32-E72D297353CC}">
                  <c16:uniqueId val="{00000008-85D6-4664-A54A-B5808F5ED650}"/>
                </c:ext>
              </c:extLst>
            </c:dLbl>
            <c:dLbl>
              <c:idx val="12"/>
              <c:delete val="1"/>
              <c:extLst>
                <c:ext xmlns:c15="http://schemas.microsoft.com/office/drawing/2012/chart" uri="{CE6537A1-D6FC-4f65-9D91-7224C49458BB}"/>
                <c:ext xmlns:c16="http://schemas.microsoft.com/office/drawing/2014/chart" uri="{C3380CC4-5D6E-409C-BE32-E72D297353CC}">
                  <c16:uniqueId val="{00000009-85D6-4664-A54A-B5808F5ED650}"/>
                </c:ext>
              </c:extLst>
            </c:dLbl>
            <c:dLbl>
              <c:idx val="13"/>
              <c:delete val="1"/>
              <c:extLst>
                <c:ext xmlns:c15="http://schemas.microsoft.com/office/drawing/2012/chart" uri="{CE6537A1-D6FC-4f65-9D91-7224C49458BB}"/>
                <c:ext xmlns:c16="http://schemas.microsoft.com/office/drawing/2014/chart" uri="{C3380CC4-5D6E-409C-BE32-E72D297353CC}">
                  <c16:uniqueId val="{0000000A-85D6-4664-A54A-B5808F5ED650}"/>
                </c:ext>
              </c:extLst>
            </c:dLbl>
            <c:dLbl>
              <c:idx val="14"/>
              <c:delete val="1"/>
              <c:extLst>
                <c:ext xmlns:c15="http://schemas.microsoft.com/office/drawing/2012/chart" uri="{CE6537A1-D6FC-4f65-9D91-7224C49458BB}"/>
                <c:ext xmlns:c16="http://schemas.microsoft.com/office/drawing/2014/chart" uri="{C3380CC4-5D6E-409C-BE32-E72D297353CC}">
                  <c16:uniqueId val="{00000006-654F-4D3C-9760-5EFFB99FE578}"/>
                </c:ext>
              </c:extLst>
            </c:dLbl>
            <c:dLbl>
              <c:idx val="15"/>
              <c:delete val="1"/>
              <c:extLst>
                <c:ext xmlns:c15="http://schemas.microsoft.com/office/drawing/2012/chart" uri="{CE6537A1-D6FC-4f65-9D91-7224C49458BB}"/>
                <c:ext xmlns:c16="http://schemas.microsoft.com/office/drawing/2014/chart" uri="{C3380CC4-5D6E-409C-BE32-E72D297353CC}">
                  <c16:uniqueId val="{00000007-654F-4D3C-9760-5EFFB99FE578}"/>
                </c:ext>
              </c:extLst>
            </c:dLbl>
            <c:dLbl>
              <c:idx val="16"/>
              <c:layout>
                <c:manualLayout>
                  <c:x val="-4.4034568849324815E-3"/>
                  <c:y val="8.266991932756871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337-4AD6-988B-3B540641940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Feb '14 </c:v>
                </c:pt>
                <c:pt idx="1">
                  <c:v>July '14 </c:v>
                </c:pt>
                <c:pt idx="2">
                  <c:v>Feb '15 </c:v>
                </c:pt>
                <c:pt idx="3">
                  <c:v>July '15 </c:v>
                </c:pt>
                <c:pt idx="4">
                  <c:v>Feb '16 </c:v>
                </c:pt>
                <c:pt idx="5">
                  <c:v>Jul 
'16 </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Sheet1!$D$2:$D$21</c:f>
              <c:numCache>
                <c:formatCode>General</c:formatCode>
                <c:ptCount val="17"/>
                <c:pt idx="0">
                  <c:v>8</c:v>
                </c:pt>
                <c:pt idx="1">
                  <c:v>4</c:v>
                </c:pt>
                <c:pt idx="2">
                  <c:v>3</c:v>
                </c:pt>
                <c:pt idx="3">
                  <c:v>6</c:v>
                </c:pt>
                <c:pt idx="4">
                  <c:v>4</c:v>
                </c:pt>
                <c:pt idx="5">
                  <c:v>6</c:v>
                </c:pt>
                <c:pt idx="6">
                  <c:v>3</c:v>
                </c:pt>
                <c:pt idx="7">
                  <c:v>4</c:v>
                </c:pt>
                <c:pt idx="8">
                  <c:v>4</c:v>
                </c:pt>
                <c:pt idx="9">
                  <c:v>4</c:v>
                </c:pt>
                <c:pt idx="10">
                  <c:v>5</c:v>
                </c:pt>
                <c:pt idx="11">
                  <c:v>2</c:v>
                </c:pt>
                <c:pt idx="12">
                  <c:v>3</c:v>
                </c:pt>
                <c:pt idx="13">
                  <c:v>2</c:v>
                </c:pt>
                <c:pt idx="14">
                  <c:v>3</c:v>
                </c:pt>
                <c:pt idx="15">
                  <c:v>4</c:v>
                </c:pt>
                <c:pt idx="16">
                  <c:v>3</c:v>
                </c:pt>
              </c:numCache>
            </c:numRef>
          </c:val>
          <c:smooth val="0"/>
          <c:extLst>
            <c:ext xmlns:c16="http://schemas.microsoft.com/office/drawing/2014/chart" uri="{C3380CC4-5D6E-409C-BE32-E72D297353CC}">
              <c16:uniqueId val="{00000022-B029-4959-9563-B698BB82D065}"/>
            </c:ext>
          </c:extLst>
        </c:ser>
        <c:dLbls>
          <c:showLegendKey val="0"/>
          <c:showVal val="0"/>
          <c:showCatName val="0"/>
          <c:showSerName val="0"/>
          <c:showPercent val="0"/>
          <c:showBubbleSize val="0"/>
        </c:dLbls>
        <c:smooth val="0"/>
        <c:axId val="1932169024"/>
        <c:axId val="1932158688"/>
      </c:lineChart>
      <c:catAx>
        <c:axId val="193216902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58688"/>
        <c:crosses val="autoZero"/>
        <c:auto val="1"/>
        <c:lblAlgn val="ctr"/>
        <c:lblOffset val="100"/>
        <c:noMultiLvlLbl val="0"/>
      </c:catAx>
      <c:valAx>
        <c:axId val="193215868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69024"/>
        <c:crosses val="autoZero"/>
        <c:crossBetween val="between"/>
        <c:majorUnit val="10"/>
      </c:valAx>
      <c:spPr>
        <a:noFill/>
        <a:ln>
          <a:noFill/>
        </a:ln>
        <a:effectLst/>
      </c:spPr>
    </c:plotArea>
    <c:legend>
      <c:legendPos val="r"/>
      <c:layout>
        <c:manualLayout>
          <c:xMode val="edge"/>
          <c:yMode val="edge"/>
          <c:x val="0.78266159521075274"/>
          <c:y val="0.23671489300033816"/>
          <c:w val="0.21044482412413074"/>
          <c:h val="0.5226742669436259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 saying agree strongly/agree slightly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8832118875003825E-2"/>
          <c:y val="0.14441082670513564"/>
          <c:w val="0.63094736434527898"/>
          <c:h val="0.72325599123392803"/>
        </c:manualLayout>
      </c:layout>
      <c:lineChart>
        <c:grouping val="standard"/>
        <c:varyColors val="0"/>
        <c:ser>
          <c:idx val="0"/>
          <c:order val="0"/>
          <c:tx>
            <c:strRef>
              <c:f>Sheet1!$B$1</c:f>
              <c:strCache>
                <c:ptCount val="1"/>
                <c:pt idx="0">
                  <c:v>It’s not important to wear a seatbelt if you are travelling in the back of a car</c:v>
                </c:pt>
              </c:strCache>
            </c:strRef>
          </c:tx>
          <c:spPr>
            <a:ln w="28575" cap="rnd">
              <a:solidFill>
                <a:schemeClr val="accent1"/>
              </a:solidFill>
              <a:round/>
            </a:ln>
            <a:effectLst/>
          </c:spPr>
          <c:marker>
            <c:symbol val="none"/>
          </c:marker>
          <c:dLbls>
            <c:dLbl>
              <c:idx val="0"/>
              <c:layout>
                <c:manualLayout>
                  <c:x val="-2.8872613685729801E-2"/>
                  <c:y val="5.661570064827206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8AB-4615-9AB5-E2F147AB94D9}"/>
                </c:ext>
              </c:extLst>
            </c:dLbl>
            <c:dLbl>
              <c:idx val="12"/>
              <c:delete val="1"/>
              <c:extLst>
                <c:ext xmlns:c15="http://schemas.microsoft.com/office/drawing/2012/chart" uri="{CE6537A1-D6FC-4f65-9D91-7224C49458BB}"/>
                <c:ext xmlns:c16="http://schemas.microsoft.com/office/drawing/2014/chart" uri="{C3380CC4-5D6E-409C-BE32-E72D297353CC}">
                  <c16:uniqueId val="{00000000-35D4-4EAB-B568-E0CE76469293}"/>
                </c:ext>
              </c:extLst>
            </c:dLbl>
            <c:dLbl>
              <c:idx val="13"/>
              <c:delete val="1"/>
              <c:extLst>
                <c:ext xmlns:c15="http://schemas.microsoft.com/office/drawing/2012/chart" uri="{CE6537A1-D6FC-4f65-9D91-7224C49458BB}"/>
                <c:ext xmlns:c16="http://schemas.microsoft.com/office/drawing/2014/chart" uri="{C3380CC4-5D6E-409C-BE32-E72D297353CC}">
                  <c16:uniqueId val="{00000001-35D4-4EAB-B568-E0CE76469293}"/>
                </c:ext>
              </c:extLst>
            </c:dLbl>
            <c:dLbl>
              <c:idx val="14"/>
              <c:delete val="1"/>
              <c:extLst>
                <c:ext xmlns:c15="http://schemas.microsoft.com/office/drawing/2012/chart" uri="{CE6537A1-D6FC-4f65-9D91-7224C49458BB}"/>
                <c:ext xmlns:c16="http://schemas.microsoft.com/office/drawing/2014/chart" uri="{C3380CC4-5D6E-409C-BE32-E72D297353CC}">
                  <c16:uniqueId val="{00000002-35D4-4EAB-B568-E0CE76469293}"/>
                </c:ext>
              </c:extLst>
            </c:dLbl>
            <c:dLbl>
              <c:idx val="15"/>
              <c:delete val="1"/>
              <c:extLst>
                <c:ext xmlns:c15="http://schemas.microsoft.com/office/drawing/2012/chart" uri="{CE6537A1-D6FC-4f65-9D91-7224C49458BB}"/>
                <c:ext xmlns:c16="http://schemas.microsoft.com/office/drawing/2014/chart" uri="{C3380CC4-5D6E-409C-BE32-E72D297353CC}">
                  <c16:uniqueId val="{00000003-35D4-4EAB-B568-E0CE76469293}"/>
                </c:ext>
              </c:extLst>
            </c:dLbl>
            <c:dLbl>
              <c:idx val="16"/>
              <c:layout>
                <c:manualLayout>
                  <c:x val="-6.4919074610073925E-4"/>
                  <c:y val="-6.524848051483836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75D-42DA-B13B-8F2AF2E485D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Feb '14 </c:v>
                </c:pt>
                <c:pt idx="1">
                  <c:v>July '14 </c:v>
                </c:pt>
                <c:pt idx="2">
                  <c:v>Feb '15 </c:v>
                </c:pt>
                <c:pt idx="3">
                  <c:v>July '15 </c:v>
                </c:pt>
                <c:pt idx="4">
                  <c:v>Feb '16 </c:v>
                </c:pt>
                <c:pt idx="5">
                  <c:v>Jul 
'16 </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Sheet1!$B$2:$B$21</c:f>
              <c:numCache>
                <c:formatCode>General</c:formatCode>
                <c:ptCount val="17"/>
                <c:pt idx="0">
                  <c:v>22</c:v>
                </c:pt>
                <c:pt idx="1">
                  <c:v>27</c:v>
                </c:pt>
                <c:pt idx="2">
                  <c:v>23</c:v>
                </c:pt>
                <c:pt idx="3">
                  <c:v>25</c:v>
                </c:pt>
                <c:pt idx="4">
                  <c:v>22</c:v>
                </c:pt>
                <c:pt idx="5">
                  <c:v>19</c:v>
                </c:pt>
                <c:pt idx="6">
                  <c:v>22</c:v>
                </c:pt>
                <c:pt idx="7">
                  <c:v>15</c:v>
                </c:pt>
                <c:pt idx="8">
                  <c:v>21</c:v>
                </c:pt>
                <c:pt idx="9">
                  <c:v>21</c:v>
                </c:pt>
                <c:pt idx="10">
                  <c:v>21</c:v>
                </c:pt>
                <c:pt idx="11">
                  <c:v>21</c:v>
                </c:pt>
                <c:pt idx="12">
                  <c:v>17</c:v>
                </c:pt>
                <c:pt idx="13">
                  <c:v>17</c:v>
                </c:pt>
                <c:pt idx="14">
                  <c:v>19</c:v>
                </c:pt>
                <c:pt idx="15">
                  <c:v>18</c:v>
                </c:pt>
                <c:pt idx="16">
                  <c:v>19</c:v>
                </c:pt>
              </c:numCache>
            </c:numRef>
          </c:val>
          <c:smooth val="0"/>
          <c:extLst>
            <c:ext xmlns:c16="http://schemas.microsoft.com/office/drawing/2014/chart" uri="{C3380CC4-5D6E-409C-BE32-E72D297353CC}">
              <c16:uniqueId val="{00000003-4970-4871-842F-BCEF64D045E3}"/>
            </c:ext>
          </c:extLst>
        </c:ser>
        <c:ser>
          <c:idx val="1"/>
          <c:order val="1"/>
          <c:tx>
            <c:strRef>
              <c:f>Sheet1!$C$1</c:f>
              <c:strCache>
                <c:ptCount val="1"/>
                <c:pt idx="0">
                  <c:v>The penalties for getting caught for not wearing a seatbelt are not enough to stop me doing it</c:v>
                </c:pt>
              </c:strCache>
            </c:strRef>
          </c:tx>
          <c:spPr>
            <a:ln w="28575" cap="rnd">
              <a:solidFill>
                <a:schemeClr val="accent2"/>
              </a:solidFill>
              <a:round/>
            </a:ln>
            <a:effectLst/>
          </c:spPr>
          <c:marker>
            <c:symbol val="none"/>
          </c:marker>
          <c:dLbls>
            <c:dLbl>
              <c:idx val="10"/>
              <c:layout>
                <c:manualLayout>
                  <c:x val="-2.987218288217178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5D4-4EAB-B568-E0CE76469293}"/>
                </c:ext>
              </c:extLst>
            </c:dLbl>
            <c:dLbl>
              <c:idx val="11"/>
              <c:delete val="1"/>
              <c:extLst>
                <c:ext xmlns:c15="http://schemas.microsoft.com/office/drawing/2012/chart" uri="{CE6537A1-D6FC-4f65-9D91-7224C49458BB}"/>
                <c:ext xmlns:c16="http://schemas.microsoft.com/office/drawing/2014/chart" uri="{C3380CC4-5D6E-409C-BE32-E72D297353CC}">
                  <c16:uniqueId val="{00000005-35D4-4EAB-B568-E0CE76469293}"/>
                </c:ext>
              </c:extLst>
            </c:dLbl>
            <c:dLbl>
              <c:idx val="12"/>
              <c:delete val="1"/>
              <c:extLst>
                <c:ext xmlns:c15="http://schemas.microsoft.com/office/drawing/2012/chart" uri="{CE6537A1-D6FC-4f65-9D91-7224C49458BB}"/>
                <c:ext xmlns:c16="http://schemas.microsoft.com/office/drawing/2014/chart" uri="{C3380CC4-5D6E-409C-BE32-E72D297353CC}">
                  <c16:uniqueId val="{00000006-35D4-4EAB-B568-E0CE76469293}"/>
                </c:ext>
              </c:extLst>
            </c:dLbl>
            <c:dLbl>
              <c:idx val="13"/>
              <c:delete val="1"/>
              <c:extLst>
                <c:ext xmlns:c15="http://schemas.microsoft.com/office/drawing/2012/chart" uri="{CE6537A1-D6FC-4f65-9D91-7224C49458BB}"/>
                <c:ext xmlns:c16="http://schemas.microsoft.com/office/drawing/2014/chart" uri="{C3380CC4-5D6E-409C-BE32-E72D297353CC}">
                  <c16:uniqueId val="{00000007-35D4-4EAB-B568-E0CE76469293}"/>
                </c:ext>
              </c:extLst>
            </c:dLbl>
            <c:dLbl>
              <c:idx val="14"/>
              <c:delete val="1"/>
              <c:extLst>
                <c:ext xmlns:c15="http://schemas.microsoft.com/office/drawing/2012/chart" uri="{CE6537A1-D6FC-4f65-9D91-7224C49458BB}"/>
                <c:ext xmlns:c16="http://schemas.microsoft.com/office/drawing/2014/chart" uri="{C3380CC4-5D6E-409C-BE32-E72D297353CC}">
                  <c16:uniqueId val="{00000002-88AB-4615-9AB5-E2F147AB94D9}"/>
                </c:ext>
              </c:extLst>
            </c:dLbl>
            <c:dLbl>
              <c:idx val="15"/>
              <c:delete val="1"/>
              <c:extLst>
                <c:ext xmlns:c15="http://schemas.microsoft.com/office/drawing/2012/chart" uri="{CE6537A1-D6FC-4f65-9D91-7224C49458BB}"/>
                <c:ext xmlns:c16="http://schemas.microsoft.com/office/drawing/2014/chart" uri="{C3380CC4-5D6E-409C-BE32-E72D297353CC}">
                  <c16:uniqueId val="{00000003-88AB-4615-9AB5-E2F147AB94D9}"/>
                </c:ext>
              </c:extLst>
            </c:dLbl>
            <c:dLbl>
              <c:idx val="16"/>
              <c:layout>
                <c:manualLayout>
                  <c:x val="-8.6917015220701263E-3"/>
                  <c:y val="-4.8986623537687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75D-42DA-B13B-8F2AF2E485D1}"/>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Feb '14 </c:v>
                </c:pt>
                <c:pt idx="1">
                  <c:v>July '14 </c:v>
                </c:pt>
                <c:pt idx="2">
                  <c:v>Feb '15 </c:v>
                </c:pt>
                <c:pt idx="3">
                  <c:v>July '15 </c:v>
                </c:pt>
                <c:pt idx="4">
                  <c:v>Feb '16 </c:v>
                </c:pt>
                <c:pt idx="5">
                  <c:v>Jul 
'16 </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Sheet1!$C$2:$C$21</c:f>
              <c:numCache>
                <c:formatCode>General</c:formatCode>
                <c:ptCount val="17"/>
                <c:pt idx="10">
                  <c:v>17</c:v>
                </c:pt>
                <c:pt idx="11">
                  <c:v>15</c:v>
                </c:pt>
                <c:pt idx="12">
                  <c:v>11</c:v>
                </c:pt>
                <c:pt idx="13">
                  <c:v>15</c:v>
                </c:pt>
                <c:pt idx="14">
                  <c:v>14</c:v>
                </c:pt>
                <c:pt idx="15">
                  <c:v>16</c:v>
                </c:pt>
                <c:pt idx="16">
                  <c:v>20</c:v>
                </c:pt>
              </c:numCache>
            </c:numRef>
          </c:val>
          <c:smooth val="0"/>
          <c:extLst>
            <c:ext xmlns:c16="http://schemas.microsoft.com/office/drawing/2014/chart" uri="{C3380CC4-5D6E-409C-BE32-E72D297353CC}">
              <c16:uniqueId val="{00000010-4970-4871-842F-BCEF64D045E3}"/>
            </c:ext>
          </c:extLst>
        </c:ser>
        <c:ser>
          <c:idx val="2"/>
          <c:order val="2"/>
          <c:tx>
            <c:strRef>
              <c:f>Sheet1!$D$1</c:f>
              <c:strCache>
                <c:ptCount val="1"/>
                <c:pt idx="0">
                  <c:v>If you are just nipping around the corner in the car, it's not essential to wear a seatbelt</c:v>
                </c:pt>
              </c:strCache>
            </c:strRef>
          </c:tx>
          <c:spPr>
            <a:ln w="28575" cap="rnd">
              <a:solidFill>
                <a:schemeClr val="accent3"/>
              </a:solidFill>
              <a:round/>
            </a:ln>
            <a:effectLst/>
          </c:spPr>
          <c:marker>
            <c:symbol val="none"/>
          </c:marker>
          <c:dLbls>
            <c:dLbl>
              <c:idx val="0"/>
              <c:layout>
                <c:manualLayout>
                  <c:x val="-2.427689324231878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ECF-47A2-A16B-27F89CEAC811}"/>
                </c:ext>
              </c:extLst>
            </c:dLbl>
            <c:dLbl>
              <c:idx val="16"/>
              <c:layout>
                <c:manualLayout>
                  <c:x val="-1.7981208569535811E-3"/>
                  <c:y val="7.629077110584282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5D4-4EAB-B568-E0CE7646929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Feb '14 </c:v>
                </c:pt>
                <c:pt idx="1">
                  <c:v>July '14 </c:v>
                </c:pt>
                <c:pt idx="2">
                  <c:v>Feb '15 </c:v>
                </c:pt>
                <c:pt idx="3">
                  <c:v>July '15 </c:v>
                </c:pt>
                <c:pt idx="4">
                  <c:v>Feb '16 </c:v>
                </c:pt>
                <c:pt idx="5">
                  <c:v>Jul 
'16 </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Sheet1!$D$2:$D$21</c:f>
              <c:numCache>
                <c:formatCode>General</c:formatCode>
                <c:ptCount val="17"/>
                <c:pt idx="0">
                  <c:v>11</c:v>
                </c:pt>
                <c:pt idx="1">
                  <c:v>11</c:v>
                </c:pt>
                <c:pt idx="2">
                  <c:v>10</c:v>
                </c:pt>
                <c:pt idx="3">
                  <c:v>13</c:v>
                </c:pt>
                <c:pt idx="4">
                  <c:v>11</c:v>
                </c:pt>
                <c:pt idx="5">
                  <c:v>11</c:v>
                </c:pt>
                <c:pt idx="6">
                  <c:v>10</c:v>
                </c:pt>
                <c:pt idx="7">
                  <c:v>9</c:v>
                </c:pt>
                <c:pt idx="8">
                  <c:v>11</c:v>
                </c:pt>
                <c:pt idx="9">
                  <c:v>9</c:v>
                </c:pt>
                <c:pt idx="10">
                  <c:v>12</c:v>
                </c:pt>
                <c:pt idx="11">
                  <c:v>10</c:v>
                </c:pt>
                <c:pt idx="12">
                  <c:v>6</c:v>
                </c:pt>
                <c:pt idx="13">
                  <c:v>10</c:v>
                </c:pt>
                <c:pt idx="14">
                  <c:v>8</c:v>
                </c:pt>
                <c:pt idx="15">
                  <c:v>6</c:v>
                </c:pt>
                <c:pt idx="16">
                  <c:v>12</c:v>
                </c:pt>
              </c:numCache>
            </c:numRef>
          </c:val>
          <c:smooth val="0"/>
          <c:extLst>
            <c:ext xmlns:c16="http://schemas.microsoft.com/office/drawing/2014/chart" uri="{C3380CC4-5D6E-409C-BE32-E72D297353CC}">
              <c16:uniqueId val="{00000007-88AB-4615-9AB5-E2F147AB94D9}"/>
            </c:ext>
          </c:extLst>
        </c:ser>
        <c:dLbls>
          <c:dLblPos val="t"/>
          <c:showLegendKey val="0"/>
          <c:showVal val="1"/>
          <c:showCatName val="0"/>
          <c:showSerName val="0"/>
          <c:showPercent val="0"/>
          <c:showBubbleSize val="0"/>
        </c:dLbls>
        <c:smooth val="0"/>
        <c:axId val="1932167936"/>
        <c:axId val="1932160864"/>
      </c:lineChart>
      <c:catAx>
        <c:axId val="193216793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60864"/>
        <c:crosses val="autoZero"/>
        <c:auto val="1"/>
        <c:lblAlgn val="ctr"/>
        <c:lblOffset val="100"/>
        <c:noMultiLvlLbl val="0"/>
      </c:catAx>
      <c:valAx>
        <c:axId val="1932160864"/>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67936"/>
        <c:crosses val="autoZero"/>
        <c:crossBetween val="between"/>
        <c:majorUnit val="10"/>
      </c:valAx>
      <c:spPr>
        <a:noFill/>
        <a:ln>
          <a:noFill/>
        </a:ln>
        <a:effectLst/>
      </c:spPr>
    </c:plotArea>
    <c:legend>
      <c:legendPos val="r"/>
      <c:layout>
        <c:manualLayout>
          <c:xMode val="edge"/>
          <c:yMode val="edge"/>
          <c:x val="0.71990097127113828"/>
          <c:y val="0.24656628004532821"/>
          <c:w val="0.27550330828545067"/>
          <c:h val="0.5145315117640294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 rating non-usage of seatbelt in car as ‘very serious’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1294106968617396"/>
          <c:y val="0.17942683928312642"/>
          <c:w val="0.84768198311968501"/>
          <c:h val="0.66472465098304434"/>
        </c:manualLayout>
      </c:layout>
      <c:lineChart>
        <c:grouping val="standard"/>
        <c:varyColors val="0"/>
        <c:ser>
          <c:idx val="0"/>
          <c:order val="0"/>
          <c:tx>
            <c:strRef>
              <c:f>Sheet1!$B$1</c:f>
              <c:strCache>
                <c:ptCount val="1"/>
                <c:pt idx="0">
                  <c:v>Not used seatbelt in car (In July '16 text from in 'front of car' removed)</c:v>
                </c:pt>
              </c:strCache>
            </c:strRef>
          </c:tx>
          <c:spPr>
            <a:ln w="28575" cap="rnd">
              <a:solidFill>
                <a:schemeClr val="accent1"/>
              </a:solidFill>
              <a:round/>
            </a:ln>
            <a:effectLst/>
          </c:spPr>
          <c:marker>
            <c:symbol val="none"/>
          </c:marker>
          <c:dLbls>
            <c:dLbl>
              <c:idx val="0"/>
              <c:layout>
                <c:manualLayout>
                  <c:x val="-3.9830815770955333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2D6-4523-A82A-2B8EDD040364}"/>
                </c:ext>
              </c:extLst>
            </c:dLbl>
            <c:dLbl>
              <c:idx val="15"/>
              <c:delete val="1"/>
              <c:extLst>
                <c:ext xmlns:c15="http://schemas.microsoft.com/office/drawing/2012/chart" uri="{CE6537A1-D6FC-4f65-9D91-7224C49458BB}"/>
                <c:ext xmlns:c16="http://schemas.microsoft.com/office/drawing/2014/chart" uri="{C3380CC4-5D6E-409C-BE32-E72D297353CC}">
                  <c16:uniqueId val="{00000000-16E2-4A68-AF64-B1298EBC5D17}"/>
                </c:ext>
              </c:extLst>
            </c:dLbl>
            <c:dLbl>
              <c:idx val="16"/>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356-4EAF-8556-95BFD8A8C55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Feb '14</c:v>
                </c:pt>
                <c:pt idx="1">
                  <c:v>July '14</c:v>
                </c:pt>
                <c:pt idx="2">
                  <c:v>Feb '15</c:v>
                </c:pt>
                <c:pt idx="3">
                  <c:v>July '15</c:v>
                </c:pt>
                <c:pt idx="4">
                  <c:v>Feb '16</c:v>
                </c:pt>
                <c:pt idx="5">
                  <c:v>Jul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Sheet1!$B$2:$B$21</c:f>
              <c:numCache>
                <c:formatCode>General</c:formatCode>
                <c:ptCount val="17"/>
                <c:pt idx="0">
                  <c:v>76</c:v>
                </c:pt>
                <c:pt idx="1">
                  <c:v>82</c:v>
                </c:pt>
                <c:pt idx="2">
                  <c:v>84</c:v>
                </c:pt>
                <c:pt idx="3">
                  <c:v>78</c:v>
                </c:pt>
                <c:pt idx="4">
                  <c:v>81</c:v>
                </c:pt>
                <c:pt idx="5">
                  <c:v>78</c:v>
                </c:pt>
                <c:pt idx="6">
                  <c:v>74</c:v>
                </c:pt>
                <c:pt idx="7">
                  <c:v>72</c:v>
                </c:pt>
                <c:pt idx="8">
                  <c:v>77</c:v>
                </c:pt>
                <c:pt idx="9">
                  <c:v>80</c:v>
                </c:pt>
                <c:pt idx="10">
                  <c:v>63</c:v>
                </c:pt>
                <c:pt idx="11">
                  <c:v>72</c:v>
                </c:pt>
                <c:pt idx="12">
                  <c:v>75</c:v>
                </c:pt>
                <c:pt idx="13">
                  <c:v>66</c:v>
                </c:pt>
                <c:pt idx="14">
                  <c:v>69</c:v>
                </c:pt>
                <c:pt idx="15">
                  <c:v>72</c:v>
                </c:pt>
                <c:pt idx="16">
                  <c:v>70</c:v>
                </c:pt>
              </c:numCache>
            </c:numRef>
          </c:val>
          <c:smooth val="0"/>
          <c:extLst>
            <c:ext xmlns:c16="http://schemas.microsoft.com/office/drawing/2014/chart" uri="{C3380CC4-5D6E-409C-BE32-E72D297353CC}">
              <c16:uniqueId val="{00000008-EE92-4879-920E-16C8FC005654}"/>
            </c:ext>
          </c:extLst>
        </c:ser>
        <c:dLbls>
          <c:showLegendKey val="0"/>
          <c:showVal val="0"/>
          <c:showCatName val="0"/>
          <c:showSerName val="0"/>
          <c:showPercent val="0"/>
          <c:showBubbleSize val="0"/>
        </c:dLbls>
        <c:smooth val="0"/>
        <c:axId val="1932163584"/>
        <c:axId val="1932166848"/>
      </c:lineChart>
      <c:catAx>
        <c:axId val="193216358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66848"/>
        <c:crosses val="autoZero"/>
        <c:auto val="1"/>
        <c:lblAlgn val="ctr"/>
        <c:lblOffset val="100"/>
        <c:noMultiLvlLbl val="0"/>
      </c:catAx>
      <c:valAx>
        <c:axId val="193216684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63584"/>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2521471361179"/>
          <c:y val="2.9098547009775405E-2"/>
          <c:w val="0.40845071040004977"/>
          <c:h val="0.93972476565463292"/>
        </c:manualLayout>
      </c:layout>
      <c:barChart>
        <c:barDir val="bar"/>
        <c:grouping val="clustered"/>
        <c:varyColors val="0"/>
        <c:ser>
          <c:idx val="0"/>
          <c:order val="0"/>
          <c:tx>
            <c:strRef>
              <c:f>Sheet1!$B$1</c:f>
              <c:strCache>
                <c:ptCount val="1"/>
                <c:pt idx="0">
                  <c:v>Feb '25</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1887-44F7-ACAB-B933A89F1ABD}"/>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1887-44F7-ACAB-B933A89F1ABD}"/>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1887-44F7-ACAB-B933A89F1ABD}"/>
              </c:ext>
            </c:extLst>
          </c:dPt>
          <c:dPt>
            <c:idx val="3"/>
            <c:invertIfNegative val="0"/>
            <c:bubble3D val="0"/>
            <c:spPr>
              <a:solidFill>
                <a:schemeClr val="accent2"/>
              </a:solidFill>
              <a:ln>
                <a:noFill/>
              </a:ln>
              <a:effectLst/>
            </c:spPr>
            <c:extLst>
              <c:ext xmlns:c16="http://schemas.microsoft.com/office/drawing/2014/chart" uri="{C3380CC4-5D6E-409C-BE32-E72D297353CC}">
                <c16:uniqueId val="{00000011-1887-44F7-ACAB-B933A89F1ABD}"/>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7-1887-44F7-ACAB-B933A89F1ABD}"/>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9-1887-44F7-ACAB-B933A89F1ABD}"/>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B-1887-44F7-ACAB-B933A89F1ABD}"/>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D-1887-44F7-ACAB-B933A89F1ABD}"/>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F-1887-44F7-ACAB-B933A89F1ABD}"/>
              </c:ext>
            </c:extLst>
          </c:dPt>
          <c:dLbls>
            <c:spPr>
              <a:noFill/>
              <a:ln>
                <a:noFill/>
              </a:ln>
              <a:effectLst/>
            </c:spPr>
            <c:txPr>
              <a:bodyPr rot="0" spcFirstLastPara="1" vertOverflow="ellipsis" vert="horz" wrap="square" anchor="ctr" anchorCtr="1"/>
              <a:lstStyle/>
              <a:p>
                <a:pPr>
                  <a:defRPr lang="en-GB"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Driving under influence of drugs</c:v>
                </c:pt>
                <c:pt idx="1">
                  <c:v>Drinking/driving over the limit</c:v>
                </c:pt>
                <c:pt idx="2">
                  <c:v>Using hand held mobile</c:v>
                </c:pt>
                <c:pt idx="3">
                  <c:v>Not wearing seatbelt </c:v>
                </c:pt>
                <c:pt idx="4">
                  <c:v>Not looking out for motorcyclists/bikes at junctions</c:v>
                </c:pt>
                <c:pt idx="5">
                  <c:v>Being distracted by something/someone</c:v>
                </c:pt>
                <c:pt idx="6">
                  <c:v>Not adjusting speed to country roads</c:v>
                </c:pt>
                <c:pt idx="7">
                  <c:v>Driving + 10 mph in cities/towns</c:v>
                </c:pt>
                <c:pt idx="8">
                  <c:v>Driving when tired</c:v>
                </c:pt>
                <c:pt idx="9">
                  <c:v>Speeding up through amber</c:v>
                </c:pt>
                <c:pt idx="10">
                  <c:v>Driving + 10 mph on motorways</c:v>
                </c:pt>
                <c:pt idx="11">
                  <c:v>Driving + 5 mph in cities/towns</c:v>
                </c:pt>
                <c:pt idx="12">
                  <c:v>Parking on pavements</c:v>
                </c:pt>
              </c:strCache>
            </c:strRef>
          </c:cat>
          <c:val>
            <c:numRef>
              <c:f>Sheet1!$B$2:$B$14</c:f>
              <c:numCache>
                <c:formatCode>0%</c:formatCode>
                <c:ptCount val="13"/>
                <c:pt idx="0">
                  <c:v>0.86</c:v>
                </c:pt>
                <c:pt idx="1">
                  <c:v>0.86</c:v>
                </c:pt>
                <c:pt idx="2">
                  <c:v>0.75</c:v>
                </c:pt>
                <c:pt idx="3">
                  <c:v>0.7</c:v>
                </c:pt>
                <c:pt idx="4">
                  <c:v>0.67</c:v>
                </c:pt>
                <c:pt idx="5">
                  <c:v>0.55000000000000004</c:v>
                </c:pt>
                <c:pt idx="6">
                  <c:v>0.54</c:v>
                </c:pt>
                <c:pt idx="7">
                  <c:v>0.53</c:v>
                </c:pt>
                <c:pt idx="8">
                  <c:v>0.53</c:v>
                </c:pt>
                <c:pt idx="9">
                  <c:v>0.37</c:v>
                </c:pt>
                <c:pt idx="10">
                  <c:v>0.33</c:v>
                </c:pt>
                <c:pt idx="11">
                  <c:v>0.21</c:v>
                </c:pt>
                <c:pt idx="12">
                  <c:v>0.2</c:v>
                </c:pt>
              </c:numCache>
            </c:numRef>
          </c:val>
          <c:extLst>
            <c:ext xmlns:c16="http://schemas.microsoft.com/office/drawing/2014/chart" uri="{C3380CC4-5D6E-409C-BE32-E72D297353CC}">
              <c16:uniqueId val="{00000010-1887-44F7-ACAB-B933A89F1ABD}"/>
            </c:ext>
          </c:extLst>
        </c:ser>
        <c:dLbls>
          <c:dLblPos val="outEnd"/>
          <c:showLegendKey val="0"/>
          <c:showVal val="1"/>
          <c:showCatName val="0"/>
          <c:showSerName val="0"/>
          <c:showPercent val="0"/>
          <c:showBubbleSize val="0"/>
        </c:dLbls>
        <c:gapWidth val="182"/>
        <c:axId val="1922321184"/>
        <c:axId val="1922315200"/>
      </c:barChart>
      <c:catAx>
        <c:axId val="19223211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lang="en-GB" sz="1100" b="0" i="0" u="none" strike="noStrike" kern="1200" baseline="0">
                <a:solidFill>
                  <a:schemeClr val="tx1"/>
                </a:solidFill>
                <a:latin typeface="+mn-lt"/>
                <a:ea typeface="+mn-ea"/>
                <a:cs typeface="+mn-cs"/>
              </a:defRPr>
            </a:pPr>
            <a:endParaRPr lang="en-US"/>
          </a:p>
        </c:txPr>
        <c:crossAx val="1922315200"/>
        <c:crosses val="autoZero"/>
        <c:auto val="1"/>
        <c:lblAlgn val="ctr"/>
        <c:lblOffset val="100"/>
        <c:noMultiLvlLbl val="0"/>
      </c:catAx>
      <c:valAx>
        <c:axId val="1922315200"/>
        <c:scaling>
          <c:orientation val="minMax"/>
        </c:scaling>
        <c:delete val="1"/>
        <c:axPos val="t"/>
        <c:numFmt formatCode="0%" sourceLinked="1"/>
        <c:majorTickMark val="out"/>
        <c:minorTickMark val="none"/>
        <c:tickLblPos val="nextTo"/>
        <c:crossAx val="1922321184"/>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who always….</a:t>
            </a:r>
          </a:p>
        </c:rich>
      </c:tx>
      <c:layout>
        <c:manualLayout>
          <c:xMode val="edge"/>
          <c:yMode val="edge"/>
          <c:x val="0.31811857356798523"/>
          <c:y val="2.147239263803681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4.5825122704831169E-2"/>
          <c:y val="0.11882952514371287"/>
          <c:w val="0.61037391613823411"/>
          <c:h val="0.77959808704893485"/>
        </c:manualLayout>
      </c:layout>
      <c:lineChart>
        <c:grouping val="standard"/>
        <c:varyColors val="0"/>
        <c:ser>
          <c:idx val="2"/>
          <c:order val="0"/>
          <c:tx>
            <c:strRef>
              <c:f>Sheet1!$B$1</c:f>
              <c:strCache>
                <c:ptCount val="1"/>
                <c:pt idx="0">
                  <c:v>Make sure you check for pedestrians at junctions or when turning a corner*</c:v>
                </c:pt>
              </c:strCache>
            </c:strRef>
          </c:tx>
          <c:spPr>
            <a:ln w="28575" cap="rnd">
              <a:solidFill>
                <a:schemeClr val="accent1"/>
              </a:solidFill>
              <a:round/>
            </a:ln>
            <a:effectLst/>
          </c:spPr>
          <c:marker>
            <c:symbol val="none"/>
          </c:marker>
          <c:dLbls>
            <c:dLbl>
              <c:idx val="0"/>
              <c:layout>
                <c:manualLayout>
                  <c:x val="-2.477672307400865E-2"/>
                  <c:y val="-1.01379160427032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B1-4469-93C8-5FB5683B80B7}"/>
                </c:ext>
              </c:extLst>
            </c:dLbl>
            <c:dLbl>
              <c:idx val="7"/>
              <c:delete val="1"/>
              <c:extLst>
                <c:ext xmlns:c15="http://schemas.microsoft.com/office/drawing/2012/chart" uri="{CE6537A1-D6FC-4f65-9D91-7224C49458BB}"/>
                <c:ext xmlns:c16="http://schemas.microsoft.com/office/drawing/2014/chart" uri="{C3380CC4-5D6E-409C-BE32-E72D297353CC}">
                  <c16:uniqueId val="{00000000-ABE2-4B42-9F6F-CE414399F04D}"/>
                </c:ext>
              </c:extLst>
            </c:dLbl>
            <c:dLbl>
              <c:idx val="8"/>
              <c:delete val="1"/>
              <c:extLst>
                <c:ext xmlns:c15="http://schemas.microsoft.com/office/drawing/2012/chart" uri="{CE6537A1-D6FC-4f65-9D91-7224C49458BB}"/>
                <c:ext xmlns:c16="http://schemas.microsoft.com/office/drawing/2014/chart" uri="{C3380CC4-5D6E-409C-BE32-E72D297353CC}">
                  <c16:uniqueId val="{00000003-2AFA-4B6F-9BCF-57E39EDC6524}"/>
                </c:ext>
              </c:extLst>
            </c:dLbl>
            <c:dLbl>
              <c:idx val="9"/>
              <c:delete val="1"/>
              <c:extLst>
                <c:ext xmlns:c15="http://schemas.microsoft.com/office/drawing/2012/chart" uri="{CE6537A1-D6FC-4f65-9D91-7224C49458BB}"/>
                <c:ext xmlns:c16="http://schemas.microsoft.com/office/drawing/2014/chart" uri="{C3380CC4-5D6E-409C-BE32-E72D297353CC}">
                  <c16:uniqueId val="{00000003-ECCA-4C14-98AA-8B786223AEA7}"/>
                </c:ext>
              </c:extLst>
            </c:dLbl>
            <c:dLbl>
              <c:idx val="10"/>
              <c:delete val="1"/>
              <c:extLst>
                <c:ext xmlns:c15="http://schemas.microsoft.com/office/drawing/2012/chart" uri="{CE6537A1-D6FC-4f65-9D91-7224C49458BB}"/>
                <c:ext xmlns:c16="http://schemas.microsoft.com/office/drawing/2014/chart" uri="{C3380CC4-5D6E-409C-BE32-E72D297353CC}">
                  <c16:uniqueId val="{00000004-276A-4901-9841-2B79408FF612}"/>
                </c:ext>
              </c:extLst>
            </c:dLbl>
            <c:dLbl>
              <c:idx val="11"/>
              <c:layout>
                <c:manualLayout>
                  <c:x val="-1.7981208569534969E-3"/>
                  <c:y val="-2.240785469301005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A63-4183-B036-3FAB52DAD76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2"/>
                <c:pt idx="0">
                  <c:v>Jul '16 </c:v>
                </c:pt>
                <c:pt idx="1">
                  <c:v>Mar '17</c:v>
                </c:pt>
                <c:pt idx="2">
                  <c:v>Aug '17</c:v>
                </c:pt>
                <c:pt idx="3">
                  <c:v>Feb '18</c:v>
                </c:pt>
                <c:pt idx="4">
                  <c:v>Aug '18</c:v>
                </c:pt>
                <c:pt idx="5">
                  <c:v>Nov '19</c:v>
                </c:pt>
                <c:pt idx="6">
                  <c:v>Aug '20</c:v>
                </c:pt>
                <c:pt idx="7">
                  <c:v>Feb '21</c:v>
                </c:pt>
                <c:pt idx="8">
                  <c:v>Aug '21</c:v>
                </c:pt>
                <c:pt idx="9">
                  <c:v>Feb '22</c:v>
                </c:pt>
                <c:pt idx="10">
                  <c:v>Aug '24</c:v>
                </c:pt>
                <c:pt idx="11">
                  <c:v>Feb '25</c:v>
                </c:pt>
              </c:strCache>
            </c:strRef>
          </c:cat>
          <c:val>
            <c:numRef>
              <c:f>Sheet1!$B$2:$B$16</c:f>
              <c:numCache>
                <c:formatCode>General</c:formatCode>
                <c:ptCount val="12"/>
                <c:pt idx="0">
                  <c:v>77</c:v>
                </c:pt>
                <c:pt idx="1">
                  <c:v>77</c:v>
                </c:pt>
                <c:pt idx="2">
                  <c:v>79</c:v>
                </c:pt>
                <c:pt idx="3">
                  <c:v>77</c:v>
                </c:pt>
                <c:pt idx="4">
                  <c:v>81</c:v>
                </c:pt>
                <c:pt idx="5">
                  <c:v>77</c:v>
                </c:pt>
                <c:pt idx="6">
                  <c:v>62</c:v>
                </c:pt>
                <c:pt idx="7">
                  <c:v>71</c:v>
                </c:pt>
                <c:pt idx="8">
                  <c:v>66</c:v>
                </c:pt>
                <c:pt idx="9">
                  <c:v>67</c:v>
                </c:pt>
                <c:pt idx="10">
                  <c:v>70</c:v>
                </c:pt>
                <c:pt idx="11">
                  <c:v>65</c:v>
                </c:pt>
              </c:numCache>
            </c:numRef>
          </c:val>
          <c:smooth val="0"/>
          <c:extLst>
            <c:ext xmlns:c16="http://schemas.microsoft.com/office/drawing/2014/chart" uri="{C3380CC4-5D6E-409C-BE32-E72D297353CC}">
              <c16:uniqueId val="{00000004-2A08-4F53-B330-B0DDCBD564C1}"/>
            </c:ext>
          </c:extLst>
        </c:ser>
        <c:ser>
          <c:idx val="1"/>
          <c:order val="1"/>
          <c:tx>
            <c:strRef>
              <c:f>Sheet1!$C$1</c:f>
              <c:strCache>
                <c:ptCount val="1"/>
                <c:pt idx="0">
                  <c:v>Make sure you check for people on pedal or electric bikes at junctions or when turning a corner*</c:v>
                </c:pt>
              </c:strCache>
            </c:strRef>
          </c:tx>
          <c:spPr>
            <a:ln w="28575" cap="rnd">
              <a:solidFill>
                <a:schemeClr val="accent2"/>
              </a:solidFill>
              <a:round/>
            </a:ln>
            <a:effectLst/>
          </c:spPr>
          <c:marker>
            <c:symbol val="none"/>
          </c:marker>
          <c:dLbls>
            <c:dLbl>
              <c:idx val="0"/>
              <c:layout>
                <c:manualLayout>
                  <c:x val="-3.0521373628272442E-2"/>
                  <c:y val="-4.002946717549932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B1-4469-93C8-5FB5683B80B7}"/>
                </c:ext>
              </c:extLst>
            </c:dLbl>
            <c:dLbl>
              <c:idx val="6"/>
              <c:delete val="1"/>
              <c:extLst>
                <c:ext xmlns:c15="http://schemas.microsoft.com/office/drawing/2012/chart" uri="{CE6537A1-D6FC-4f65-9D91-7224C49458BB}"/>
                <c:ext xmlns:c16="http://schemas.microsoft.com/office/drawing/2014/chart" uri="{C3380CC4-5D6E-409C-BE32-E72D297353CC}">
                  <c16:uniqueId val="{00000003-75B1-4469-93C8-5FB5683B80B7}"/>
                </c:ext>
              </c:extLst>
            </c:dLbl>
            <c:dLbl>
              <c:idx val="7"/>
              <c:delete val="1"/>
              <c:extLst>
                <c:ext xmlns:c15="http://schemas.microsoft.com/office/drawing/2012/chart" uri="{CE6537A1-D6FC-4f65-9D91-7224C49458BB}"/>
                <c:ext xmlns:c16="http://schemas.microsoft.com/office/drawing/2014/chart" uri="{C3380CC4-5D6E-409C-BE32-E72D297353CC}">
                  <c16:uniqueId val="{00000001-ABE2-4B42-9F6F-CE414399F04D}"/>
                </c:ext>
              </c:extLst>
            </c:dLbl>
            <c:dLbl>
              <c:idx val="8"/>
              <c:delete val="1"/>
              <c:extLst>
                <c:ext xmlns:c15="http://schemas.microsoft.com/office/drawing/2012/chart" uri="{CE6537A1-D6FC-4f65-9D91-7224C49458BB}"/>
                <c:ext xmlns:c16="http://schemas.microsoft.com/office/drawing/2014/chart" uri="{C3380CC4-5D6E-409C-BE32-E72D297353CC}">
                  <c16:uniqueId val="{00000002-2AFA-4B6F-9BCF-57E39EDC6524}"/>
                </c:ext>
              </c:extLst>
            </c:dLbl>
            <c:dLbl>
              <c:idx val="10"/>
              <c:delete val="1"/>
              <c:extLst>
                <c:ext xmlns:c15="http://schemas.microsoft.com/office/drawing/2012/chart" uri="{CE6537A1-D6FC-4f65-9D91-7224C49458BB}"/>
                <c:ext xmlns:c16="http://schemas.microsoft.com/office/drawing/2014/chart" uri="{C3380CC4-5D6E-409C-BE32-E72D297353CC}">
                  <c16:uniqueId val="{00000002-276A-4901-9841-2B79408FF612}"/>
                </c:ext>
              </c:extLst>
            </c:dLbl>
            <c:dLbl>
              <c:idx val="11"/>
              <c:layout>
                <c:manualLayout>
                  <c:x val="-5.2449111895118538E-3"/>
                  <c:y val="-9.3546205497324598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A63-4183-B036-3FAB52DAD76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2"/>
                <c:pt idx="0">
                  <c:v>Jul '16 </c:v>
                </c:pt>
                <c:pt idx="1">
                  <c:v>Mar '17</c:v>
                </c:pt>
                <c:pt idx="2">
                  <c:v>Aug '17</c:v>
                </c:pt>
                <c:pt idx="3">
                  <c:v>Feb '18</c:v>
                </c:pt>
                <c:pt idx="4">
                  <c:v>Aug '18</c:v>
                </c:pt>
                <c:pt idx="5">
                  <c:v>Nov '19</c:v>
                </c:pt>
                <c:pt idx="6">
                  <c:v>Aug '20</c:v>
                </c:pt>
                <c:pt idx="7">
                  <c:v>Feb '21</c:v>
                </c:pt>
                <c:pt idx="8">
                  <c:v>Aug '21</c:v>
                </c:pt>
                <c:pt idx="9">
                  <c:v>Feb '22</c:v>
                </c:pt>
                <c:pt idx="10">
                  <c:v>Aug '24</c:v>
                </c:pt>
                <c:pt idx="11">
                  <c:v>Feb '25</c:v>
                </c:pt>
              </c:strCache>
            </c:strRef>
          </c:cat>
          <c:val>
            <c:numRef>
              <c:f>Sheet1!$C$2:$C$16</c:f>
              <c:numCache>
                <c:formatCode>General</c:formatCode>
                <c:ptCount val="12"/>
                <c:pt idx="0">
                  <c:v>69</c:v>
                </c:pt>
                <c:pt idx="1">
                  <c:v>71</c:v>
                </c:pt>
                <c:pt idx="2">
                  <c:v>71</c:v>
                </c:pt>
                <c:pt idx="3">
                  <c:v>68</c:v>
                </c:pt>
                <c:pt idx="4">
                  <c:v>75</c:v>
                </c:pt>
                <c:pt idx="5">
                  <c:v>77</c:v>
                </c:pt>
                <c:pt idx="6">
                  <c:v>58</c:v>
                </c:pt>
                <c:pt idx="7">
                  <c:v>63</c:v>
                </c:pt>
                <c:pt idx="8">
                  <c:v>63</c:v>
                </c:pt>
                <c:pt idx="9">
                  <c:v>61</c:v>
                </c:pt>
                <c:pt idx="10">
                  <c:v>63</c:v>
                </c:pt>
                <c:pt idx="11">
                  <c:v>58</c:v>
                </c:pt>
              </c:numCache>
            </c:numRef>
          </c:val>
          <c:smooth val="0"/>
          <c:extLst>
            <c:ext xmlns:c16="http://schemas.microsoft.com/office/drawing/2014/chart" uri="{C3380CC4-5D6E-409C-BE32-E72D297353CC}">
              <c16:uniqueId val="{00000007-2A08-4F53-B330-B0DDCBD564C1}"/>
            </c:ext>
          </c:extLst>
        </c:ser>
        <c:ser>
          <c:idx val="0"/>
          <c:order val="2"/>
          <c:tx>
            <c:strRef>
              <c:f>Sheet1!$D$1</c:f>
              <c:strCache>
                <c:ptCount val="1"/>
                <c:pt idx="0">
                  <c:v>Don't know</c:v>
                </c:pt>
              </c:strCache>
            </c:strRef>
          </c:tx>
          <c:spPr>
            <a:ln w="28575" cap="rnd">
              <a:solidFill>
                <a:schemeClr val="accent1"/>
              </a:solidFill>
              <a:round/>
            </a:ln>
            <a:effectLst/>
          </c:spPr>
          <c:marker>
            <c:symbol val="none"/>
          </c:marker>
          <c:cat>
            <c:strRef>
              <c:f>Sheet1!$A$2:$A$16</c:f>
              <c:strCache>
                <c:ptCount val="12"/>
                <c:pt idx="0">
                  <c:v>Jul '16 </c:v>
                </c:pt>
                <c:pt idx="1">
                  <c:v>Mar '17</c:v>
                </c:pt>
                <c:pt idx="2">
                  <c:v>Aug '17</c:v>
                </c:pt>
                <c:pt idx="3">
                  <c:v>Feb '18</c:v>
                </c:pt>
                <c:pt idx="4">
                  <c:v>Aug '18</c:v>
                </c:pt>
                <c:pt idx="5">
                  <c:v>Nov '19</c:v>
                </c:pt>
                <c:pt idx="6">
                  <c:v>Aug '20</c:v>
                </c:pt>
                <c:pt idx="7">
                  <c:v>Feb '21</c:v>
                </c:pt>
                <c:pt idx="8">
                  <c:v>Aug '21</c:v>
                </c:pt>
                <c:pt idx="9">
                  <c:v>Feb '22</c:v>
                </c:pt>
                <c:pt idx="10">
                  <c:v>Aug '24</c:v>
                </c:pt>
                <c:pt idx="11">
                  <c:v>Feb '25</c:v>
                </c:pt>
              </c:strCache>
            </c:strRef>
          </c:cat>
          <c:val>
            <c:numRef>
              <c:f>Sheet1!$D$2:$D$16</c:f>
            </c:numRef>
          </c:val>
          <c:smooth val="0"/>
          <c:extLst>
            <c:ext xmlns:c16="http://schemas.microsoft.com/office/drawing/2014/chart" uri="{C3380CC4-5D6E-409C-BE32-E72D297353CC}">
              <c16:uniqueId val="{0000000A-2A08-4F53-B330-B0DDCBD564C1}"/>
            </c:ext>
          </c:extLst>
        </c:ser>
        <c:ser>
          <c:idx val="3"/>
          <c:order val="3"/>
          <c:tx>
            <c:strRef>
              <c:f>Sheet1!$E$1</c:f>
              <c:strCache>
                <c:ptCount val="1"/>
                <c:pt idx="0">
                  <c:v>Give a gap of at least 1.5m when passing people on pedal or electric bikes**</c:v>
                </c:pt>
              </c:strCache>
            </c:strRef>
          </c:tx>
          <c:spPr>
            <a:ln w="28575" cap="rnd">
              <a:solidFill>
                <a:schemeClr val="accent3"/>
              </a:solidFill>
              <a:round/>
            </a:ln>
            <a:effectLst/>
          </c:spPr>
          <c:marker>
            <c:symbol val="none"/>
          </c:marker>
          <c:dLbls>
            <c:dLbl>
              <c:idx val="0"/>
              <c:layout>
                <c:manualLayout>
                  <c:x val="-2.7074583295714175E-2"/>
                  <c:y val="-4.002946717549932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D57-403D-B15F-A1625FAAF84C}"/>
                </c:ext>
              </c:extLst>
            </c:dLbl>
            <c:dLbl>
              <c:idx val="11"/>
              <c:layout>
                <c:manualLayout>
                  <c:x val="-2.2978602217055152E-3"/>
                  <c:y val="2.45398773006134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63-4183-B036-3FAB52DAD76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2"/>
                <c:pt idx="0">
                  <c:v>Jul '16 </c:v>
                </c:pt>
                <c:pt idx="1">
                  <c:v>Mar '17</c:v>
                </c:pt>
                <c:pt idx="2">
                  <c:v>Aug '17</c:v>
                </c:pt>
                <c:pt idx="3">
                  <c:v>Feb '18</c:v>
                </c:pt>
                <c:pt idx="4">
                  <c:v>Aug '18</c:v>
                </c:pt>
                <c:pt idx="5">
                  <c:v>Nov '19</c:v>
                </c:pt>
                <c:pt idx="6">
                  <c:v>Aug '20</c:v>
                </c:pt>
                <c:pt idx="7">
                  <c:v>Feb '21</c:v>
                </c:pt>
                <c:pt idx="8">
                  <c:v>Aug '21</c:v>
                </c:pt>
                <c:pt idx="9">
                  <c:v>Feb '22</c:v>
                </c:pt>
                <c:pt idx="10">
                  <c:v>Aug '24</c:v>
                </c:pt>
                <c:pt idx="11">
                  <c:v>Feb '25</c:v>
                </c:pt>
              </c:strCache>
            </c:strRef>
          </c:cat>
          <c:val>
            <c:numRef>
              <c:f>Sheet1!$E$2:$E$16</c:f>
              <c:numCache>
                <c:formatCode>General</c:formatCode>
                <c:ptCount val="12"/>
                <c:pt idx="0">
                  <c:v>54</c:v>
                </c:pt>
                <c:pt idx="1">
                  <c:v>58</c:v>
                </c:pt>
                <c:pt idx="2">
                  <c:v>56</c:v>
                </c:pt>
                <c:pt idx="3">
                  <c:v>56</c:v>
                </c:pt>
                <c:pt idx="4">
                  <c:v>58</c:v>
                </c:pt>
                <c:pt idx="5">
                  <c:v>56</c:v>
                </c:pt>
                <c:pt idx="6">
                  <c:v>51</c:v>
                </c:pt>
                <c:pt idx="7">
                  <c:v>58</c:v>
                </c:pt>
                <c:pt idx="8">
                  <c:v>57</c:v>
                </c:pt>
                <c:pt idx="9">
                  <c:v>53</c:v>
                </c:pt>
                <c:pt idx="10">
                  <c:v>59</c:v>
                </c:pt>
                <c:pt idx="11">
                  <c:v>55</c:v>
                </c:pt>
              </c:numCache>
            </c:numRef>
          </c:val>
          <c:smooth val="0"/>
          <c:extLst>
            <c:ext xmlns:c16="http://schemas.microsoft.com/office/drawing/2014/chart" uri="{C3380CC4-5D6E-409C-BE32-E72D297353CC}">
              <c16:uniqueId val="{0000000B-2A08-4F53-B330-B0DDCBD564C1}"/>
            </c:ext>
          </c:extLst>
        </c:ser>
        <c:dLbls>
          <c:showLegendKey val="0"/>
          <c:showVal val="0"/>
          <c:showCatName val="0"/>
          <c:showSerName val="0"/>
          <c:showPercent val="0"/>
          <c:showBubbleSize val="0"/>
        </c:dLbls>
        <c:smooth val="0"/>
        <c:axId val="1932161952"/>
        <c:axId val="1932172288"/>
      </c:lineChart>
      <c:catAx>
        <c:axId val="1932161952"/>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72288"/>
        <c:crosses val="autoZero"/>
        <c:auto val="1"/>
        <c:lblAlgn val="ctr"/>
        <c:lblOffset val="100"/>
        <c:noMultiLvlLbl val="0"/>
      </c:catAx>
      <c:valAx>
        <c:axId val="1932172288"/>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61952"/>
        <c:crosses val="autoZero"/>
        <c:crossBetween val="between"/>
        <c:majorUnit val="10"/>
      </c:valAx>
      <c:spPr>
        <a:noFill/>
        <a:ln w="25400">
          <a:noFill/>
        </a:ln>
        <a:effectLst/>
      </c:spPr>
    </c:plotArea>
    <c:legend>
      <c:legendPos val="r"/>
      <c:layout>
        <c:manualLayout>
          <c:xMode val="edge"/>
          <c:yMode val="edge"/>
          <c:x val="0.71836855181068682"/>
          <c:y val="0.11700690787884642"/>
          <c:w val="0.27473786752419671"/>
          <c:h val="0.6954340370030432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 rating not looking out for motorcyclists/people on pedal or electric bikes at junctions as ‘very serious’*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4.0269575678040244E-2"/>
          <c:y val="0.19476426259600985"/>
          <c:w val="0.85151759222616763"/>
          <c:h val="0.71667938746920434"/>
        </c:manualLayout>
      </c:layout>
      <c:lineChart>
        <c:grouping val="standard"/>
        <c:varyColors val="0"/>
        <c:ser>
          <c:idx val="0"/>
          <c:order val="0"/>
          <c:tx>
            <c:strRef>
              <c:f>Sheet1!$B$1</c:f>
              <c:strCache>
                <c:ptCount val="1"/>
                <c:pt idx="0">
                  <c:v>Drivers not looking out for motorcyclists or people on pedal bikes at junctions</c:v>
                </c:pt>
              </c:strCache>
            </c:strRef>
          </c:tx>
          <c:spPr>
            <a:ln w="28575" cap="rnd">
              <a:solidFill>
                <a:schemeClr val="accent1"/>
              </a:solidFill>
              <a:round/>
            </a:ln>
            <a:effectLst/>
          </c:spPr>
          <c:marker>
            <c:symbol val="none"/>
          </c:marker>
          <c:dLbls>
            <c:dLbl>
              <c:idx val="0"/>
              <c:layout>
                <c:manualLayout>
                  <c:x val="-3.8365971669770897E-2"/>
                  <c:y val="8.744635303951763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F3-4FFC-B391-5CB111BE6BB7}"/>
                </c:ext>
              </c:extLst>
            </c:dLbl>
            <c:dLbl>
              <c:idx val="11"/>
              <c:delete val="1"/>
              <c:extLst>
                <c:ext xmlns:c15="http://schemas.microsoft.com/office/drawing/2012/chart" uri="{CE6537A1-D6FC-4f65-9D91-7224C49458BB}"/>
                <c:ext xmlns:c16="http://schemas.microsoft.com/office/drawing/2014/chart" uri="{C3380CC4-5D6E-409C-BE32-E72D297353CC}">
                  <c16:uniqueId val="{00000000-856D-4AD0-BDF3-578D8019DFBB}"/>
                </c:ext>
              </c:extLst>
            </c:dLbl>
            <c:dLbl>
              <c:idx val="12"/>
              <c:delete val="1"/>
              <c:extLst>
                <c:ext xmlns:c15="http://schemas.microsoft.com/office/drawing/2012/chart" uri="{CE6537A1-D6FC-4f65-9D91-7224C49458BB}"/>
                <c:ext xmlns:c16="http://schemas.microsoft.com/office/drawing/2014/chart" uri="{C3380CC4-5D6E-409C-BE32-E72D297353CC}">
                  <c16:uniqueId val="{00000001-7BF3-4FFC-B391-5CB111BE6BB7}"/>
                </c:ext>
              </c:extLst>
            </c:dLbl>
            <c:dLbl>
              <c:idx val="14"/>
              <c:delete val="1"/>
              <c:extLst>
                <c:ext xmlns:c15="http://schemas.microsoft.com/office/drawing/2012/chart" uri="{CE6537A1-D6FC-4f65-9D91-7224C49458BB}"/>
                <c:ext xmlns:c16="http://schemas.microsoft.com/office/drawing/2014/chart" uri="{C3380CC4-5D6E-409C-BE32-E72D297353CC}">
                  <c16:uniqueId val="{00000001-856D-4AD0-BDF3-578D8019DFBB}"/>
                </c:ext>
              </c:extLst>
            </c:dLbl>
            <c:dLbl>
              <c:idx val="15"/>
              <c:delete val="1"/>
              <c:extLst>
                <c:ext xmlns:c15="http://schemas.microsoft.com/office/drawing/2012/chart" uri="{CE6537A1-D6FC-4f65-9D91-7224C49458BB}"/>
                <c:ext xmlns:c16="http://schemas.microsoft.com/office/drawing/2014/chart" uri="{C3380CC4-5D6E-409C-BE32-E72D297353CC}">
                  <c16:uniqueId val="{00000001-C591-4416-908E-756B9592DF1D}"/>
                </c:ext>
              </c:extLst>
            </c:dLbl>
            <c:dLbl>
              <c:idx val="16"/>
              <c:layout>
                <c:manualLayout>
                  <c:x val="-1.0769142804146121E-3"/>
                  <c:y val="-3.8038015982255506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3FC-4E91-B141-51FB1CF10FC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Feb '14</c:v>
                </c:pt>
                <c:pt idx="1">
                  <c:v>July '14</c:v>
                </c:pt>
                <c:pt idx="2">
                  <c:v>Feb '15</c:v>
                </c:pt>
                <c:pt idx="3">
                  <c:v>July '15</c:v>
                </c:pt>
                <c:pt idx="4">
                  <c:v>Feb '16</c:v>
                </c:pt>
                <c:pt idx="5">
                  <c:v>Jul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Sheet1!$B$2:$B$21</c:f>
              <c:numCache>
                <c:formatCode>General</c:formatCode>
                <c:ptCount val="17"/>
                <c:pt idx="0">
                  <c:v>69</c:v>
                </c:pt>
                <c:pt idx="1">
                  <c:v>71</c:v>
                </c:pt>
                <c:pt idx="2">
                  <c:v>76</c:v>
                </c:pt>
                <c:pt idx="3">
                  <c:v>69</c:v>
                </c:pt>
                <c:pt idx="4">
                  <c:v>69</c:v>
                </c:pt>
                <c:pt idx="5">
                  <c:v>79</c:v>
                </c:pt>
                <c:pt idx="6">
                  <c:v>76</c:v>
                </c:pt>
                <c:pt idx="7">
                  <c:v>78</c:v>
                </c:pt>
                <c:pt idx="8">
                  <c:v>77</c:v>
                </c:pt>
                <c:pt idx="9">
                  <c:v>78</c:v>
                </c:pt>
                <c:pt idx="10">
                  <c:v>78</c:v>
                </c:pt>
                <c:pt idx="11">
                  <c:v>61</c:v>
                </c:pt>
                <c:pt idx="12">
                  <c:v>70</c:v>
                </c:pt>
                <c:pt idx="13">
                  <c:v>63</c:v>
                </c:pt>
                <c:pt idx="14">
                  <c:v>64</c:v>
                </c:pt>
                <c:pt idx="15">
                  <c:v>69</c:v>
                </c:pt>
                <c:pt idx="16">
                  <c:v>67</c:v>
                </c:pt>
              </c:numCache>
            </c:numRef>
          </c:val>
          <c:smooth val="0"/>
          <c:extLst>
            <c:ext xmlns:c16="http://schemas.microsoft.com/office/drawing/2014/chart" uri="{C3380CC4-5D6E-409C-BE32-E72D297353CC}">
              <c16:uniqueId val="{00000008-20BF-445F-81CB-F13EF7469204}"/>
            </c:ext>
          </c:extLst>
        </c:ser>
        <c:dLbls>
          <c:showLegendKey val="0"/>
          <c:showVal val="0"/>
          <c:showCatName val="0"/>
          <c:showSerName val="0"/>
          <c:showPercent val="0"/>
          <c:showBubbleSize val="0"/>
        </c:dLbls>
        <c:smooth val="0"/>
        <c:axId val="1932157056"/>
        <c:axId val="1932169568"/>
      </c:lineChart>
      <c:catAx>
        <c:axId val="193215705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69568"/>
        <c:crosses val="autoZero"/>
        <c:auto val="1"/>
        <c:lblAlgn val="ctr"/>
        <c:lblOffset val="100"/>
        <c:noMultiLvlLbl val="0"/>
      </c:catAx>
      <c:valAx>
        <c:axId val="1932169568"/>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57056"/>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2521471361179"/>
          <c:y val="2.9098547009775405E-2"/>
          <c:w val="0.40845071040004977"/>
          <c:h val="0.93972476565463292"/>
        </c:manualLayout>
      </c:layout>
      <c:barChart>
        <c:barDir val="bar"/>
        <c:grouping val="clustered"/>
        <c:varyColors val="0"/>
        <c:ser>
          <c:idx val="0"/>
          <c:order val="0"/>
          <c:tx>
            <c:strRef>
              <c:f>Sheet1!$B$1</c:f>
              <c:strCache>
                <c:ptCount val="1"/>
                <c:pt idx="0">
                  <c:v>Feb '25</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67CD-4E5A-BAC4-92CCA2364F8A}"/>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67CD-4E5A-BAC4-92CCA2364F8A}"/>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67CD-4E5A-BAC4-92CCA2364F8A}"/>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67CD-4E5A-BAC4-92CCA2364F8A}"/>
              </c:ext>
            </c:extLst>
          </c:dPt>
          <c:dPt>
            <c:idx val="4"/>
            <c:invertIfNegative val="0"/>
            <c:bubble3D val="0"/>
            <c:spPr>
              <a:solidFill>
                <a:schemeClr val="accent2"/>
              </a:solidFill>
              <a:ln>
                <a:noFill/>
              </a:ln>
              <a:effectLst/>
            </c:spPr>
            <c:extLst>
              <c:ext xmlns:c16="http://schemas.microsoft.com/office/drawing/2014/chart" uri="{C3380CC4-5D6E-409C-BE32-E72D297353CC}">
                <c16:uniqueId val="{00000013-67CD-4E5A-BAC4-92CCA2364F8A}"/>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9-67CD-4E5A-BAC4-92CCA2364F8A}"/>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B-67CD-4E5A-BAC4-92CCA2364F8A}"/>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D-67CD-4E5A-BAC4-92CCA2364F8A}"/>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F-67CD-4E5A-BAC4-92CCA2364F8A}"/>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11-67CD-4E5A-BAC4-92CCA2364F8A}"/>
              </c:ext>
            </c:extLst>
          </c:dPt>
          <c:dLbls>
            <c:spPr>
              <a:noFill/>
              <a:ln>
                <a:noFill/>
              </a:ln>
              <a:effectLst/>
            </c:spPr>
            <c:txPr>
              <a:bodyPr rot="0" spcFirstLastPara="1" vertOverflow="ellipsis" vert="horz" wrap="square" anchor="ctr" anchorCtr="1"/>
              <a:lstStyle/>
              <a:p>
                <a:pPr>
                  <a:defRPr lang="en-GB"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Driving under influence of drugs</c:v>
                </c:pt>
                <c:pt idx="1">
                  <c:v>Drinking/driving over the limit</c:v>
                </c:pt>
                <c:pt idx="2">
                  <c:v>Using hand held mobile</c:v>
                </c:pt>
                <c:pt idx="3">
                  <c:v>Not wearing seatbelt </c:v>
                </c:pt>
                <c:pt idx="4">
                  <c:v>Not looking out for motorcyclists/bikes at junctions</c:v>
                </c:pt>
                <c:pt idx="5">
                  <c:v>Being distracted by something/someone</c:v>
                </c:pt>
                <c:pt idx="6">
                  <c:v>Not adjusting speed to country roads</c:v>
                </c:pt>
                <c:pt idx="7">
                  <c:v>Driving + 10mph in cities/towns</c:v>
                </c:pt>
                <c:pt idx="8">
                  <c:v>Driving when tired</c:v>
                </c:pt>
                <c:pt idx="9">
                  <c:v>Speeding up through amber</c:v>
                </c:pt>
                <c:pt idx="10">
                  <c:v>Driving + 10mph on motorways</c:v>
                </c:pt>
                <c:pt idx="11">
                  <c:v>Driving + 5mph in cities/towns</c:v>
                </c:pt>
                <c:pt idx="12">
                  <c:v>Parking on pavements</c:v>
                </c:pt>
              </c:strCache>
            </c:strRef>
          </c:cat>
          <c:val>
            <c:numRef>
              <c:f>Sheet1!$B$2:$B$14</c:f>
              <c:numCache>
                <c:formatCode>0%</c:formatCode>
                <c:ptCount val="13"/>
                <c:pt idx="0">
                  <c:v>0.86</c:v>
                </c:pt>
                <c:pt idx="1">
                  <c:v>0.86</c:v>
                </c:pt>
                <c:pt idx="2">
                  <c:v>0.75</c:v>
                </c:pt>
                <c:pt idx="3">
                  <c:v>0.7</c:v>
                </c:pt>
                <c:pt idx="4">
                  <c:v>0.67</c:v>
                </c:pt>
                <c:pt idx="5">
                  <c:v>0.55000000000000004</c:v>
                </c:pt>
                <c:pt idx="6">
                  <c:v>0.54</c:v>
                </c:pt>
                <c:pt idx="7">
                  <c:v>0.53</c:v>
                </c:pt>
                <c:pt idx="8">
                  <c:v>0.53</c:v>
                </c:pt>
                <c:pt idx="9">
                  <c:v>0.37</c:v>
                </c:pt>
                <c:pt idx="10">
                  <c:v>0.33</c:v>
                </c:pt>
                <c:pt idx="11">
                  <c:v>0.21</c:v>
                </c:pt>
                <c:pt idx="12">
                  <c:v>0.2</c:v>
                </c:pt>
              </c:numCache>
            </c:numRef>
          </c:val>
          <c:extLst>
            <c:ext xmlns:c16="http://schemas.microsoft.com/office/drawing/2014/chart" uri="{C3380CC4-5D6E-409C-BE32-E72D297353CC}">
              <c16:uniqueId val="{00000012-67CD-4E5A-BAC4-92CCA2364F8A}"/>
            </c:ext>
          </c:extLst>
        </c:ser>
        <c:dLbls>
          <c:dLblPos val="outEnd"/>
          <c:showLegendKey val="0"/>
          <c:showVal val="1"/>
          <c:showCatName val="0"/>
          <c:showSerName val="0"/>
          <c:showPercent val="0"/>
          <c:showBubbleSize val="0"/>
        </c:dLbls>
        <c:gapWidth val="182"/>
        <c:axId val="1922321184"/>
        <c:axId val="1922315200"/>
      </c:barChart>
      <c:catAx>
        <c:axId val="19223211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lang="en-GB" sz="1100" b="0" i="0" u="none" strike="noStrike" kern="1200" baseline="0">
                <a:solidFill>
                  <a:schemeClr val="tx1"/>
                </a:solidFill>
                <a:latin typeface="+mn-lt"/>
                <a:ea typeface="+mn-ea"/>
                <a:cs typeface="+mn-cs"/>
              </a:defRPr>
            </a:pPr>
            <a:endParaRPr lang="en-US"/>
          </a:p>
        </c:txPr>
        <c:crossAx val="1922315200"/>
        <c:crosses val="autoZero"/>
        <c:auto val="1"/>
        <c:lblAlgn val="ctr"/>
        <c:lblOffset val="100"/>
        <c:noMultiLvlLbl val="0"/>
      </c:catAx>
      <c:valAx>
        <c:axId val="1922315200"/>
        <c:scaling>
          <c:orientation val="minMax"/>
        </c:scaling>
        <c:delete val="1"/>
        <c:axPos val="t"/>
        <c:numFmt formatCode="0%" sourceLinked="1"/>
        <c:majorTickMark val="out"/>
        <c:minorTickMark val="none"/>
        <c:tickLblPos val="nextTo"/>
        <c:crossAx val="1922321184"/>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Speeding behaviours (%)</a:t>
            </a:r>
          </a:p>
        </c:rich>
      </c:tx>
      <c:layout>
        <c:manualLayout>
          <c:xMode val="edge"/>
          <c:yMode val="edge"/>
          <c:x val="0.28163564118368412"/>
          <c:y val="2.529099580806723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4.0824137659060074E-2"/>
          <c:y val="0.12374333290185965"/>
          <c:w val="0.70342485789548526"/>
          <c:h val="0.75453152468416684"/>
        </c:manualLayout>
      </c:layout>
      <c:lineChart>
        <c:grouping val="standard"/>
        <c:varyColors val="0"/>
        <c:ser>
          <c:idx val="0"/>
          <c:order val="0"/>
          <c:tx>
            <c:strRef>
              <c:f>Sheet1!$B$1</c:f>
              <c:strCache>
                <c:ptCount val="1"/>
                <c:pt idx="0">
                  <c:v>Driven at 25 mph in 20 mph speed limit area</c:v>
                </c:pt>
              </c:strCache>
            </c:strRef>
          </c:tx>
          <c:spPr>
            <a:ln w="28575" cap="rnd">
              <a:solidFill>
                <a:schemeClr val="accent1"/>
              </a:solidFill>
              <a:round/>
            </a:ln>
            <a:effectLst/>
          </c:spPr>
          <c:marker>
            <c:symbol val="none"/>
          </c:marker>
          <c:dLbls>
            <c:dLbl>
              <c:idx val="0"/>
              <c:layout>
                <c:manualLayout>
                  <c:x val="-2.6010342745370185E-2"/>
                  <c:y val="-3.667083757892372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021-4CEC-9562-3002F0118F6C}"/>
                </c:ext>
              </c:extLst>
            </c:dLbl>
            <c:dLbl>
              <c:idx val="1"/>
              <c:delete val="1"/>
              <c:extLst>
                <c:ext xmlns:c15="http://schemas.microsoft.com/office/drawing/2012/chart" uri="{CE6537A1-D6FC-4f65-9D91-7224C49458BB}"/>
                <c:ext xmlns:c16="http://schemas.microsoft.com/office/drawing/2014/chart" uri="{C3380CC4-5D6E-409C-BE32-E72D297353CC}">
                  <c16:uniqueId val="{00000000-ED36-4FA4-B0CA-C28713721E9D}"/>
                </c:ext>
              </c:extLst>
            </c:dLbl>
            <c:dLbl>
              <c:idx val="2"/>
              <c:delete val="1"/>
              <c:extLst>
                <c:ext xmlns:c15="http://schemas.microsoft.com/office/drawing/2012/chart" uri="{CE6537A1-D6FC-4f65-9D91-7224C49458BB}"/>
                <c:ext xmlns:c16="http://schemas.microsoft.com/office/drawing/2014/chart" uri="{C3380CC4-5D6E-409C-BE32-E72D297353CC}">
                  <c16:uniqueId val="{00000001-ED36-4FA4-B0CA-C28713721E9D}"/>
                </c:ext>
              </c:extLst>
            </c:dLbl>
            <c:dLbl>
              <c:idx val="3"/>
              <c:delete val="1"/>
              <c:extLst>
                <c:ext xmlns:c15="http://schemas.microsoft.com/office/drawing/2012/chart" uri="{CE6537A1-D6FC-4f65-9D91-7224C49458BB}"/>
                <c:ext xmlns:c16="http://schemas.microsoft.com/office/drawing/2014/chart" uri="{C3380CC4-5D6E-409C-BE32-E72D297353CC}">
                  <c16:uniqueId val="{00000002-ED36-4FA4-B0CA-C28713721E9D}"/>
                </c:ext>
              </c:extLst>
            </c:dLbl>
            <c:dLbl>
              <c:idx val="4"/>
              <c:delete val="1"/>
              <c:extLst>
                <c:ext xmlns:c15="http://schemas.microsoft.com/office/drawing/2012/chart" uri="{CE6537A1-D6FC-4f65-9D91-7224C49458BB}"/>
                <c:ext xmlns:c16="http://schemas.microsoft.com/office/drawing/2014/chart" uri="{C3380CC4-5D6E-409C-BE32-E72D297353CC}">
                  <c16:uniqueId val="{00000003-ED36-4FA4-B0CA-C28713721E9D}"/>
                </c:ext>
              </c:extLst>
            </c:dLbl>
            <c:dLbl>
              <c:idx val="5"/>
              <c:delete val="1"/>
              <c:extLst>
                <c:ext xmlns:c15="http://schemas.microsoft.com/office/drawing/2012/chart" uri="{CE6537A1-D6FC-4f65-9D91-7224C49458BB}"/>
                <c:ext xmlns:c16="http://schemas.microsoft.com/office/drawing/2014/chart" uri="{C3380CC4-5D6E-409C-BE32-E72D297353CC}">
                  <c16:uniqueId val="{00000004-ED36-4FA4-B0CA-C28713721E9D}"/>
                </c:ext>
              </c:extLst>
            </c:dLbl>
            <c:dLbl>
              <c:idx val="6"/>
              <c:delete val="1"/>
              <c:extLst>
                <c:ext xmlns:c15="http://schemas.microsoft.com/office/drawing/2012/chart" uri="{CE6537A1-D6FC-4f65-9D91-7224C49458BB}"/>
                <c:ext xmlns:c16="http://schemas.microsoft.com/office/drawing/2014/chart" uri="{C3380CC4-5D6E-409C-BE32-E72D297353CC}">
                  <c16:uniqueId val="{00000005-ED36-4FA4-B0CA-C28713721E9D}"/>
                </c:ext>
              </c:extLst>
            </c:dLbl>
            <c:dLbl>
              <c:idx val="7"/>
              <c:delete val="1"/>
              <c:extLst>
                <c:ext xmlns:c15="http://schemas.microsoft.com/office/drawing/2012/chart" uri="{CE6537A1-D6FC-4f65-9D91-7224C49458BB}"/>
                <c:ext xmlns:c16="http://schemas.microsoft.com/office/drawing/2014/chart" uri="{C3380CC4-5D6E-409C-BE32-E72D297353CC}">
                  <c16:uniqueId val="{00000006-ED36-4FA4-B0CA-C28713721E9D}"/>
                </c:ext>
              </c:extLst>
            </c:dLbl>
            <c:dLbl>
              <c:idx val="8"/>
              <c:delete val="1"/>
              <c:extLst>
                <c:ext xmlns:c15="http://schemas.microsoft.com/office/drawing/2012/chart" uri="{CE6537A1-D6FC-4f65-9D91-7224C49458BB}"/>
                <c:ext xmlns:c16="http://schemas.microsoft.com/office/drawing/2014/chart" uri="{C3380CC4-5D6E-409C-BE32-E72D297353CC}">
                  <c16:uniqueId val="{00000007-ED36-4FA4-B0CA-C28713721E9D}"/>
                </c:ext>
              </c:extLst>
            </c:dLbl>
            <c:dLbl>
              <c:idx val="9"/>
              <c:delete val="1"/>
              <c:extLst>
                <c:ext xmlns:c15="http://schemas.microsoft.com/office/drawing/2012/chart" uri="{CE6537A1-D6FC-4f65-9D91-7224C49458BB}"/>
                <c:ext xmlns:c16="http://schemas.microsoft.com/office/drawing/2014/chart" uri="{C3380CC4-5D6E-409C-BE32-E72D297353CC}">
                  <c16:uniqueId val="{00000008-ED36-4FA4-B0CA-C28713721E9D}"/>
                </c:ext>
              </c:extLst>
            </c:dLbl>
            <c:dLbl>
              <c:idx val="10"/>
              <c:delete val="1"/>
              <c:extLst>
                <c:ext xmlns:c15="http://schemas.microsoft.com/office/drawing/2012/chart" uri="{CE6537A1-D6FC-4f65-9D91-7224C49458BB}"/>
                <c:ext xmlns:c16="http://schemas.microsoft.com/office/drawing/2014/chart" uri="{C3380CC4-5D6E-409C-BE32-E72D297353CC}">
                  <c16:uniqueId val="{00000009-ED36-4FA4-B0CA-C28713721E9D}"/>
                </c:ext>
              </c:extLst>
            </c:dLbl>
            <c:dLbl>
              <c:idx val="11"/>
              <c:delete val="1"/>
              <c:extLst>
                <c:ext xmlns:c15="http://schemas.microsoft.com/office/drawing/2012/chart" uri="{CE6537A1-D6FC-4f65-9D91-7224C49458BB}"/>
                <c:ext xmlns:c16="http://schemas.microsoft.com/office/drawing/2014/chart" uri="{C3380CC4-5D6E-409C-BE32-E72D297353CC}">
                  <c16:uniqueId val="{0000000A-ED36-4FA4-B0CA-C28713721E9D}"/>
                </c:ext>
              </c:extLst>
            </c:dLbl>
            <c:dLbl>
              <c:idx val="12"/>
              <c:delete val="1"/>
              <c:extLst>
                <c:ext xmlns:c15="http://schemas.microsoft.com/office/drawing/2012/chart" uri="{CE6537A1-D6FC-4f65-9D91-7224C49458BB}"/>
                <c:ext xmlns:c16="http://schemas.microsoft.com/office/drawing/2014/chart" uri="{C3380CC4-5D6E-409C-BE32-E72D297353CC}">
                  <c16:uniqueId val="{0000000B-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0C-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0D-ED36-4FA4-B0CA-C28713721E9D}"/>
                </c:ext>
              </c:extLst>
            </c:dLbl>
            <c:dLbl>
              <c:idx val="15"/>
              <c:delete val="1"/>
              <c:extLst>
                <c:ext xmlns:c15="http://schemas.microsoft.com/office/drawing/2012/chart" uri="{CE6537A1-D6FC-4f65-9D91-7224C49458BB}"/>
                <c:ext xmlns:c16="http://schemas.microsoft.com/office/drawing/2014/chart" uri="{C3380CC4-5D6E-409C-BE32-E72D297353CC}">
                  <c16:uniqueId val="{0000000E-ED36-4FA4-B0CA-C28713721E9D}"/>
                </c:ext>
              </c:extLst>
            </c:dLbl>
            <c:dLbl>
              <c:idx val="16"/>
              <c:layout>
                <c:manualLayout>
                  <c:x val="-9.8727773521521799E-3"/>
                  <c:y val="-1.77176369845963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D36-4FA4-B0CA-C28713721E9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Sheet1!$B$2:$B$18</c:f>
              <c:numCache>
                <c:formatCode>General</c:formatCode>
                <c:ptCount val="17"/>
                <c:pt idx="0" formatCode="0">
                  <c:v>38</c:v>
                </c:pt>
                <c:pt idx="1">
                  <c:v>35</c:v>
                </c:pt>
                <c:pt idx="2">
                  <c:v>36</c:v>
                </c:pt>
                <c:pt idx="3">
                  <c:v>38</c:v>
                </c:pt>
                <c:pt idx="4">
                  <c:v>36</c:v>
                </c:pt>
                <c:pt idx="5">
                  <c:v>34</c:v>
                </c:pt>
                <c:pt idx="6">
                  <c:v>31</c:v>
                </c:pt>
                <c:pt idx="7">
                  <c:v>33</c:v>
                </c:pt>
                <c:pt idx="8" formatCode="0">
                  <c:v>35</c:v>
                </c:pt>
                <c:pt idx="9" formatCode="0">
                  <c:v>31</c:v>
                </c:pt>
                <c:pt idx="10" formatCode="0">
                  <c:v>27</c:v>
                </c:pt>
                <c:pt idx="11" formatCode="0">
                  <c:v>28</c:v>
                </c:pt>
                <c:pt idx="12" formatCode="0">
                  <c:v>38</c:v>
                </c:pt>
                <c:pt idx="13" formatCode="0">
                  <c:v>31</c:v>
                </c:pt>
                <c:pt idx="14" formatCode="0">
                  <c:v>36</c:v>
                </c:pt>
                <c:pt idx="15" formatCode="0">
                  <c:v>37</c:v>
                </c:pt>
                <c:pt idx="16" formatCode="0">
                  <c:v>39</c:v>
                </c:pt>
              </c:numCache>
            </c:numRef>
          </c:val>
          <c:smooth val="0"/>
          <c:extLst>
            <c:ext xmlns:c16="http://schemas.microsoft.com/office/drawing/2014/chart" uri="{C3380CC4-5D6E-409C-BE32-E72D297353CC}">
              <c16:uniqueId val="{00000012-ED36-4FA4-B0CA-C28713721E9D}"/>
            </c:ext>
          </c:extLst>
        </c:ser>
        <c:ser>
          <c:idx val="1"/>
          <c:order val="1"/>
          <c:tx>
            <c:strRef>
              <c:f>Sheet1!$C$1</c:f>
              <c:strCache>
                <c:ptCount val="1"/>
                <c:pt idx="0">
                  <c:v>Driven at 35 mph in 30 mph speed limit area</c:v>
                </c:pt>
              </c:strCache>
            </c:strRef>
          </c:tx>
          <c:spPr>
            <a:ln w="28575" cap="rnd">
              <a:solidFill>
                <a:schemeClr val="accent2"/>
              </a:solidFill>
              <a:round/>
            </a:ln>
            <a:effectLst/>
          </c:spPr>
          <c:marker>
            <c:symbol val="none"/>
          </c:marker>
          <c:dLbls>
            <c:dLbl>
              <c:idx val="0"/>
              <c:layout>
                <c:manualLayout>
                  <c:x val="-2.6661563396080754E-2"/>
                  <c:y val="-2.810110645340906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851-4450-BBD3-0B512DB84178}"/>
                </c:ext>
              </c:extLst>
            </c:dLbl>
            <c:dLbl>
              <c:idx val="1"/>
              <c:delete val="1"/>
              <c:extLst>
                <c:ext xmlns:c15="http://schemas.microsoft.com/office/drawing/2012/chart" uri="{CE6537A1-D6FC-4f65-9D91-7224C49458BB}"/>
                <c:ext xmlns:c16="http://schemas.microsoft.com/office/drawing/2014/chart" uri="{C3380CC4-5D6E-409C-BE32-E72D297353CC}">
                  <c16:uniqueId val="{00000001-4851-4450-BBD3-0B512DB84178}"/>
                </c:ext>
              </c:extLst>
            </c:dLbl>
            <c:dLbl>
              <c:idx val="2"/>
              <c:delete val="1"/>
              <c:extLst>
                <c:ext xmlns:c15="http://schemas.microsoft.com/office/drawing/2012/chart" uri="{CE6537A1-D6FC-4f65-9D91-7224C49458BB}"/>
                <c:ext xmlns:c16="http://schemas.microsoft.com/office/drawing/2014/chart" uri="{C3380CC4-5D6E-409C-BE32-E72D297353CC}">
                  <c16:uniqueId val="{00000002-4851-4450-BBD3-0B512DB84178}"/>
                </c:ext>
              </c:extLst>
            </c:dLbl>
            <c:dLbl>
              <c:idx val="3"/>
              <c:delete val="1"/>
              <c:extLst>
                <c:ext xmlns:c15="http://schemas.microsoft.com/office/drawing/2012/chart" uri="{CE6537A1-D6FC-4f65-9D91-7224C49458BB}"/>
                <c:ext xmlns:c16="http://schemas.microsoft.com/office/drawing/2014/chart" uri="{C3380CC4-5D6E-409C-BE32-E72D297353CC}">
                  <c16:uniqueId val="{00000003-4851-4450-BBD3-0B512DB84178}"/>
                </c:ext>
              </c:extLst>
            </c:dLbl>
            <c:dLbl>
              <c:idx val="4"/>
              <c:delete val="1"/>
              <c:extLst>
                <c:ext xmlns:c15="http://schemas.microsoft.com/office/drawing/2012/chart" uri="{CE6537A1-D6FC-4f65-9D91-7224C49458BB}"/>
                <c:ext xmlns:c16="http://schemas.microsoft.com/office/drawing/2014/chart" uri="{C3380CC4-5D6E-409C-BE32-E72D297353CC}">
                  <c16:uniqueId val="{00000004-4851-4450-BBD3-0B512DB84178}"/>
                </c:ext>
              </c:extLst>
            </c:dLbl>
            <c:dLbl>
              <c:idx val="5"/>
              <c:delete val="1"/>
              <c:extLst>
                <c:ext xmlns:c15="http://schemas.microsoft.com/office/drawing/2012/chart" uri="{CE6537A1-D6FC-4f65-9D91-7224C49458BB}"/>
                <c:ext xmlns:c16="http://schemas.microsoft.com/office/drawing/2014/chart" uri="{C3380CC4-5D6E-409C-BE32-E72D297353CC}">
                  <c16:uniqueId val="{00000005-4851-4450-BBD3-0B512DB84178}"/>
                </c:ext>
              </c:extLst>
            </c:dLbl>
            <c:dLbl>
              <c:idx val="6"/>
              <c:delete val="1"/>
              <c:extLst>
                <c:ext xmlns:c15="http://schemas.microsoft.com/office/drawing/2012/chart" uri="{CE6537A1-D6FC-4f65-9D91-7224C49458BB}"/>
                <c:ext xmlns:c16="http://schemas.microsoft.com/office/drawing/2014/chart" uri="{C3380CC4-5D6E-409C-BE32-E72D297353CC}">
                  <c16:uniqueId val="{00000006-4851-4450-BBD3-0B512DB84178}"/>
                </c:ext>
              </c:extLst>
            </c:dLbl>
            <c:dLbl>
              <c:idx val="7"/>
              <c:delete val="1"/>
              <c:extLst>
                <c:ext xmlns:c15="http://schemas.microsoft.com/office/drawing/2012/chart" uri="{CE6537A1-D6FC-4f65-9D91-7224C49458BB}"/>
                <c:ext xmlns:c16="http://schemas.microsoft.com/office/drawing/2014/chart" uri="{C3380CC4-5D6E-409C-BE32-E72D297353CC}">
                  <c16:uniqueId val="{00000001-C808-4E31-AF18-58797206A298}"/>
                </c:ext>
              </c:extLst>
            </c:dLbl>
            <c:dLbl>
              <c:idx val="8"/>
              <c:delete val="1"/>
              <c:extLst>
                <c:ext xmlns:c15="http://schemas.microsoft.com/office/drawing/2012/chart" uri="{CE6537A1-D6FC-4f65-9D91-7224C49458BB}"/>
                <c:ext xmlns:c16="http://schemas.microsoft.com/office/drawing/2014/chart" uri="{C3380CC4-5D6E-409C-BE32-E72D297353CC}">
                  <c16:uniqueId val="{00000013-ED36-4FA4-B0CA-C28713721E9D}"/>
                </c:ext>
              </c:extLst>
            </c:dLbl>
            <c:dLbl>
              <c:idx val="9"/>
              <c:delete val="1"/>
              <c:extLst>
                <c:ext xmlns:c15="http://schemas.microsoft.com/office/drawing/2012/chart" uri="{CE6537A1-D6FC-4f65-9D91-7224C49458BB}"/>
                <c:ext xmlns:c16="http://schemas.microsoft.com/office/drawing/2014/chart" uri="{C3380CC4-5D6E-409C-BE32-E72D297353CC}">
                  <c16:uniqueId val="{00000014-ED36-4FA4-B0CA-C28713721E9D}"/>
                </c:ext>
              </c:extLst>
            </c:dLbl>
            <c:dLbl>
              <c:idx val="10"/>
              <c:delete val="1"/>
              <c:extLst>
                <c:ext xmlns:c15="http://schemas.microsoft.com/office/drawing/2012/chart" uri="{CE6537A1-D6FC-4f65-9D91-7224C49458BB}"/>
                <c:ext xmlns:c16="http://schemas.microsoft.com/office/drawing/2014/chart" uri="{C3380CC4-5D6E-409C-BE32-E72D297353CC}">
                  <c16:uniqueId val="{00000015-ED36-4FA4-B0CA-C28713721E9D}"/>
                </c:ext>
              </c:extLst>
            </c:dLbl>
            <c:dLbl>
              <c:idx val="11"/>
              <c:delete val="1"/>
              <c:extLst>
                <c:ext xmlns:c15="http://schemas.microsoft.com/office/drawing/2012/chart" uri="{CE6537A1-D6FC-4f65-9D91-7224C49458BB}"/>
                <c:ext xmlns:c16="http://schemas.microsoft.com/office/drawing/2014/chart" uri="{C3380CC4-5D6E-409C-BE32-E72D297353CC}">
                  <c16:uniqueId val="{00000016-ED36-4FA4-B0CA-C28713721E9D}"/>
                </c:ext>
              </c:extLst>
            </c:dLbl>
            <c:dLbl>
              <c:idx val="12"/>
              <c:delete val="1"/>
              <c:extLst>
                <c:ext xmlns:c15="http://schemas.microsoft.com/office/drawing/2012/chart" uri="{CE6537A1-D6FC-4f65-9D91-7224C49458BB}"/>
                <c:ext xmlns:c16="http://schemas.microsoft.com/office/drawing/2014/chart" uri="{C3380CC4-5D6E-409C-BE32-E72D297353CC}">
                  <c16:uniqueId val="{00000017-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18-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19-ED36-4FA4-B0CA-C28713721E9D}"/>
                </c:ext>
              </c:extLst>
            </c:dLbl>
            <c:dLbl>
              <c:idx val="15"/>
              <c:delete val="1"/>
              <c:extLst>
                <c:ext xmlns:c15="http://schemas.microsoft.com/office/drawing/2012/chart" uri="{CE6537A1-D6FC-4f65-9D91-7224C49458BB}"/>
                <c:ext xmlns:c16="http://schemas.microsoft.com/office/drawing/2014/chart" uri="{C3380CC4-5D6E-409C-BE32-E72D297353CC}">
                  <c16:uniqueId val="{0000001A-ED36-4FA4-B0CA-C28713721E9D}"/>
                </c:ext>
              </c:extLst>
            </c:dLbl>
            <c:dLbl>
              <c:idx val="16"/>
              <c:layout>
                <c:manualLayout>
                  <c:x val="-4.1093611402887205E-3"/>
                  <c:y val="-3.667083757892372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ED36-4FA4-B0CA-C28713721E9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Sheet1!$C$2:$C$18</c:f>
              <c:numCache>
                <c:formatCode>0</c:formatCode>
                <c:ptCount val="17"/>
                <c:pt idx="0">
                  <c:v>47</c:v>
                </c:pt>
                <c:pt idx="1">
                  <c:v>39</c:v>
                </c:pt>
                <c:pt idx="2">
                  <c:v>46</c:v>
                </c:pt>
                <c:pt idx="3">
                  <c:v>53</c:v>
                </c:pt>
                <c:pt idx="4">
                  <c:v>48</c:v>
                </c:pt>
                <c:pt idx="5">
                  <c:v>45</c:v>
                </c:pt>
                <c:pt idx="6">
                  <c:v>39</c:v>
                </c:pt>
                <c:pt idx="7">
                  <c:v>43</c:v>
                </c:pt>
                <c:pt idx="8">
                  <c:v>43</c:v>
                </c:pt>
                <c:pt idx="9">
                  <c:v>41</c:v>
                </c:pt>
                <c:pt idx="10">
                  <c:v>39</c:v>
                </c:pt>
                <c:pt idx="11">
                  <c:v>37</c:v>
                </c:pt>
                <c:pt idx="12">
                  <c:v>43</c:v>
                </c:pt>
                <c:pt idx="13">
                  <c:v>33</c:v>
                </c:pt>
                <c:pt idx="14">
                  <c:v>36</c:v>
                </c:pt>
                <c:pt idx="15">
                  <c:v>37</c:v>
                </c:pt>
                <c:pt idx="16">
                  <c:v>36</c:v>
                </c:pt>
              </c:numCache>
            </c:numRef>
          </c:val>
          <c:smooth val="0"/>
          <c:extLst>
            <c:ext xmlns:c16="http://schemas.microsoft.com/office/drawing/2014/chart" uri="{C3380CC4-5D6E-409C-BE32-E72D297353CC}">
              <c16:uniqueId val="{0000001E-ED36-4FA4-B0CA-C28713721E9D}"/>
            </c:ext>
          </c:extLst>
        </c:ser>
        <c:ser>
          <c:idx val="2"/>
          <c:order val="2"/>
          <c:tx>
            <c:strRef>
              <c:f>Sheet1!$D$1</c:f>
              <c:strCache>
                <c:ptCount val="1"/>
                <c:pt idx="0">
                  <c:v>Sped up through amber</c:v>
                </c:pt>
              </c:strCache>
            </c:strRef>
          </c:tx>
          <c:spPr>
            <a:ln w="28575" cap="rnd">
              <a:solidFill>
                <a:schemeClr val="accent3"/>
              </a:solidFill>
              <a:round/>
            </a:ln>
            <a:effectLst/>
          </c:spPr>
          <c:marker>
            <c:symbol val="none"/>
          </c:marker>
          <c:dLbls>
            <c:dLbl>
              <c:idx val="0"/>
              <c:layout>
                <c:manualLayout>
                  <c:x val="-2.7814246638453468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851-4450-BBD3-0B512DB84178}"/>
                </c:ext>
              </c:extLst>
            </c:dLbl>
            <c:dLbl>
              <c:idx val="1"/>
              <c:delete val="1"/>
              <c:extLst>
                <c:ext xmlns:c15="http://schemas.microsoft.com/office/drawing/2012/chart" uri="{CE6537A1-D6FC-4f65-9D91-7224C49458BB}"/>
                <c:ext xmlns:c16="http://schemas.microsoft.com/office/drawing/2014/chart" uri="{C3380CC4-5D6E-409C-BE32-E72D297353CC}">
                  <c16:uniqueId val="{00000008-4851-4450-BBD3-0B512DB84178}"/>
                </c:ext>
              </c:extLst>
            </c:dLbl>
            <c:dLbl>
              <c:idx val="2"/>
              <c:delete val="1"/>
              <c:extLst>
                <c:ext xmlns:c15="http://schemas.microsoft.com/office/drawing/2012/chart" uri="{CE6537A1-D6FC-4f65-9D91-7224C49458BB}"/>
                <c:ext xmlns:c16="http://schemas.microsoft.com/office/drawing/2014/chart" uri="{C3380CC4-5D6E-409C-BE32-E72D297353CC}">
                  <c16:uniqueId val="{00000009-4851-4450-BBD3-0B512DB84178}"/>
                </c:ext>
              </c:extLst>
            </c:dLbl>
            <c:dLbl>
              <c:idx val="3"/>
              <c:delete val="1"/>
              <c:extLst>
                <c:ext xmlns:c15="http://schemas.microsoft.com/office/drawing/2012/chart" uri="{CE6537A1-D6FC-4f65-9D91-7224C49458BB}"/>
                <c:ext xmlns:c16="http://schemas.microsoft.com/office/drawing/2014/chart" uri="{C3380CC4-5D6E-409C-BE32-E72D297353CC}">
                  <c16:uniqueId val="{0000000A-4851-4450-BBD3-0B512DB84178}"/>
                </c:ext>
              </c:extLst>
            </c:dLbl>
            <c:dLbl>
              <c:idx val="4"/>
              <c:delete val="1"/>
              <c:extLst>
                <c:ext xmlns:c15="http://schemas.microsoft.com/office/drawing/2012/chart" uri="{CE6537A1-D6FC-4f65-9D91-7224C49458BB}"/>
                <c:ext xmlns:c16="http://schemas.microsoft.com/office/drawing/2014/chart" uri="{C3380CC4-5D6E-409C-BE32-E72D297353CC}">
                  <c16:uniqueId val="{0000000B-4851-4450-BBD3-0B512DB84178}"/>
                </c:ext>
              </c:extLst>
            </c:dLbl>
            <c:dLbl>
              <c:idx val="5"/>
              <c:delete val="1"/>
              <c:extLst>
                <c:ext xmlns:c15="http://schemas.microsoft.com/office/drawing/2012/chart" uri="{CE6537A1-D6FC-4f65-9D91-7224C49458BB}"/>
                <c:ext xmlns:c16="http://schemas.microsoft.com/office/drawing/2014/chart" uri="{C3380CC4-5D6E-409C-BE32-E72D297353CC}">
                  <c16:uniqueId val="{0000000C-4851-4450-BBD3-0B512DB84178}"/>
                </c:ext>
              </c:extLst>
            </c:dLbl>
            <c:dLbl>
              <c:idx val="6"/>
              <c:delete val="1"/>
              <c:extLst>
                <c:ext xmlns:c15="http://schemas.microsoft.com/office/drawing/2012/chart" uri="{CE6537A1-D6FC-4f65-9D91-7224C49458BB}"/>
                <c:ext xmlns:c16="http://schemas.microsoft.com/office/drawing/2014/chart" uri="{C3380CC4-5D6E-409C-BE32-E72D297353CC}">
                  <c16:uniqueId val="{0000001F-ED36-4FA4-B0CA-C28713721E9D}"/>
                </c:ext>
              </c:extLst>
            </c:dLbl>
            <c:dLbl>
              <c:idx val="7"/>
              <c:delete val="1"/>
              <c:extLst>
                <c:ext xmlns:c15="http://schemas.microsoft.com/office/drawing/2012/chart" uri="{CE6537A1-D6FC-4f65-9D91-7224C49458BB}"/>
                <c:ext xmlns:c16="http://schemas.microsoft.com/office/drawing/2014/chart" uri="{C3380CC4-5D6E-409C-BE32-E72D297353CC}">
                  <c16:uniqueId val="{00000020-ED36-4FA4-B0CA-C28713721E9D}"/>
                </c:ext>
              </c:extLst>
            </c:dLbl>
            <c:dLbl>
              <c:idx val="8"/>
              <c:delete val="1"/>
              <c:extLst>
                <c:ext xmlns:c15="http://schemas.microsoft.com/office/drawing/2012/chart" uri="{CE6537A1-D6FC-4f65-9D91-7224C49458BB}"/>
                <c:ext xmlns:c16="http://schemas.microsoft.com/office/drawing/2014/chart" uri="{C3380CC4-5D6E-409C-BE32-E72D297353CC}">
                  <c16:uniqueId val="{00000021-ED36-4FA4-B0CA-C28713721E9D}"/>
                </c:ext>
              </c:extLst>
            </c:dLbl>
            <c:dLbl>
              <c:idx val="9"/>
              <c:delete val="1"/>
              <c:extLst>
                <c:ext xmlns:c15="http://schemas.microsoft.com/office/drawing/2012/chart" uri="{CE6537A1-D6FC-4f65-9D91-7224C49458BB}"/>
                <c:ext xmlns:c16="http://schemas.microsoft.com/office/drawing/2014/chart" uri="{C3380CC4-5D6E-409C-BE32-E72D297353CC}">
                  <c16:uniqueId val="{00000022-ED36-4FA4-B0CA-C28713721E9D}"/>
                </c:ext>
              </c:extLst>
            </c:dLbl>
            <c:dLbl>
              <c:idx val="10"/>
              <c:delete val="1"/>
              <c:extLst>
                <c:ext xmlns:c15="http://schemas.microsoft.com/office/drawing/2012/chart" uri="{CE6537A1-D6FC-4f65-9D91-7224C49458BB}"/>
                <c:ext xmlns:c16="http://schemas.microsoft.com/office/drawing/2014/chart" uri="{C3380CC4-5D6E-409C-BE32-E72D297353CC}">
                  <c16:uniqueId val="{00000023-ED36-4FA4-B0CA-C28713721E9D}"/>
                </c:ext>
              </c:extLst>
            </c:dLbl>
            <c:dLbl>
              <c:idx val="11"/>
              <c:delete val="1"/>
              <c:extLst>
                <c:ext xmlns:c15="http://schemas.microsoft.com/office/drawing/2012/chart" uri="{CE6537A1-D6FC-4f65-9D91-7224C49458BB}"/>
                <c:ext xmlns:c16="http://schemas.microsoft.com/office/drawing/2014/chart" uri="{C3380CC4-5D6E-409C-BE32-E72D297353CC}">
                  <c16:uniqueId val="{00000024-ED36-4FA4-B0CA-C28713721E9D}"/>
                </c:ext>
              </c:extLst>
            </c:dLbl>
            <c:dLbl>
              <c:idx val="12"/>
              <c:delete val="1"/>
              <c:extLst>
                <c:ext xmlns:c15="http://schemas.microsoft.com/office/drawing/2012/chart" uri="{CE6537A1-D6FC-4f65-9D91-7224C49458BB}"/>
                <c:ext xmlns:c16="http://schemas.microsoft.com/office/drawing/2014/chart" uri="{C3380CC4-5D6E-409C-BE32-E72D297353CC}">
                  <c16:uniqueId val="{00000025-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26-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27-ED36-4FA4-B0CA-C28713721E9D}"/>
                </c:ext>
              </c:extLst>
            </c:dLbl>
            <c:dLbl>
              <c:idx val="15"/>
              <c:delete val="1"/>
              <c:extLst>
                <c:ext xmlns:c15="http://schemas.microsoft.com/office/drawing/2012/chart" uri="{CE6537A1-D6FC-4f65-9D91-7224C49458BB}"/>
                <c:ext xmlns:c16="http://schemas.microsoft.com/office/drawing/2014/chart" uri="{C3380CC4-5D6E-409C-BE32-E72D297353CC}">
                  <c16:uniqueId val="{00000028-ED36-4FA4-B0CA-C28713721E9D}"/>
                </c:ext>
              </c:extLst>
            </c:dLbl>
            <c:dLbl>
              <c:idx val="16"/>
              <c:layout>
                <c:manualLayout>
                  <c:x val="-1.1025460594524972E-2"/>
                  <c:y val="1.31935801141524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ED36-4FA4-B0CA-C28713721E9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Sheet1!$D$2:$D$18</c:f>
              <c:numCache>
                <c:formatCode>General</c:formatCode>
                <c:ptCount val="17"/>
                <c:pt idx="0">
                  <c:v>32</c:v>
                </c:pt>
                <c:pt idx="1">
                  <c:v>28</c:v>
                </c:pt>
                <c:pt idx="2">
                  <c:v>32</c:v>
                </c:pt>
                <c:pt idx="3">
                  <c:v>33</c:v>
                </c:pt>
                <c:pt idx="4">
                  <c:v>30</c:v>
                </c:pt>
                <c:pt idx="5">
                  <c:v>30</c:v>
                </c:pt>
                <c:pt idx="6">
                  <c:v>23</c:v>
                </c:pt>
                <c:pt idx="7">
                  <c:v>27</c:v>
                </c:pt>
                <c:pt idx="8" formatCode="0">
                  <c:v>28</c:v>
                </c:pt>
                <c:pt idx="9" formatCode="0">
                  <c:v>26</c:v>
                </c:pt>
                <c:pt idx="10" formatCode="0">
                  <c:v>29</c:v>
                </c:pt>
                <c:pt idx="11" formatCode="0">
                  <c:v>26</c:v>
                </c:pt>
                <c:pt idx="12" formatCode="0">
                  <c:v>34</c:v>
                </c:pt>
                <c:pt idx="13" formatCode="0">
                  <c:v>27</c:v>
                </c:pt>
                <c:pt idx="14" formatCode="0">
                  <c:v>31</c:v>
                </c:pt>
                <c:pt idx="15" formatCode="0">
                  <c:v>32</c:v>
                </c:pt>
                <c:pt idx="16" formatCode="0">
                  <c:v>32</c:v>
                </c:pt>
              </c:numCache>
            </c:numRef>
          </c:val>
          <c:smooth val="0"/>
          <c:extLst>
            <c:ext xmlns:c16="http://schemas.microsoft.com/office/drawing/2014/chart" uri="{C3380CC4-5D6E-409C-BE32-E72D297353CC}">
              <c16:uniqueId val="{0000002C-ED36-4FA4-B0CA-C28713721E9D}"/>
            </c:ext>
          </c:extLst>
        </c:ser>
        <c:ser>
          <c:idx val="3"/>
          <c:order val="3"/>
          <c:tx>
            <c:strRef>
              <c:f>Sheet1!$E$1</c:f>
              <c:strCache>
                <c:ptCount val="1"/>
                <c:pt idx="0">
                  <c:v>Driven at 40 mph in 30 mph speed limit area</c:v>
                </c:pt>
              </c:strCache>
            </c:strRef>
          </c:tx>
          <c:spPr>
            <a:ln w="28575" cap="rnd">
              <a:solidFill>
                <a:schemeClr val="accent4"/>
              </a:solidFill>
              <a:round/>
            </a:ln>
            <a:effectLst/>
          </c:spPr>
          <c:marker>
            <c:symbol val="none"/>
          </c:marker>
          <c:dLbls>
            <c:dLbl>
              <c:idx val="5"/>
              <c:layout>
                <c:manualLayout>
                  <c:x val="-3.0119613123198916E-2"/>
                  <c:y val="-1.0303620004618744E-1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851-4450-BBD3-0B512DB84178}"/>
                </c:ext>
              </c:extLst>
            </c:dLbl>
            <c:dLbl>
              <c:idx val="6"/>
              <c:delete val="1"/>
              <c:extLst>
                <c:ext xmlns:c15="http://schemas.microsoft.com/office/drawing/2012/chart" uri="{CE6537A1-D6FC-4f65-9D91-7224C49458BB}"/>
                <c:ext xmlns:c16="http://schemas.microsoft.com/office/drawing/2014/chart" uri="{C3380CC4-5D6E-409C-BE32-E72D297353CC}">
                  <c16:uniqueId val="{0000000E-4851-4450-BBD3-0B512DB84178}"/>
                </c:ext>
              </c:extLst>
            </c:dLbl>
            <c:dLbl>
              <c:idx val="7"/>
              <c:delete val="1"/>
              <c:extLst>
                <c:ext xmlns:c15="http://schemas.microsoft.com/office/drawing/2012/chart" uri="{CE6537A1-D6FC-4f65-9D91-7224C49458BB}"/>
                <c:ext xmlns:c16="http://schemas.microsoft.com/office/drawing/2014/chart" uri="{C3380CC4-5D6E-409C-BE32-E72D297353CC}">
                  <c16:uniqueId val="{0000000F-4851-4450-BBD3-0B512DB84178}"/>
                </c:ext>
              </c:extLst>
            </c:dLbl>
            <c:dLbl>
              <c:idx val="8"/>
              <c:delete val="1"/>
              <c:extLst>
                <c:ext xmlns:c15="http://schemas.microsoft.com/office/drawing/2012/chart" uri="{CE6537A1-D6FC-4f65-9D91-7224C49458BB}"/>
                <c:ext xmlns:c16="http://schemas.microsoft.com/office/drawing/2014/chart" uri="{C3380CC4-5D6E-409C-BE32-E72D297353CC}">
                  <c16:uniqueId val="{00000010-4851-4450-BBD3-0B512DB84178}"/>
                </c:ext>
              </c:extLst>
            </c:dLbl>
            <c:dLbl>
              <c:idx val="9"/>
              <c:delete val="1"/>
              <c:extLst>
                <c:ext xmlns:c15="http://schemas.microsoft.com/office/drawing/2012/chart" uri="{CE6537A1-D6FC-4f65-9D91-7224C49458BB}"/>
                <c:ext xmlns:c16="http://schemas.microsoft.com/office/drawing/2014/chart" uri="{C3380CC4-5D6E-409C-BE32-E72D297353CC}">
                  <c16:uniqueId val="{00000011-4851-4450-BBD3-0B512DB84178}"/>
                </c:ext>
              </c:extLst>
            </c:dLbl>
            <c:dLbl>
              <c:idx val="10"/>
              <c:delete val="1"/>
              <c:extLst>
                <c:ext xmlns:c15="http://schemas.microsoft.com/office/drawing/2012/chart" uri="{CE6537A1-D6FC-4f65-9D91-7224C49458BB}"/>
                <c:ext xmlns:c16="http://schemas.microsoft.com/office/drawing/2014/chart" uri="{C3380CC4-5D6E-409C-BE32-E72D297353CC}">
                  <c16:uniqueId val="{00000012-4851-4450-BBD3-0B512DB84178}"/>
                </c:ext>
              </c:extLst>
            </c:dLbl>
            <c:dLbl>
              <c:idx val="11"/>
              <c:delete val="1"/>
              <c:extLst>
                <c:ext xmlns:c15="http://schemas.microsoft.com/office/drawing/2012/chart" uri="{CE6537A1-D6FC-4f65-9D91-7224C49458BB}"/>
                <c:ext xmlns:c16="http://schemas.microsoft.com/office/drawing/2014/chart" uri="{C3380CC4-5D6E-409C-BE32-E72D297353CC}">
                  <c16:uniqueId val="{00000013-4851-4450-BBD3-0B512DB84178}"/>
                </c:ext>
              </c:extLst>
            </c:dLbl>
            <c:dLbl>
              <c:idx val="12"/>
              <c:delete val="1"/>
              <c:extLst>
                <c:ext xmlns:c15="http://schemas.microsoft.com/office/drawing/2012/chart" uri="{CE6537A1-D6FC-4f65-9D91-7224C49458BB}"/>
                <c:ext xmlns:c16="http://schemas.microsoft.com/office/drawing/2014/chart" uri="{C3380CC4-5D6E-409C-BE32-E72D297353CC}">
                  <c16:uniqueId val="{0000002D-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2E-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2F-ED36-4FA4-B0CA-C28713721E9D}"/>
                </c:ext>
              </c:extLst>
            </c:dLbl>
            <c:dLbl>
              <c:idx val="15"/>
              <c:delete val="1"/>
              <c:extLst>
                <c:ext xmlns:c15="http://schemas.microsoft.com/office/drawing/2012/chart" uri="{CE6537A1-D6FC-4f65-9D91-7224C49458BB}"/>
                <c:ext xmlns:c16="http://schemas.microsoft.com/office/drawing/2014/chart" uri="{C3380CC4-5D6E-409C-BE32-E72D297353CC}">
                  <c16:uniqueId val="{00000030-ED36-4FA4-B0CA-C28713721E9D}"/>
                </c:ext>
              </c:extLst>
            </c:dLbl>
            <c:dLbl>
              <c:idx val="16"/>
              <c:layout>
                <c:manualLayout>
                  <c:x val="-1.217814383689768E-2"/>
                  <c:y val="-3.45783008566412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1-ED36-4FA4-B0CA-C28713721E9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Sheet1!$E$2:$E$18</c:f>
              <c:numCache>
                <c:formatCode>General</c:formatCode>
                <c:ptCount val="17"/>
                <c:pt idx="5" formatCode="0">
                  <c:v>24</c:v>
                </c:pt>
                <c:pt idx="6" formatCode="0">
                  <c:v>18</c:v>
                </c:pt>
                <c:pt idx="7" formatCode="0">
                  <c:v>19</c:v>
                </c:pt>
                <c:pt idx="8" formatCode="0">
                  <c:v>22</c:v>
                </c:pt>
                <c:pt idx="9" formatCode="0">
                  <c:v>17</c:v>
                </c:pt>
                <c:pt idx="10" formatCode="0">
                  <c:v>13</c:v>
                </c:pt>
                <c:pt idx="11" formatCode="0">
                  <c:v>12</c:v>
                </c:pt>
                <c:pt idx="12" formatCode="0">
                  <c:v>15</c:v>
                </c:pt>
                <c:pt idx="13" formatCode="0">
                  <c:v>13</c:v>
                </c:pt>
                <c:pt idx="14" formatCode="0">
                  <c:v>16</c:v>
                </c:pt>
                <c:pt idx="15" formatCode="0">
                  <c:v>11</c:v>
                </c:pt>
                <c:pt idx="16" formatCode="0">
                  <c:v>16</c:v>
                </c:pt>
              </c:numCache>
            </c:numRef>
          </c:val>
          <c:smooth val="0"/>
          <c:extLst>
            <c:ext xmlns:c16="http://schemas.microsoft.com/office/drawing/2014/chart" uri="{C3380CC4-5D6E-409C-BE32-E72D297353CC}">
              <c16:uniqueId val="{00000034-ED36-4FA4-B0CA-C28713721E9D}"/>
            </c:ext>
          </c:extLst>
        </c:ser>
        <c:ser>
          <c:idx val="4"/>
          <c:order val="4"/>
          <c:tx>
            <c:strRef>
              <c:f>Sheet1!$F$1</c:f>
              <c:strCache>
                <c:ptCount val="1"/>
                <c:pt idx="0">
                  <c:v>Overtaken when you think you will just make it</c:v>
                </c:pt>
              </c:strCache>
            </c:strRef>
          </c:tx>
          <c:spPr>
            <a:ln w="28575" cap="rnd">
              <a:solidFill>
                <a:schemeClr val="accent5"/>
              </a:solidFill>
              <a:round/>
            </a:ln>
            <a:effectLst/>
          </c:spPr>
          <c:marker>
            <c:symbol val="none"/>
          </c:marker>
          <c:dLbls>
            <c:dLbl>
              <c:idx val="0"/>
              <c:layout>
                <c:manualLayout>
                  <c:x val="-2.1975951397065745E-2"/>
                  <c:y val="2.52909958080671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021-4CEC-9562-3002F0118F6C}"/>
                </c:ext>
              </c:extLst>
            </c:dLbl>
            <c:dLbl>
              <c:idx val="1"/>
              <c:delete val="1"/>
              <c:extLst>
                <c:ext xmlns:c15="http://schemas.microsoft.com/office/drawing/2012/chart" uri="{CE6537A1-D6FC-4f65-9D91-7224C49458BB}"/>
                <c:ext xmlns:c16="http://schemas.microsoft.com/office/drawing/2014/chart" uri="{C3380CC4-5D6E-409C-BE32-E72D297353CC}">
                  <c16:uniqueId val="{00000035-ED36-4FA4-B0CA-C28713721E9D}"/>
                </c:ext>
              </c:extLst>
            </c:dLbl>
            <c:dLbl>
              <c:idx val="2"/>
              <c:delete val="1"/>
              <c:extLst>
                <c:ext xmlns:c15="http://schemas.microsoft.com/office/drawing/2012/chart" uri="{CE6537A1-D6FC-4f65-9D91-7224C49458BB}"/>
                <c:ext xmlns:c16="http://schemas.microsoft.com/office/drawing/2014/chart" uri="{C3380CC4-5D6E-409C-BE32-E72D297353CC}">
                  <c16:uniqueId val="{00000036-ED36-4FA4-B0CA-C28713721E9D}"/>
                </c:ext>
              </c:extLst>
            </c:dLbl>
            <c:dLbl>
              <c:idx val="3"/>
              <c:delete val="1"/>
              <c:extLst>
                <c:ext xmlns:c15="http://schemas.microsoft.com/office/drawing/2012/chart" uri="{CE6537A1-D6FC-4f65-9D91-7224C49458BB}"/>
                <c:ext xmlns:c16="http://schemas.microsoft.com/office/drawing/2014/chart" uri="{C3380CC4-5D6E-409C-BE32-E72D297353CC}">
                  <c16:uniqueId val="{00000037-ED36-4FA4-B0CA-C28713721E9D}"/>
                </c:ext>
              </c:extLst>
            </c:dLbl>
            <c:dLbl>
              <c:idx val="4"/>
              <c:delete val="1"/>
              <c:extLst>
                <c:ext xmlns:c15="http://schemas.microsoft.com/office/drawing/2012/chart" uri="{CE6537A1-D6FC-4f65-9D91-7224C49458BB}"/>
                <c:ext xmlns:c16="http://schemas.microsoft.com/office/drawing/2014/chart" uri="{C3380CC4-5D6E-409C-BE32-E72D297353CC}">
                  <c16:uniqueId val="{00000038-ED36-4FA4-B0CA-C28713721E9D}"/>
                </c:ext>
              </c:extLst>
            </c:dLbl>
            <c:dLbl>
              <c:idx val="5"/>
              <c:delete val="1"/>
              <c:extLst>
                <c:ext xmlns:c15="http://schemas.microsoft.com/office/drawing/2012/chart" uri="{CE6537A1-D6FC-4f65-9D91-7224C49458BB}"/>
                <c:ext xmlns:c16="http://schemas.microsoft.com/office/drawing/2014/chart" uri="{C3380CC4-5D6E-409C-BE32-E72D297353CC}">
                  <c16:uniqueId val="{00000039-ED36-4FA4-B0CA-C28713721E9D}"/>
                </c:ext>
              </c:extLst>
            </c:dLbl>
            <c:dLbl>
              <c:idx val="6"/>
              <c:delete val="1"/>
              <c:extLst>
                <c:ext xmlns:c15="http://schemas.microsoft.com/office/drawing/2012/chart" uri="{CE6537A1-D6FC-4f65-9D91-7224C49458BB}"/>
                <c:ext xmlns:c16="http://schemas.microsoft.com/office/drawing/2014/chart" uri="{C3380CC4-5D6E-409C-BE32-E72D297353CC}">
                  <c16:uniqueId val="{0000003A-ED36-4FA4-B0CA-C28713721E9D}"/>
                </c:ext>
              </c:extLst>
            </c:dLbl>
            <c:dLbl>
              <c:idx val="7"/>
              <c:delete val="1"/>
              <c:extLst>
                <c:ext xmlns:c15="http://schemas.microsoft.com/office/drawing/2012/chart" uri="{CE6537A1-D6FC-4f65-9D91-7224C49458BB}"/>
                <c:ext xmlns:c16="http://schemas.microsoft.com/office/drawing/2014/chart" uri="{C3380CC4-5D6E-409C-BE32-E72D297353CC}">
                  <c16:uniqueId val="{0000003B-ED36-4FA4-B0CA-C28713721E9D}"/>
                </c:ext>
              </c:extLst>
            </c:dLbl>
            <c:dLbl>
              <c:idx val="8"/>
              <c:delete val="1"/>
              <c:extLst>
                <c:ext xmlns:c15="http://schemas.microsoft.com/office/drawing/2012/chart" uri="{CE6537A1-D6FC-4f65-9D91-7224C49458BB}"/>
                <c:ext xmlns:c16="http://schemas.microsoft.com/office/drawing/2014/chart" uri="{C3380CC4-5D6E-409C-BE32-E72D297353CC}">
                  <c16:uniqueId val="{0000003C-ED36-4FA4-B0CA-C28713721E9D}"/>
                </c:ext>
              </c:extLst>
            </c:dLbl>
            <c:dLbl>
              <c:idx val="9"/>
              <c:delete val="1"/>
              <c:extLst>
                <c:ext xmlns:c15="http://schemas.microsoft.com/office/drawing/2012/chart" uri="{CE6537A1-D6FC-4f65-9D91-7224C49458BB}"/>
                <c:ext xmlns:c16="http://schemas.microsoft.com/office/drawing/2014/chart" uri="{C3380CC4-5D6E-409C-BE32-E72D297353CC}">
                  <c16:uniqueId val="{0000003D-ED36-4FA4-B0CA-C28713721E9D}"/>
                </c:ext>
              </c:extLst>
            </c:dLbl>
            <c:dLbl>
              <c:idx val="10"/>
              <c:delete val="1"/>
              <c:extLst>
                <c:ext xmlns:c15="http://schemas.microsoft.com/office/drawing/2012/chart" uri="{CE6537A1-D6FC-4f65-9D91-7224C49458BB}"/>
                <c:ext xmlns:c16="http://schemas.microsoft.com/office/drawing/2014/chart" uri="{C3380CC4-5D6E-409C-BE32-E72D297353CC}">
                  <c16:uniqueId val="{0000003E-ED36-4FA4-B0CA-C28713721E9D}"/>
                </c:ext>
              </c:extLst>
            </c:dLbl>
            <c:dLbl>
              <c:idx val="11"/>
              <c:delete val="1"/>
              <c:extLst>
                <c:ext xmlns:c15="http://schemas.microsoft.com/office/drawing/2012/chart" uri="{CE6537A1-D6FC-4f65-9D91-7224C49458BB}"/>
                <c:ext xmlns:c16="http://schemas.microsoft.com/office/drawing/2014/chart" uri="{C3380CC4-5D6E-409C-BE32-E72D297353CC}">
                  <c16:uniqueId val="{0000003F-ED36-4FA4-B0CA-C28713721E9D}"/>
                </c:ext>
              </c:extLst>
            </c:dLbl>
            <c:dLbl>
              <c:idx val="12"/>
              <c:delete val="1"/>
              <c:extLst>
                <c:ext xmlns:c15="http://schemas.microsoft.com/office/drawing/2012/chart" uri="{CE6537A1-D6FC-4f65-9D91-7224C49458BB}"/>
                <c:ext xmlns:c16="http://schemas.microsoft.com/office/drawing/2014/chart" uri="{C3380CC4-5D6E-409C-BE32-E72D297353CC}">
                  <c16:uniqueId val="{00000040-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41-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42-ED36-4FA4-B0CA-C28713721E9D}"/>
                </c:ext>
              </c:extLst>
            </c:dLbl>
            <c:dLbl>
              <c:idx val="15"/>
              <c:delete val="1"/>
              <c:extLst>
                <c:ext xmlns:c15="http://schemas.microsoft.com/office/drawing/2012/chart" uri="{CE6537A1-D6FC-4f65-9D91-7224C49458BB}"/>
                <c:ext xmlns:c16="http://schemas.microsoft.com/office/drawing/2014/chart" uri="{C3380CC4-5D6E-409C-BE32-E72D297353CC}">
                  <c16:uniqueId val="{00000043-ED36-4FA4-B0CA-C28713721E9D}"/>
                </c:ext>
              </c:extLst>
            </c:dLbl>
            <c:dLbl>
              <c:idx val="16"/>
              <c:layout>
                <c:manualLayout>
                  <c:x val="-6.9160994542363362E-3"/>
                  <c:y val="-1.124044258136331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4-ED36-4FA4-B0CA-C28713721E9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Sheet1!$F$2:$F$18</c:f>
              <c:numCache>
                <c:formatCode>General</c:formatCode>
                <c:ptCount val="17"/>
                <c:pt idx="0">
                  <c:v>9</c:v>
                </c:pt>
                <c:pt idx="1">
                  <c:v>6</c:v>
                </c:pt>
                <c:pt idx="2">
                  <c:v>6</c:v>
                </c:pt>
                <c:pt idx="3">
                  <c:v>7</c:v>
                </c:pt>
                <c:pt idx="4">
                  <c:v>6</c:v>
                </c:pt>
                <c:pt idx="5">
                  <c:v>9</c:v>
                </c:pt>
                <c:pt idx="6">
                  <c:v>6</c:v>
                </c:pt>
                <c:pt idx="7">
                  <c:v>7</c:v>
                </c:pt>
                <c:pt idx="8" formatCode="0">
                  <c:v>8</c:v>
                </c:pt>
                <c:pt idx="9" formatCode="0">
                  <c:v>5</c:v>
                </c:pt>
                <c:pt idx="10" formatCode="0">
                  <c:v>7</c:v>
                </c:pt>
                <c:pt idx="11" formatCode="0">
                  <c:v>5</c:v>
                </c:pt>
                <c:pt idx="12" formatCode="0">
                  <c:v>7</c:v>
                </c:pt>
                <c:pt idx="13" formatCode="0">
                  <c:v>4</c:v>
                </c:pt>
                <c:pt idx="14" formatCode="0">
                  <c:v>4</c:v>
                </c:pt>
                <c:pt idx="15" formatCode="0">
                  <c:v>7</c:v>
                </c:pt>
                <c:pt idx="16" formatCode="0">
                  <c:v>11</c:v>
                </c:pt>
              </c:numCache>
            </c:numRef>
          </c:val>
          <c:smooth val="0"/>
          <c:extLst>
            <c:ext xmlns:c16="http://schemas.microsoft.com/office/drawing/2014/chart" uri="{C3380CC4-5D6E-409C-BE32-E72D297353CC}">
              <c16:uniqueId val="{00000047-ED36-4FA4-B0CA-C28713721E9D}"/>
            </c:ext>
          </c:extLst>
        </c:ser>
        <c:ser>
          <c:idx val="5"/>
          <c:order val="5"/>
          <c:tx>
            <c:strRef>
              <c:f>Sheet1!$G$1</c:f>
              <c:strCache>
                <c:ptCount val="1"/>
                <c:pt idx="0">
                  <c:v>Not adjusted your speed to the conditions when driving on country roads</c:v>
                </c:pt>
              </c:strCache>
            </c:strRef>
          </c:tx>
          <c:spPr>
            <a:ln w="28575" cap="rnd">
              <a:solidFill>
                <a:schemeClr val="accent6"/>
              </a:solidFill>
              <a:round/>
            </a:ln>
            <a:effectLst/>
          </c:spPr>
          <c:marker>
            <c:symbol val="none"/>
          </c:marker>
          <c:dLbls>
            <c:dLbl>
              <c:idx val="0"/>
              <c:layout>
                <c:manualLayout>
                  <c:x val="-2.8966929880826178E-2"/>
                  <c:y val="-1.0303620004618744E-1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4851-4450-BBD3-0B512DB84178}"/>
                </c:ext>
              </c:extLst>
            </c:dLbl>
            <c:dLbl>
              <c:idx val="1"/>
              <c:delete val="1"/>
              <c:extLst>
                <c:ext xmlns:c15="http://schemas.microsoft.com/office/drawing/2012/chart" uri="{CE6537A1-D6FC-4f65-9D91-7224C49458BB}"/>
                <c:ext xmlns:c16="http://schemas.microsoft.com/office/drawing/2014/chart" uri="{C3380CC4-5D6E-409C-BE32-E72D297353CC}">
                  <c16:uniqueId val="{00000015-4851-4450-BBD3-0B512DB84178}"/>
                </c:ext>
              </c:extLst>
            </c:dLbl>
            <c:dLbl>
              <c:idx val="2"/>
              <c:delete val="1"/>
              <c:extLst>
                <c:ext xmlns:c15="http://schemas.microsoft.com/office/drawing/2012/chart" uri="{CE6537A1-D6FC-4f65-9D91-7224C49458BB}"/>
                <c:ext xmlns:c16="http://schemas.microsoft.com/office/drawing/2014/chart" uri="{C3380CC4-5D6E-409C-BE32-E72D297353CC}">
                  <c16:uniqueId val="{00000016-4851-4450-BBD3-0B512DB84178}"/>
                </c:ext>
              </c:extLst>
            </c:dLbl>
            <c:dLbl>
              <c:idx val="3"/>
              <c:delete val="1"/>
              <c:extLst>
                <c:ext xmlns:c15="http://schemas.microsoft.com/office/drawing/2012/chart" uri="{CE6537A1-D6FC-4f65-9D91-7224C49458BB}"/>
                <c:ext xmlns:c16="http://schemas.microsoft.com/office/drawing/2014/chart" uri="{C3380CC4-5D6E-409C-BE32-E72D297353CC}">
                  <c16:uniqueId val="{00000017-4851-4450-BBD3-0B512DB84178}"/>
                </c:ext>
              </c:extLst>
            </c:dLbl>
            <c:dLbl>
              <c:idx val="4"/>
              <c:delete val="1"/>
              <c:extLst>
                <c:ext xmlns:c15="http://schemas.microsoft.com/office/drawing/2012/chart" uri="{CE6537A1-D6FC-4f65-9D91-7224C49458BB}"/>
                <c:ext xmlns:c16="http://schemas.microsoft.com/office/drawing/2014/chart" uri="{C3380CC4-5D6E-409C-BE32-E72D297353CC}">
                  <c16:uniqueId val="{00000018-4851-4450-BBD3-0B512DB84178}"/>
                </c:ext>
              </c:extLst>
            </c:dLbl>
            <c:dLbl>
              <c:idx val="5"/>
              <c:delete val="1"/>
              <c:extLst>
                <c:ext xmlns:c15="http://schemas.microsoft.com/office/drawing/2012/chart" uri="{CE6537A1-D6FC-4f65-9D91-7224C49458BB}"/>
                <c:ext xmlns:c16="http://schemas.microsoft.com/office/drawing/2014/chart" uri="{C3380CC4-5D6E-409C-BE32-E72D297353CC}">
                  <c16:uniqueId val="{00000019-4851-4450-BBD3-0B512DB84178}"/>
                </c:ext>
              </c:extLst>
            </c:dLbl>
            <c:dLbl>
              <c:idx val="6"/>
              <c:delete val="1"/>
              <c:extLst>
                <c:ext xmlns:c15="http://schemas.microsoft.com/office/drawing/2012/chart" uri="{CE6537A1-D6FC-4f65-9D91-7224C49458BB}"/>
                <c:ext xmlns:c16="http://schemas.microsoft.com/office/drawing/2014/chart" uri="{C3380CC4-5D6E-409C-BE32-E72D297353CC}">
                  <c16:uniqueId val="{0000001A-4851-4450-BBD3-0B512DB84178}"/>
                </c:ext>
              </c:extLst>
            </c:dLbl>
            <c:dLbl>
              <c:idx val="7"/>
              <c:delete val="1"/>
              <c:extLst>
                <c:ext xmlns:c15="http://schemas.microsoft.com/office/drawing/2012/chart" uri="{CE6537A1-D6FC-4f65-9D91-7224C49458BB}"/>
                <c:ext xmlns:c16="http://schemas.microsoft.com/office/drawing/2014/chart" uri="{C3380CC4-5D6E-409C-BE32-E72D297353CC}">
                  <c16:uniqueId val="{00000048-ED36-4FA4-B0CA-C28713721E9D}"/>
                </c:ext>
              </c:extLst>
            </c:dLbl>
            <c:dLbl>
              <c:idx val="8"/>
              <c:delete val="1"/>
              <c:extLst>
                <c:ext xmlns:c15="http://schemas.microsoft.com/office/drawing/2012/chart" uri="{CE6537A1-D6FC-4f65-9D91-7224C49458BB}"/>
                <c:ext xmlns:c16="http://schemas.microsoft.com/office/drawing/2014/chart" uri="{C3380CC4-5D6E-409C-BE32-E72D297353CC}">
                  <c16:uniqueId val="{00000049-ED36-4FA4-B0CA-C28713721E9D}"/>
                </c:ext>
              </c:extLst>
            </c:dLbl>
            <c:dLbl>
              <c:idx val="9"/>
              <c:delete val="1"/>
              <c:extLst>
                <c:ext xmlns:c15="http://schemas.microsoft.com/office/drawing/2012/chart" uri="{CE6537A1-D6FC-4f65-9D91-7224C49458BB}"/>
                <c:ext xmlns:c16="http://schemas.microsoft.com/office/drawing/2014/chart" uri="{C3380CC4-5D6E-409C-BE32-E72D297353CC}">
                  <c16:uniqueId val="{0000004A-ED36-4FA4-B0CA-C28713721E9D}"/>
                </c:ext>
              </c:extLst>
            </c:dLbl>
            <c:dLbl>
              <c:idx val="10"/>
              <c:delete val="1"/>
              <c:extLst>
                <c:ext xmlns:c15="http://schemas.microsoft.com/office/drawing/2012/chart" uri="{CE6537A1-D6FC-4f65-9D91-7224C49458BB}"/>
                <c:ext xmlns:c16="http://schemas.microsoft.com/office/drawing/2014/chart" uri="{C3380CC4-5D6E-409C-BE32-E72D297353CC}">
                  <c16:uniqueId val="{0000004B-ED36-4FA4-B0CA-C28713721E9D}"/>
                </c:ext>
              </c:extLst>
            </c:dLbl>
            <c:dLbl>
              <c:idx val="11"/>
              <c:delete val="1"/>
              <c:extLst>
                <c:ext xmlns:c15="http://schemas.microsoft.com/office/drawing/2012/chart" uri="{CE6537A1-D6FC-4f65-9D91-7224C49458BB}"/>
                <c:ext xmlns:c16="http://schemas.microsoft.com/office/drawing/2014/chart" uri="{C3380CC4-5D6E-409C-BE32-E72D297353CC}">
                  <c16:uniqueId val="{0000004C-ED36-4FA4-B0CA-C28713721E9D}"/>
                </c:ext>
              </c:extLst>
            </c:dLbl>
            <c:dLbl>
              <c:idx val="12"/>
              <c:delete val="1"/>
              <c:extLst>
                <c:ext xmlns:c15="http://schemas.microsoft.com/office/drawing/2012/chart" uri="{CE6537A1-D6FC-4f65-9D91-7224C49458BB}"/>
                <c:ext xmlns:c16="http://schemas.microsoft.com/office/drawing/2014/chart" uri="{C3380CC4-5D6E-409C-BE32-E72D297353CC}">
                  <c16:uniqueId val="{0000004D-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4E-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4F-ED36-4FA4-B0CA-C28713721E9D}"/>
                </c:ext>
              </c:extLst>
            </c:dLbl>
            <c:dLbl>
              <c:idx val="15"/>
              <c:delete val="1"/>
              <c:extLst>
                <c:ext xmlns:c15="http://schemas.microsoft.com/office/drawing/2012/chart" uri="{CE6537A1-D6FC-4f65-9D91-7224C49458BB}"/>
                <c:ext xmlns:c16="http://schemas.microsoft.com/office/drawing/2014/chart" uri="{C3380CC4-5D6E-409C-BE32-E72D297353CC}">
                  <c16:uniqueId val="{00000050-ED36-4FA4-B0CA-C28713721E9D}"/>
                </c:ext>
              </c:extLst>
            </c:dLbl>
            <c:dLbl>
              <c:idx val="16"/>
              <c:layout>
                <c:manualLayout>
                  <c:x val="-1.7665097595510988E-3"/>
                  <c:y val="1.03834694688115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1-ED36-4FA4-B0CA-C28713721E9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Sheet1!$G$2:$G$18</c:f>
              <c:numCache>
                <c:formatCode>General</c:formatCode>
                <c:ptCount val="17"/>
                <c:pt idx="0">
                  <c:v>11</c:v>
                </c:pt>
                <c:pt idx="1">
                  <c:v>8</c:v>
                </c:pt>
                <c:pt idx="2">
                  <c:v>8</c:v>
                </c:pt>
                <c:pt idx="3">
                  <c:v>5</c:v>
                </c:pt>
                <c:pt idx="4">
                  <c:v>5</c:v>
                </c:pt>
                <c:pt idx="5">
                  <c:v>6</c:v>
                </c:pt>
                <c:pt idx="6">
                  <c:v>4</c:v>
                </c:pt>
                <c:pt idx="7">
                  <c:v>4</c:v>
                </c:pt>
                <c:pt idx="8" formatCode="0">
                  <c:v>6</c:v>
                </c:pt>
                <c:pt idx="9" formatCode="0">
                  <c:v>5</c:v>
                </c:pt>
                <c:pt idx="10" formatCode="0">
                  <c:v>5</c:v>
                </c:pt>
                <c:pt idx="11" formatCode="0">
                  <c:v>5</c:v>
                </c:pt>
                <c:pt idx="12" formatCode="0">
                  <c:v>7</c:v>
                </c:pt>
                <c:pt idx="13" formatCode="0">
                  <c:v>6</c:v>
                </c:pt>
                <c:pt idx="14" formatCode="0">
                  <c:v>5</c:v>
                </c:pt>
                <c:pt idx="15" formatCode="0">
                  <c:v>4</c:v>
                </c:pt>
                <c:pt idx="16" formatCode="0">
                  <c:v>9</c:v>
                </c:pt>
              </c:numCache>
            </c:numRef>
          </c:val>
          <c:smooth val="0"/>
          <c:extLst>
            <c:ext xmlns:c16="http://schemas.microsoft.com/office/drawing/2014/chart" uri="{C3380CC4-5D6E-409C-BE32-E72D297353CC}">
              <c16:uniqueId val="{00000054-ED36-4FA4-B0CA-C28713721E9D}"/>
            </c:ext>
          </c:extLst>
        </c:ser>
        <c:ser>
          <c:idx val="6"/>
          <c:order val="6"/>
          <c:tx>
            <c:strRef>
              <c:f>Sheet1!$H$1</c:f>
              <c:strCache>
                <c:ptCount val="1"/>
                <c:pt idx="0">
                  <c:v>Driven at 90 mph on the motorway</c:v>
                </c:pt>
              </c:strCache>
            </c:strRef>
          </c:tx>
          <c:spPr>
            <a:ln w="28575" cap="rnd">
              <a:solidFill>
                <a:schemeClr val="accent1">
                  <a:lumMod val="60000"/>
                </a:schemeClr>
              </a:solidFill>
              <a:round/>
            </a:ln>
            <a:effectLst/>
          </c:spPr>
          <c:marker>
            <c:symbol val="none"/>
          </c:marker>
          <c:dLbls>
            <c:dLbl>
              <c:idx val="0"/>
              <c:layout>
                <c:manualLayout>
                  <c:x val="-2.7814246638453468E-2"/>
                  <c:y val="-2.810110645340803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5-ED36-4FA4-B0CA-C28713721E9D}"/>
                </c:ext>
              </c:extLst>
            </c:dLbl>
            <c:dLbl>
              <c:idx val="1"/>
              <c:delete val="1"/>
              <c:extLst>
                <c:ext xmlns:c15="http://schemas.microsoft.com/office/drawing/2012/chart" uri="{CE6537A1-D6FC-4f65-9D91-7224C49458BB}"/>
                <c:ext xmlns:c16="http://schemas.microsoft.com/office/drawing/2014/chart" uri="{C3380CC4-5D6E-409C-BE32-E72D297353CC}">
                  <c16:uniqueId val="{00000056-ED36-4FA4-B0CA-C28713721E9D}"/>
                </c:ext>
              </c:extLst>
            </c:dLbl>
            <c:dLbl>
              <c:idx val="2"/>
              <c:delete val="1"/>
              <c:extLst>
                <c:ext xmlns:c15="http://schemas.microsoft.com/office/drawing/2012/chart" uri="{CE6537A1-D6FC-4f65-9D91-7224C49458BB}"/>
                <c:ext xmlns:c16="http://schemas.microsoft.com/office/drawing/2014/chart" uri="{C3380CC4-5D6E-409C-BE32-E72D297353CC}">
                  <c16:uniqueId val="{00000057-ED36-4FA4-B0CA-C28713721E9D}"/>
                </c:ext>
              </c:extLst>
            </c:dLbl>
            <c:dLbl>
              <c:idx val="3"/>
              <c:delete val="1"/>
              <c:extLst>
                <c:ext xmlns:c15="http://schemas.microsoft.com/office/drawing/2012/chart" uri="{CE6537A1-D6FC-4f65-9D91-7224C49458BB}"/>
                <c:ext xmlns:c16="http://schemas.microsoft.com/office/drawing/2014/chart" uri="{C3380CC4-5D6E-409C-BE32-E72D297353CC}">
                  <c16:uniqueId val="{00000058-ED36-4FA4-B0CA-C28713721E9D}"/>
                </c:ext>
              </c:extLst>
            </c:dLbl>
            <c:dLbl>
              <c:idx val="4"/>
              <c:delete val="1"/>
              <c:extLst>
                <c:ext xmlns:c15="http://schemas.microsoft.com/office/drawing/2012/chart" uri="{CE6537A1-D6FC-4f65-9D91-7224C49458BB}"/>
                <c:ext xmlns:c16="http://schemas.microsoft.com/office/drawing/2014/chart" uri="{C3380CC4-5D6E-409C-BE32-E72D297353CC}">
                  <c16:uniqueId val="{00000059-ED36-4FA4-B0CA-C28713721E9D}"/>
                </c:ext>
              </c:extLst>
            </c:dLbl>
            <c:dLbl>
              <c:idx val="5"/>
              <c:delete val="1"/>
              <c:extLst>
                <c:ext xmlns:c15="http://schemas.microsoft.com/office/drawing/2012/chart" uri="{CE6537A1-D6FC-4f65-9D91-7224C49458BB}"/>
                <c:ext xmlns:c16="http://schemas.microsoft.com/office/drawing/2014/chart" uri="{C3380CC4-5D6E-409C-BE32-E72D297353CC}">
                  <c16:uniqueId val="{0000005A-ED36-4FA4-B0CA-C28713721E9D}"/>
                </c:ext>
              </c:extLst>
            </c:dLbl>
            <c:dLbl>
              <c:idx val="6"/>
              <c:delete val="1"/>
              <c:extLst>
                <c:ext xmlns:c15="http://schemas.microsoft.com/office/drawing/2012/chart" uri="{CE6537A1-D6FC-4f65-9D91-7224C49458BB}"/>
                <c:ext xmlns:c16="http://schemas.microsoft.com/office/drawing/2014/chart" uri="{C3380CC4-5D6E-409C-BE32-E72D297353CC}">
                  <c16:uniqueId val="{0000005B-ED36-4FA4-B0CA-C28713721E9D}"/>
                </c:ext>
              </c:extLst>
            </c:dLbl>
            <c:dLbl>
              <c:idx val="7"/>
              <c:delete val="1"/>
              <c:extLst>
                <c:ext xmlns:c15="http://schemas.microsoft.com/office/drawing/2012/chart" uri="{CE6537A1-D6FC-4f65-9D91-7224C49458BB}"/>
                <c:ext xmlns:c16="http://schemas.microsoft.com/office/drawing/2014/chart" uri="{C3380CC4-5D6E-409C-BE32-E72D297353CC}">
                  <c16:uniqueId val="{0000005C-ED36-4FA4-B0CA-C28713721E9D}"/>
                </c:ext>
              </c:extLst>
            </c:dLbl>
            <c:dLbl>
              <c:idx val="8"/>
              <c:delete val="1"/>
              <c:extLst>
                <c:ext xmlns:c15="http://schemas.microsoft.com/office/drawing/2012/chart" uri="{CE6537A1-D6FC-4f65-9D91-7224C49458BB}"/>
                <c:ext xmlns:c16="http://schemas.microsoft.com/office/drawing/2014/chart" uri="{C3380CC4-5D6E-409C-BE32-E72D297353CC}">
                  <c16:uniqueId val="{0000005D-ED36-4FA4-B0CA-C28713721E9D}"/>
                </c:ext>
              </c:extLst>
            </c:dLbl>
            <c:dLbl>
              <c:idx val="9"/>
              <c:delete val="1"/>
              <c:extLst>
                <c:ext xmlns:c15="http://schemas.microsoft.com/office/drawing/2012/chart" uri="{CE6537A1-D6FC-4f65-9D91-7224C49458BB}"/>
                <c:ext xmlns:c16="http://schemas.microsoft.com/office/drawing/2014/chart" uri="{C3380CC4-5D6E-409C-BE32-E72D297353CC}">
                  <c16:uniqueId val="{0000005E-ED36-4FA4-B0CA-C28713721E9D}"/>
                </c:ext>
              </c:extLst>
            </c:dLbl>
            <c:dLbl>
              <c:idx val="10"/>
              <c:delete val="1"/>
              <c:extLst>
                <c:ext xmlns:c15="http://schemas.microsoft.com/office/drawing/2012/chart" uri="{CE6537A1-D6FC-4f65-9D91-7224C49458BB}"/>
                <c:ext xmlns:c16="http://schemas.microsoft.com/office/drawing/2014/chart" uri="{C3380CC4-5D6E-409C-BE32-E72D297353CC}">
                  <c16:uniqueId val="{0000005F-ED36-4FA4-B0CA-C28713721E9D}"/>
                </c:ext>
              </c:extLst>
            </c:dLbl>
            <c:dLbl>
              <c:idx val="11"/>
              <c:delete val="1"/>
              <c:extLst>
                <c:ext xmlns:c15="http://schemas.microsoft.com/office/drawing/2012/chart" uri="{CE6537A1-D6FC-4f65-9D91-7224C49458BB}"/>
                <c:ext xmlns:c16="http://schemas.microsoft.com/office/drawing/2014/chart" uri="{C3380CC4-5D6E-409C-BE32-E72D297353CC}">
                  <c16:uniqueId val="{00000060-ED36-4FA4-B0CA-C28713721E9D}"/>
                </c:ext>
              </c:extLst>
            </c:dLbl>
            <c:dLbl>
              <c:idx val="12"/>
              <c:delete val="1"/>
              <c:extLst>
                <c:ext xmlns:c15="http://schemas.microsoft.com/office/drawing/2012/chart" uri="{CE6537A1-D6FC-4f65-9D91-7224C49458BB}"/>
                <c:ext xmlns:c16="http://schemas.microsoft.com/office/drawing/2014/chart" uri="{C3380CC4-5D6E-409C-BE32-E72D297353CC}">
                  <c16:uniqueId val="{00000061-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62-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63-ED36-4FA4-B0CA-C28713721E9D}"/>
                </c:ext>
              </c:extLst>
            </c:dLbl>
            <c:dLbl>
              <c:idx val="15"/>
              <c:delete val="1"/>
              <c:extLst>
                <c:ext xmlns:c15="http://schemas.microsoft.com/office/drawing/2012/chart" uri="{CE6537A1-D6FC-4f65-9D91-7224C49458BB}"/>
                <c:ext xmlns:c16="http://schemas.microsoft.com/office/drawing/2014/chart" uri="{C3380CC4-5D6E-409C-BE32-E72D297353CC}">
                  <c16:uniqueId val="{00000064-ED36-4FA4-B0CA-C28713721E9D}"/>
                </c:ext>
              </c:extLst>
            </c:dLbl>
            <c:dLbl>
              <c:idx val="16"/>
              <c:layout>
                <c:manualLayout>
                  <c:x val="-1.4446025425650892E-2"/>
                  <c:y val="2.8649188663526868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9.2964357309659098E-3"/>
                      <c:h val="4.105571652842914E-2"/>
                    </c:manualLayout>
                  </c15:layout>
                </c:ext>
                <c:ext xmlns:c16="http://schemas.microsoft.com/office/drawing/2014/chart" uri="{C3380CC4-5D6E-409C-BE32-E72D297353CC}">
                  <c16:uniqueId val="{00000065-ED36-4FA4-B0CA-C28713721E9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Sheet1!$H$2:$H$18</c:f>
              <c:numCache>
                <c:formatCode>0</c:formatCode>
                <c:ptCount val="17"/>
                <c:pt idx="0">
                  <c:v>15</c:v>
                </c:pt>
                <c:pt idx="1">
                  <c:v>11</c:v>
                </c:pt>
                <c:pt idx="2">
                  <c:v>11</c:v>
                </c:pt>
                <c:pt idx="3">
                  <c:v>18</c:v>
                </c:pt>
                <c:pt idx="4">
                  <c:v>12</c:v>
                </c:pt>
                <c:pt idx="5">
                  <c:v>16</c:v>
                </c:pt>
                <c:pt idx="6">
                  <c:v>11</c:v>
                </c:pt>
                <c:pt idx="7">
                  <c:v>11</c:v>
                </c:pt>
                <c:pt idx="8">
                  <c:v>11</c:v>
                </c:pt>
                <c:pt idx="9">
                  <c:v>9</c:v>
                </c:pt>
                <c:pt idx="10">
                  <c:v>11</c:v>
                </c:pt>
                <c:pt idx="11">
                  <c:v>9</c:v>
                </c:pt>
                <c:pt idx="12">
                  <c:v>10</c:v>
                </c:pt>
                <c:pt idx="13">
                  <c:v>8</c:v>
                </c:pt>
                <c:pt idx="14">
                  <c:v>9</c:v>
                </c:pt>
                <c:pt idx="15">
                  <c:v>10</c:v>
                </c:pt>
                <c:pt idx="16">
                  <c:v>8</c:v>
                </c:pt>
              </c:numCache>
            </c:numRef>
          </c:val>
          <c:smooth val="0"/>
          <c:extLst>
            <c:ext xmlns:c16="http://schemas.microsoft.com/office/drawing/2014/chart" uri="{C3380CC4-5D6E-409C-BE32-E72D297353CC}">
              <c16:uniqueId val="{00000068-ED36-4FA4-B0CA-C28713721E9D}"/>
            </c:ext>
          </c:extLst>
        </c:ser>
        <c:dLbls>
          <c:dLblPos val="t"/>
          <c:showLegendKey val="0"/>
          <c:showVal val="1"/>
          <c:showCatName val="0"/>
          <c:showSerName val="0"/>
          <c:showPercent val="0"/>
          <c:showBubbleSize val="0"/>
        </c:dLbls>
        <c:smooth val="0"/>
        <c:axId val="1811319360"/>
        <c:axId val="1811312288"/>
      </c:lineChart>
      <c:catAx>
        <c:axId val="1811319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2288"/>
        <c:crosses val="autoZero"/>
        <c:auto val="1"/>
        <c:lblAlgn val="ctr"/>
        <c:lblOffset val="100"/>
        <c:noMultiLvlLbl val="0"/>
      </c:catAx>
      <c:valAx>
        <c:axId val="181131228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9360"/>
        <c:crosses val="autoZero"/>
        <c:crossBetween val="between"/>
      </c:valAx>
      <c:spPr>
        <a:noFill/>
        <a:ln>
          <a:noFill/>
        </a:ln>
        <a:effectLst/>
      </c:spPr>
    </c:plotArea>
    <c:legend>
      <c:legendPos val="r"/>
      <c:layout>
        <c:manualLayout>
          <c:xMode val="edge"/>
          <c:yMode val="edge"/>
          <c:x val="0.7800299171220747"/>
          <c:y val="0.12799036154175503"/>
          <c:w val="0.21997008287792513"/>
          <c:h val="0.8712736992451423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sz="1400" dirty="0">
                <a:solidFill>
                  <a:schemeClr val="tx1"/>
                </a:solidFill>
              </a:rPr>
              <a:t>You often see people on pedal or electric bikes failing to obey rules of the road </a:t>
            </a:r>
          </a:p>
        </c:rich>
      </c:tx>
      <c:layout>
        <c:manualLayout>
          <c:xMode val="edge"/>
          <c:yMode val="edge"/>
          <c:x val="0.12460344152844645"/>
          <c:y val="5.627851157306683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2.8285543822825391E-2"/>
          <c:y val="0.26166079474474685"/>
          <c:w val="0.94176120306963618"/>
          <c:h val="0.64270267488267863"/>
        </c:manualLayout>
      </c:layout>
      <c:barChart>
        <c:barDir val="col"/>
        <c:grouping val="percentStacked"/>
        <c:varyColors val="0"/>
        <c:ser>
          <c:idx val="8"/>
          <c:order val="0"/>
          <c:tx>
            <c:strRef>
              <c:f>Sheet1!$B$1</c:f>
              <c:strCache>
                <c:ptCount val="1"/>
                <c:pt idx="0">
                  <c:v>Disagree strongly (-2)</c:v>
                </c:pt>
              </c:strCache>
            </c:strRef>
          </c:tx>
          <c:spPr>
            <a:solidFill>
              <a:srgbClr val="FF0000"/>
            </a:solidFill>
            <a:ln>
              <a:noFill/>
            </a:ln>
            <a:effectLst/>
          </c:spPr>
          <c:invertIfNegative val="0"/>
          <c:dLbls>
            <c:delete val="1"/>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Sheet1!$B$2:$B$10</c:f>
              <c:numCache>
                <c:formatCode>General</c:formatCode>
                <c:ptCount val="9"/>
                <c:pt idx="0">
                  <c:v>1</c:v>
                </c:pt>
                <c:pt idx="1">
                  <c:v>1</c:v>
                </c:pt>
                <c:pt idx="2">
                  <c:v>1</c:v>
                </c:pt>
                <c:pt idx="3">
                  <c:v>1</c:v>
                </c:pt>
                <c:pt idx="4">
                  <c:v>0</c:v>
                </c:pt>
                <c:pt idx="5">
                  <c:v>2</c:v>
                </c:pt>
                <c:pt idx="6">
                  <c:v>2</c:v>
                </c:pt>
                <c:pt idx="7">
                  <c:v>2</c:v>
                </c:pt>
                <c:pt idx="8">
                  <c:v>2</c:v>
                </c:pt>
              </c:numCache>
            </c:numRef>
          </c:val>
          <c:extLst>
            <c:ext xmlns:c16="http://schemas.microsoft.com/office/drawing/2014/chart" uri="{C3380CC4-5D6E-409C-BE32-E72D297353CC}">
              <c16:uniqueId val="{00000006-1EF8-4F85-AE63-A575E59607B2}"/>
            </c:ext>
          </c:extLst>
        </c:ser>
        <c:ser>
          <c:idx val="0"/>
          <c:order val="1"/>
          <c:tx>
            <c:strRef>
              <c:f>Sheet1!$C$1</c:f>
              <c:strCache>
                <c:ptCount val="1"/>
                <c:pt idx="0">
                  <c:v>Disagree slightly (-1)</c:v>
                </c:pt>
              </c:strCache>
            </c:strRef>
          </c:tx>
          <c:spPr>
            <a:solidFill>
              <a:srgbClr val="FFC000"/>
            </a:solidFill>
            <a:ln>
              <a:noFill/>
            </a:ln>
            <a:effectLst/>
          </c:spPr>
          <c:invertIfNegative val="0"/>
          <c:dLbls>
            <c:dLbl>
              <c:idx val="6"/>
              <c:layout>
                <c:manualLayout>
                  <c:x val="-2.1210043591942093E-5"/>
                  <c:y val="-3.222797885082489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513-46FE-98D4-15131B58D78E}"/>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Sheet1!$C$2:$C$10</c:f>
              <c:numCache>
                <c:formatCode>General</c:formatCode>
                <c:ptCount val="9"/>
                <c:pt idx="0">
                  <c:v>4</c:v>
                </c:pt>
                <c:pt idx="1">
                  <c:v>4</c:v>
                </c:pt>
                <c:pt idx="2">
                  <c:v>3</c:v>
                </c:pt>
                <c:pt idx="3">
                  <c:v>3</c:v>
                </c:pt>
                <c:pt idx="4">
                  <c:v>3</c:v>
                </c:pt>
                <c:pt idx="5">
                  <c:v>5</c:v>
                </c:pt>
                <c:pt idx="6">
                  <c:v>4</c:v>
                </c:pt>
                <c:pt idx="7">
                  <c:v>3</c:v>
                </c:pt>
                <c:pt idx="8">
                  <c:v>3</c:v>
                </c:pt>
              </c:numCache>
            </c:numRef>
          </c:val>
          <c:extLst>
            <c:ext xmlns:c16="http://schemas.microsoft.com/office/drawing/2014/chart" uri="{C3380CC4-5D6E-409C-BE32-E72D297353CC}">
              <c16:uniqueId val="{00000008-1EF8-4F85-AE63-A575E59607B2}"/>
            </c:ext>
          </c:extLst>
        </c:ser>
        <c:ser>
          <c:idx val="1"/>
          <c:order val="2"/>
          <c:tx>
            <c:strRef>
              <c:f>Sheet1!$D$1</c:f>
              <c:strCache>
                <c:ptCount val="1"/>
                <c:pt idx="0">
                  <c:v>Neither nor (0)</c:v>
                </c:pt>
              </c:strCache>
            </c:strRef>
          </c:tx>
          <c:spPr>
            <a:solidFill>
              <a:schemeClr val="bg1">
                <a:lumMod val="65000"/>
              </a:schemeClr>
            </a:solidFill>
            <a:ln>
              <a:noFill/>
            </a:ln>
            <a:effectLst/>
          </c:spPr>
          <c:invertIfNegative val="0"/>
          <c:dLbls>
            <c:dLbl>
              <c:idx val="7"/>
              <c:layout>
                <c:manualLayout>
                  <c:x val="-1.726364985611636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513-46FE-98D4-15131B58D78E}"/>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Sheet1!$D$2:$D$10</c:f>
              <c:numCache>
                <c:formatCode>General</c:formatCode>
                <c:ptCount val="9"/>
                <c:pt idx="0">
                  <c:v>9</c:v>
                </c:pt>
                <c:pt idx="1">
                  <c:v>10</c:v>
                </c:pt>
                <c:pt idx="2">
                  <c:v>11</c:v>
                </c:pt>
                <c:pt idx="3">
                  <c:v>14</c:v>
                </c:pt>
                <c:pt idx="4">
                  <c:v>13</c:v>
                </c:pt>
                <c:pt idx="5">
                  <c:v>11</c:v>
                </c:pt>
                <c:pt idx="6">
                  <c:v>8</c:v>
                </c:pt>
                <c:pt idx="7">
                  <c:v>9</c:v>
                </c:pt>
                <c:pt idx="8">
                  <c:v>9</c:v>
                </c:pt>
              </c:numCache>
            </c:numRef>
          </c:val>
          <c:extLst>
            <c:ext xmlns:c16="http://schemas.microsoft.com/office/drawing/2014/chart" uri="{C3380CC4-5D6E-409C-BE32-E72D297353CC}">
              <c16:uniqueId val="{0000000A-1EF8-4F85-AE63-A575E59607B2}"/>
            </c:ext>
          </c:extLst>
        </c:ser>
        <c:ser>
          <c:idx val="2"/>
          <c:order val="3"/>
          <c:tx>
            <c:strRef>
              <c:f>Sheet1!$E$1</c:f>
              <c:strCache>
                <c:ptCount val="1"/>
                <c:pt idx="0">
                  <c:v>Agree slightly (+1)</c:v>
                </c:pt>
              </c:strCache>
            </c:strRef>
          </c:tx>
          <c:spPr>
            <a:solidFill>
              <a:srgbClr val="92D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Sheet1!$E$2:$E$10</c:f>
              <c:numCache>
                <c:formatCode>General</c:formatCode>
                <c:ptCount val="9"/>
                <c:pt idx="0">
                  <c:v>30</c:v>
                </c:pt>
                <c:pt idx="1">
                  <c:v>28</c:v>
                </c:pt>
                <c:pt idx="2">
                  <c:v>30</c:v>
                </c:pt>
                <c:pt idx="3">
                  <c:v>30</c:v>
                </c:pt>
                <c:pt idx="4">
                  <c:v>30</c:v>
                </c:pt>
                <c:pt idx="5">
                  <c:v>32</c:v>
                </c:pt>
                <c:pt idx="6">
                  <c:v>27</c:v>
                </c:pt>
                <c:pt idx="7">
                  <c:v>26</c:v>
                </c:pt>
                <c:pt idx="8">
                  <c:v>28</c:v>
                </c:pt>
              </c:numCache>
            </c:numRef>
          </c:val>
          <c:extLst>
            <c:ext xmlns:c16="http://schemas.microsoft.com/office/drawing/2014/chart" uri="{C3380CC4-5D6E-409C-BE32-E72D297353CC}">
              <c16:uniqueId val="{0000000B-1EF8-4F85-AE63-A575E59607B2}"/>
            </c:ext>
          </c:extLst>
        </c:ser>
        <c:ser>
          <c:idx val="3"/>
          <c:order val="4"/>
          <c:tx>
            <c:strRef>
              <c:f>Sheet1!$F$1</c:f>
              <c:strCache>
                <c:ptCount val="1"/>
                <c:pt idx="0">
                  <c:v>Agree strongly (+2)</c:v>
                </c:pt>
              </c:strCache>
            </c:strRef>
          </c:tx>
          <c:spPr>
            <a:solidFill>
              <a:srgbClr val="00B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Sheet1!$F$2:$F$10</c:f>
              <c:numCache>
                <c:formatCode>General</c:formatCode>
                <c:ptCount val="9"/>
                <c:pt idx="0">
                  <c:v>55</c:v>
                </c:pt>
                <c:pt idx="1">
                  <c:v>57</c:v>
                </c:pt>
                <c:pt idx="2">
                  <c:v>55</c:v>
                </c:pt>
                <c:pt idx="3">
                  <c:v>52</c:v>
                </c:pt>
                <c:pt idx="4">
                  <c:v>54</c:v>
                </c:pt>
                <c:pt idx="5">
                  <c:v>50</c:v>
                </c:pt>
                <c:pt idx="6">
                  <c:v>58</c:v>
                </c:pt>
                <c:pt idx="7">
                  <c:v>60</c:v>
                </c:pt>
                <c:pt idx="8">
                  <c:v>57</c:v>
                </c:pt>
              </c:numCache>
            </c:numRef>
          </c:val>
          <c:extLst>
            <c:ext xmlns:c16="http://schemas.microsoft.com/office/drawing/2014/chart" uri="{C3380CC4-5D6E-409C-BE32-E72D297353CC}">
              <c16:uniqueId val="{0000000C-1EF8-4F85-AE63-A575E59607B2}"/>
            </c:ext>
          </c:extLst>
        </c:ser>
        <c:dLbls>
          <c:showLegendKey val="0"/>
          <c:showVal val="1"/>
          <c:showCatName val="0"/>
          <c:showSerName val="0"/>
          <c:showPercent val="0"/>
          <c:showBubbleSize val="0"/>
        </c:dLbls>
        <c:gapWidth val="50"/>
        <c:overlap val="100"/>
        <c:axId val="1935899120"/>
        <c:axId val="1935891504"/>
      </c:barChart>
      <c:catAx>
        <c:axId val="1935899120"/>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91504"/>
        <c:crosses val="autoZero"/>
        <c:auto val="1"/>
        <c:lblAlgn val="ctr"/>
        <c:lblOffset val="100"/>
        <c:noMultiLvlLbl val="0"/>
      </c:catAx>
      <c:valAx>
        <c:axId val="1935891504"/>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9912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300" b="0" i="0" u="none" strike="noStrike" kern="1200" spc="0" baseline="0" dirty="0" smtClean="0">
                <a:solidFill>
                  <a:schemeClr val="tx1"/>
                </a:solidFill>
                <a:latin typeface="+mn-lt"/>
                <a:ea typeface="+mn-ea"/>
                <a:cs typeface="+mn-cs"/>
              </a:defRPr>
            </a:pPr>
            <a:r>
              <a:rPr lang="en-US" sz="1300" b="0" i="0" u="none" strike="noStrike" kern="1200" spc="0" baseline="0" dirty="0">
                <a:solidFill>
                  <a:schemeClr val="tx1"/>
                </a:solidFill>
                <a:latin typeface="+mn-lt"/>
                <a:ea typeface="+mn-ea"/>
                <a:cs typeface="+mn-cs"/>
              </a:rPr>
              <a:t>Drivers should give people on pedal or electric bikes</a:t>
            </a:r>
          </a:p>
          <a:p>
            <a:pPr>
              <a:defRPr lang="en-US" sz="1300" b="0" i="0" u="none" strike="noStrike" kern="1200" spc="0" baseline="0" dirty="0" smtClean="0">
                <a:solidFill>
                  <a:schemeClr val="tx1"/>
                </a:solidFill>
                <a:latin typeface="+mn-lt"/>
                <a:ea typeface="+mn-ea"/>
                <a:cs typeface="+mn-cs"/>
              </a:defRPr>
            </a:pPr>
            <a:r>
              <a:rPr lang="en-US" sz="1300" b="0" i="0" u="none" strike="noStrike" kern="1200" spc="0" baseline="0" dirty="0">
                <a:solidFill>
                  <a:schemeClr val="tx1"/>
                </a:solidFill>
                <a:latin typeface="+mn-lt"/>
                <a:ea typeface="+mn-ea"/>
                <a:cs typeface="+mn-cs"/>
              </a:rPr>
              <a:t> at least 1.5 </a:t>
            </a:r>
            <a:r>
              <a:rPr lang="en-GB" sz="1300" b="0" i="0" u="none" strike="noStrike" kern="1200" spc="0" baseline="0" noProof="0" dirty="0">
                <a:solidFill>
                  <a:schemeClr val="tx1"/>
                </a:solidFill>
                <a:latin typeface="+mn-lt"/>
                <a:ea typeface="+mn-ea"/>
                <a:cs typeface="+mn-cs"/>
              </a:rPr>
              <a:t>metres</a:t>
            </a:r>
            <a:r>
              <a:rPr lang="en-US" sz="1300" b="0" i="0" u="none" strike="noStrike" kern="1200" spc="0" baseline="0" dirty="0">
                <a:solidFill>
                  <a:schemeClr val="tx1"/>
                </a:solidFill>
                <a:latin typeface="+mn-lt"/>
                <a:ea typeface="+mn-ea"/>
                <a:cs typeface="+mn-cs"/>
              </a:rPr>
              <a:t> when passing*</a:t>
            </a:r>
          </a:p>
        </c:rich>
      </c:tx>
      <c:layout>
        <c:manualLayout>
          <c:xMode val="edge"/>
          <c:yMode val="edge"/>
          <c:x val="0.33729053598076209"/>
          <c:y val="2.4607912148768195E-2"/>
        </c:manualLayout>
      </c:layout>
      <c:overlay val="0"/>
    </c:title>
    <c:autoTitleDeleted val="0"/>
    <c:plotArea>
      <c:layout>
        <c:manualLayout>
          <c:layoutTarget val="inner"/>
          <c:xMode val="edge"/>
          <c:yMode val="edge"/>
          <c:x val="0.27269177572506215"/>
          <c:y val="0.23231611221509654"/>
          <c:w val="0.70589156024000155"/>
          <c:h val="0.67879077057912218"/>
        </c:manualLayout>
      </c:layout>
      <c:barChart>
        <c:barDir val="col"/>
        <c:grouping val="percentStacked"/>
        <c:varyColors val="0"/>
        <c:ser>
          <c:idx val="8"/>
          <c:order val="0"/>
          <c:tx>
            <c:strRef>
              <c:f>Sheet1!$B$1</c:f>
              <c:strCache>
                <c:ptCount val="1"/>
                <c:pt idx="0">
                  <c:v>Disagree strongly</c:v>
                </c:pt>
              </c:strCache>
            </c:strRef>
          </c:tx>
          <c:spPr>
            <a:solidFill>
              <a:srgbClr val="FF0000"/>
            </a:solidFill>
            <a:ln w="25527">
              <a:noFill/>
            </a:ln>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3-A66D-41A4-9942-F9BCE8DC9799}"/>
                </c:ext>
              </c:extLst>
            </c:dLbl>
            <c:dLbl>
              <c:idx val="2"/>
              <c:delete val="1"/>
              <c:extLst>
                <c:ext xmlns:c15="http://schemas.microsoft.com/office/drawing/2012/chart" uri="{CE6537A1-D6FC-4f65-9D91-7224C49458BB}"/>
                <c:ext xmlns:c16="http://schemas.microsoft.com/office/drawing/2014/chart" uri="{C3380CC4-5D6E-409C-BE32-E72D297353CC}">
                  <c16:uniqueId val="{00000002-A66D-41A4-9942-F9BCE8DC9799}"/>
                </c:ext>
              </c:extLst>
            </c:dLbl>
            <c:dLbl>
              <c:idx val="3"/>
              <c:delete val="1"/>
              <c:extLst>
                <c:ext xmlns:c15="http://schemas.microsoft.com/office/drawing/2012/chart" uri="{CE6537A1-D6FC-4f65-9D91-7224C49458BB}"/>
                <c:ext xmlns:c16="http://schemas.microsoft.com/office/drawing/2014/chart" uri="{C3380CC4-5D6E-409C-BE32-E72D297353CC}">
                  <c16:uniqueId val="{00000001-A66D-41A4-9942-F9BCE8DC9799}"/>
                </c:ext>
              </c:extLst>
            </c:dLbl>
            <c:dLbl>
              <c:idx val="5"/>
              <c:delete val="1"/>
              <c:extLst>
                <c:ext xmlns:c15="http://schemas.microsoft.com/office/drawing/2012/chart" uri="{CE6537A1-D6FC-4f65-9D91-7224C49458BB}"/>
                <c:ext xmlns:c16="http://schemas.microsoft.com/office/drawing/2014/chart" uri="{C3380CC4-5D6E-409C-BE32-E72D297353CC}">
                  <c16:uniqueId val="{00000000-A66D-41A4-9942-F9BCE8DC9799}"/>
                </c:ext>
              </c:extLst>
            </c:dLbl>
            <c:dLbl>
              <c:idx val="6"/>
              <c:delete val="1"/>
              <c:extLst>
                <c:ext xmlns:c15="http://schemas.microsoft.com/office/drawing/2012/chart" uri="{CE6537A1-D6FC-4f65-9D91-7224C49458BB}"/>
                <c:ext xmlns:c16="http://schemas.microsoft.com/office/drawing/2014/chart" uri="{C3380CC4-5D6E-409C-BE32-E72D297353CC}">
                  <c16:uniqueId val="{00000000-9F98-42D3-99CD-C25A33C3E7D4}"/>
                </c:ext>
              </c:extLst>
            </c:dLbl>
            <c:dLbl>
              <c:idx val="8"/>
              <c:delete val="1"/>
              <c:extLst>
                <c:ext xmlns:c15="http://schemas.microsoft.com/office/drawing/2012/chart" uri="{CE6537A1-D6FC-4f65-9D91-7224C49458BB}"/>
                <c:ext xmlns:c16="http://schemas.microsoft.com/office/drawing/2014/chart" uri="{C3380CC4-5D6E-409C-BE32-E72D297353CC}">
                  <c16:uniqueId val="{00000001-D744-41D4-946A-92B503C75604}"/>
                </c:ext>
              </c:extLst>
            </c:dLbl>
            <c:numFmt formatCode="#,##0" sourceLinked="0"/>
            <c:spPr>
              <a:noFill/>
              <a:ln w="25527">
                <a:noFill/>
              </a:ln>
            </c:spPr>
            <c:txPr>
              <a:bodyPr/>
              <a:lstStyle/>
              <a:p>
                <a:pPr>
                  <a:defRPr sz="1000" b="0" i="0" u="none" strike="noStrike"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Sheet1!$B$2:$B$10</c:f>
              <c:numCache>
                <c:formatCode>General</c:formatCode>
                <c:ptCount val="9"/>
                <c:pt idx="0">
                  <c:v>3</c:v>
                </c:pt>
                <c:pt idx="1">
                  <c:v>1</c:v>
                </c:pt>
                <c:pt idx="2">
                  <c:v>0</c:v>
                </c:pt>
                <c:pt idx="3">
                  <c:v>1</c:v>
                </c:pt>
                <c:pt idx="4">
                  <c:v>0</c:v>
                </c:pt>
                <c:pt idx="5">
                  <c:v>0</c:v>
                </c:pt>
                <c:pt idx="6">
                  <c:v>1</c:v>
                </c:pt>
                <c:pt idx="7">
                  <c:v>3</c:v>
                </c:pt>
                <c:pt idx="8">
                  <c:v>2</c:v>
                </c:pt>
              </c:numCache>
            </c:numRef>
          </c:val>
          <c:extLst>
            <c:ext xmlns:c16="http://schemas.microsoft.com/office/drawing/2014/chart" uri="{C3380CC4-5D6E-409C-BE32-E72D297353CC}">
              <c16:uniqueId val="{00000002-25BC-4187-9E94-B8C2F396DCE5}"/>
            </c:ext>
          </c:extLst>
        </c:ser>
        <c:ser>
          <c:idx val="0"/>
          <c:order val="1"/>
          <c:tx>
            <c:strRef>
              <c:f>Sheet1!$C$1</c:f>
              <c:strCache>
                <c:ptCount val="1"/>
                <c:pt idx="0">
                  <c:v>Disagree slightly</c:v>
                </c:pt>
              </c:strCache>
            </c:strRef>
          </c:tx>
          <c:spPr>
            <a:solidFill>
              <a:srgbClr val="FFC000"/>
            </a:solidFill>
            <a:ln w="25527">
              <a:noFill/>
            </a:ln>
          </c:spPr>
          <c:invertIfNegative val="0"/>
          <c:dLbls>
            <c:numFmt formatCode="#,##0" sourceLinked="0"/>
            <c:spPr>
              <a:noFill/>
              <a:ln w="25527">
                <a:noFill/>
              </a:ln>
            </c:spPr>
            <c:txPr>
              <a:bodyPr/>
              <a:lstStyle/>
              <a:p>
                <a:pPr>
                  <a:defRPr sz="1000" b="0" i="0" u="none" strike="noStrike" baseline="0">
                    <a:solidFill>
                      <a:schemeClr val="tx1">
                        <a:lumMod val="75000"/>
                      </a:schemeClr>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Sheet1!$C$2:$C$10</c:f>
              <c:numCache>
                <c:formatCode>General</c:formatCode>
                <c:ptCount val="9"/>
                <c:pt idx="0">
                  <c:v>2</c:v>
                </c:pt>
                <c:pt idx="1">
                  <c:v>3</c:v>
                </c:pt>
                <c:pt idx="2">
                  <c:v>3</c:v>
                </c:pt>
                <c:pt idx="3">
                  <c:v>2</c:v>
                </c:pt>
                <c:pt idx="4">
                  <c:v>2</c:v>
                </c:pt>
                <c:pt idx="5">
                  <c:v>2</c:v>
                </c:pt>
                <c:pt idx="6">
                  <c:v>3</c:v>
                </c:pt>
                <c:pt idx="7">
                  <c:v>4</c:v>
                </c:pt>
                <c:pt idx="8">
                  <c:v>3</c:v>
                </c:pt>
              </c:numCache>
            </c:numRef>
          </c:val>
          <c:extLst>
            <c:ext xmlns:c16="http://schemas.microsoft.com/office/drawing/2014/chart" uri="{C3380CC4-5D6E-409C-BE32-E72D297353CC}">
              <c16:uniqueId val="{00000004-25BC-4187-9E94-B8C2F396DCE5}"/>
            </c:ext>
          </c:extLst>
        </c:ser>
        <c:ser>
          <c:idx val="1"/>
          <c:order val="2"/>
          <c:tx>
            <c:strRef>
              <c:f>Sheet1!$D$1</c:f>
              <c:strCache>
                <c:ptCount val="1"/>
                <c:pt idx="0">
                  <c:v>Neither nor</c:v>
                </c:pt>
              </c:strCache>
            </c:strRef>
          </c:tx>
          <c:spPr>
            <a:solidFill>
              <a:srgbClr val="CBCBCB"/>
            </a:solidFill>
            <a:ln w="25527">
              <a:noFill/>
            </a:ln>
          </c:spPr>
          <c:invertIfNegative val="0"/>
          <c:dLbls>
            <c:numFmt formatCode="#,##0" sourceLinked="0"/>
            <c:spPr>
              <a:noFill/>
              <a:ln w="25527">
                <a:noFill/>
              </a:ln>
            </c:spPr>
            <c:txPr>
              <a:bodyPr/>
              <a:lstStyle/>
              <a:p>
                <a:pPr>
                  <a:defRPr sz="1100" b="0" i="0" u="none" strike="noStrike" baseline="0">
                    <a:solidFill>
                      <a:schemeClr val="tx1">
                        <a:lumMod val="75000"/>
                      </a:schemeClr>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Sheet1!$D$2:$D$10</c:f>
              <c:numCache>
                <c:formatCode>General</c:formatCode>
                <c:ptCount val="9"/>
                <c:pt idx="0">
                  <c:v>5</c:v>
                </c:pt>
                <c:pt idx="1">
                  <c:v>9</c:v>
                </c:pt>
                <c:pt idx="2">
                  <c:v>11</c:v>
                </c:pt>
                <c:pt idx="3">
                  <c:v>10</c:v>
                </c:pt>
                <c:pt idx="4">
                  <c:v>8</c:v>
                </c:pt>
                <c:pt idx="5">
                  <c:v>12</c:v>
                </c:pt>
                <c:pt idx="6">
                  <c:v>3</c:v>
                </c:pt>
                <c:pt idx="7">
                  <c:v>4</c:v>
                </c:pt>
                <c:pt idx="8">
                  <c:v>3</c:v>
                </c:pt>
              </c:numCache>
            </c:numRef>
          </c:val>
          <c:extLst>
            <c:ext xmlns:c16="http://schemas.microsoft.com/office/drawing/2014/chart" uri="{C3380CC4-5D6E-409C-BE32-E72D297353CC}">
              <c16:uniqueId val="{00000005-25BC-4187-9E94-B8C2F396DCE5}"/>
            </c:ext>
          </c:extLst>
        </c:ser>
        <c:ser>
          <c:idx val="2"/>
          <c:order val="3"/>
          <c:tx>
            <c:strRef>
              <c:f>Sheet1!$E$1</c:f>
              <c:strCache>
                <c:ptCount val="1"/>
                <c:pt idx="0">
                  <c:v>Agree slightly</c:v>
                </c:pt>
              </c:strCache>
            </c:strRef>
          </c:tx>
          <c:spPr>
            <a:solidFill>
              <a:srgbClr val="92D050"/>
            </a:solidFill>
          </c:spPr>
          <c:invertIfNegative val="0"/>
          <c:dLbls>
            <c:numFmt formatCode="#,##0" sourceLinked="0"/>
            <c:spPr>
              <a:noFill/>
              <a:ln>
                <a:noFill/>
              </a:ln>
              <a:effectLst/>
            </c:spPr>
            <c:txPr>
              <a:bodyPr/>
              <a:lstStyle/>
              <a:p>
                <a:pPr>
                  <a:defRPr sz="1400" b="0">
                    <a:solidFill>
                      <a:schemeClr val="tx1">
                        <a:lumMod val="75000"/>
                      </a:schemeClr>
                    </a:solidFill>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Sheet1!$E$2:$E$10</c:f>
              <c:numCache>
                <c:formatCode>General</c:formatCode>
                <c:ptCount val="9"/>
                <c:pt idx="0">
                  <c:v>32</c:v>
                </c:pt>
                <c:pt idx="1">
                  <c:v>26</c:v>
                </c:pt>
                <c:pt idx="2">
                  <c:v>23</c:v>
                </c:pt>
                <c:pt idx="3">
                  <c:v>27</c:v>
                </c:pt>
                <c:pt idx="4">
                  <c:v>22</c:v>
                </c:pt>
                <c:pt idx="5">
                  <c:v>26</c:v>
                </c:pt>
                <c:pt idx="6">
                  <c:v>25</c:v>
                </c:pt>
                <c:pt idx="7">
                  <c:v>17</c:v>
                </c:pt>
                <c:pt idx="8">
                  <c:v>17</c:v>
                </c:pt>
              </c:numCache>
            </c:numRef>
          </c:val>
          <c:extLst>
            <c:ext xmlns:c16="http://schemas.microsoft.com/office/drawing/2014/chart" uri="{C3380CC4-5D6E-409C-BE32-E72D297353CC}">
              <c16:uniqueId val="{00000006-25BC-4187-9E94-B8C2F396DCE5}"/>
            </c:ext>
          </c:extLst>
        </c:ser>
        <c:ser>
          <c:idx val="3"/>
          <c:order val="4"/>
          <c:tx>
            <c:strRef>
              <c:f>Sheet1!$F$1</c:f>
              <c:strCache>
                <c:ptCount val="1"/>
                <c:pt idx="0">
                  <c:v>Agree strongly</c:v>
                </c:pt>
              </c:strCache>
            </c:strRef>
          </c:tx>
          <c:spPr>
            <a:solidFill>
              <a:srgbClr val="00B050"/>
            </a:solidFill>
          </c:spPr>
          <c:invertIfNegative val="0"/>
          <c:dLbls>
            <c:numFmt formatCode="#,##0" sourceLinked="0"/>
            <c:spPr>
              <a:noFill/>
              <a:ln>
                <a:noFill/>
              </a:ln>
              <a:effectLst/>
            </c:spPr>
            <c:txPr>
              <a:bodyPr/>
              <a:lstStyle/>
              <a:p>
                <a:pPr>
                  <a:defRPr sz="1400" b="0">
                    <a:solidFill>
                      <a:schemeClr val="bg1"/>
                    </a:solidFill>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Sheet1!$F$2:$F$10</c:f>
              <c:numCache>
                <c:formatCode>General</c:formatCode>
                <c:ptCount val="9"/>
                <c:pt idx="0">
                  <c:v>58</c:v>
                </c:pt>
                <c:pt idx="1">
                  <c:v>61</c:v>
                </c:pt>
                <c:pt idx="2">
                  <c:v>62</c:v>
                </c:pt>
                <c:pt idx="3">
                  <c:v>60</c:v>
                </c:pt>
                <c:pt idx="4">
                  <c:v>68</c:v>
                </c:pt>
                <c:pt idx="5">
                  <c:v>60</c:v>
                </c:pt>
                <c:pt idx="6">
                  <c:v>68</c:v>
                </c:pt>
                <c:pt idx="7">
                  <c:v>72</c:v>
                </c:pt>
                <c:pt idx="8">
                  <c:v>76</c:v>
                </c:pt>
              </c:numCache>
            </c:numRef>
          </c:val>
          <c:extLst>
            <c:ext xmlns:c16="http://schemas.microsoft.com/office/drawing/2014/chart" uri="{C3380CC4-5D6E-409C-BE32-E72D297353CC}">
              <c16:uniqueId val="{00000007-25BC-4187-9E94-B8C2F396DCE5}"/>
            </c:ext>
          </c:extLst>
        </c:ser>
        <c:dLbls>
          <c:showLegendKey val="0"/>
          <c:showVal val="1"/>
          <c:showCatName val="0"/>
          <c:showSerName val="0"/>
          <c:showPercent val="0"/>
          <c:showBubbleSize val="0"/>
        </c:dLbls>
        <c:gapWidth val="50"/>
        <c:overlap val="100"/>
        <c:axId val="1932158144"/>
        <c:axId val="1935897488"/>
      </c:barChart>
      <c:catAx>
        <c:axId val="1932158144"/>
        <c:scaling>
          <c:orientation val="maxMin"/>
        </c:scaling>
        <c:delete val="0"/>
        <c:axPos val="b"/>
        <c:numFmt formatCode="General" sourceLinked="1"/>
        <c:majorTickMark val="none"/>
        <c:minorTickMark val="none"/>
        <c:tickLblPos val="nextTo"/>
        <c:txPr>
          <a:bodyPr rot="0" vert="horz"/>
          <a:lstStyle/>
          <a:p>
            <a:pPr>
              <a:defRPr sz="1200" b="0" i="0" u="none" strike="noStrike" baseline="0">
                <a:solidFill>
                  <a:schemeClr val="tx1"/>
                </a:solidFill>
                <a:latin typeface="+mn-lt"/>
                <a:ea typeface="Arial"/>
                <a:cs typeface="Arial"/>
              </a:defRPr>
            </a:pPr>
            <a:endParaRPr lang="en-US"/>
          </a:p>
        </c:txPr>
        <c:crossAx val="1935897488"/>
        <c:crosses val="autoZero"/>
        <c:auto val="1"/>
        <c:lblAlgn val="ctr"/>
        <c:lblOffset val="100"/>
        <c:tickLblSkip val="1"/>
        <c:noMultiLvlLbl val="0"/>
      </c:catAx>
      <c:valAx>
        <c:axId val="1935897488"/>
        <c:scaling>
          <c:orientation val="minMax"/>
        </c:scaling>
        <c:delete val="1"/>
        <c:axPos val="r"/>
        <c:numFmt formatCode="0%" sourceLinked="1"/>
        <c:majorTickMark val="none"/>
        <c:minorTickMark val="none"/>
        <c:tickLblPos val="none"/>
        <c:crossAx val="1932158144"/>
        <c:crosses val="autoZero"/>
        <c:crossBetween val="between"/>
      </c:valAx>
    </c:plotArea>
    <c:legend>
      <c:legendPos val="l"/>
      <c:layout>
        <c:manualLayout>
          <c:xMode val="edge"/>
          <c:yMode val="edge"/>
          <c:x val="1.4902205741573457E-2"/>
          <c:y val="0.2088041640500459"/>
          <c:w val="0.30564326192464919"/>
          <c:h val="0.69423216269745425"/>
        </c:manualLayout>
      </c:layout>
      <c:overlay val="0"/>
      <c:spPr>
        <a:noFill/>
        <a:ln w="25527">
          <a:noFill/>
        </a:ln>
      </c:spPr>
      <c:txPr>
        <a:bodyPr/>
        <a:lstStyle/>
        <a:p>
          <a:pPr algn="ctr" rtl="0">
            <a:defRPr lang="en-US"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c:spPr>
  <c:txPr>
    <a:bodyPr/>
    <a:lstStyle/>
    <a:p>
      <a:pPr>
        <a:defRPr sz="1809" b="1" i="0" u="none" strike="noStrike" baseline="0">
          <a:solidFill>
            <a:schemeClr val="tx1"/>
          </a:solidFill>
          <a:latin typeface="Arial"/>
          <a:ea typeface="Arial"/>
          <a:cs typeface="Arial"/>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b" anchorCtr="1"/>
          <a:lstStyle/>
          <a:p>
            <a:pPr>
              <a:defRPr sz="1400" b="0" i="0" u="none" strike="noStrike" kern="1200" spc="0" baseline="0">
                <a:solidFill>
                  <a:schemeClr val="tx1"/>
                </a:solidFill>
                <a:latin typeface="+mn-lt"/>
                <a:ea typeface="+mn-ea"/>
                <a:cs typeface="+mn-cs"/>
              </a:defRPr>
            </a:pPr>
            <a:r>
              <a:rPr lang="en-GB" sz="1400" dirty="0">
                <a:solidFill>
                  <a:schemeClr val="tx1"/>
                </a:solidFill>
              </a:rPr>
              <a:t>Drivers need to show more consideration </a:t>
            </a:r>
          </a:p>
          <a:p>
            <a:pPr>
              <a:defRPr sz="1400">
                <a:solidFill>
                  <a:schemeClr val="tx1"/>
                </a:solidFill>
              </a:defRPr>
            </a:pPr>
            <a:r>
              <a:rPr lang="en-GB" sz="1400" dirty="0">
                <a:solidFill>
                  <a:schemeClr val="tx1"/>
                </a:solidFill>
              </a:rPr>
              <a:t>to people on pedal or electric bikes</a:t>
            </a:r>
          </a:p>
        </c:rich>
      </c:tx>
      <c:layout>
        <c:manualLayout>
          <c:xMode val="edge"/>
          <c:yMode val="edge"/>
          <c:x val="0.37200320994081293"/>
          <c:y val="6.4708331019288686E-3"/>
        </c:manualLayout>
      </c:layout>
      <c:overlay val="0"/>
      <c:spPr>
        <a:noFill/>
        <a:ln>
          <a:noFill/>
        </a:ln>
        <a:effectLst/>
      </c:spPr>
      <c:txPr>
        <a:bodyPr rot="0" spcFirstLastPara="1" vertOverflow="ellipsis" vert="horz" wrap="square" anchor="b"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7807803102224582"/>
          <c:y val="0.22382611699571961"/>
          <c:w val="0.70720254737270749"/>
          <c:h val="0.68329551887164974"/>
        </c:manualLayout>
      </c:layout>
      <c:barChart>
        <c:barDir val="col"/>
        <c:grouping val="percentStacked"/>
        <c:varyColors val="0"/>
        <c:ser>
          <c:idx val="8"/>
          <c:order val="0"/>
          <c:tx>
            <c:strRef>
              <c:f>Sheet1!$B$1</c:f>
              <c:strCache>
                <c:ptCount val="1"/>
                <c:pt idx="0">
                  <c:v>Disagree strongly</c:v>
                </c:pt>
              </c:strCache>
            </c:strRef>
          </c:tx>
          <c:spPr>
            <a:solidFill>
              <a:srgbClr val="FF0000"/>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4-2A72-45AB-963A-42222636CEBB}"/>
                </c:ext>
              </c:extLst>
            </c:dLbl>
            <c:dLbl>
              <c:idx val="4"/>
              <c:delete val="1"/>
              <c:extLst>
                <c:ext xmlns:c15="http://schemas.microsoft.com/office/drawing/2012/chart" uri="{CE6537A1-D6FC-4f65-9D91-7224C49458BB}"/>
                <c:ext xmlns:c16="http://schemas.microsoft.com/office/drawing/2014/chart" uri="{C3380CC4-5D6E-409C-BE32-E72D297353CC}">
                  <c16:uniqueId val="{00000003-2A72-45AB-963A-42222636CEBB}"/>
                </c:ext>
              </c:extLst>
            </c:dLbl>
            <c:dLbl>
              <c:idx val="5"/>
              <c:delete val="1"/>
              <c:extLst>
                <c:ext xmlns:c15="http://schemas.microsoft.com/office/drawing/2012/chart" uri="{CE6537A1-D6FC-4f65-9D91-7224C49458BB}"/>
                <c:ext xmlns:c16="http://schemas.microsoft.com/office/drawing/2014/chart" uri="{C3380CC4-5D6E-409C-BE32-E72D297353CC}">
                  <c16:uniqueId val="{00000000-2A72-45AB-963A-42222636CEBB}"/>
                </c:ext>
              </c:extLst>
            </c:dLbl>
            <c:dLbl>
              <c:idx val="6"/>
              <c:delete val="1"/>
              <c:extLst>
                <c:ext xmlns:c15="http://schemas.microsoft.com/office/drawing/2012/chart" uri="{CE6537A1-D6FC-4f65-9D91-7224C49458BB}"/>
                <c:ext xmlns:c16="http://schemas.microsoft.com/office/drawing/2014/chart" uri="{C3380CC4-5D6E-409C-BE32-E72D297353CC}">
                  <c16:uniqueId val="{00000002-2A72-45AB-963A-42222636CEBB}"/>
                </c:ext>
              </c:extLst>
            </c:dLbl>
            <c:dLbl>
              <c:idx val="7"/>
              <c:delete val="1"/>
              <c:extLst>
                <c:ext xmlns:c15="http://schemas.microsoft.com/office/drawing/2012/chart" uri="{CE6537A1-D6FC-4f65-9D91-7224C49458BB}"/>
                <c:ext xmlns:c16="http://schemas.microsoft.com/office/drawing/2014/chart" uri="{C3380CC4-5D6E-409C-BE32-E72D297353CC}">
                  <c16:uniqueId val="{00000000-9ED6-478B-875E-E402A02A9714}"/>
                </c:ext>
              </c:extLst>
            </c:dLbl>
            <c:dLbl>
              <c:idx val="8"/>
              <c:delete val="1"/>
              <c:extLst>
                <c:ext xmlns:c15="http://schemas.microsoft.com/office/drawing/2012/chart" uri="{CE6537A1-D6FC-4f65-9D91-7224C49458BB}"/>
                <c:ext xmlns:c16="http://schemas.microsoft.com/office/drawing/2014/chart" uri="{C3380CC4-5D6E-409C-BE32-E72D297353CC}">
                  <c16:uniqueId val="{00000001-2A72-45AB-963A-42222636CEBB}"/>
                </c:ext>
              </c:extLst>
            </c:dLbl>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Sheet1!$B$2:$B$10</c:f>
              <c:numCache>
                <c:formatCode>General</c:formatCode>
                <c:ptCount val="9"/>
                <c:pt idx="0">
                  <c:v>4</c:v>
                </c:pt>
                <c:pt idx="1">
                  <c:v>3</c:v>
                </c:pt>
                <c:pt idx="2">
                  <c:v>2</c:v>
                </c:pt>
                <c:pt idx="3">
                  <c:v>3</c:v>
                </c:pt>
                <c:pt idx="4">
                  <c:v>2</c:v>
                </c:pt>
                <c:pt idx="5">
                  <c:v>1</c:v>
                </c:pt>
                <c:pt idx="6">
                  <c:v>2</c:v>
                </c:pt>
                <c:pt idx="7">
                  <c:v>4</c:v>
                </c:pt>
                <c:pt idx="8">
                  <c:v>2</c:v>
                </c:pt>
              </c:numCache>
            </c:numRef>
          </c:val>
          <c:extLst>
            <c:ext xmlns:c16="http://schemas.microsoft.com/office/drawing/2014/chart" uri="{C3380CC4-5D6E-409C-BE32-E72D297353CC}">
              <c16:uniqueId val="{00000001-4868-4CC4-8036-70B8584DA228}"/>
            </c:ext>
          </c:extLst>
        </c:ser>
        <c:ser>
          <c:idx val="0"/>
          <c:order val="1"/>
          <c:tx>
            <c:strRef>
              <c:f>Sheet1!$C$1</c:f>
              <c:strCache>
                <c:ptCount val="1"/>
                <c:pt idx="0">
                  <c:v>Disagree slightly</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Sheet1!$C$2:$C$10</c:f>
              <c:numCache>
                <c:formatCode>General</c:formatCode>
                <c:ptCount val="9"/>
                <c:pt idx="0">
                  <c:v>8</c:v>
                </c:pt>
                <c:pt idx="1">
                  <c:v>7</c:v>
                </c:pt>
                <c:pt idx="2">
                  <c:v>5</c:v>
                </c:pt>
                <c:pt idx="3">
                  <c:v>6</c:v>
                </c:pt>
                <c:pt idx="4">
                  <c:v>5</c:v>
                </c:pt>
                <c:pt idx="5">
                  <c:v>3</c:v>
                </c:pt>
                <c:pt idx="6">
                  <c:v>4</c:v>
                </c:pt>
                <c:pt idx="7">
                  <c:v>3</c:v>
                </c:pt>
                <c:pt idx="8">
                  <c:v>2</c:v>
                </c:pt>
              </c:numCache>
            </c:numRef>
          </c:val>
          <c:extLst>
            <c:ext xmlns:c16="http://schemas.microsoft.com/office/drawing/2014/chart" uri="{C3380CC4-5D6E-409C-BE32-E72D297353CC}">
              <c16:uniqueId val="{00000003-4868-4CC4-8036-70B8584DA228}"/>
            </c:ext>
          </c:extLst>
        </c:ser>
        <c:ser>
          <c:idx val="1"/>
          <c:order val="2"/>
          <c:tx>
            <c:strRef>
              <c:f>Sheet1!$D$1</c:f>
              <c:strCache>
                <c:ptCount val="1"/>
                <c:pt idx="0">
                  <c:v>Neither nor</c:v>
                </c:pt>
              </c:strCache>
            </c:strRef>
          </c:tx>
          <c:spPr>
            <a:solidFill>
              <a:schemeClr val="bg1">
                <a:lumMod val="65000"/>
              </a:schemeClr>
            </a:solidFill>
            <a:ln>
              <a:noFill/>
            </a:ln>
            <a:effectLst/>
          </c:spPr>
          <c:invertIfNegative val="0"/>
          <c:dLbls>
            <c:dLbl>
              <c:idx val="6"/>
              <c:layout>
                <c:manualLayout>
                  <c:x val="2.0007110527081324E-7"/>
                  <c:y val="9.2024539877299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ED6-478B-875E-E402A02A9714}"/>
                </c:ext>
              </c:extLst>
            </c:dLbl>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Sheet1!$D$2:$D$10</c:f>
              <c:numCache>
                <c:formatCode>General</c:formatCode>
                <c:ptCount val="9"/>
                <c:pt idx="0">
                  <c:v>20</c:v>
                </c:pt>
                <c:pt idx="1">
                  <c:v>22</c:v>
                </c:pt>
                <c:pt idx="2">
                  <c:v>21</c:v>
                </c:pt>
                <c:pt idx="3">
                  <c:v>21</c:v>
                </c:pt>
                <c:pt idx="4">
                  <c:v>13</c:v>
                </c:pt>
                <c:pt idx="5">
                  <c:v>18</c:v>
                </c:pt>
                <c:pt idx="6">
                  <c:v>9</c:v>
                </c:pt>
                <c:pt idx="7">
                  <c:v>10</c:v>
                </c:pt>
                <c:pt idx="8">
                  <c:v>9</c:v>
                </c:pt>
              </c:numCache>
            </c:numRef>
          </c:val>
          <c:extLst>
            <c:ext xmlns:c16="http://schemas.microsoft.com/office/drawing/2014/chart" uri="{C3380CC4-5D6E-409C-BE32-E72D297353CC}">
              <c16:uniqueId val="{00000004-4868-4CC4-8036-70B8584DA228}"/>
            </c:ext>
          </c:extLst>
        </c:ser>
        <c:ser>
          <c:idx val="2"/>
          <c:order val="3"/>
          <c:tx>
            <c:strRef>
              <c:f>Sheet1!$E$1</c:f>
              <c:strCache>
                <c:ptCount val="1"/>
                <c:pt idx="0">
                  <c:v>Agree slightly</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Sheet1!$E$2:$E$10</c:f>
              <c:numCache>
                <c:formatCode>General</c:formatCode>
                <c:ptCount val="9"/>
                <c:pt idx="0">
                  <c:v>34</c:v>
                </c:pt>
                <c:pt idx="1">
                  <c:v>33</c:v>
                </c:pt>
                <c:pt idx="2">
                  <c:v>35</c:v>
                </c:pt>
                <c:pt idx="3">
                  <c:v>31</c:v>
                </c:pt>
                <c:pt idx="4">
                  <c:v>38</c:v>
                </c:pt>
                <c:pt idx="5">
                  <c:v>39</c:v>
                </c:pt>
                <c:pt idx="6">
                  <c:v>33</c:v>
                </c:pt>
                <c:pt idx="7">
                  <c:v>27</c:v>
                </c:pt>
                <c:pt idx="8">
                  <c:v>26</c:v>
                </c:pt>
              </c:numCache>
            </c:numRef>
          </c:val>
          <c:extLst>
            <c:ext xmlns:c16="http://schemas.microsoft.com/office/drawing/2014/chart" uri="{C3380CC4-5D6E-409C-BE32-E72D297353CC}">
              <c16:uniqueId val="{00000005-4868-4CC4-8036-70B8584DA228}"/>
            </c:ext>
          </c:extLst>
        </c:ser>
        <c:ser>
          <c:idx val="3"/>
          <c:order val="4"/>
          <c:tx>
            <c:strRef>
              <c:f>Sheet1!$F$1</c:f>
              <c:strCache>
                <c:ptCount val="1"/>
                <c:pt idx="0">
                  <c:v>Agree strongly</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Sheet1!$F$2:$F$10</c:f>
              <c:numCache>
                <c:formatCode>General</c:formatCode>
                <c:ptCount val="9"/>
                <c:pt idx="0">
                  <c:v>34</c:v>
                </c:pt>
                <c:pt idx="1">
                  <c:v>34</c:v>
                </c:pt>
                <c:pt idx="2">
                  <c:v>37</c:v>
                </c:pt>
                <c:pt idx="3">
                  <c:v>39</c:v>
                </c:pt>
                <c:pt idx="4">
                  <c:v>43</c:v>
                </c:pt>
                <c:pt idx="5">
                  <c:v>39</c:v>
                </c:pt>
                <c:pt idx="6">
                  <c:v>52</c:v>
                </c:pt>
                <c:pt idx="7">
                  <c:v>56</c:v>
                </c:pt>
                <c:pt idx="8">
                  <c:v>61</c:v>
                </c:pt>
              </c:numCache>
            </c:numRef>
          </c:val>
          <c:extLst>
            <c:ext xmlns:c16="http://schemas.microsoft.com/office/drawing/2014/chart" uri="{C3380CC4-5D6E-409C-BE32-E72D297353CC}">
              <c16:uniqueId val="{00000006-4868-4CC4-8036-70B8584DA228}"/>
            </c:ext>
          </c:extLst>
        </c:ser>
        <c:dLbls>
          <c:showLegendKey val="0"/>
          <c:showVal val="1"/>
          <c:showCatName val="0"/>
          <c:showSerName val="0"/>
          <c:showPercent val="0"/>
          <c:showBubbleSize val="0"/>
        </c:dLbls>
        <c:gapWidth val="45"/>
        <c:overlap val="100"/>
        <c:axId val="1935892048"/>
        <c:axId val="1935898032"/>
      </c:barChart>
      <c:catAx>
        <c:axId val="193589204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98032"/>
        <c:crosses val="autoZero"/>
        <c:auto val="1"/>
        <c:lblAlgn val="ctr"/>
        <c:lblOffset val="100"/>
        <c:noMultiLvlLbl val="0"/>
      </c:catAx>
      <c:valAx>
        <c:axId val="1935898032"/>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92048"/>
        <c:crosses val="autoZero"/>
        <c:crossBetween val="between"/>
      </c:valAx>
      <c:spPr>
        <a:noFill/>
        <a:ln>
          <a:noFill/>
        </a:ln>
        <a:effectLst/>
      </c:spPr>
    </c:plotArea>
    <c:legend>
      <c:legendPos val="l"/>
      <c:layout>
        <c:manualLayout>
          <c:xMode val="edge"/>
          <c:yMode val="edge"/>
          <c:x val="1.524541822163597E-2"/>
          <c:y val="0.22831336650403361"/>
          <c:w val="0.27378259601615129"/>
          <c:h val="0.5822019990288654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b" anchorCtr="1"/>
          <a:lstStyle/>
          <a:p>
            <a:pPr lvl="1" algn="ctr" rtl="0">
              <a:defRPr sz="1400" b="0" i="0" u="none" strike="noStrike" kern="1200" spc="0" baseline="0">
                <a:solidFill>
                  <a:schemeClr val="tx1"/>
                </a:solidFill>
                <a:latin typeface="+mn-lt"/>
                <a:ea typeface="+mn-ea"/>
                <a:cs typeface="+mn-cs"/>
              </a:defRPr>
            </a:pPr>
            <a:r>
              <a:rPr lang="en-US" sz="1400" dirty="0">
                <a:solidFill>
                  <a:schemeClr val="tx1"/>
                </a:solidFill>
              </a:rPr>
              <a:t>People on pedal or electric bikes need to show more consideration to drivers</a:t>
            </a:r>
          </a:p>
        </c:rich>
      </c:tx>
      <c:layout>
        <c:manualLayout>
          <c:xMode val="edge"/>
          <c:yMode val="edge"/>
          <c:x val="0.11529108050551444"/>
          <c:y val="5.2912752136735679E-2"/>
        </c:manualLayout>
      </c:layout>
      <c:overlay val="0"/>
      <c:spPr>
        <a:noFill/>
        <a:ln w="6350">
          <a:noFill/>
        </a:ln>
        <a:effectLst/>
      </c:spPr>
      <c:txPr>
        <a:bodyPr rot="0" spcFirstLastPara="1" vertOverflow="ellipsis" vert="horz" wrap="square" anchor="b" anchorCtr="1"/>
        <a:lstStyle/>
        <a:p>
          <a:pPr lvl="1" algn="ctr" rtl="0">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4.7415112693198765E-2"/>
          <c:y val="0.26377505658277817"/>
          <c:w val="0.90516977461360248"/>
          <c:h val="0.64845248117980114"/>
        </c:manualLayout>
      </c:layout>
      <c:barChart>
        <c:barDir val="col"/>
        <c:grouping val="percentStacked"/>
        <c:varyColors val="0"/>
        <c:ser>
          <c:idx val="8"/>
          <c:order val="0"/>
          <c:tx>
            <c:strRef>
              <c:f>Sheet1!$B$1</c:f>
              <c:strCache>
                <c:ptCount val="1"/>
                <c:pt idx="0">
                  <c:v>Disagree strongly (-2)</c:v>
                </c:pt>
              </c:strCache>
            </c:strRef>
          </c:tx>
          <c:spPr>
            <a:solidFill>
              <a:srgbClr val="FF0000"/>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5-C0F7-459A-98A1-F42F7AA1DB39}"/>
                </c:ext>
              </c:extLst>
            </c:dLbl>
            <c:dLbl>
              <c:idx val="2"/>
              <c:delete val="1"/>
              <c:extLst>
                <c:ext xmlns:c15="http://schemas.microsoft.com/office/drawing/2012/chart" uri="{CE6537A1-D6FC-4f65-9D91-7224C49458BB}"/>
                <c:ext xmlns:c16="http://schemas.microsoft.com/office/drawing/2014/chart" uri="{C3380CC4-5D6E-409C-BE32-E72D297353CC}">
                  <c16:uniqueId val="{00000001-C0F7-459A-98A1-F42F7AA1DB39}"/>
                </c:ext>
              </c:extLst>
            </c:dLbl>
            <c:dLbl>
              <c:idx val="3"/>
              <c:delete val="1"/>
              <c:extLst>
                <c:ext xmlns:c15="http://schemas.microsoft.com/office/drawing/2012/chart" uri="{CE6537A1-D6FC-4f65-9D91-7224C49458BB}"/>
                <c:ext xmlns:c16="http://schemas.microsoft.com/office/drawing/2014/chart" uri="{C3380CC4-5D6E-409C-BE32-E72D297353CC}">
                  <c16:uniqueId val="{00000002-C0F7-459A-98A1-F42F7AA1DB39}"/>
                </c:ext>
              </c:extLst>
            </c:dLbl>
            <c:dLbl>
              <c:idx val="4"/>
              <c:delete val="1"/>
              <c:extLst>
                <c:ext xmlns:c15="http://schemas.microsoft.com/office/drawing/2012/chart" uri="{CE6537A1-D6FC-4f65-9D91-7224C49458BB}"/>
                <c:ext xmlns:c16="http://schemas.microsoft.com/office/drawing/2014/chart" uri="{C3380CC4-5D6E-409C-BE32-E72D297353CC}">
                  <c16:uniqueId val="{00000004-C0F7-459A-98A1-F42F7AA1DB39}"/>
                </c:ext>
              </c:extLst>
            </c:dLbl>
            <c:dLbl>
              <c:idx val="5"/>
              <c:delete val="1"/>
              <c:extLst>
                <c:ext xmlns:c15="http://schemas.microsoft.com/office/drawing/2012/chart" uri="{CE6537A1-D6FC-4f65-9D91-7224C49458BB}"/>
                <c:ext xmlns:c16="http://schemas.microsoft.com/office/drawing/2014/chart" uri="{C3380CC4-5D6E-409C-BE32-E72D297353CC}">
                  <c16:uniqueId val="{00000003-C0F7-459A-98A1-F42F7AA1DB39}"/>
                </c:ext>
              </c:extLst>
            </c:dLbl>
            <c:dLbl>
              <c:idx val="6"/>
              <c:delete val="1"/>
              <c:extLst>
                <c:ext xmlns:c15="http://schemas.microsoft.com/office/drawing/2012/chart" uri="{CE6537A1-D6FC-4f65-9D91-7224C49458BB}"/>
                <c:ext xmlns:c16="http://schemas.microsoft.com/office/drawing/2014/chart" uri="{C3380CC4-5D6E-409C-BE32-E72D297353CC}">
                  <c16:uniqueId val="{00000000-C0F7-459A-98A1-F42F7AA1DB39}"/>
                </c:ext>
              </c:extLst>
            </c:dLbl>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Sheet1!$B$2:$B$10</c:f>
              <c:numCache>
                <c:formatCode>General</c:formatCode>
                <c:ptCount val="9"/>
                <c:pt idx="0">
                  <c:v>3</c:v>
                </c:pt>
                <c:pt idx="1">
                  <c:v>2</c:v>
                </c:pt>
                <c:pt idx="2">
                  <c:v>1</c:v>
                </c:pt>
                <c:pt idx="3">
                  <c:v>1</c:v>
                </c:pt>
                <c:pt idx="4">
                  <c:v>2</c:v>
                </c:pt>
                <c:pt idx="5">
                  <c:v>2</c:v>
                </c:pt>
                <c:pt idx="6">
                  <c:v>1</c:v>
                </c:pt>
                <c:pt idx="7">
                  <c:v>3</c:v>
                </c:pt>
                <c:pt idx="8">
                  <c:v>3</c:v>
                </c:pt>
              </c:numCache>
            </c:numRef>
          </c:val>
          <c:extLst>
            <c:ext xmlns:c16="http://schemas.microsoft.com/office/drawing/2014/chart" uri="{C3380CC4-5D6E-409C-BE32-E72D297353CC}">
              <c16:uniqueId val="{00000000-3DAF-46BF-82DE-AE3598AC50B1}"/>
            </c:ext>
          </c:extLst>
        </c:ser>
        <c:ser>
          <c:idx val="0"/>
          <c:order val="1"/>
          <c:tx>
            <c:strRef>
              <c:f>Sheet1!$C$1</c:f>
              <c:strCache>
                <c:ptCount val="1"/>
                <c:pt idx="0">
                  <c:v>Disagree slightly (-1)</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Sheet1!$C$2:$C$10</c:f>
              <c:numCache>
                <c:formatCode>General</c:formatCode>
                <c:ptCount val="9"/>
                <c:pt idx="0">
                  <c:v>5</c:v>
                </c:pt>
                <c:pt idx="1">
                  <c:v>5</c:v>
                </c:pt>
                <c:pt idx="2">
                  <c:v>4</c:v>
                </c:pt>
                <c:pt idx="3">
                  <c:v>3</c:v>
                </c:pt>
                <c:pt idx="4">
                  <c:v>4</c:v>
                </c:pt>
                <c:pt idx="5">
                  <c:v>6</c:v>
                </c:pt>
                <c:pt idx="6">
                  <c:v>5</c:v>
                </c:pt>
                <c:pt idx="7">
                  <c:v>4</c:v>
                </c:pt>
                <c:pt idx="8">
                  <c:v>5</c:v>
                </c:pt>
              </c:numCache>
            </c:numRef>
          </c:val>
          <c:extLst>
            <c:ext xmlns:c16="http://schemas.microsoft.com/office/drawing/2014/chart" uri="{C3380CC4-5D6E-409C-BE32-E72D297353CC}">
              <c16:uniqueId val="{00000001-3DAF-46BF-82DE-AE3598AC50B1}"/>
            </c:ext>
          </c:extLst>
        </c:ser>
        <c:ser>
          <c:idx val="1"/>
          <c:order val="2"/>
          <c:tx>
            <c:strRef>
              <c:f>Sheet1!$D$1</c:f>
              <c:strCache>
                <c:ptCount val="1"/>
                <c:pt idx="0">
                  <c:v>Neither nor (0)</c:v>
                </c:pt>
              </c:strCache>
            </c:strRef>
          </c:tx>
          <c:spPr>
            <a:solidFill>
              <a:schemeClr val="bg1">
                <a:lumMod val="65000"/>
              </a:schemeClr>
            </a:solidFill>
            <a:ln>
              <a:noFill/>
            </a:ln>
            <a:effectLst/>
          </c:spPr>
          <c:invertIfNegative val="0"/>
          <c:dLbls>
            <c:dLbl>
              <c:idx val="6"/>
              <c:layout>
                <c:manualLayout>
                  <c:x val="-4.310125383614396E-3"/>
                  <c:y val="-1.1152324323901231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22D-4031-BA4A-EFC4905EB5AB}"/>
                </c:ext>
              </c:extLst>
            </c:dLbl>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Sheet1!$D$2:$D$10</c:f>
              <c:numCache>
                <c:formatCode>General</c:formatCode>
                <c:ptCount val="9"/>
                <c:pt idx="0">
                  <c:v>14</c:v>
                </c:pt>
                <c:pt idx="1">
                  <c:v>15</c:v>
                </c:pt>
                <c:pt idx="2">
                  <c:v>16</c:v>
                </c:pt>
                <c:pt idx="3">
                  <c:v>21</c:v>
                </c:pt>
                <c:pt idx="4">
                  <c:v>19</c:v>
                </c:pt>
                <c:pt idx="5">
                  <c:v>20</c:v>
                </c:pt>
                <c:pt idx="6">
                  <c:v>7</c:v>
                </c:pt>
                <c:pt idx="7">
                  <c:v>12</c:v>
                </c:pt>
                <c:pt idx="8">
                  <c:v>12</c:v>
                </c:pt>
              </c:numCache>
            </c:numRef>
          </c:val>
          <c:extLst>
            <c:ext xmlns:c16="http://schemas.microsoft.com/office/drawing/2014/chart" uri="{C3380CC4-5D6E-409C-BE32-E72D297353CC}">
              <c16:uniqueId val="{00000002-3DAF-46BF-82DE-AE3598AC50B1}"/>
            </c:ext>
          </c:extLst>
        </c:ser>
        <c:ser>
          <c:idx val="2"/>
          <c:order val="3"/>
          <c:tx>
            <c:strRef>
              <c:f>Sheet1!$E$1</c:f>
              <c:strCache>
                <c:ptCount val="1"/>
                <c:pt idx="0">
                  <c:v>Agree slightly (+1)</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Sheet1!$E$2:$E$10</c:f>
              <c:numCache>
                <c:formatCode>General</c:formatCode>
                <c:ptCount val="9"/>
                <c:pt idx="0">
                  <c:v>34</c:v>
                </c:pt>
                <c:pt idx="1">
                  <c:v>29</c:v>
                </c:pt>
                <c:pt idx="2">
                  <c:v>38</c:v>
                </c:pt>
                <c:pt idx="3">
                  <c:v>36</c:v>
                </c:pt>
                <c:pt idx="4">
                  <c:v>35</c:v>
                </c:pt>
                <c:pt idx="5">
                  <c:v>36</c:v>
                </c:pt>
                <c:pt idx="6">
                  <c:v>30</c:v>
                </c:pt>
                <c:pt idx="7">
                  <c:v>23</c:v>
                </c:pt>
                <c:pt idx="8">
                  <c:v>26</c:v>
                </c:pt>
              </c:numCache>
            </c:numRef>
          </c:val>
          <c:extLst>
            <c:ext xmlns:c16="http://schemas.microsoft.com/office/drawing/2014/chart" uri="{C3380CC4-5D6E-409C-BE32-E72D297353CC}">
              <c16:uniqueId val="{00000003-3DAF-46BF-82DE-AE3598AC50B1}"/>
            </c:ext>
          </c:extLst>
        </c:ser>
        <c:ser>
          <c:idx val="3"/>
          <c:order val="4"/>
          <c:tx>
            <c:strRef>
              <c:f>Sheet1!$F$1</c:f>
              <c:strCache>
                <c:ptCount val="1"/>
                <c:pt idx="0">
                  <c:v>Agree strongly (+2)</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Feb '25</c:v>
                </c:pt>
                <c:pt idx="1">
                  <c:v>Aug '24</c:v>
                </c:pt>
                <c:pt idx="2">
                  <c:v>Feb '22</c:v>
                </c:pt>
                <c:pt idx="3">
                  <c:v>Aug '21</c:v>
                </c:pt>
                <c:pt idx="4">
                  <c:v>Feb '21</c:v>
                </c:pt>
                <c:pt idx="5">
                  <c:v>Aug '20</c:v>
                </c:pt>
                <c:pt idx="6">
                  <c:v>Nov '19</c:v>
                </c:pt>
                <c:pt idx="7">
                  <c:v>Aug '18</c:v>
                </c:pt>
                <c:pt idx="8">
                  <c:v>Feb '18</c:v>
                </c:pt>
              </c:strCache>
            </c:strRef>
          </c:cat>
          <c:val>
            <c:numRef>
              <c:f>Sheet1!$F$2:$F$10</c:f>
              <c:numCache>
                <c:formatCode>General</c:formatCode>
                <c:ptCount val="9"/>
                <c:pt idx="0">
                  <c:v>44</c:v>
                </c:pt>
                <c:pt idx="1">
                  <c:v>50</c:v>
                </c:pt>
                <c:pt idx="2">
                  <c:v>41</c:v>
                </c:pt>
                <c:pt idx="3">
                  <c:v>39</c:v>
                </c:pt>
                <c:pt idx="4">
                  <c:v>40</c:v>
                </c:pt>
                <c:pt idx="5">
                  <c:v>36</c:v>
                </c:pt>
                <c:pt idx="6">
                  <c:v>57</c:v>
                </c:pt>
                <c:pt idx="7">
                  <c:v>58</c:v>
                </c:pt>
                <c:pt idx="8">
                  <c:v>54</c:v>
                </c:pt>
              </c:numCache>
            </c:numRef>
          </c:val>
          <c:extLst>
            <c:ext xmlns:c16="http://schemas.microsoft.com/office/drawing/2014/chart" uri="{C3380CC4-5D6E-409C-BE32-E72D297353CC}">
              <c16:uniqueId val="{00000004-3DAF-46BF-82DE-AE3598AC50B1}"/>
            </c:ext>
          </c:extLst>
        </c:ser>
        <c:dLbls>
          <c:showLegendKey val="0"/>
          <c:showVal val="1"/>
          <c:showCatName val="0"/>
          <c:showSerName val="0"/>
          <c:showPercent val="0"/>
          <c:showBubbleSize val="0"/>
        </c:dLbls>
        <c:gapWidth val="45"/>
        <c:overlap val="100"/>
        <c:axId val="1935896400"/>
        <c:axId val="1935899664"/>
      </c:barChart>
      <c:catAx>
        <c:axId val="1935896400"/>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99664"/>
        <c:crosses val="autoZero"/>
        <c:auto val="1"/>
        <c:lblAlgn val="ctr"/>
        <c:lblOffset val="100"/>
        <c:noMultiLvlLbl val="0"/>
      </c:catAx>
      <c:valAx>
        <c:axId val="1935899664"/>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964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592247598600368E-2"/>
          <c:y val="0.1113851987826675"/>
          <c:w val="0.91088608566024853"/>
          <c:h val="0.79275324863533159"/>
        </c:manualLayout>
      </c:layout>
      <c:barChart>
        <c:barDir val="bar"/>
        <c:grouping val="percentStacked"/>
        <c:varyColors val="0"/>
        <c:ser>
          <c:idx val="8"/>
          <c:order val="0"/>
          <c:tx>
            <c:strRef>
              <c:f>Sheet1!$B$1</c:f>
              <c:strCache>
                <c:ptCount val="1"/>
                <c:pt idx="0">
                  <c:v>Disagree strongly</c:v>
                </c:pt>
              </c:strCache>
            </c:strRef>
          </c:tx>
          <c:spPr>
            <a:solidFill>
              <a:srgbClr val="FF0000"/>
            </a:solidFill>
          </c:spPr>
          <c:invertIfNegative val="0"/>
          <c:dLbls>
            <c:numFmt formatCode="#,##0" sourceLinked="0"/>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Mar '17</c:v>
                </c:pt>
                <c:pt idx="1">
                  <c:v>Aug '17</c:v>
                </c:pt>
                <c:pt idx="2">
                  <c:v>Feb '18</c:v>
                </c:pt>
                <c:pt idx="3">
                  <c:v>Aug '18</c:v>
                </c:pt>
                <c:pt idx="4">
                  <c:v>Nov '19</c:v>
                </c:pt>
                <c:pt idx="5">
                  <c:v>Aug '20</c:v>
                </c:pt>
                <c:pt idx="6">
                  <c:v>Feb '21</c:v>
                </c:pt>
                <c:pt idx="7">
                  <c:v>Aug '21</c:v>
                </c:pt>
                <c:pt idx="8">
                  <c:v>Feb '22</c:v>
                </c:pt>
                <c:pt idx="9">
                  <c:v>Aug '24</c:v>
                </c:pt>
                <c:pt idx="10">
                  <c:v>Feb '25</c:v>
                </c:pt>
              </c:strCache>
            </c:strRef>
          </c:cat>
          <c:val>
            <c:numRef>
              <c:f>Sheet1!$B$2:$B$12</c:f>
              <c:numCache>
                <c:formatCode>General</c:formatCode>
                <c:ptCount val="11"/>
                <c:pt idx="0">
                  <c:v>7</c:v>
                </c:pt>
                <c:pt idx="1">
                  <c:v>7</c:v>
                </c:pt>
                <c:pt idx="2">
                  <c:v>6</c:v>
                </c:pt>
                <c:pt idx="3">
                  <c:v>8</c:v>
                </c:pt>
                <c:pt idx="4">
                  <c:v>7</c:v>
                </c:pt>
                <c:pt idx="5">
                  <c:v>2</c:v>
                </c:pt>
                <c:pt idx="6">
                  <c:v>5</c:v>
                </c:pt>
                <c:pt idx="7">
                  <c:v>4</c:v>
                </c:pt>
                <c:pt idx="8">
                  <c:v>5</c:v>
                </c:pt>
                <c:pt idx="9">
                  <c:v>8</c:v>
                </c:pt>
                <c:pt idx="10">
                  <c:v>9</c:v>
                </c:pt>
              </c:numCache>
            </c:numRef>
          </c:val>
          <c:extLst>
            <c:ext xmlns:c16="http://schemas.microsoft.com/office/drawing/2014/chart" uri="{C3380CC4-5D6E-409C-BE32-E72D297353CC}">
              <c16:uniqueId val="{00000000-E5A1-4B0F-9DC9-29DC4969F7BF}"/>
            </c:ext>
          </c:extLst>
        </c:ser>
        <c:ser>
          <c:idx val="0"/>
          <c:order val="1"/>
          <c:tx>
            <c:strRef>
              <c:f>Sheet1!$C$1</c:f>
              <c:strCache>
                <c:ptCount val="1"/>
                <c:pt idx="0">
                  <c:v>Disagree slightly</c:v>
                </c:pt>
              </c:strCache>
            </c:strRef>
          </c:tx>
          <c:spPr>
            <a:solidFill>
              <a:srgbClr val="FFC000"/>
            </a:solidFill>
          </c:spPr>
          <c:invertIfNegative val="0"/>
          <c:dLbls>
            <c:spPr>
              <a:noFill/>
              <a:ln>
                <a:noFill/>
              </a:ln>
              <a:effectLst/>
            </c:spPr>
            <c:txPr>
              <a:bodyPr/>
              <a:lstStyle/>
              <a:p>
                <a:pPr>
                  <a:defRPr>
                    <a:solidFill>
                      <a:schemeClr val="tx1">
                        <a:lumMod val="7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Mar '17</c:v>
                </c:pt>
                <c:pt idx="1">
                  <c:v>Aug '17</c:v>
                </c:pt>
                <c:pt idx="2">
                  <c:v>Feb '18</c:v>
                </c:pt>
                <c:pt idx="3">
                  <c:v>Aug '18</c:v>
                </c:pt>
                <c:pt idx="4">
                  <c:v>Nov '19</c:v>
                </c:pt>
                <c:pt idx="5">
                  <c:v>Aug '20</c:v>
                </c:pt>
                <c:pt idx="6">
                  <c:v>Feb '21</c:v>
                </c:pt>
                <c:pt idx="7">
                  <c:v>Aug '21</c:v>
                </c:pt>
                <c:pt idx="8">
                  <c:v>Feb '22</c:v>
                </c:pt>
                <c:pt idx="9">
                  <c:v>Aug '24</c:v>
                </c:pt>
                <c:pt idx="10">
                  <c:v>Feb '25</c:v>
                </c:pt>
              </c:strCache>
            </c:strRef>
          </c:cat>
          <c:val>
            <c:numRef>
              <c:f>Sheet1!$C$2:$C$12</c:f>
              <c:numCache>
                <c:formatCode>General</c:formatCode>
                <c:ptCount val="11"/>
                <c:pt idx="0">
                  <c:v>9</c:v>
                </c:pt>
                <c:pt idx="1">
                  <c:v>11</c:v>
                </c:pt>
                <c:pt idx="2">
                  <c:v>8</c:v>
                </c:pt>
                <c:pt idx="3">
                  <c:v>8</c:v>
                </c:pt>
                <c:pt idx="4">
                  <c:v>5</c:v>
                </c:pt>
                <c:pt idx="5">
                  <c:v>7</c:v>
                </c:pt>
                <c:pt idx="6">
                  <c:v>7</c:v>
                </c:pt>
                <c:pt idx="7">
                  <c:v>10</c:v>
                </c:pt>
                <c:pt idx="8">
                  <c:v>7</c:v>
                </c:pt>
                <c:pt idx="9">
                  <c:v>11</c:v>
                </c:pt>
                <c:pt idx="10">
                  <c:v>11</c:v>
                </c:pt>
              </c:numCache>
            </c:numRef>
          </c:val>
          <c:extLst>
            <c:ext xmlns:c16="http://schemas.microsoft.com/office/drawing/2014/chart" uri="{C3380CC4-5D6E-409C-BE32-E72D297353CC}">
              <c16:uniqueId val="{00000001-E5A1-4B0F-9DC9-29DC4969F7BF}"/>
            </c:ext>
          </c:extLst>
        </c:ser>
        <c:ser>
          <c:idx val="1"/>
          <c:order val="2"/>
          <c:tx>
            <c:strRef>
              <c:f>Sheet1!$D$1</c:f>
              <c:strCache>
                <c:ptCount val="1"/>
                <c:pt idx="0">
                  <c:v>Neither nor</c:v>
                </c:pt>
              </c:strCache>
            </c:strRef>
          </c:tx>
          <c:spPr>
            <a:solidFill>
              <a:schemeClr val="bg1">
                <a:lumMod val="65000"/>
              </a:schemeClr>
            </a:solidFill>
            <a:ln w="25527">
              <a:noFill/>
            </a:ln>
          </c:spPr>
          <c:invertIfNegative val="0"/>
          <c:dLbls>
            <c:numFmt formatCode="#,##0" sourceLinked="0"/>
            <c:spPr>
              <a:noFill/>
              <a:ln w="25527">
                <a:noFill/>
              </a:ln>
            </c:spPr>
            <c:txPr>
              <a:bodyPr wrap="square" lIns="38100" tIns="19050" rIns="38100" bIns="19050" anchor="ctr">
                <a:spAutoFit/>
              </a:bodyPr>
              <a:lstStyle/>
              <a:p>
                <a:pPr>
                  <a:defRPr>
                    <a:solidFill>
                      <a:schemeClr val="tx1">
                        <a:lumMod val="75000"/>
                      </a:schemeClr>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Mar '17</c:v>
                </c:pt>
                <c:pt idx="1">
                  <c:v>Aug '17</c:v>
                </c:pt>
                <c:pt idx="2">
                  <c:v>Feb '18</c:v>
                </c:pt>
                <c:pt idx="3">
                  <c:v>Aug '18</c:v>
                </c:pt>
                <c:pt idx="4">
                  <c:v>Nov '19</c:v>
                </c:pt>
                <c:pt idx="5">
                  <c:v>Aug '20</c:v>
                </c:pt>
                <c:pt idx="6">
                  <c:v>Feb '21</c:v>
                </c:pt>
                <c:pt idx="7">
                  <c:v>Aug '21</c:v>
                </c:pt>
                <c:pt idx="8">
                  <c:v>Feb '22</c:v>
                </c:pt>
                <c:pt idx="9">
                  <c:v>Aug '24</c:v>
                </c:pt>
                <c:pt idx="10">
                  <c:v>Feb '25</c:v>
                </c:pt>
              </c:strCache>
            </c:strRef>
          </c:cat>
          <c:val>
            <c:numRef>
              <c:f>Sheet1!$D$2:$D$12</c:f>
              <c:numCache>
                <c:formatCode>General</c:formatCode>
                <c:ptCount val="11"/>
                <c:pt idx="0">
                  <c:v>11</c:v>
                </c:pt>
                <c:pt idx="1">
                  <c:v>10</c:v>
                </c:pt>
                <c:pt idx="2">
                  <c:v>10</c:v>
                </c:pt>
                <c:pt idx="3">
                  <c:v>10</c:v>
                </c:pt>
                <c:pt idx="4">
                  <c:v>7</c:v>
                </c:pt>
                <c:pt idx="5">
                  <c:v>21</c:v>
                </c:pt>
                <c:pt idx="6">
                  <c:v>17</c:v>
                </c:pt>
                <c:pt idx="7">
                  <c:v>21</c:v>
                </c:pt>
                <c:pt idx="8">
                  <c:v>19</c:v>
                </c:pt>
                <c:pt idx="9">
                  <c:v>15</c:v>
                </c:pt>
                <c:pt idx="10">
                  <c:v>19</c:v>
                </c:pt>
              </c:numCache>
            </c:numRef>
          </c:val>
          <c:extLst>
            <c:ext xmlns:c16="http://schemas.microsoft.com/office/drawing/2014/chart" uri="{C3380CC4-5D6E-409C-BE32-E72D297353CC}">
              <c16:uniqueId val="{00000002-E5A1-4B0F-9DC9-29DC4969F7BF}"/>
            </c:ext>
          </c:extLst>
        </c:ser>
        <c:ser>
          <c:idx val="2"/>
          <c:order val="3"/>
          <c:tx>
            <c:strRef>
              <c:f>Sheet1!$E$1</c:f>
              <c:strCache>
                <c:ptCount val="1"/>
                <c:pt idx="0">
                  <c:v>Agree slightly</c:v>
                </c:pt>
              </c:strCache>
            </c:strRef>
          </c:tx>
          <c:spPr>
            <a:solidFill>
              <a:srgbClr val="92D050"/>
            </a:solidFill>
            <a:ln w="25527">
              <a:noFill/>
            </a:ln>
          </c:spPr>
          <c:invertIfNegative val="0"/>
          <c:dLbls>
            <c:spPr>
              <a:noFill/>
              <a:ln>
                <a:noFill/>
              </a:ln>
              <a:effectLst/>
            </c:spPr>
            <c:txPr>
              <a:bodyPr/>
              <a:lstStyle/>
              <a:p>
                <a:pPr>
                  <a:defRPr>
                    <a:solidFill>
                      <a:schemeClr val="tx1">
                        <a:lumMod val="7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Mar '17</c:v>
                </c:pt>
                <c:pt idx="1">
                  <c:v>Aug '17</c:v>
                </c:pt>
                <c:pt idx="2">
                  <c:v>Feb '18</c:v>
                </c:pt>
                <c:pt idx="3">
                  <c:v>Aug '18</c:v>
                </c:pt>
                <c:pt idx="4">
                  <c:v>Nov '19</c:v>
                </c:pt>
                <c:pt idx="5">
                  <c:v>Aug '20</c:v>
                </c:pt>
                <c:pt idx="6">
                  <c:v>Feb '21</c:v>
                </c:pt>
                <c:pt idx="7">
                  <c:v>Aug '21</c:v>
                </c:pt>
                <c:pt idx="8">
                  <c:v>Feb '22</c:v>
                </c:pt>
                <c:pt idx="9">
                  <c:v>Aug '24</c:v>
                </c:pt>
                <c:pt idx="10">
                  <c:v>Feb '25</c:v>
                </c:pt>
              </c:strCache>
            </c:strRef>
          </c:cat>
          <c:val>
            <c:numRef>
              <c:f>Sheet1!$E$2:$E$12</c:f>
              <c:numCache>
                <c:formatCode>General</c:formatCode>
                <c:ptCount val="11"/>
                <c:pt idx="0">
                  <c:v>21</c:v>
                </c:pt>
                <c:pt idx="1">
                  <c:v>19</c:v>
                </c:pt>
                <c:pt idx="2">
                  <c:v>19</c:v>
                </c:pt>
                <c:pt idx="3">
                  <c:v>18</c:v>
                </c:pt>
                <c:pt idx="4">
                  <c:v>30</c:v>
                </c:pt>
                <c:pt idx="5">
                  <c:v>30</c:v>
                </c:pt>
                <c:pt idx="6">
                  <c:v>26</c:v>
                </c:pt>
                <c:pt idx="7">
                  <c:v>24</c:v>
                </c:pt>
                <c:pt idx="8">
                  <c:v>28</c:v>
                </c:pt>
                <c:pt idx="9">
                  <c:v>30</c:v>
                </c:pt>
                <c:pt idx="10">
                  <c:v>28</c:v>
                </c:pt>
              </c:numCache>
            </c:numRef>
          </c:val>
          <c:extLst>
            <c:ext xmlns:c16="http://schemas.microsoft.com/office/drawing/2014/chart" uri="{C3380CC4-5D6E-409C-BE32-E72D297353CC}">
              <c16:uniqueId val="{00000003-E5A1-4B0F-9DC9-29DC4969F7BF}"/>
            </c:ext>
          </c:extLst>
        </c:ser>
        <c:ser>
          <c:idx val="3"/>
          <c:order val="4"/>
          <c:tx>
            <c:strRef>
              <c:f>Sheet1!$F$1</c:f>
              <c:strCache>
                <c:ptCount val="1"/>
                <c:pt idx="0">
                  <c:v>Agree strongly</c:v>
                </c:pt>
              </c:strCache>
            </c:strRef>
          </c:tx>
          <c:spPr>
            <a:solidFill>
              <a:srgbClr val="00B050"/>
            </a:solidFill>
            <a:ln w="25527">
              <a:noFill/>
            </a:ln>
          </c:spPr>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Mar '17</c:v>
                </c:pt>
                <c:pt idx="1">
                  <c:v>Aug '17</c:v>
                </c:pt>
                <c:pt idx="2">
                  <c:v>Feb '18</c:v>
                </c:pt>
                <c:pt idx="3">
                  <c:v>Aug '18</c:v>
                </c:pt>
                <c:pt idx="4">
                  <c:v>Nov '19</c:v>
                </c:pt>
                <c:pt idx="5">
                  <c:v>Aug '20</c:v>
                </c:pt>
                <c:pt idx="6">
                  <c:v>Feb '21</c:v>
                </c:pt>
                <c:pt idx="7">
                  <c:v>Aug '21</c:v>
                </c:pt>
                <c:pt idx="8">
                  <c:v>Feb '22</c:v>
                </c:pt>
                <c:pt idx="9">
                  <c:v>Aug '24</c:v>
                </c:pt>
                <c:pt idx="10">
                  <c:v>Feb '25</c:v>
                </c:pt>
              </c:strCache>
            </c:strRef>
          </c:cat>
          <c:val>
            <c:numRef>
              <c:f>Sheet1!$F$2:$F$12</c:f>
              <c:numCache>
                <c:formatCode>General</c:formatCode>
                <c:ptCount val="11"/>
                <c:pt idx="0">
                  <c:v>53</c:v>
                </c:pt>
                <c:pt idx="1">
                  <c:v>54</c:v>
                </c:pt>
                <c:pt idx="2">
                  <c:v>57</c:v>
                </c:pt>
                <c:pt idx="3">
                  <c:v>56</c:v>
                </c:pt>
                <c:pt idx="4">
                  <c:v>51</c:v>
                </c:pt>
                <c:pt idx="5">
                  <c:v>39</c:v>
                </c:pt>
                <c:pt idx="6">
                  <c:v>45</c:v>
                </c:pt>
                <c:pt idx="7">
                  <c:v>41</c:v>
                </c:pt>
                <c:pt idx="8">
                  <c:v>41</c:v>
                </c:pt>
                <c:pt idx="9">
                  <c:v>36</c:v>
                </c:pt>
                <c:pt idx="10">
                  <c:v>34</c:v>
                </c:pt>
              </c:numCache>
            </c:numRef>
          </c:val>
          <c:extLst>
            <c:ext xmlns:c16="http://schemas.microsoft.com/office/drawing/2014/chart" uri="{C3380CC4-5D6E-409C-BE32-E72D297353CC}">
              <c16:uniqueId val="{00000000-B335-42AC-9ED7-A0041C62592C}"/>
            </c:ext>
          </c:extLst>
        </c:ser>
        <c:dLbls>
          <c:showLegendKey val="0"/>
          <c:showVal val="1"/>
          <c:showCatName val="0"/>
          <c:showSerName val="0"/>
          <c:showPercent val="0"/>
          <c:showBubbleSize val="0"/>
        </c:dLbls>
        <c:gapWidth val="75"/>
        <c:overlap val="100"/>
        <c:axId val="1935884432"/>
        <c:axId val="1935885520"/>
      </c:barChart>
      <c:catAx>
        <c:axId val="1935884432"/>
        <c:scaling>
          <c:orientation val="maxMin"/>
        </c:scaling>
        <c:delete val="0"/>
        <c:axPos val="l"/>
        <c:numFmt formatCode="General" sourceLinked="1"/>
        <c:majorTickMark val="none"/>
        <c:minorTickMark val="none"/>
        <c:tickLblPos val="nextTo"/>
        <c:spPr>
          <a:ln w="9572">
            <a:noFill/>
          </a:ln>
        </c:spPr>
        <c:txPr>
          <a:bodyPr rot="0" vert="horz"/>
          <a:lstStyle/>
          <a:p>
            <a:pPr>
              <a:defRPr>
                <a:solidFill>
                  <a:schemeClr val="tx1"/>
                </a:solidFil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plotArea>
    <c:legend>
      <c:legendPos val="b"/>
      <c:layout>
        <c:manualLayout>
          <c:xMode val="edge"/>
          <c:yMode val="edge"/>
          <c:x val="7.6288728152066262E-2"/>
          <c:y val="0.91304984646802101"/>
          <c:w val="0.76336269753163222"/>
          <c:h val="5.8369766570248602E-2"/>
        </c:manualLayout>
      </c:layout>
      <c:overlay val="0"/>
      <c:spPr>
        <a:noFill/>
        <a:ln w="25527">
          <a:noFill/>
        </a:ln>
      </c:spPr>
      <c:txPr>
        <a:bodyPr/>
        <a:lstStyle/>
        <a:p>
          <a:pPr>
            <a:defRPr sz="1200">
              <a:solidFill>
                <a:schemeClr val="tx1"/>
              </a:solidFill>
            </a:defRPr>
          </a:pPr>
          <a:endParaRPr lang="en-US"/>
        </a:p>
      </c:txPr>
    </c:legend>
    <c:plotVisOnly val="1"/>
    <c:dispBlanksAs val="gap"/>
    <c:showDLblsOverMax val="0"/>
  </c:chart>
  <c:spPr>
    <a:noFill/>
    <a:ln>
      <a:noFill/>
    </a:ln>
  </c:spPr>
  <c:txPr>
    <a:bodyPr/>
    <a:lstStyle/>
    <a:p>
      <a:pPr>
        <a:defRPr sz="1200" b="0" i="0" u="none" strike="noStrike" baseline="0">
          <a:solidFill>
            <a:schemeClr val="tx2"/>
          </a:solidFill>
          <a:latin typeface="+mn-lt"/>
          <a:ea typeface="Arial"/>
          <a:cs typeface="Arial"/>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279020980831543"/>
          <c:y val="0.22382611699571961"/>
          <c:w val="0.65225197322345163"/>
          <c:h val="0.59072999659134839"/>
        </c:manualLayout>
      </c:layout>
      <c:barChart>
        <c:barDir val="col"/>
        <c:grouping val="percentStacked"/>
        <c:varyColors val="0"/>
        <c:ser>
          <c:idx val="8"/>
          <c:order val="0"/>
          <c:tx>
            <c:strRef>
              <c:f>Sheet1!$B$1</c:f>
              <c:strCache>
                <c:ptCount val="1"/>
                <c:pt idx="0">
                  <c:v>Disagree strongly</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People on pedal bikes have the same rights as car drivers on the road</c:v>
                </c:pt>
                <c:pt idx="1">
                  <c:v>People on electric bikes have the same rights as car drivers on the roads</c:v>
                </c:pt>
              </c:strCache>
            </c:strRef>
          </c:cat>
          <c:val>
            <c:numRef>
              <c:f>Sheet1!$B$2:$B$3</c:f>
              <c:numCache>
                <c:formatCode>General</c:formatCode>
                <c:ptCount val="2"/>
                <c:pt idx="0">
                  <c:v>9</c:v>
                </c:pt>
                <c:pt idx="1">
                  <c:v>11</c:v>
                </c:pt>
              </c:numCache>
            </c:numRef>
          </c:val>
          <c:extLst>
            <c:ext xmlns:c16="http://schemas.microsoft.com/office/drawing/2014/chart" uri="{C3380CC4-5D6E-409C-BE32-E72D297353CC}">
              <c16:uniqueId val="{00000001-4868-4CC4-8036-70B8584DA228}"/>
            </c:ext>
          </c:extLst>
        </c:ser>
        <c:ser>
          <c:idx val="0"/>
          <c:order val="1"/>
          <c:tx>
            <c:strRef>
              <c:f>Sheet1!$C$1</c:f>
              <c:strCache>
                <c:ptCount val="1"/>
                <c:pt idx="0">
                  <c:v>Disagree slightly</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People on pedal bikes have the same rights as car drivers on the road</c:v>
                </c:pt>
                <c:pt idx="1">
                  <c:v>People on electric bikes have the same rights as car drivers on the roads</c:v>
                </c:pt>
              </c:strCache>
            </c:strRef>
          </c:cat>
          <c:val>
            <c:numRef>
              <c:f>Sheet1!$C$2:$C$3</c:f>
              <c:numCache>
                <c:formatCode>General</c:formatCode>
                <c:ptCount val="2"/>
                <c:pt idx="0">
                  <c:v>11</c:v>
                </c:pt>
                <c:pt idx="1">
                  <c:v>12</c:v>
                </c:pt>
              </c:numCache>
            </c:numRef>
          </c:val>
          <c:extLst>
            <c:ext xmlns:c16="http://schemas.microsoft.com/office/drawing/2014/chart" uri="{C3380CC4-5D6E-409C-BE32-E72D297353CC}">
              <c16:uniqueId val="{00000003-4868-4CC4-8036-70B8584DA228}"/>
            </c:ext>
          </c:extLst>
        </c:ser>
        <c:ser>
          <c:idx val="1"/>
          <c:order val="2"/>
          <c:tx>
            <c:strRef>
              <c:f>Sheet1!$D$1</c:f>
              <c:strCache>
                <c:ptCount val="1"/>
                <c:pt idx="0">
                  <c:v>Neither nor</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People on pedal bikes have the same rights as car drivers on the road</c:v>
                </c:pt>
                <c:pt idx="1">
                  <c:v>People on electric bikes have the same rights as car drivers on the roads</c:v>
                </c:pt>
              </c:strCache>
            </c:strRef>
          </c:cat>
          <c:val>
            <c:numRef>
              <c:f>Sheet1!$D$2:$D$3</c:f>
              <c:numCache>
                <c:formatCode>General</c:formatCode>
                <c:ptCount val="2"/>
                <c:pt idx="0">
                  <c:v>19</c:v>
                </c:pt>
                <c:pt idx="1">
                  <c:v>24</c:v>
                </c:pt>
              </c:numCache>
            </c:numRef>
          </c:val>
          <c:extLst>
            <c:ext xmlns:c16="http://schemas.microsoft.com/office/drawing/2014/chart" uri="{C3380CC4-5D6E-409C-BE32-E72D297353CC}">
              <c16:uniqueId val="{00000004-4868-4CC4-8036-70B8584DA228}"/>
            </c:ext>
          </c:extLst>
        </c:ser>
        <c:ser>
          <c:idx val="2"/>
          <c:order val="3"/>
          <c:tx>
            <c:strRef>
              <c:f>Sheet1!$E$1</c:f>
              <c:strCache>
                <c:ptCount val="1"/>
                <c:pt idx="0">
                  <c:v>Agree slightly</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People on pedal bikes have the same rights as car drivers on the road</c:v>
                </c:pt>
                <c:pt idx="1">
                  <c:v>People on electric bikes have the same rights as car drivers on the roads</c:v>
                </c:pt>
              </c:strCache>
            </c:strRef>
          </c:cat>
          <c:val>
            <c:numRef>
              <c:f>Sheet1!$E$2:$E$3</c:f>
              <c:numCache>
                <c:formatCode>General</c:formatCode>
                <c:ptCount val="2"/>
                <c:pt idx="0">
                  <c:v>28</c:v>
                </c:pt>
                <c:pt idx="1">
                  <c:v>27</c:v>
                </c:pt>
              </c:numCache>
            </c:numRef>
          </c:val>
          <c:extLst>
            <c:ext xmlns:c16="http://schemas.microsoft.com/office/drawing/2014/chart" uri="{C3380CC4-5D6E-409C-BE32-E72D297353CC}">
              <c16:uniqueId val="{00000005-4868-4CC4-8036-70B8584DA228}"/>
            </c:ext>
          </c:extLst>
        </c:ser>
        <c:ser>
          <c:idx val="3"/>
          <c:order val="4"/>
          <c:tx>
            <c:strRef>
              <c:f>Sheet1!$F$1</c:f>
              <c:strCache>
                <c:ptCount val="1"/>
                <c:pt idx="0">
                  <c:v>Agree strongly</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People on pedal bikes have the same rights as car drivers on the road</c:v>
                </c:pt>
                <c:pt idx="1">
                  <c:v>People on electric bikes have the same rights as car drivers on the roads</c:v>
                </c:pt>
              </c:strCache>
            </c:strRef>
          </c:cat>
          <c:val>
            <c:numRef>
              <c:f>Sheet1!$F$2:$F$3</c:f>
              <c:numCache>
                <c:formatCode>General</c:formatCode>
                <c:ptCount val="2"/>
                <c:pt idx="0">
                  <c:v>34</c:v>
                </c:pt>
                <c:pt idx="1">
                  <c:v>26</c:v>
                </c:pt>
              </c:numCache>
            </c:numRef>
          </c:val>
          <c:extLst>
            <c:ext xmlns:c16="http://schemas.microsoft.com/office/drawing/2014/chart" uri="{C3380CC4-5D6E-409C-BE32-E72D297353CC}">
              <c16:uniqueId val="{00000006-4868-4CC4-8036-70B8584DA228}"/>
            </c:ext>
          </c:extLst>
        </c:ser>
        <c:dLbls>
          <c:showLegendKey val="0"/>
          <c:showVal val="1"/>
          <c:showCatName val="0"/>
          <c:showSerName val="0"/>
          <c:showPercent val="0"/>
          <c:showBubbleSize val="0"/>
        </c:dLbls>
        <c:gapWidth val="185"/>
        <c:overlap val="100"/>
        <c:axId val="1935892048"/>
        <c:axId val="1935898032"/>
      </c:barChart>
      <c:catAx>
        <c:axId val="193589204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98032"/>
        <c:crosses val="autoZero"/>
        <c:auto val="1"/>
        <c:lblAlgn val="ctr"/>
        <c:lblOffset val="100"/>
        <c:noMultiLvlLbl val="0"/>
      </c:catAx>
      <c:valAx>
        <c:axId val="1935898032"/>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92048"/>
        <c:crosses val="autoZero"/>
        <c:crossBetween val="between"/>
      </c:valAx>
      <c:spPr>
        <a:noFill/>
        <a:ln>
          <a:noFill/>
        </a:ln>
        <a:effectLst/>
      </c:spPr>
    </c:plotArea>
    <c:legend>
      <c:legendPos val="l"/>
      <c:layout>
        <c:manualLayout>
          <c:xMode val="edge"/>
          <c:yMode val="edge"/>
          <c:x val="0.16482806071019124"/>
          <c:y val="0.2218425773684905"/>
          <c:w val="0.23804731882114127"/>
          <c:h val="0.5822019990288654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tx1"/>
                </a:solidFill>
              </a:defRPr>
            </a:pPr>
            <a:r>
              <a:rPr lang="en-US" sz="1800" dirty="0">
                <a:solidFill>
                  <a:schemeClr val="tx1"/>
                </a:solidFill>
              </a:rPr>
              <a:t>I think it is sometimes necessary to park partially on the pavement </a:t>
            </a:r>
          </a:p>
        </c:rich>
      </c:tx>
      <c:layout>
        <c:manualLayout>
          <c:xMode val="edge"/>
          <c:yMode val="edge"/>
          <c:x val="0.127610358635217"/>
          <c:y val="0"/>
        </c:manualLayout>
      </c:layout>
      <c:overlay val="0"/>
    </c:title>
    <c:autoTitleDeleted val="0"/>
    <c:plotArea>
      <c:layout>
        <c:manualLayout>
          <c:layoutTarget val="inner"/>
          <c:xMode val="edge"/>
          <c:yMode val="edge"/>
          <c:x val="0.10267497490216994"/>
          <c:y val="0.28358790067055462"/>
          <c:w val="0.86245728157388368"/>
          <c:h val="0.46064783315504493"/>
        </c:manualLayout>
      </c:layout>
      <c:barChart>
        <c:barDir val="bar"/>
        <c:grouping val="percentStacked"/>
        <c:varyColors val="0"/>
        <c:ser>
          <c:idx val="8"/>
          <c:order val="0"/>
          <c:tx>
            <c:strRef>
              <c:f>Sheet1!$B$1</c:f>
              <c:strCache>
                <c:ptCount val="1"/>
                <c:pt idx="0">
                  <c:v>Disagree strongly</c:v>
                </c:pt>
              </c:strCache>
            </c:strRef>
          </c:tx>
          <c:spPr>
            <a:solidFill>
              <a:srgbClr val="FF0000"/>
            </a:solidFill>
          </c:spPr>
          <c:invertIfNegative val="0"/>
          <c:dLbls>
            <c:numFmt formatCode="#,##0" sourceLinked="0"/>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Sheet1!$B$2:$B$3</c:f>
              <c:numCache>
                <c:formatCode>General</c:formatCode>
                <c:ptCount val="2"/>
                <c:pt idx="0">
                  <c:v>26</c:v>
                </c:pt>
                <c:pt idx="1">
                  <c:v>25</c:v>
                </c:pt>
              </c:numCache>
            </c:numRef>
          </c:val>
          <c:extLst>
            <c:ext xmlns:c16="http://schemas.microsoft.com/office/drawing/2014/chart" uri="{C3380CC4-5D6E-409C-BE32-E72D297353CC}">
              <c16:uniqueId val="{00000000-1612-4AFD-A65A-FA70B10D6645}"/>
            </c:ext>
          </c:extLst>
        </c:ser>
        <c:ser>
          <c:idx val="0"/>
          <c:order val="1"/>
          <c:tx>
            <c:strRef>
              <c:f>Sheet1!$C$1</c:f>
              <c:strCache>
                <c:ptCount val="1"/>
                <c:pt idx="0">
                  <c:v>Disagree slightly</c:v>
                </c:pt>
              </c:strCache>
            </c:strRef>
          </c:tx>
          <c:spPr>
            <a:solidFill>
              <a:srgbClr val="FFC000"/>
            </a:solidFill>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Sheet1!$C$2:$C$3</c:f>
              <c:numCache>
                <c:formatCode>General</c:formatCode>
                <c:ptCount val="2"/>
                <c:pt idx="0">
                  <c:v>18</c:v>
                </c:pt>
                <c:pt idx="1">
                  <c:v>16</c:v>
                </c:pt>
              </c:numCache>
            </c:numRef>
          </c:val>
          <c:extLst>
            <c:ext xmlns:c16="http://schemas.microsoft.com/office/drawing/2014/chart" uri="{C3380CC4-5D6E-409C-BE32-E72D297353CC}">
              <c16:uniqueId val="{00000001-1612-4AFD-A65A-FA70B10D6645}"/>
            </c:ext>
          </c:extLst>
        </c:ser>
        <c:ser>
          <c:idx val="1"/>
          <c:order val="2"/>
          <c:tx>
            <c:strRef>
              <c:f>Sheet1!$D$1</c:f>
              <c:strCache>
                <c:ptCount val="1"/>
                <c:pt idx="0">
                  <c:v>Neither nor</c:v>
                </c:pt>
              </c:strCache>
            </c:strRef>
          </c:tx>
          <c:spPr>
            <a:solidFill>
              <a:schemeClr val="bg1">
                <a:lumMod val="65000"/>
              </a:schemeClr>
            </a:solidFill>
            <a:ln w="25527">
              <a:noFill/>
            </a:ln>
          </c:spPr>
          <c:invertIfNegative val="0"/>
          <c:dLbls>
            <c:numFmt formatCode="#,##0" sourceLinked="0"/>
            <c:spPr>
              <a:noFill/>
              <a:ln w="25527">
                <a:noFill/>
              </a:ln>
            </c:spPr>
            <c:txPr>
              <a:bodyPr wrap="square" lIns="38100" tIns="19050" rIns="38100" bIns="19050" anchor="ctr">
                <a:spAutoFit/>
              </a:bodyPr>
              <a:lstStyle/>
              <a:p>
                <a:pPr>
                  <a:defRPr sz="1600">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Sheet1!$D$2:$D$3</c:f>
              <c:numCache>
                <c:formatCode>General</c:formatCode>
                <c:ptCount val="2"/>
                <c:pt idx="0">
                  <c:v>16</c:v>
                </c:pt>
                <c:pt idx="1">
                  <c:v>18</c:v>
                </c:pt>
              </c:numCache>
            </c:numRef>
          </c:val>
          <c:extLst>
            <c:ext xmlns:c16="http://schemas.microsoft.com/office/drawing/2014/chart" uri="{C3380CC4-5D6E-409C-BE32-E72D297353CC}">
              <c16:uniqueId val="{00000002-1612-4AFD-A65A-FA70B10D6645}"/>
            </c:ext>
          </c:extLst>
        </c:ser>
        <c:ser>
          <c:idx val="2"/>
          <c:order val="3"/>
          <c:tx>
            <c:strRef>
              <c:f>Sheet1!$E$1</c:f>
              <c:strCache>
                <c:ptCount val="1"/>
                <c:pt idx="0">
                  <c:v>Agree slightly </c:v>
                </c:pt>
              </c:strCache>
            </c:strRef>
          </c:tx>
          <c:spPr>
            <a:solidFill>
              <a:srgbClr val="92D050"/>
            </a:solidFill>
            <a:ln w="25527">
              <a:noFill/>
            </a:ln>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Sheet1!$E$2:$E$3</c:f>
              <c:numCache>
                <c:formatCode>General</c:formatCode>
                <c:ptCount val="2"/>
                <c:pt idx="0">
                  <c:v>29</c:v>
                </c:pt>
                <c:pt idx="1">
                  <c:v>31</c:v>
                </c:pt>
              </c:numCache>
            </c:numRef>
          </c:val>
          <c:extLst>
            <c:ext xmlns:c16="http://schemas.microsoft.com/office/drawing/2014/chart" uri="{C3380CC4-5D6E-409C-BE32-E72D297353CC}">
              <c16:uniqueId val="{00000003-1612-4AFD-A65A-FA70B10D6645}"/>
            </c:ext>
          </c:extLst>
        </c:ser>
        <c:ser>
          <c:idx val="3"/>
          <c:order val="4"/>
          <c:tx>
            <c:strRef>
              <c:f>Sheet1!$F$1</c:f>
              <c:strCache>
                <c:ptCount val="1"/>
                <c:pt idx="0">
                  <c:v>Agree strongly</c:v>
                </c:pt>
              </c:strCache>
            </c:strRef>
          </c:tx>
          <c:spPr>
            <a:solidFill>
              <a:srgbClr val="00B050"/>
            </a:solidFill>
            <a:ln w="25527">
              <a:noFill/>
            </a:ln>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Aug '24</c:v>
                </c:pt>
                <c:pt idx="1">
                  <c:v>Feb '25</c:v>
                </c:pt>
              </c:strCache>
            </c:strRef>
          </c:cat>
          <c:val>
            <c:numRef>
              <c:f>Sheet1!$F$2:$F$3</c:f>
              <c:numCache>
                <c:formatCode>General</c:formatCode>
                <c:ptCount val="2"/>
                <c:pt idx="0">
                  <c:v>11</c:v>
                </c:pt>
                <c:pt idx="1">
                  <c:v>9</c:v>
                </c:pt>
              </c:numCache>
            </c:numRef>
          </c:val>
          <c:extLst>
            <c:ext xmlns:c16="http://schemas.microsoft.com/office/drawing/2014/chart" uri="{C3380CC4-5D6E-409C-BE32-E72D297353CC}">
              <c16:uniqueId val="{00000004-1612-4AFD-A65A-FA70B10D6645}"/>
            </c:ext>
          </c:extLst>
        </c:ser>
        <c:dLbls>
          <c:showLegendKey val="0"/>
          <c:showVal val="1"/>
          <c:showCatName val="0"/>
          <c:showSerName val="0"/>
          <c:showPercent val="0"/>
          <c:showBubbleSize val="0"/>
        </c:dLbls>
        <c:gapWidth val="73"/>
        <c:overlap val="100"/>
        <c:axId val="1935884432"/>
        <c:axId val="1935885520"/>
      </c:barChart>
      <c:catAx>
        <c:axId val="1935884432"/>
        <c:scaling>
          <c:orientation val="maxMin"/>
        </c:scaling>
        <c:delete val="0"/>
        <c:axPos val="l"/>
        <c:numFmt formatCode="General" sourceLinked="1"/>
        <c:majorTickMark val="none"/>
        <c:minorTickMark val="none"/>
        <c:tickLblPos val="nextTo"/>
        <c:spPr>
          <a:ln w="9572">
            <a:noFill/>
          </a:ln>
        </c:spPr>
        <c:txPr>
          <a:bodyPr rot="0" vert="horz"/>
          <a:lstStyle/>
          <a:p>
            <a:pPr>
              <a:defRPr>
                <a:solidFill>
                  <a:schemeClr val="tx1"/>
                </a:solidFil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plotArea>
    <c:legend>
      <c:legendPos val="b"/>
      <c:layout>
        <c:manualLayout>
          <c:xMode val="edge"/>
          <c:yMode val="edge"/>
          <c:x val="0"/>
          <c:y val="0.79619778528595775"/>
          <c:w val="1"/>
          <c:h val="0.11372067988147257"/>
        </c:manualLayout>
      </c:layout>
      <c:overlay val="0"/>
      <c:spPr>
        <a:noFill/>
        <a:ln w="25527">
          <a:noFill/>
        </a:ln>
      </c:spPr>
      <c:txPr>
        <a:bodyPr/>
        <a:lstStyle/>
        <a:p>
          <a:pPr>
            <a:defRPr sz="1200">
              <a:solidFill>
                <a:schemeClr val="tx1"/>
              </a:solidFill>
            </a:defRPr>
          </a:pPr>
          <a:endParaRPr lang="en-US"/>
        </a:p>
      </c:txPr>
    </c:legend>
    <c:plotVisOnly val="1"/>
    <c:dispBlanksAs val="gap"/>
    <c:showDLblsOverMax val="0"/>
  </c:chart>
  <c:spPr>
    <a:noFill/>
    <a:ln>
      <a:noFill/>
    </a:ln>
  </c:spPr>
  <c:txPr>
    <a:bodyPr/>
    <a:lstStyle/>
    <a:p>
      <a:pPr>
        <a:defRPr sz="1200" b="0" i="0" u="none" strike="noStrike" baseline="0">
          <a:solidFill>
            <a:schemeClr val="tx2"/>
          </a:solidFill>
          <a:latin typeface="+mn-lt"/>
          <a:ea typeface="Arial"/>
          <a:cs typeface="Arial"/>
        </a:defRPr>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40" b="0" i="0" u="none" strike="noStrike" kern="1200" baseline="0">
                <a:solidFill>
                  <a:schemeClr val="tx1"/>
                </a:solidFill>
                <a:latin typeface="+mn-lt"/>
                <a:ea typeface="Arial"/>
                <a:cs typeface="Arial"/>
              </a:defRPr>
            </a:pPr>
            <a:r>
              <a:rPr lang="en-US" sz="1800" dirty="0">
                <a:solidFill>
                  <a:schemeClr val="tx1"/>
                </a:solidFill>
              </a:rPr>
              <a:t>Seriousness</a:t>
            </a:r>
            <a:r>
              <a:rPr lang="en-US" sz="1800" baseline="0" dirty="0">
                <a:solidFill>
                  <a:schemeClr val="tx1"/>
                </a:solidFill>
              </a:rPr>
              <a:t> of parking on pavements to the safety of drivers and other road users</a:t>
            </a:r>
            <a:endParaRPr lang="en-US" sz="1800" dirty="0">
              <a:solidFill>
                <a:schemeClr val="tx1"/>
              </a:solidFill>
            </a:endParaRPr>
          </a:p>
        </c:rich>
      </c:tx>
      <c:layout>
        <c:manualLayout>
          <c:xMode val="edge"/>
          <c:yMode val="edge"/>
          <c:x val="0.12384684242105326"/>
          <c:y val="0"/>
        </c:manualLayout>
      </c:layout>
      <c:overlay val="0"/>
      <c:spPr>
        <a:noFill/>
        <a:ln>
          <a:noFill/>
        </a:ln>
        <a:effectLst/>
      </c:spPr>
      <c:txPr>
        <a:bodyPr rot="0" spcFirstLastPara="1" vertOverflow="ellipsis" vert="horz" wrap="square" anchor="ctr" anchorCtr="1"/>
        <a:lstStyle/>
        <a:p>
          <a:pPr>
            <a:defRPr sz="1440" b="0" i="0" u="none" strike="noStrike" kern="1200" baseline="0">
              <a:solidFill>
                <a:schemeClr val="tx1"/>
              </a:solidFill>
              <a:latin typeface="+mn-lt"/>
              <a:ea typeface="Arial"/>
              <a:cs typeface="Arial"/>
            </a:defRPr>
          </a:pPr>
          <a:endParaRPr lang="en-US"/>
        </a:p>
      </c:txPr>
    </c:title>
    <c:autoTitleDeleted val="0"/>
    <c:plotArea>
      <c:layout>
        <c:manualLayout>
          <c:layoutTarget val="inner"/>
          <c:xMode val="edge"/>
          <c:yMode val="edge"/>
          <c:x val="8.5482496082516651E-2"/>
          <c:y val="0.28358790067055462"/>
          <c:w val="0.87964973394770329"/>
          <c:h val="0.46064783315504493"/>
        </c:manualLayout>
      </c:layout>
      <c:barChart>
        <c:barDir val="bar"/>
        <c:grouping val="percentStacked"/>
        <c:varyColors val="0"/>
        <c:ser>
          <c:idx val="8"/>
          <c:order val="0"/>
          <c:tx>
            <c:strRef>
              <c:f>Sheet1!$B$1</c:f>
              <c:strCache>
                <c:ptCount val="1"/>
                <c:pt idx="0">
                  <c:v>Not serious at all</c:v>
                </c:pt>
              </c:strCache>
            </c:strRef>
          </c:tx>
          <c:spPr>
            <a:solidFill>
              <a:srgbClr val="FF000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0-A996-44D6-A1B0-16095B37D6C1}"/>
              </c:ext>
            </c:extLst>
          </c:dPt>
          <c:dLbls>
            <c:numFmt formatCode="#,##0" sourceLinked="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Sheet1!$B$2:$B$3</c:f>
              <c:numCache>
                <c:formatCode>General</c:formatCode>
                <c:ptCount val="2"/>
                <c:pt idx="0">
                  <c:v>8</c:v>
                </c:pt>
                <c:pt idx="1">
                  <c:v>7</c:v>
                </c:pt>
              </c:numCache>
            </c:numRef>
          </c:val>
          <c:extLst>
            <c:ext xmlns:c16="http://schemas.microsoft.com/office/drawing/2014/chart" uri="{C3380CC4-5D6E-409C-BE32-E72D297353CC}">
              <c16:uniqueId val="{00000000-732E-4437-9935-FBEF3E2A3374}"/>
            </c:ext>
          </c:extLst>
        </c:ser>
        <c:ser>
          <c:idx val="0"/>
          <c:order val="1"/>
          <c:tx>
            <c:strRef>
              <c:f>Sheet1!$C$1</c:f>
              <c:strCache>
                <c:ptCount val="1"/>
                <c:pt idx="0">
                  <c:v>Not very serious</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Sheet1!$C$2:$C$3</c:f>
              <c:numCache>
                <c:formatCode>General</c:formatCode>
                <c:ptCount val="2"/>
                <c:pt idx="0">
                  <c:v>36</c:v>
                </c:pt>
                <c:pt idx="1">
                  <c:v>34</c:v>
                </c:pt>
              </c:numCache>
            </c:numRef>
          </c:val>
          <c:extLst>
            <c:ext xmlns:c16="http://schemas.microsoft.com/office/drawing/2014/chart" uri="{C3380CC4-5D6E-409C-BE32-E72D297353CC}">
              <c16:uniqueId val="{00000001-732E-4437-9935-FBEF3E2A3374}"/>
            </c:ext>
          </c:extLst>
        </c:ser>
        <c:ser>
          <c:idx val="1"/>
          <c:order val="2"/>
          <c:tx>
            <c:strRef>
              <c:f>Sheet1!$D$1</c:f>
              <c:strCache>
                <c:ptCount val="1"/>
                <c:pt idx="0">
                  <c:v>Quite serious</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Sheet1!$D$2:$D$3</c:f>
              <c:numCache>
                <c:formatCode>General</c:formatCode>
                <c:ptCount val="2"/>
                <c:pt idx="0">
                  <c:v>40</c:v>
                </c:pt>
                <c:pt idx="1">
                  <c:v>39</c:v>
                </c:pt>
              </c:numCache>
            </c:numRef>
          </c:val>
          <c:extLst>
            <c:ext xmlns:c16="http://schemas.microsoft.com/office/drawing/2014/chart" uri="{C3380CC4-5D6E-409C-BE32-E72D297353CC}">
              <c16:uniqueId val="{00000002-732E-4437-9935-FBEF3E2A3374}"/>
            </c:ext>
          </c:extLst>
        </c:ser>
        <c:ser>
          <c:idx val="2"/>
          <c:order val="3"/>
          <c:tx>
            <c:strRef>
              <c:f>Sheet1!$E$1</c:f>
              <c:strCache>
                <c:ptCount val="1"/>
                <c:pt idx="0">
                  <c:v>Very serious</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Sheet1!$E$2:$E$3</c:f>
              <c:numCache>
                <c:formatCode>General</c:formatCode>
                <c:ptCount val="2"/>
                <c:pt idx="0">
                  <c:v>16</c:v>
                </c:pt>
                <c:pt idx="1">
                  <c:v>20</c:v>
                </c:pt>
              </c:numCache>
            </c:numRef>
          </c:val>
          <c:extLst>
            <c:ext xmlns:c16="http://schemas.microsoft.com/office/drawing/2014/chart" uri="{C3380CC4-5D6E-409C-BE32-E72D297353CC}">
              <c16:uniqueId val="{00000003-732E-4437-9935-FBEF3E2A3374}"/>
            </c:ext>
          </c:extLst>
        </c:ser>
        <c:dLbls>
          <c:showLegendKey val="0"/>
          <c:showVal val="1"/>
          <c:showCatName val="0"/>
          <c:showSerName val="0"/>
          <c:showPercent val="0"/>
          <c:showBubbleSize val="0"/>
        </c:dLbls>
        <c:gapWidth val="73"/>
        <c:overlap val="100"/>
        <c:axId val="1935884432"/>
        <c:axId val="1935885520"/>
      </c:barChart>
      <c:catAx>
        <c:axId val="1935884432"/>
        <c:scaling>
          <c:orientation val="maxMin"/>
        </c:scaling>
        <c:delete val="0"/>
        <c:axPos val="l"/>
        <c:numFmt formatCode="General" sourceLinked="1"/>
        <c:majorTickMark val="none"/>
        <c:minorTickMark val="none"/>
        <c:tickLblPos val="nextTo"/>
        <c:spPr>
          <a:noFill/>
          <a:ln w="9572" cap="flat" cmpd="sng" algn="ctr">
            <a:noFill/>
            <a:prstDash val="solid"/>
            <a:round/>
          </a:ln>
          <a:effectLst/>
        </c:spPr>
        <c:txPr>
          <a:bodyPr rot="0" spcFirstLastPara="1" vertOverflow="ellipsis" wrap="square" anchor="ctr" anchorCtr="1"/>
          <a:lstStyle/>
          <a:p>
            <a:pPr>
              <a:defRPr sz="1200" b="0" i="0" u="none" strike="noStrike" kern="1200" baseline="0">
                <a:solidFill>
                  <a:schemeClr val="tx1"/>
                </a:solidFill>
                <a:latin typeface="+mn-lt"/>
                <a:ea typeface="Arial"/>
                <a:cs typeface="Aria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spPr>
        <a:noFill/>
        <a:ln>
          <a:noFill/>
        </a:ln>
        <a:effectLst/>
      </c:spPr>
    </c:plotArea>
    <c:legend>
      <c:legendPos val="b"/>
      <c:layout>
        <c:manualLayout>
          <c:xMode val="edge"/>
          <c:yMode val="edge"/>
          <c:x val="0"/>
          <c:y val="0.79619778528595775"/>
          <c:w val="1"/>
          <c:h val="0.11372067988147257"/>
        </c:manualLayout>
      </c:layout>
      <c:overlay val="0"/>
      <c:spPr>
        <a:noFill/>
        <a:ln w="25527">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Arial"/>
              <a:cs typeface="Arial"/>
            </a:defRPr>
          </a:pPr>
          <a:endParaRPr lang="en-US"/>
        </a:p>
      </c:txPr>
    </c:legend>
    <c:plotVisOnly val="1"/>
    <c:dispBlanksAs val="gap"/>
    <c:showDLblsOverMax val="0"/>
  </c:chart>
  <c:spPr>
    <a:noFill/>
    <a:ln w="6350" cap="flat" cmpd="sng" algn="ctr">
      <a:noFill/>
      <a:prstDash val="solid"/>
      <a:miter lim="800000"/>
    </a:ln>
    <a:effectLst/>
  </c:spPr>
  <c:txPr>
    <a:bodyPr/>
    <a:lstStyle/>
    <a:p>
      <a:pPr>
        <a:defRPr sz="1200" b="0" i="0" u="none" strike="noStrike" baseline="0">
          <a:solidFill>
            <a:schemeClr val="tx2"/>
          </a:solidFill>
          <a:latin typeface="+mn-lt"/>
          <a:ea typeface="Arial"/>
          <a:cs typeface="Arial"/>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US" sz="1800" dirty="0">
                <a:solidFill>
                  <a:schemeClr val="tx1"/>
                </a:solidFill>
              </a:rPr>
              <a:t>Proportion</a:t>
            </a:r>
            <a:r>
              <a:rPr lang="en-US" sz="1800" baseline="0" dirty="0">
                <a:solidFill>
                  <a:schemeClr val="tx1"/>
                </a:solidFill>
              </a:rPr>
              <a:t> of drivers that have heard of the hierarchy of road users</a:t>
            </a:r>
            <a:endParaRPr lang="en-US" sz="1800" dirty="0">
              <a:solidFill>
                <a:schemeClr val="tx1"/>
              </a:solidFill>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094686718123528"/>
          <c:y val="0.20018575552254309"/>
          <c:w val="0.69325701401023576"/>
          <c:h val="0.62303320168605147"/>
        </c:manualLayout>
      </c:layout>
      <c:barChart>
        <c:barDir val="col"/>
        <c:grouping val="clustered"/>
        <c:varyColors val="0"/>
        <c:ser>
          <c:idx val="0"/>
          <c:order val="0"/>
          <c:tx>
            <c:strRef>
              <c:f>Sheet1!$B$1</c:f>
              <c:strCache>
                <c:ptCount val="1"/>
                <c:pt idx="0">
                  <c:v>Aug '24</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12CA-4A7A-8607-C8B0FBD0B6CD}"/>
              </c:ext>
            </c:extLst>
          </c:dPt>
          <c:dPt>
            <c:idx val="1"/>
            <c:invertIfNegative val="0"/>
            <c:bubble3D val="0"/>
            <c:spPr>
              <a:solidFill>
                <a:schemeClr val="accent2"/>
              </a:solidFill>
              <a:ln w="19050">
                <a:solidFill>
                  <a:schemeClr val="lt1"/>
                </a:solidFill>
              </a:ln>
              <a:effectLst/>
            </c:spPr>
            <c:extLst>
              <c:ext xmlns:c16="http://schemas.microsoft.com/office/drawing/2014/chart" uri="{C3380CC4-5D6E-409C-BE32-E72D297353CC}">
                <c16:uniqueId val="{00000002-6950-4440-86C4-BBF9D3DBCE62}"/>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Aug '24</c:v>
                </c:pt>
                <c:pt idx="1">
                  <c:v>Feb '25</c:v>
                </c:pt>
              </c:strCache>
            </c:strRef>
          </c:cat>
          <c:val>
            <c:numRef>
              <c:f>Sheet1!$B$2:$B$3</c:f>
              <c:numCache>
                <c:formatCode>0%</c:formatCode>
                <c:ptCount val="2"/>
                <c:pt idx="0">
                  <c:v>0.32</c:v>
                </c:pt>
                <c:pt idx="1">
                  <c:v>0.4</c:v>
                </c:pt>
              </c:numCache>
            </c:numRef>
          </c:val>
          <c:extLst>
            <c:ext xmlns:c16="http://schemas.microsoft.com/office/drawing/2014/chart" uri="{C3380CC4-5D6E-409C-BE32-E72D297353CC}">
              <c16:uniqueId val="{00000000-48F6-4B6F-AE3F-AA14D4CABEEF}"/>
            </c:ext>
          </c:extLst>
        </c:ser>
        <c:dLbls>
          <c:dLblPos val="outEnd"/>
          <c:showLegendKey val="0"/>
          <c:showVal val="1"/>
          <c:showCatName val="0"/>
          <c:showSerName val="0"/>
          <c:showPercent val="0"/>
          <c:showBubbleSize val="0"/>
        </c:dLbls>
        <c:gapWidth val="124"/>
        <c:overlap val="-3"/>
        <c:axId val="323930351"/>
        <c:axId val="323933231"/>
      </c:barChart>
      <c:catAx>
        <c:axId val="32393035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3933231"/>
        <c:crosses val="autoZero"/>
        <c:auto val="1"/>
        <c:lblAlgn val="ctr"/>
        <c:lblOffset val="100"/>
        <c:noMultiLvlLbl val="0"/>
      </c:catAx>
      <c:valAx>
        <c:axId val="323933231"/>
        <c:scaling>
          <c:orientation val="minMax"/>
          <c:max val="0.60000000000000009"/>
        </c:scaling>
        <c:delete val="1"/>
        <c:axPos val="l"/>
        <c:numFmt formatCode="0%" sourceLinked="1"/>
        <c:majorTickMark val="out"/>
        <c:minorTickMark val="none"/>
        <c:tickLblPos val="nextTo"/>
        <c:crossAx val="3239303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43337371290127197"/>
          <c:y val="0.10121747235097824"/>
          <c:w val="0.30595409347869978"/>
          <c:h val="0.8716748577527853"/>
        </c:manualLayout>
      </c:layout>
      <c:barChart>
        <c:barDir val="bar"/>
        <c:grouping val="clustered"/>
        <c:varyColors val="0"/>
        <c:ser>
          <c:idx val="0"/>
          <c:order val="0"/>
          <c:tx>
            <c:strRef>
              <c:f>Sheet1!$B$1</c:f>
              <c:strCache>
                <c:ptCount val="1"/>
                <c:pt idx="0">
                  <c:v>Aug '24</c:v>
                </c:pt>
              </c:strCache>
            </c:strRef>
          </c:tx>
          <c:spPr>
            <a:solidFill>
              <a:schemeClr val="accent1"/>
            </a:solidFill>
            <a:ln w="19050">
              <a:solidFill>
                <a:schemeClr val="lt1"/>
              </a:solidFill>
            </a:ln>
            <a:effectLst/>
          </c:spPr>
          <c:invertIfNegative val="0"/>
          <c:dLbls>
            <c:dLbl>
              <c:idx val="7"/>
              <c:tx>
                <c:rich>
                  <a:bodyPr/>
                  <a:lstStyle/>
                  <a:p>
                    <a:r>
                      <a:rPr lang="en-US" dirty="0"/>
                      <a:t>&lt;1%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4E9-431B-8E0C-786A85AD4E94}"/>
                </c:ext>
              </c:extLst>
            </c:dLbl>
            <c:dLbl>
              <c:idx val="11"/>
              <c:tx>
                <c:rich>
                  <a:bodyPr/>
                  <a:lstStyle/>
                  <a:p>
                    <a:r>
                      <a:rPr lang="en-US" dirty="0"/>
                      <a:t>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4E9-431B-8E0C-786A85AD4E9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People walking</c:v>
                </c:pt>
                <c:pt idx="1">
                  <c:v>People cycling</c:v>
                </c:pt>
                <c:pt idx="2">
                  <c:v>People horse riding</c:v>
                </c:pt>
                <c:pt idx="3">
                  <c:v>Motorbikes</c:v>
                </c:pt>
                <c:pt idx="4">
                  <c:v>Cars</c:v>
                </c:pt>
                <c:pt idx="5">
                  <c:v>Vans &amp; mini buses</c:v>
                </c:pt>
                <c:pt idx="6">
                  <c:v>HGVs &amp; large buses</c:v>
                </c:pt>
              </c:strCache>
            </c:strRef>
          </c:cat>
          <c:val>
            <c:numRef>
              <c:f>Sheet1!$B$2:$B$8</c:f>
              <c:numCache>
                <c:formatCode>0%</c:formatCode>
                <c:ptCount val="7"/>
                <c:pt idx="0">
                  <c:v>0.69</c:v>
                </c:pt>
                <c:pt idx="1">
                  <c:v>0.44</c:v>
                </c:pt>
                <c:pt idx="2">
                  <c:v>0.37</c:v>
                </c:pt>
                <c:pt idx="3">
                  <c:v>0.74</c:v>
                </c:pt>
                <c:pt idx="4">
                  <c:v>0.63</c:v>
                </c:pt>
                <c:pt idx="5">
                  <c:v>0.69</c:v>
                </c:pt>
                <c:pt idx="6">
                  <c:v>0.7</c:v>
                </c:pt>
              </c:numCache>
            </c:numRef>
          </c:val>
          <c:extLst>
            <c:ext xmlns:c16="http://schemas.microsoft.com/office/drawing/2014/chart" uri="{C3380CC4-5D6E-409C-BE32-E72D297353CC}">
              <c16:uniqueId val="{00000002-B4E9-431B-8E0C-786A85AD4E94}"/>
            </c:ext>
          </c:extLst>
        </c:ser>
        <c:ser>
          <c:idx val="1"/>
          <c:order val="1"/>
          <c:tx>
            <c:strRef>
              <c:f>Sheet1!$C$1</c:f>
              <c:strCache>
                <c:ptCount val="1"/>
                <c:pt idx="0">
                  <c:v>Feb '25</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People walking</c:v>
                </c:pt>
                <c:pt idx="1">
                  <c:v>People cycling</c:v>
                </c:pt>
                <c:pt idx="2">
                  <c:v>People horse riding</c:v>
                </c:pt>
                <c:pt idx="3">
                  <c:v>Motorbikes</c:v>
                </c:pt>
                <c:pt idx="4">
                  <c:v>Cars</c:v>
                </c:pt>
                <c:pt idx="5">
                  <c:v>Vans &amp; mini buses</c:v>
                </c:pt>
                <c:pt idx="6">
                  <c:v>HGVs &amp; large buses</c:v>
                </c:pt>
              </c:strCache>
            </c:strRef>
          </c:cat>
          <c:val>
            <c:numRef>
              <c:f>Sheet1!$C$2:$C$8</c:f>
              <c:numCache>
                <c:formatCode>0%</c:formatCode>
                <c:ptCount val="7"/>
                <c:pt idx="0">
                  <c:v>0.61</c:v>
                </c:pt>
                <c:pt idx="1">
                  <c:v>0.38</c:v>
                </c:pt>
                <c:pt idx="2">
                  <c:v>0.36</c:v>
                </c:pt>
                <c:pt idx="3">
                  <c:v>0.71</c:v>
                </c:pt>
                <c:pt idx="4">
                  <c:v>0.61</c:v>
                </c:pt>
                <c:pt idx="5">
                  <c:v>0.67</c:v>
                </c:pt>
                <c:pt idx="6">
                  <c:v>0.69</c:v>
                </c:pt>
              </c:numCache>
            </c:numRef>
          </c:val>
          <c:extLst>
            <c:ext xmlns:c16="http://schemas.microsoft.com/office/drawing/2014/chart" uri="{C3380CC4-5D6E-409C-BE32-E72D297353CC}">
              <c16:uniqueId val="{00000000-F187-4F0C-A3FC-97D69D86987D}"/>
            </c:ext>
          </c:extLst>
        </c:ser>
        <c:dLbls>
          <c:dLblPos val="outEnd"/>
          <c:showLegendKey val="0"/>
          <c:showVal val="1"/>
          <c:showCatName val="0"/>
          <c:showSerName val="0"/>
          <c:showPercent val="0"/>
          <c:showBubbleSize val="0"/>
        </c:dLbls>
        <c:gapWidth val="75"/>
        <c:axId val="-325447504"/>
        <c:axId val="-325453488"/>
      </c:barChart>
      <c:catAx>
        <c:axId val="-3254475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5453488"/>
        <c:crosses val="autoZero"/>
        <c:auto val="1"/>
        <c:lblAlgn val="ctr"/>
        <c:lblOffset val="100"/>
        <c:noMultiLvlLbl val="0"/>
      </c:catAx>
      <c:valAx>
        <c:axId val="-325453488"/>
        <c:scaling>
          <c:orientation val="minMax"/>
          <c:max val="0.8"/>
        </c:scaling>
        <c:delete val="1"/>
        <c:axPos val="t"/>
        <c:numFmt formatCode="0%" sourceLinked="1"/>
        <c:majorTickMark val="out"/>
        <c:minorTickMark val="none"/>
        <c:tickLblPos val="nextTo"/>
        <c:crossAx val="-325447504"/>
        <c:crosses val="autoZero"/>
        <c:crossBetween val="between"/>
      </c:valAx>
      <c:spPr>
        <a:noFill/>
        <a:ln>
          <a:noFill/>
        </a:ln>
        <a:effectLst/>
      </c:spPr>
    </c:plotArea>
    <c:legend>
      <c:legendPos val="t"/>
      <c:layout>
        <c:manualLayout>
          <c:xMode val="edge"/>
          <c:yMode val="edge"/>
          <c:x val="0.82111295706585385"/>
          <c:y val="0.82977094961638265"/>
          <c:w val="0.17888704293414617"/>
          <c:h val="0.1091740774299717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6"/>
            <c:invertIfNegative val="0"/>
            <c:bubble3D val="0"/>
            <c:spPr>
              <a:solidFill>
                <a:schemeClr val="accent2"/>
              </a:solidFill>
              <a:ln>
                <a:solidFill>
                  <a:schemeClr val="accent2"/>
                </a:solidFill>
              </a:ln>
              <a:effectLst/>
            </c:spPr>
            <c:extLst>
              <c:ext xmlns:c16="http://schemas.microsoft.com/office/drawing/2014/chart" uri="{C3380CC4-5D6E-409C-BE32-E72D297353CC}">
                <c16:uniqueId val="{00000001-20D2-48CF-A281-26BF3C31DC40}"/>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1-2125-4E88-8CA6-0E40D8CD2519}"/>
              </c:ext>
            </c:extLst>
          </c:dPt>
          <c:dPt>
            <c:idx val="8"/>
            <c:invertIfNegative val="0"/>
            <c:bubble3D val="0"/>
            <c:spPr>
              <a:solidFill>
                <a:srgbClr val="7F9B9F"/>
              </a:solidFill>
              <a:ln>
                <a:noFill/>
              </a:ln>
              <a:effectLst/>
            </c:spPr>
            <c:extLst>
              <c:ext xmlns:c16="http://schemas.microsoft.com/office/drawing/2014/chart" uri="{C3380CC4-5D6E-409C-BE32-E72D297353CC}">
                <c16:uniqueId val="{00000005-BD6C-4BE5-B2E9-7EFF37FCEB5E}"/>
              </c:ext>
            </c:extLst>
          </c:dPt>
          <c:dPt>
            <c:idx val="9"/>
            <c:invertIfNegative val="0"/>
            <c:bubble3D val="0"/>
            <c:spPr>
              <a:solidFill>
                <a:schemeClr val="accent2"/>
              </a:solidFill>
              <a:ln>
                <a:noFill/>
              </a:ln>
              <a:effectLst/>
            </c:spPr>
            <c:extLst>
              <c:ext xmlns:c16="http://schemas.microsoft.com/office/drawing/2014/chart" uri="{C3380CC4-5D6E-409C-BE32-E72D297353CC}">
                <c16:uniqueId val="{00000007-BD6C-4BE5-B2E9-7EFF37FCEB5E}"/>
              </c:ext>
            </c:extLst>
          </c:dPt>
          <c:dPt>
            <c:idx val="10"/>
            <c:invertIfNegative val="0"/>
            <c:bubble3D val="0"/>
            <c:spPr>
              <a:solidFill>
                <a:schemeClr val="accent2"/>
              </a:solidFill>
              <a:ln>
                <a:noFill/>
              </a:ln>
              <a:effectLst/>
            </c:spPr>
            <c:extLst>
              <c:ext xmlns:c16="http://schemas.microsoft.com/office/drawing/2014/chart" uri="{C3380CC4-5D6E-409C-BE32-E72D297353CC}">
                <c16:uniqueId val="{00000009-BD6C-4BE5-B2E9-7EFF37FCEB5E}"/>
              </c:ext>
            </c:extLst>
          </c:dPt>
          <c:dPt>
            <c:idx val="11"/>
            <c:invertIfNegative val="0"/>
            <c:bubble3D val="0"/>
            <c:spPr>
              <a:solidFill>
                <a:schemeClr val="accent2"/>
              </a:solidFill>
              <a:ln>
                <a:noFill/>
              </a:ln>
              <a:effectLst/>
            </c:spPr>
            <c:extLst>
              <c:ext xmlns:c16="http://schemas.microsoft.com/office/drawing/2014/chart" uri="{C3380CC4-5D6E-409C-BE32-E72D297353CC}">
                <c16:uniqueId val="{0000000B-BD6C-4BE5-B2E9-7EFF37FCEB5E}"/>
              </c:ext>
            </c:extLst>
          </c:dPt>
          <c:dPt>
            <c:idx val="12"/>
            <c:invertIfNegative val="0"/>
            <c:bubble3D val="0"/>
            <c:spPr>
              <a:solidFill>
                <a:schemeClr val="accent3"/>
              </a:solidFill>
              <a:ln>
                <a:solidFill>
                  <a:schemeClr val="accent3"/>
                </a:solidFill>
              </a:ln>
              <a:effectLst/>
            </c:spPr>
            <c:extLst>
              <c:ext xmlns:c16="http://schemas.microsoft.com/office/drawing/2014/chart" uri="{C3380CC4-5D6E-409C-BE32-E72D297353CC}">
                <c16:uniqueId val="{0000000D-BD6C-4BE5-B2E9-7EFF37FCEB5E}"/>
              </c:ext>
            </c:extLst>
          </c:dPt>
          <c:dPt>
            <c:idx val="13"/>
            <c:invertIfNegative val="0"/>
            <c:bubble3D val="0"/>
            <c:spPr>
              <a:solidFill>
                <a:schemeClr val="accent3"/>
              </a:solidFill>
              <a:ln>
                <a:noFill/>
              </a:ln>
              <a:effectLst/>
            </c:spPr>
            <c:extLst>
              <c:ext xmlns:c16="http://schemas.microsoft.com/office/drawing/2014/chart" uri="{C3380CC4-5D6E-409C-BE32-E72D297353CC}">
                <c16:uniqueId val="{0000000D-D669-4CCA-91D6-AF0CD7354AA5}"/>
              </c:ext>
            </c:extLst>
          </c:dPt>
          <c:dPt>
            <c:idx val="14"/>
            <c:invertIfNegative val="0"/>
            <c:bubble3D val="0"/>
            <c:spPr>
              <a:solidFill>
                <a:srgbClr val="AF82CC"/>
              </a:solidFill>
              <a:ln>
                <a:noFill/>
              </a:ln>
              <a:effectLst/>
            </c:spPr>
            <c:extLst>
              <c:ext xmlns:c16="http://schemas.microsoft.com/office/drawing/2014/chart" uri="{C3380CC4-5D6E-409C-BE32-E72D297353CC}">
                <c16:uniqueId val="{00000011-BD6C-4BE5-B2E9-7EFF37FCEB5E}"/>
              </c:ext>
            </c:extLst>
          </c:dPt>
          <c:dPt>
            <c:idx val="15"/>
            <c:invertIfNegative val="0"/>
            <c:bubble3D val="0"/>
            <c:spPr>
              <a:solidFill>
                <a:schemeClr val="accent3"/>
              </a:solidFill>
              <a:ln>
                <a:noFill/>
              </a:ln>
              <a:effectLst/>
            </c:spPr>
            <c:extLst>
              <c:ext xmlns:c16="http://schemas.microsoft.com/office/drawing/2014/chart" uri="{C3380CC4-5D6E-409C-BE32-E72D297353CC}">
                <c16:uniqueId val="{0000002B-D1D5-44FD-8176-C0C01E3B34D4}"/>
              </c:ext>
            </c:extLst>
          </c:dPt>
          <c:dPt>
            <c:idx val="16"/>
            <c:invertIfNegative val="0"/>
            <c:bubble3D val="0"/>
            <c:spPr>
              <a:solidFill>
                <a:schemeClr val="accent3"/>
              </a:solidFill>
              <a:ln>
                <a:noFill/>
              </a:ln>
              <a:effectLst/>
            </c:spPr>
            <c:extLst>
              <c:ext xmlns:c16="http://schemas.microsoft.com/office/drawing/2014/chart" uri="{C3380CC4-5D6E-409C-BE32-E72D297353CC}">
                <c16:uniqueId val="{00000015-BD6C-4BE5-B2E9-7EFF37FCEB5E}"/>
              </c:ext>
            </c:extLst>
          </c:dPt>
          <c:dPt>
            <c:idx val="17"/>
            <c:invertIfNegative val="0"/>
            <c:bubble3D val="0"/>
            <c:spPr>
              <a:solidFill>
                <a:schemeClr val="accent3"/>
              </a:solidFill>
              <a:ln>
                <a:noFill/>
              </a:ln>
              <a:effectLst/>
            </c:spPr>
            <c:extLst>
              <c:ext xmlns:c16="http://schemas.microsoft.com/office/drawing/2014/chart" uri="{C3380CC4-5D6E-409C-BE32-E72D297353CC}">
                <c16:uniqueId val="{00000017-BD6C-4BE5-B2E9-7EFF37FCEB5E}"/>
              </c:ext>
            </c:extLst>
          </c:dPt>
          <c:dPt>
            <c:idx val="18"/>
            <c:invertIfNegative val="0"/>
            <c:bubble3D val="0"/>
            <c:spPr>
              <a:solidFill>
                <a:schemeClr val="accent6">
                  <a:lumMod val="40000"/>
                  <a:lumOff val="60000"/>
                </a:schemeClr>
              </a:solidFill>
              <a:ln>
                <a:solidFill>
                  <a:schemeClr val="bg1"/>
                </a:solidFill>
              </a:ln>
              <a:effectLst/>
            </c:spPr>
            <c:extLst>
              <c:ext xmlns:c16="http://schemas.microsoft.com/office/drawing/2014/chart" uri="{C3380CC4-5D6E-409C-BE32-E72D297353CC}">
                <c16:uniqueId val="{00000019-BD6C-4BE5-B2E9-7EFF37FCEB5E}"/>
              </c:ext>
            </c:extLst>
          </c:dPt>
          <c:dPt>
            <c:idx val="19"/>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1B-BD6C-4BE5-B2E9-7EFF37FCEB5E}"/>
              </c:ext>
            </c:extLst>
          </c:dPt>
          <c:dPt>
            <c:idx val="20"/>
            <c:invertIfNegative val="0"/>
            <c:bubble3D val="0"/>
            <c:spPr>
              <a:solidFill>
                <a:srgbClr val="6FB9FD"/>
              </a:solidFill>
              <a:ln>
                <a:noFill/>
              </a:ln>
              <a:effectLst/>
            </c:spPr>
            <c:extLst>
              <c:ext xmlns:c16="http://schemas.microsoft.com/office/drawing/2014/chart" uri="{C3380CC4-5D6E-409C-BE32-E72D297353CC}">
                <c16:uniqueId val="{0000001B-D669-4CCA-91D6-AF0CD7354AA5}"/>
              </c:ext>
            </c:extLst>
          </c:dPt>
          <c:dPt>
            <c:idx val="21"/>
            <c:invertIfNegative val="0"/>
            <c:bubble3D val="0"/>
            <c:spPr>
              <a:solidFill>
                <a:srgbClr val="6FB9FD"/>
              </a:solidFill>
              <a:ln>
                <a:noFill/>
              </a:ln>
              <a:effectLst/>
            </c:spPr>
            <c:extLst>
              <c:ext xmlns:c16="http://schemas.microsoft.com/office/drawing/2014/chart" uri="{C3380CC4-5D6E-409C-BE32-E72D297353CC}">
                <c16:uniqueId val="{0000001F-BD6C-4BE5-B2E9-7EFF37FCEB5E}"/>
              </c:ext>
            </c:extLst>
          </c:dPt>
          <c:dPt>
            <c:idx val="22"/>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21-BD6C-4BE5-B2E9-7EFF37FCEB5E}"/>
              </c:ext>
            </c:extLst>
          </c:dPt>
          <c:dPt>
            <c:idx val="23"/>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2C-D1D5-44FD-8176-C0C01E3B34D4}"/>
              </c:ext>
            </c:extLst>
          </c:dPt>
          <c:dLbls>
            <c:spPr>
              <a:noFill/>
              <a:ln>
                <a:noFill/>
              </a:ln>
              <a:effectLst/>
            </c:spPr>
            <c:txPr>
              <a:bodyPr rot="0" spcFirstLastPara="1" vertOverflow="ellipsis" vert="horz" wrap="square" lIns="38100" tIns="19050" rIns="38100" bIns="19050" anchor="ctr" anchorCtr="1">
                <a:spAutoFit/>
              </a:bodyPr>
              <a:lstStyle/>
              <a:p>
                <a:pPr>
                  <a:defRPr lang="en-GB"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Aug '20</c:v>
                </c:pt>
                <c:pt idx="1">
                  <c:v>Feb '21</c:v>
                </c:pt>
                <c:pt idx="2">
                  <c:v>Aug '21</c:v>
                </c:pt>
                <c:pt idx="3">
                  <c:v>Feb '22</c:v>
                </c:pt>
                <c:pt idx="4">
                  <c:v>Aug '24</c:v>
                </c:pt>
                <c:pt idx="5">
                  <c:v>Feb '25</c:v>
                </c:pt>
                <c:pt idx="6">
                  <c:v>Aug '20</c:v>
                </c:pt>
                <c:pt idx="7">
                  <c:v>Feb '21</c:v>
                </c:pt>
                <c:pt idx="8">
                  <c:v>Aug '21</c:v>
                </c:pt>
                <c:pt idx="9">
                  <c:v>Feb '22</c:v>
                </c:pt>
                <c:pt idx="10">
                  <c:v>Aug '24</c:v>
                </c:pt>
                <c:pt idx="11">
                  <c:v>Feb '25</c:v>
                </c:pt>
                <c:pt idx="12">
                  <c:v>Aug '20</c:v>
                </c:pt>
                <c:pt idx="13">
                  <c:v>Feb '21</c:v>
                </c:pt>
                <c:pt idx="14">
                  <c:v>Aug '21</c:v>
                </c:pt>
                <c:pt idx="15">
                  <c:v>Feb '22</c:v>
                </c:pt>
                <c:pt idx="16">
                  <c:v>Aug '24</c:v>
                </c:pt>
                <c:pt idx="17">
                  <c:v>Feb '25</c:v>
                </c:pt>
                <c:pt idx="18">
                  <c:v>Aug '20</c:v>
                </c:pt>
                <c:pt idx="19">
                  <c:v>Feb '21</c:v>
                </c:pt>
                <c:pt idx="20">
                  <c:v>Aug '21</c:v>
                </c:pt>
                <c:pt idx="21">
                  <c:v>Feb '22</c:v>
                </c:pt>
                <c:pt idx="22">
                  <c:v>Aug '24</c:v>
                </c:pt>
                <c:pt idx="23">
                  <c:v>Feb '25</c:v>
                </c:pt>
              </c:strCache>
            </c:strRef>
          </c:cat>
          <c:val>
            <c:numRef>
              <c:f>Sheet1!$B$2:$B$25</c:f>
              <c:numCache>
                <c:formatCode>0%</c:formatCode>
                <c:ptCount val="24"/>
                <c:pt idx="0">
                  <c:v>0.33</c:v>
                </c:pt>
                <c:pt idx="1">
                  <c:v>0.36</c:v>
                </c:pt>
                <c:pt idx="2">
                  <c:v>0.36</c:v>
                </c:pt>
                <c:pt idx="3">
                  <c:v>0.32</c:v>
                </c:pt>
                <c:pt idx="4">
                  <c:v>0.34</c:v>
                </c:pt>
                <c:pt idx="5">
                  <c:v>0.27</c:v>
                </c:pt>
                <c:pt idx="6">
                  <c:v>0.36</c:v>
                </c:pt>
                <c:pt idx="7">
                  <c:v>0.37</c:v>
                </c:pt>
                <c:pt idx="8">
                  <c:v>0.37</c:v>
                </c:pt>
                <c:pt idx="9">
                  <c:v>0.37</c:v>
                </c:pt>
                <c:pt idx="10">
                  <c:v>0.38</c:v>
                </c:pt>
                <c:pt idx="11">
                  <c:v>0.34</c:v>
                </c:pt>
                <c:pt idx="12">
                  <c:v>0.37</c:v>
                </c:pt>
                <c:pt idx="13">
                  <c:v>0.41</c:v>
                </c:pt>
                <c:pt idx="14">
                  <c:v>0.41</c:v>
                </c:pt>
                <c:pt idx="15">
                  <c:v>0.39</c:v>
                </c:pt>
                <c:pt idx="16">
                  <c:v>0.41</c:v>
                </c:pt>
                <c:pt idx="17">
                  <c:v>0.37</c:v>
                </c:pt>
                <c:pt idx="18">
                  <c:v>0.36</c:v>
                </c:pt>
                <c:pt idx="19">
                  <c:v>0.42</c:v>
                </c:pt>
                <c:pt idx="20">
                  <c:v>0.39</c:v>
                </c:pt>
                <c:pt idx="21">
                  <c:v>0.42</c:v>
                </c:pt>
                <c:pt idx="22">
                  <c:v>0.42</c:v>
                </c:pt>
                <c:pt idx="23">
                  <c:v>0.39</c:v>
                </c:pt>
              </c:numCache>
            </c:numRef>
          </c:val>
          <c:extLst>
            <c:ext xmlns:c16="http://schemas.microsoft.com/office/drawing/2014/chart" uri="{C3380CC4-5D6E-409C-BE32-E72D297353CC}">
              <c16:uniqueId val="{00000024-BD6C-4BE5-B2E9-7EFF37FCEB5E}"/>
            </c:ext>
          </c:extLst>
        </c:ser>
        <c:dLbls>
          <c:dLblPos val="outEnd"/>
          <c:showLegendKey val="0"/>
          <c:showVal val="1"/>
          <c:showCatName val="0"/>
          <c:showSerName val="0"/>
          <c:showPercent val="0"/>
          <c:showBubbleSize val="0"/>
        </c:dLbls>
        <c:gapWidth val="165"/>
        <c:axId val="1811322080"/>
        <c:axId val="1811308480"/>
      </c:barChart>
      <c:catAx>
        <c:axId val="18113220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GB" sz="1000" b="0" i="0" u="none" strike="noStrike" kern="1200" baseline="0">
                <a:solidFill>
                  <a:schemeClr val="tx1"/>
                </a:solidFill>
                <a:latin typeface="+mn-lt"/>
                <a:ea typeface="+mn-ea"/>
                <a:cs typeface="+mn-cs"/>
              </a:defRPr>
            </a:pPr>
            <a:endParaRPr lang="en-US"/>
          </a:p>
        </c:txPr>
        <c:crossAx val="1811308480"/>
        <c:crosses val="autoZero"/>
        <c:auto val="1"/>
        <c:lblAlgn val="ctr"/>
        <c:lblOffset val="100"/>
        <c:noMultiLvlLbl val="0"/>
      </c:catAx>
      <c:valAx>
        <c:axId val="1811308480"/>
        <c:scaling>
          <c:orientation val="minMax"/>
        </c:scaling>
        <c:delete val="1"/>
        <c:axPos val="t"/>
        <c:numFmt formatCode="0%" sourceLinked="1"/>
        <c:majorTickMark val="none"/>
        <c:minorTickMark val="none"/>
        <c:tickLblPos val="nextTo"/>
        <c:crossAx val="1811322080"/>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 claiming to have driven when feeling tired or sleepy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5385328542445547E-2"/>
          <c:y val="2.2629583111926966E-2"/>
          <c:w val="0.94540474093797211"/>
          <c:h val="0.7277106022605021"/>
        </c:manualLayout>
      </c:layout>
      <c:lineChart>
        <c:grouping val="standard"/>
        <c:varyColors val="0"/>
        <c:ser>
          <c:idx val="0"/>
          <c:order val="0"/>
          <c:tx>
            <c:strRef>
              <c:f>Sheet1!$B$1</c:f>
              <c:strCache>
                <c:ptCount val="1"/>
                <c:pt idx="0">
                  <c:v>Carried on driving when you are aware of feeling tired or sleepy*</c:v>
                </c:pt>
              </c:strCache>
            </c:strRef>
          </c:tx>
          <c:spPr>
            <a:ln w="28575" cap="rnd">
              <a:solidFill>
                <a:schemeClr val="accent1"/>
              </a:solidFill>
              <a:round/>
            </a:ln>
            <a:effectLst/>
          </c:spPr>
          <c:marker>
            <c:symbol val="none"/>
          </c:marker>
          <c:dLbls>
            <c:dLbl>
              <c:idx val="0"/>
              <c:layout>
                <c:manualLayout>
                  <c:x val="-3.6255368244675942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8B8-4088-BB1F-31C005E4D487}"/>
                </c:ext>
              </c:extLst>
            </c:dLbl>
            <c:dLbl>
              <c:idx val="14"/>
              <c:delete val="1"/>
              <c:extLst>
                <c:ext xmlns:c15="http://schemas.microsoft.com/office/drawing/2012/chart" uri="{CE6537A1-D6FC-4f65-9D91-7224C49458BB}"/>
                <c:ext xmlns:c16="http://schemas.microsoft.com/office/drawing/2014/chart" uri="{C3380CC4-5D6E-409C-BE32-E72D297353CC}">
                  <c16:uniqueId val="{00000000-C3CD-46B6-B982-74849A4B461A}"/>
                </c:ext>
              </c:extLst>
            </c:dLbl>
            <c:dLbl>
              <c:idx val="15"/>
              <c:delete val="1"/>
              <c:extLst>
                <c:ext xmlns:c15="http://schemas.microsoft.com/office/drawing/2012/chart" uri="{CE6537A1-D6FC-4f65-9D91-7224C49458BB}"/>
                <c:ext xmlns:c16="http://schemas.microsoft.com/office/drawing/2014/chart" uri="{C3380CC4-5D6E-409C-BE32-E72D297353CC}">
                  <c16:uniqueId val="{00000001-C3CD-46B6-B982-74849A4B461A}"/>
                </c:ext>
              </c:extLst>
            </c:dLbl>
            <c:dLbl>
              <c:idx val="16"/>
              <c:layout>
                <c:manualLayout>
                  <c:x val="-1.025563681118726E-2"/>
                  <c:y val="-2.24078546930101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3CD-46B6-B982-74849A4B461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Feb 
'14 </c:v>
                </c:pt>
                <c:pt idx="1">
                  <c:v>July 
'14 </c:v>
                </c:pt>
                <c:pt idx="2">
                  <c:v>Feb 
'15 </c:v>
                </c:pt>
                <c:pt idx="3">
                  <c:v>July 
'15 </c:v>
                </c:pt>
                <c:pt idx="4">
                  <c:v>Feb 
'16 </c:v>
                </c:pt>
                <c:pt idx="5">
                  <c:v>Jul 
'16 </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Sheet1!$B$2:$B$21</c:f>
              <c:numCache>
                <c:formatCode>General</c:formatCode>
                <c:ptCount val="17"/>
                <c:pt idx="0">
                  <c:v>24</c:v>
                </c:pt>
                <c:pt idx="1">
                  <c:v>19</c:v>
                </c:pt>
                <c:pt idx="2">
                  <c:v>19</c:v>
                </c:pt>
                <c:pt idx="3">
                  <c:v>29</c:v>
                </c:pt>
                <c:pt idx="4">
                  <c:v>28</c:v>
                </c:pt>
                <c:pt idx="5">
                  <c:v>27</c:v>
                </c:pt>
                <c:pt idx="6">
                  <c:v>23</c:v>
                </c:pt>
                <c:pt idx="7">
                  <c:v>24</c:v>
                </c:pt>
                <c:pt idx="8">
                  <c:v>24</c:v>
                </c:pt>
                <c:pt idx="9">
                  <c:v>26</c:v>
                </c:pt>
                <c:pt idx="10">
                  <c:v>17</c:v>
                </c:pt>
                <c:pt idx="11">
                  <c:v>15</c:v>
                </c:pt>
                <c:pt idx="12">
                  <c:v>19</c:v>
                </c:pt>
                <c:pt idx="13">
                  <c:v>11</c:v>
                </c:pt>
                <c:pt idx="14">
                  <c:v>15</c:v>
                </c:pt>
                <c:pt idx="15">
                  <c:v>16</c:v>
                </c:pt>
                <c:pt idx="16">
                  <c:v>18</c:v>
                </c:pt>
              </c:numCache>
            </c:numRef>
          </c:val>
          <c:smooth val="0"/>
          <c:extLst>
            <c:ext xmlns:c16="http://schemas.microsoft.com/office/drawing/2014/chart" uri="{C3380CC4-5D6E-409C-BE32-E72D297353CC}">
              <c16:uniqueId val="{0000000D-C6D7-4B94-8BFB-39861A2AD40B}"/>
            </c:ext>
          </c:extLst>
        </c:ser>
        <c:dLbls>
          <c:showLegendKey val="0"/>
          <c:showVal val="0"/>
          <c:showCatName val="0"/>
          <c:showSerName val="0"/>
          <c:showPercent val="0"/>
          <c:showBubbleSize val="0"/>
        </c:dLbls>
        <c:smooth val="0"/>
        <c:axId val="1935889328"/>
        <c:axId val="1935887152"/>
      </c:lineChart>
      <c:catAx>
        <c:axId val="1935889328"/>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5887152"/>
        <c:crosses val="autoZero"/>
        <c:auto val="1"/>
        <c:lblAlgn val="ctr"/>
        <c:lblOffset val="100"/>
        <c:noMultiLvlLbl val="0"/>
      </c:catAx>
      <c:valAx>
        <c:axId val="193588715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588932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020709634959851"/>
          <c:y val="0.27691137537047411"/>
          <c:w val="0.69472847672568505"/>
          <c:h val="0.63636538042211832"/>
        </c:manualLayout>
      </c:layout>
      <c:barChart>
        <c:barDir val="col"/>
        <c:grouping val="percentStacked"/>
        <c:varyColors val="0"/>
        <c:ser>
          <c:idx val="8"/>
          <c:order val="0"/>
          <c:tx>
            <c:strRef>
              <c:f>Sheet1!$B$1</c:f>
              <c:strCache>
                <c:ptCount val="1"/>
                <c:pt idx="0">
                  <c:v>Never</c:v>
                </c:pt>
              </c:strCache>
            </c:strRef>
          </c:tx>
          <c:spPr>
            <a:solidFill>
              <a:srgbClr val="FF0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Feb '25</c:v>
                </c:pt>
                <c:pt idx="1">
                  <c:v>Aug '24</c:v>
                </c:pt>
                <c:pt idx="2">
                  <c:v>Feb '22</c:v>
                </c:pt>
                <c:pt idx="3">
                  <c:v>Aug '21</c:v>
                </c:pt>
                <c:pt idx="4">
                  <c:v>Feb '21</c:v>
                </c:pt>
                <c:pt idx="5">
                  <c:v>Aug '20</c:v>
                </c:pt>
              </c:strCache>
            </c:strRef>
          </c:cat>
          <c:val>
            <c:numRef>
              <c:f>Sheet1!$B$2:$B$7</c:f>
              <c:numCache>
                <c:formatCode>General</c:formatCode>
                <c:ptCount val="6"/>
                <c:pt idx="0">
                  <c:v>3</c:v>
                </c:pt>
                <c:pt idx="1">
                  <c:v>4</c:v>
                </c:pt>
                <c:pt idx="2">
                  <c:v>6</c:v>
                </c:pt>
                <c:pt idx="3">
                  <c:v>5</c:v>
                </c:pt>
                <c:pt idx="4">
                  <c:v>4</c:v>
                </c:pt>
                <c:pt idx="5">
                  <c:v>5</c:v>
                </c:pt>
              </c:numCache>
            </c:numRef>
          </c:val>
          <c:extLst>
            <c:ext xmlns:c16="http://schemas.microsoft.com/office/drawing/2014/chart" uri="{C3380CC4-5D6E-409C-BE32-E72D297353CC}">
              <c16:uniqueId val="{00000001-7A1C-450F-8AE6-3B373429E323}"/>
            </c:ext>
          </c:extLst>
        </c:ser>
        <c:ser>
          <c:idx val="0"/>
          <c:order val="1"/>
          <c:tx>
            <c:strRef>
              <c:f>Sheet1!$C$1</c:f>
              <c:strCache>
                <c:ptCount val="1"/>
                <c:pt idx="0">
                  <c:v>Rarely</c:v>
                </c:pt>
              </c:strCache>
            </c:strRef>
          </c:tx>
          <c:spPr>
            <a:solidFill>
              <a:srgbClr val="FFC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Feb '25</c:v>
                </c:pt>
                <c:pt idx="1">
                  <c:v>Aug '24</c:v>
                </c:pt>
                <c:pt idx="2">
                  <c:v>Feb '22</c:v>
                </c:pt>
                <c:pt idx="3">
                  <c:v>Aug '21</c:v>
                </c:pt>
                <c:pt idx="4">
                  <c:v>Feb '21</c:v>
                </c:pt>
                <c:pt idx="5">
                  <c:v>Aug '20</c:v>
                </c:pt>
              </c:strCache>
            </c:strRef>
          </c:cat>
          <c:val>
            <c:numRef>
              <c:f>Sheet1!$C$2:$C$7</c:f>
              <c:numCache>
                <c:formatCode>General</c:formatCode>
                <c:ptCount val="6"/>
                <c:pt idx="0">
                  <c:v>11</c:v>
                </c:pt>
                <c:pt idx="1">
                  <c:v>12</c:v>
                </c:pt>
                <c:pt idx="2">
                  <c:v>12</c:v>
                </c:pt>
                <c:pt idx="3">
                  <c:v>10</c:v>
                </c:pt>
                <c:pt idx="4">
                  <c:v>15</c:v>
                </c:pt>
                <c:pt idx="5">
                  <c:v>12</c:v>
                </c:pt>
              </c:numCache>
            </c:numRef>
          </c:val>
          <c:extLst>
            <c:ext xmlns:c16="http://schemas.microsoft.com/office/drawing/2014/chart" uri="{C3380CC4-5D6E-409C-BE32-E72D297353CC}">
              <c16:uniqueId val="{00000002-7A1C-450F-8AE6-3B373429E323}"/>
            </c:ext>
          </c:extLst>
        </c:ser>
        <c:ser>
          <c:idx val="1"/>
          <c:order val="2"/>
          <c:tx>
            <c:strRef>
              <c:f>Sheet1!$D$1</c:f>
              <c:strCache>
                <c:ptCount val="1"/>
                <c:pt idx="0">
                  <c:v>Occasionally</c:v>
                </c:pt>
              </c:strCache>
            </c:strRef>
          </c:tx>
          <c:spPr>
            <a:solidFill>
              <a:srgbClr val="BAE18F"/>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Feb '25</c:v>
                </c:pt>
                <c:pt idx="1">
                  <c:v>Aug '24</c:v>
                </c:pt>
                <c:pt idx="2">
                  <c:v>Feb '22</c:v>
                </c:pt>
                <c:pt idx="3">
                  <c:v>Aug '21</c:v>
                </c:pt>
                <c:pt idx="4">
                  <c:v>Feb '21</c:v>
                </c:pt>
                <c:pt idx="5">
                  <c:v>Aug '20</c:v>
                </c:pt>
              </c:strCache>
            </c:strRef>
          </c:cat>
          <c:val>
            <c:numRef>
              <c:f>Sheet1!$D$2:$D$7</c:f>
              <c:numCache>
                <c:formatCode>General</c:formatCode>
                <c:ptCount val="6"/>
                <c:pt idx="0">
                  <c:v>24</c:v>
                </c:pt>
                <c:pt idx="1">
                  <c:v>21</c:v>
                </c:pt>
                <c:pt idx="2">
                  <c:v>19</c:v>
                </c:pt>
                <c:pt idx="3">
                  <c:v>22</c:v>
                </c:pt>
                <c:pt idx="4">
                  <c:v>20</c:v>
                </c:pt>
                <c:pt idx="5">
                  <c:v>26</c:v>
                </c:pt>
              </c:numCache>
            </c:numRef>
          </c:val>
          <c:extLst>
            <c:ext xmlns:c16="http://schemas.microsoft.com/office/drawing/2014/chart" uri="{C3380CC4-5D6E-409C-BE32-E72D297353CC}">
              <c16:uniqueId val="{00000003-7A1C-450F-8AE6-3B373429E323}"/>
            </c:ext>
          </c:extLst>
        </c:ser>
        <c:ser>
          <c:idx val="2"/>
          <c:order val="3"/>
          <c:tx>
            <c:strRef>
              <c:f>Sheet1!$E$1</c:f>
              <c:strCache>
                <c:ptCount val="1"/>
                <c:pt idx="0">
                  <c:v>Nearly always</c:v>
                </c:pt>
              </c:strCache>
            </c:strRef>
          </c:tx>
          <c:spPr>
            <a:solidFill>
              <a:srgbClr val="92D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Feb '25</c:v>
                </c:pt>
                <c:pt idx="1">
                  <c:v>Aug '24</c:v>
                </c:pt>
                <c:pt idx="2">
                  <c:v>Feb '22</c:v>
                </c:pt>
                <c:pt idx="3">
                  <c:v>Aug '21</c:v>
                </c:pt>
                <c:pt idx="4">
                  <c:v>Feb '21</c:v>
                </c:pt>
                <c:pt idx="5">
                  <c:v>Aug '20</c:v>
                </c:pt>
              </c:strCache>
            </c:strRef>
          </c:cat>
          <c:val>
            <c:numRef>
              <c:f>Sheet1!$E$2:$E$7</c:f>
              <c:numCache>
                <c:formatCode>General</c:formatCode>
                <c:ptCount val="6"/>
                <c:pt idx="0">
                  <c:v>35</c:v>
                </c:pt>
                <c:pt idx="1">
                  <c:v>28</c:v>
                </c:pt>
                <c:pt idx="2">
                  <c:v>29</c:v>
                </c:pt>
                <c:pt idx="3">
                  <c:v>31</c:v>
                </c:pt>
                <c:pt idx="4">
                  <c:v>33</c:v>
                </c:pt>
                <c:pt idx="5">
                  <c:v>29</c:v>
                </c:pt>
              </c:numCache>
            </c:numRef>
          </c:val>
          <c:extLst>
            <c:ext xmlns:c16="http://schemas.microsoft.com/office/drawing/2014/chart" uri="{C3380CC4-5D6E-409C-BE32-E72D297353CC}">
              <c16:uniqueId val="{00000004-7A1C-450F-8AE6-3B373429E323}"/>
            </c:ext>
          </c:extLst>
        </c:ser>
        <c:ser>
          <c:idx val="3"/>
          <c:order val="4"/>
          <c:tx>
            <c:strRef>
              <c:f>Sheet1!$F$1</c:f>
              <c:strCache>
                <c:ptCount val="1"/>
                <c:pt idx="0">
                  <c:v>Always</c:v>
                </c:pt>
              </c:strCache>
            </c:strRef>
          </c:tx>
          <c:spPr>
            <a:solidFill>
              <a:srgbClr val="00B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Feb '25</c:v>
                </c:pt>
                <c:pt idx="1">
                  <c:v>Aug '24</c:v>
                </c:pt>
                <c:pt idx="2">
                  <c:v>Feb '22</c:v>
                </c:pt>
                <c:pt idx="3">
                  <c:v>Aug '21</c:v>
                </c:pt>
                <c:pt idx="4">
                  <c:v>Feb '21</c:v>
                </c:pt>
                <c:pt idx="5">
                  <c:v>Aug '20</c:v>
                </c:pt>
              </c:strCache>
            </c:strRef>
          </c:cat>
          <c:val>
            <c:numRef>
              <c:f>Sheet1!$F$2:$F$7</c:f>
              <c:numCache>
                <c:formatCode>General</c:formatCode>
                <c:ptCount val="6"/>
                <c:pt idx="0">
                  <c:v>28</c:v>
                </c:pt>
                <c:pt idx="1">
                  <c:v>35</c:v>
                </c:pt>
                <c:pt idx="2">
                  <c:v>35</c:v>
                </c:pt>
                <c:pt idx="3">
                  <c:v>32</c:v>
                </c:pt>
                <c:pt idx="4">
                  <c:v>28</c:v>
                </c:pt>
                <c:pt idx="5">
                  <c:v>28</c:v>
                </c:pt>
              </c:numCache>
            </c:numRef>
          </c:val>
          <c:extLst>
            <c:ext xmlns:c16="http://schemas.microsoft.com/office/drawing/2014/chart" uri="{C3380CC4-5D6E-409C-BE32-E72D297353CC}">
              <c16:uniqueId val="{00000005-7A1C-450F-8AE6-3B373429E323}"/>
            </c:ext>
          </c:extLst>
        </c:ser>
        <c:dLbls>
          <c:showLegendKey val="0"/>
          <c:showVal val="1"/>
          <c:showCatName val="0"/>
          <c:showSerName val="0"/>
          <c:showPercent val="0"/>
          <c:showBubbleSize val="0"/>
        </c:dLbls>
        <c:gapWidth val="95"/>
        <c:overlap val="100"/>
        <c:axId val="1935884976"/>
        <c:axId val="1935888784"/>
      </c:barChart>
      <c:catAx>
        <c:axId val="1935884976"/>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88784"/>
        <c:crosses val="autoZero"/>
        <c:auto val="1"/>
        <c:lblAlgn val="ctr"/>
        <c:lblOffset val="100"/>
        <c:noMultiLvlLbl val="0"/>
      </c:catAx>
      <c:valAx>
        <c:axId val="1935888784"/>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84976"/>
        <c:crosses val="autoZero"/>
        <c:crossBetween val="between"/>
      </c:valAx>
      <c:spPr>
        <a:noFill/>
        <a:ln>
          <a:noFill/>
        </a:ln>
        <a:effectLst/>
      </c:spPr>
    </c:plotArea>
    <c:legend>
      <c:legendPos val="l"/>
      <c:layout>
        <c:manualLayout>
          <c:xMode val="edge"/>
          <c:yMode val="edge"/>
          <c:x val="4.2042015992992551E-2"/>
          <c:y val="0.35473998238354387"/>
          <c:w val="0.2167195503358143"/>
          <c:h val="0.5050725929390006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513787132540577"/>
          <c:y val="0.2891319952082928"/>
          <c:w val="0.63575085799717534"/>
          <c:h val="0.63636538042211832"/>
        </c:manualLayout>
      </c:layout>
      <c:barChart>
        <c:barDir val="col"/>
        <c:grouping val="percentStacked"/>
        <c:varyColors val="0"/>
        <c:ser>
          <c:idx val="8"/>
          <c:order val="0"/>
          <c:tx>
            <c:strRef>
              <c:f>Sheet1!$B$1</c:f>
              <c:strCache>
                <c:ptCount val="1"/>
                <c:pt idx="0">
                  <c:v>Disagree strongly </c:v>
                </c:pt>
              </c:strCache>
            </c:strRef>
          </c:tx>
          <c:spPr>
            <a:solidFill>
              <a:srgbClr val="FF0000"/>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0-A55F-4EEC-AE46-B15F62E16044}"/>
                </c:ext>
              </c:extLst>
            </c:dLbl>
            <c:dLbl>
              <c:idx val="3"/>
              <c:delete val="1"/>
              <c:extLst>
                <c:ext xmlns:c15="http://schemas.microsoft.com/office/drawing/2012/chart" uri="{CE6537A1-D6FC-4f65-9D91-7224C49458BB}"/>
                <c:ext xmlns:c16="http://schemas.microsoft.com/office/drawing/2014/chart" uri="{C3380CC4-5D6E-409C-BE32-E72D297353CC}">
                  <c16:uniqueId val="{00000001-A55F-4EEC-AE46-B15F62E16044}"/>
                </c:ext>
              </c:extLst>
            </c:dLbl>
            <c:dLbl>
              <c:idx val="4"/>
              <c:delete val="1"/>
              <c:extLst>
                <c:ext xmlns:c15="http://schemas.microsoft.com/office/drawing/2012/chart" uri="{CE6537A1-D6FC-4f65-9D91-7224C49458BB}"/>
                <c:ext xmlns:c16="http://schemas.microsoft.com/office/drawing/2014/chart" uri="{C3380CC4-5D6E-409C-BE32-E72D297353CC}">
                  <c16:uniqueId val="{00000002-A55F-4EEC-AE46-B15F62E16044}"/>
                </c:ext>
              </c:extLst>
            </c:dLbl>
            <c:dLbl>
              <c:idx val="5"/>
              <c:delete val="1"/>
              <c:extLst>
                <c:ext xmlns:c15="http://schemas.microsoft.com/office/drawing/2012/chart" uri="{CE6537A1-D6FC-4f65-9D91-7224C49458BB}"/>
                <c:ext xmlns:c16="http://schemas.microsoft.com/office/drawing/2014/chart" uri="{C3380CC4-5D6E-409C-BE32-E72D297353CC}">
                  <c16:uniqueId val="{00000003-A55F-4EEC-AE46-B15F62E16044}"/>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Feb '25</c:v>
                </c:pt>
                <c:pt idx="1">
                  <c:v>Aug '24</c:v>
                </c:pt>
                <c:pt idx="2">
                  <c:v>Feb '22</c:v>
                </c:pt>
                <c:pt idx="3">
                  <c:v>Aug '21</c:v>
                </c:pt>
                <c:pt idx="4">
                  <c:v>Feb '21</c:v>
                </c:pt>
                <c:pt idx="5">
                  <c:v>Aug '20</c:v>
                </c:pt>
              </c:strCache>
            </c:strRef>
          </c:cat>
          <c:val>
            <c:numRef>
              <c:f>Sheet1!$B$2:$B$7</c:f>
              <c:numCache>
                <c:formatCode>General</c:formatCode>
                <c:ptCount val="6"/>
                <c:pt idx="0">
                  <c:v>4</c:v>
                </c:pt>
                <c:pt idx="1">
                  <c:v>5</c:v>
                </c:pt>
                <c:pt idx="2">
                  <c:v>3</c:v>
                </c:pt>
                <c:pt idx="3">
                  <c:v>3</c:v>
                </c:pt>
                <c:pt idx="4">
                  <c:v>2</c:v>
                </c:pt>
                <c:pt idx="5">
                  <c:v>2</c:v>
                </c:pt>
              </c:numCache>
            </c:numRef>
          </c:val>
          <c:extLst>
            <c:ext xmlns:c16="http://schemas.microsoft.com/office/drawing/2014/chart" uri="{C3380CC4-5D6E-409C-BE32-E72D297353CC}">
              <c16:uniqueId val="{00000004-A55F-4EEC-AE46-B15F62E16044}"/>
            </c:ext>
          </c:extLst>
        </c:ser>
        <c:ser>
          <c:idx val="0"/>
          <c:order val="1"/>
          <c:tx>
            <c:strRef>
              <c:f>Sheet1!$C$1</c:f>
              <c:strCache>
                <c:ptCount val="1"/>
                <c:pt idx="0">
                  <c:v>Disagree slightly</c:v>
                </c:pt>
              </c:strCache>
            </c:strRef>
          </c:tx>
          <c:spPr>
            <a:solidFill>
              <a:srgbClr val="FFC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Feb '25</c:v>
                </c:pt>
                <c:pt idx="1">
                  <c:v>Aug '24</c:v>
                </c:pt>
                <c:pt idx="2">
                  <c:v>Feb '22</c:v>
                </c:pt>
                <c:pt idx="3">
                  <c:v>Aug '21</c:v>
                </c:pt>
                <c:pt idx="4">
                  <c:v>Feb '21</c:v>
                </c:pt>
                <c:pt idx="5">
                  <c:v>Aug '20</c:v>
                </c:pt>
              </c:strCache>
            </c:strRef>
          </c:cat>
          <c:val>
            <c:numRef>
              <c:f>Sheet1!$C$2:$C$7</c:f>
              <c:numCache>
                <c:formatCode>General</c:formatCode>
                <c:ptCount val="6"/>
                <c:pt idx="0">
                  <c:v>6</c:v>
                </c:pt>
                <c:pt idx="1">
                  <c:v>7</c:v>
                </c:pt>
                <c:pt idx="2">
                  <c:v>5</c:v>
                </c:pt>
                <c:pt idx="3">
                  <c:v>4</c:v>
                </c:pt>
                <c:pt idx="4">
                  <c:v>5</c:v>
                </c:pt>
                <c:pt idx="5">
                  <c:v>3</c:v>
                </c:pt>
              </c:numCache>
            </c:numRef>
          </c:val>
          <c:extLst>
            <c:ext xmlns:c16="http://schemas.microsoft.com/office/drawing/2014/chart" uri="{C3380CC4-5D6E-409C-BE32-E72D297353CC}">
              <c16:uniqueId val="{00000005-A55F-4EEC-AE46-B15F62E16044}"/>
            </c:ext>
          </c:extLst>
        </c:ser>
        <c:ser>
          <c:idx val="1"/>
          <c:order val="2"/>
          <c:tx>
            <c:strRef>
              <c:f>Sheet1!$D$1</c:f>
              <c:strCache>
                <c:ptCount val="1"/>
                <c:pt idx="0">
                  <c:v>Neither nor</c:v>
                </c:pt>
              </c:strCache>
            </c:strRef>
          </c:tx>
          <c:spPr>
            <a:solidFill>
              <a:schemeClr val="bg1">
                <a:lumMod val="65000"/>
              </a:scheme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Feb '25</c:v>
                </c:pt>
                <c:pt idx="1">
                  <c:v>Aug '24</c:v>
                </c:pt>
                <c:pt idx="2">
                  <c:v>Feb '22</c:v>
                </c:pt>
                <c:pt idx="3">
                  <c:v>Aug '21</c:v>
                </c:pt>
                <c:pt idx="4">
                  <c:v>Feb '21</c:v>
                </c:pt>
                <c:pt idx="5">
                  <c:v>Aug '20</c:v>
                </c:pt>
              </c:strCache>
            </c:strRef>
          </c:cat>
          <c:val>
            <c:numRef>
              <c:f>Sheet1!$D$2:$D$7</c:f>
              <c:numCache>
                <c:formatCode>General</c:formatCode>
                <c:ptCount val="6"/>
                <c:pt idx="0">
                  <c:v>13</c:v>
                </c:pt>
                <c:pt idx="1">
                  <c:v>14</c:v>
                </c:pt>
                <c:pt idx="2">
                  <c:v>11</c:v>
                </c:pt>
                <c:pt idx="3">
                  <c:v>13</c:v>
                </c:pt>
                <c:pt idx="4">
                  <c:v>10</c:v>
                </c:pt>
                <c:pt idx="5">
                  <c:v>14</c:v>
                </c:pt>
              </c:numCache>
            </c:numRef>
          </c:val>
          <c:extLst>
            <c:ext xmlns:c16="http://schemas.microsoft.com/office/drawing/2014/chart" uri="{C3380CC4-5D6E-409C-BE32-E72D297353CC}">
              <c16:uniqueId val="{00000006-A55F-4EEC-AE46-B15F62E16044}"/>
            </c:ext>
          </c:extLst>
        </c:ser>
        <c:ser>
          <c:idx val="2"/>
          <c:order val="3"/>
          <c:tx>
            <c:strRef>
              <c:f>Sheet1!$E$1</c:f>
              <c:strCache>
                <c:ptCount val="1"/>
                <c:pt idx="0">
                  <c:v>Agree slightly</c:v>
                </c:pt>
              </c:strCache>
            </c:strRef>
          </c:tx>
          <c:spPr>
            <a:solidFill>
              <a:srgbClr val="92D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Feb '25</c:v>
                </c:pt>
                <c:pt idx="1">
                  <c:v>Aug '24</c:v>
                </c:pt>
                <c:pt idx="2">
                  <c:v>Feb '22</c:v>
                </c:pt>
                <c:pt idx="3">
                  <c:v>Aug '21</c:v>
                </c:pt>
                <c:pt idx="4">
                  <c:v>Feb '21</c:v>
                </c:pt>
                <c:pt idx="5">
                  <c:v>Aug '20</c:v>
                </c:pt>
              </c:strCache>
            </c:strRef>
          </c:cat>
          <c:val>
            <c:numRef>
              <c:f>Sheet1!$E$2:$E$7</c:f>
              <c:numCache>
                <c:formatCode>General</c:formatCode>
                <c:ptCount val="6"/>
                <c:pt idx="0">
                  <c:v>37</c:v>
                </c:pt>
                <c:pt idx="1">
                  <c:v>36</c:v>
                </c:pt>
                <c:pt idx="2">
                  <c:v>36</c:v>
                </c:pt>
                <c:pt idx="3">
                  <c:v>38</c:v>
                </c:pt>
                <c:pt idx="4">
                  <c:v>35</c:v>
                </c:pt>
                <c:pt idx="5">
                  <c:v>38</c:v>
                </c:pt>
              </c:numCache>
            </c:numRef>
          </c:val>
          <c:extLst>
            <c:ext xmlns:c16="http://schemas.microsoft.com/office/drawing/2014/chart" uri="{C3380CC4-5D6E-409C-BE32-E72D297353CC}">
              <c16:uniqueId val="{00000007-A55F-4EEC-AE46-B15F62E16044}"/>
            </c:ext>
          </c:extLst>
        </c:ser>
        <c:ser>
          <c:idx val="3"/>
          <c:order val="4"/>
          <c:tx>
            <c:strRef>
              <c:f>Sheet1!$F$1</c:f>
              <c:strCache>
                <c:ptCount val="1"/>
                <c:pt idx="0">
                  <c:v>Agree strongly</c:v>
                </c:pt>
              </c:strCache>
            </c:strRef>
          </c:tx>
          <c:spPr>
            <a:solidFill>
              <a:srgbClr val="00B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Feb '25</c:v>
                </c:pt>
                <c:pt idx="1">
                  <c:v>Aug '24</c:v>
                </c:pt>
                <c:pt idx="2">
                  <c:v>Feb '22</c:v>
                </c:pt>
                <c:pt idx="3">
                  <c:v>Aug '21</c:v>
                </c:pt>
                <c:pt idx="4">
                  <c:v>Feb '21</c:v>
                </c:pt>
                <c:pt idx="5">
                  <c:v>Aug '20</c:v>
                </c:pt>
              </c:strCache>
            </c:strRef>
          </c:cat>
          <c:val>
            <c:numRef>
              <c:f>Sheet1!$F$2:$F$7</c:f>
              <c:numCache>
                <c:formatCode>General</c:formatCode>
                <c:ptCount val="6"/>
                <c:pt idx="0">
                  <c:v>41</c:v>
                </c:pt>
                <c:pt idx="1">
                  <c:v>39</c:v>
                </c:pt>
                <c:pt idx="2">
                  <c:v>45</c:v>
                </c:pt>
                <c:pt idx="3">
                  <c:v>43</c:v>
                </c:pt>
                <c:pt idx="4">
                  <c:v>48</c:v>
                </c:pt>
                <c:pt idx="5">
                  <c:v>43</c:v>
                </c:pt>
              </c:numCache>
            </c:numRef>
          </c:val>
          <c:extLst>
            <c:ext xmlns:c16="http://schemas.microsoft.com/office/drawing/2014/chart" uri="{C3380CC4-5D6E-409C-BE32-E72D297353CC}">
              <c16:uniqueId val="{00000008-A55F-4EEC-AE46-B15F62E16044}"/>
            </c:ext>
          </c:extLst>
        </c:ser>
        <c:dLbls>
          <c:showLegendKey val="0"/>
          <c:showVal val="1"/>
          <c:showCatName val="0"/>
          <c:showSerName val="0"/>
          <c:showPercent val="0"/>
          <c:showBubbleSize val="0"/>
        </c:dLbls>
        <c:gapWidth val="96"/>
        <c:overlap val="100"/>
        <c:axId val="1935895856"/>
        <c:axId val="1935889872"/>
      </c:barChart>
      <c:catAx>
        <c:axId val="1935895856"/>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89872"/>
        <c:crosses val="autoZero"/>
        <c:auto val="1"/>
        <c:lblAlgn val="ctr"/>
        <c:lblOffset val="100"/>
        <c:noMultiLvlLbl val="0"/>
      </c:catAx>
      <c:valAx>
        <c:axId val="1935889872"/>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95856"/>
        <c:crosses val="autoZero"/>
        <c:crossBetween val="between"/>
      </c:valAx>
      <c:spPr>
        <a:noFill/>
        <a:ln>
          <a:noFill/>
        </a:ln>
        <a:effectLst/>
      </c:spPr>
    </c:plotArea>
    <c:legend>
      <c:legendPos val="l"/>
      <c:layout>
        <c:manualLayout>
          <c:xMode val="edge"/>
          <c:yMode val="edge"/>
          <c:x val="4.6358639996124058E-2"/>
          <c:y val="0.36536407131865573"/>
          <c:w val="0.25931254484045263"/>
          <c:h val="0.5131783950661741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 ratings of being distracted by something and by being tired as ‘very serious’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7.8063178619324158E-2"/>
          <c:y val="0.20803173759721749"/>
          <c:w val="0.67598385961545704"/>
          <c:h val="0.67937080334283373"/>
        </c:manualLayout>
      </c:layout>
      <c:lineChart>
        <c:grouping val="standard"/>
        <c:varyColors val="0"/>
        <c:ser>
          <c:idx val="0"/>
          <c:order val="0"/>
          <c:tx>
            <c:strRef>
              <c:f>Sheet1!$B$1</c:f>
              <c:strCache>
                <c:ptCount val="1"/>
                <c:pt idx="0">
                  <c:v>Distracted by something (e.g. Satnav) or someone</c:v>
                </c:pt>
              </c:strCache>
            </c:strRef>
          </c:tx>
          <c:spPr>
            <a:ln w="28575" cap="rnd">
              <a:solidFill>
                <a:schemeClr val="accent1"/>
              </a:solidFill>
              <a:round/>
            </a:ln>
            <a:effectLst/>
          </c:spPr>
          <c:marker>
            <c:symbol val="none"/>
          </c:marker>
          <c:dLbls>
            <c:dLbl>
              <c:idx val="5"/>
              <c:layout>
                <c:manualLayout>
                  <c:x val="-2.4163554374588638E-2"/>
                  <c:y val="-3.68029945288147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DB6-4B45-8951-BF84ACA15D6E}"/>
                </c:ext>
              </c:extLst>
            </c:dLbl>
            <c:dLbl>
              <c:idx val="6"/>
              <c:delete val="1"/>
              <c:extLst>
                <c:ext xmlns:c15="http://schemas.microsoft.com/office/drawing/2012/chart" uri="{CE6537A1-D6FC-4f65-9D91-7224C49458BB}"/>
                <c:ext xmlns:c16="http://schemas.microsoft.com/office/drawing/2014/chart" uri="{C3380CC4-5D6E-409C-BE32-E72D297353CC}">
                  <c16:uniqueId val="{00000001-2C84-4E04-9BA0-D504FA982868}"/>
                </c:ext>
              </c:extLst>
            </c:dLbl>
            <c:dLbl>
              <c:idx val="7"/>
              <c:delete val="1"/>
              <c:extLst>
                <c:ext xmlns:c15="http://schemas.microsoft.com/office/drawing/2012/chart" uri="{CE6537A1-D6FC-4f65-9D91-7224C49458BB}"/>
                <c:ext xmlns:c16="http://schemas.microsoft.com/office/drawing/2014/chart" uri="{C3380CC4-5D6E-409C-BE32-E72D297353CC}">
                  <c16:uniqueId val="{00000001-382F-4396-94F8-7FE88B10C743}"/>
                </c:ext>
              </c:extLst>
            </c:dLbl>
            <c:dLbl>
              <c:idx val="8"/>
              <c:delete val="1"/>
              <c:extLst>
                <c:ext xmlns:c15="http://schemas.microsoft.com/office/drawing/2012/chart" uri="{CE6537A1-D6FC-4f65-9D91-7224C49458BB}"/>
                <c:ext xmlns:c16="http://schemas.microsoft.com/office/drawing/2014/chart" uri="{C3380CC4-5D6E-409C-BE32-E72D297353CC}">
                  <c16:uniqueId val="{00000002-382F-4396-94F8-7FE88B10C743}"/>
                </c:ext>
              </c:extLst>
            </c:dLbl>
            <c:dLbl>
              <c:idx val="9"/>
              <c:delete val="1"/>
              <c:extLst>
                <c:ext xmlns:c15="http://schemas.microsoft.com/office/drawing/2012/chart" uri="{CE6537A1-D6FC-4f65-9D91-7224C49458BB}"/>
                <c:ext xmlns:c16="http://schemas.microsoft.com/office/drawing/2014/chart" uri="{C3380CC4-5D6E-409C-BE32-E72D297353CC}">
                  <c16:uniqueId val="{00000003-382F-4396-94F8-7FE88B10C743}"/>
                </c:ext>
              </c:extLst>
            </c:dLbl>
            <c:dLbl>
              <c:idx val="10"/>
              <c:delete val="1"/>
              <c:extLst>
                <c:ext xmlns:c15="http://schemas.microsoft.com/office/drawing/2012/chart" uri="{CE6537A1-D6FC-4f65-9D91-7224C49458BB}"/>
                <c:ext xmlns:c16="http://schemas.microsoft.com/office/drawing/2014/chart" uri="{C3380CC4-5D6E-409C-BE32-E72D297353CC}">
                  <c16:uniqueId val="{00000004-382F-4396-94F8-7FE88B10C743}"/>
                </c:ext>
              </c:extLst>
            </c:dLbl>
            <c:dLbl>
              <c:idx val="11"/>
              <c:delete val="1"/>
              <c:extLst>
                <c:ext xmlns:c15="http://schemas.microsoft.com/office/drawing/2012/chart" uri="{CE6537A1-D6FC-4f65-9D91-7224C49458BB}"/>
                <c:ext xmlns:c16="http://schemas.microsoft.com/office/drawing/2014/chart" uri="{C3380CC4-5D6E-409C-BE32-E72D297353CC}">
                  <c16:uniqueId val="{00000000-544C-4B75-B08B-EE35DC828C47}"/>
                </c:ext>
              </c:extLst>
            </c:dLbl>
            <c:dLbl>
              <c:idx val="12"/>
              <c:delete val="1"/>
              <c:extLst>
                <c:ext xmlns:c15="http://schemas.microsoft.com/office/drawing/2012/chart" uri="{CE6537A1-D6FC-4f65-9D91-7224C49458BB}"/>
                <c:ext xmlns:c16="http://schemas.microsoft.com/office/drawing/2014/chart" uri="{C3380CC4-5D6E-409C-BE32-E72D297353CC}">
                  <c16:uniqueId val="{00000001-544C-4B75-B08B-EE35DC828C47}"/>
                </c:ext>
              </c:extLst>
            </c:dLbl>
            <c:dLbl>
              <c:idx val="13"/>
              <c:delete val="1"/>
              <c:extLst>
                <c:ext xmlns:c15="http://schemas.microsoft.com/office/drawing/2012/chart" uri="{CE6537A1-D6FC-4f65-9D91-7224C49458BB}"/>
                <c:ext xmlns:c16="http://schemas.microsoft.com/office/drawing/2014/chart" uri="{C3380CC4-5D6E-409C-BE32-E72D297353CC}">
                  <c16:uniqueId val="{00000000-6703-44ED-B24F-81C5B6908618}"/>
                </c:ext>
              </c:extLst>
            </c:dLbl>
            <c:dLbl>
              <c:idx val="14"/>
              <c:delete val="1"/>
              <c:extLst>
                <c:ext xmlns:c15="http://schemas.microsoft.com/office/drawing/2012/chart" uri="{CE6537A1-D6FC-4f65-9D91-7224C49458BB}"/>
                <c:ext xmlns:c16="http://schemas.microsoft.com/office/drawing/2014/chart" uri="{C3380CC4-5D6E-409C-BE32-E72D297353CC}">
                  <c16:uniqueId val="{00000001-E48B-4372-904D-201D9C18BAC8}"/>
                </c:ext>
              </c:extLst>
            </c:dLbl>
            <c:dLbl>
              <c:idx val="15"/>
              <c:delete val="1"/>
              <c:extLst>
                <c:ext xmlns:c15="http://schemas.microsoft.com/office/drawing/2012/chart" uri="{CE6537A1-D6FC-4f65-9D91-7224C49458BB}"/>
                <c:ext xmlns:c16="http://schemas.microsoft.com/office/drawing/2014/chart" uri="{C3380CC4-5D6E-409C-BE32-E72D297353CC}">
                  <c16:uniqueId val="{00000000-7D7F-435E-B71F-9DC2131C9071}"/>
                </c:ext>
              </c:extLst>
            </c:dLbl>
            <c:dLbl>
              <c:idx val="16"/>
              <c:layout>
                <c:manualLayout>
                  <c:x val="0"/>
                  <c:y val="-2.54789962122563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F60-47D8-93DE-B08A161837D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Feb '14</c:v>
                </c:pt>
                <c:pt idx="1">
                  <c:v>July '14</c:v>
                </c:pt>
                <c:pt idx="2">
                  <c:v>Feb '15</c:v>
                </c:pt>
                <c:pt idx="3">
                  <c:v>July '15</c:v>
                </c:pt>
                <c:pt idx="4">
                  <c:v>Feb '16</c:v>
                </c:pt>
                <c:pt idx="5">
                  <c:v>Jul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Sheet1!$B$2:$B$21</c:f>
              <c:numCache>
                <c:formatCode>General</c:formatCode>
                <c:ptCount val="17"/>
                <c:pt idx="5">
                  <c:v>55</c:v>
                </c:pt>
                <c:pt idx="6">
                  <c:v>60</c:v>
                </c:pt>
                <c:pt idx="7">
                  <c:v>59</c:v>
                </c:pt>
                <c:pt idx="8">
                  <c:v>60</c:v>
                </c:pt>
                <c:pt idx="9">
                  <c:v>60</c:v>
                </c:pt>
                <c:pt idx="10">
                  <c:v>53</c:v>
                </c:pt>
                <c:pt idx="11">
                  <c:v>52</c:v>
                </c:pt>
                <c:pt idx="12">
                  <c:v>57</c:v>
                </c:pt>
                <c:pt idx="13">
                  <c:v>55</c:v>
                </c:pt>
                <c:pt idx="14">
                  <c:v>54</c:v>
                </c:pt>
                <c:pt idx="15">
                  <c:v>52</c:v>
                </c:pt>
                <c:pt idx="16">
                  <c:v>55</c:v>
                </c:pt>
              </c:numCache>
            </c:numRef>
          </c:val>
          <c:smooth val="0"/>
          <c:extLst>
            <c:ext xmlns:c16="http://schemas.microsoft.com/office/drawing/2014/chart" uri="{C3380CC4-5D6E-409C-BE32-E72D297353CC}">
              <c16:uniqueId val="{00000008-CAED-4E8A-8ABE-989756103FA3}"/>
            </c:ext>
          </c:extLst>
        </c:ser>
        <c:ser>
          <c:idx val="1"/>
          <c:order val="1"/>
          <c:tx>
            <c:strRef>
              <c:f>Sheet1!$C$1</c:f>
              <c:strCache>
                <c:ptCount val="1"/>
                <c:pt idx="0">
                  <c:v>Driving when feeling tired</c:v>
                </c:pt>
              </c:strCache>
            </c:strRef>
          </c:tx>
          <c:spPr>
            <a:ln w="28575" cap="rnd">
              <a:solidFill>
                <a:schemeClr val="accent2">
                  <a:lumMod val="75000"/>
                </a:schemeClr>
              </a:solidFill>
              <a:round/>
            </a:ln>
            <a:effectLst/>
          </c:spPr>
          <c:marker>
            <c:symbol val="none"/>
          </c:marker>
          <c:dLbls>
            <c:dLbl>
              <c:idx val="0"/>
              <c:layout>
                <c:manualLayout>
                  <c:x val="-3.8195675593546176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777-4231-AD0A-A70D366D279B}"/>
                </c:ext>
              </c:extLst>
            </c:dLbl>
            <c:dLbl>
              <c:idx val="16"/>
              <c:layout>
                <c:manualLayout>
                  <c:x val="0"/>
                  <c:y val="2.5478996212256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DB6-4B45-8951-BF84ACA15D6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Feb '14</c:v>
                </c:pt>
                <c:pt idx="1">
                  <c:v>July '14</c:v>
                </c:pt>
                <c:pt idx="2">
                  <c:v>Feb '15</c:v>
                </c:pt>
                <c:pt idx="3">
                  <c:v>July '15</c:v>
                </c:pt>
                <c:pt idx="4">
                  <c:v>Feb '16</c:v>
                </c:pt>
                <c:pt idx="5">
                  <c:v>Jul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Sheet1!$C$2:$C$21</c:f>
              <c:numCache>
                <c:formatCode>General</c:formatCode>
                <c:ptCount val="17"/>
                <c:pt idx="0">
                  <c:v>53</c:v>
                </c:pt>
                <c:pt idx="1">
                  <c:v>63</c:v>
                </c:pt>
                <c:pt idx="2">
                  <c:v>59</c:v>
                </c:pt>
                <c:pt idx="3">
                  <c:v>49</c:v>
                </c:pt>
                <c:pt idx="4">
                  <c:v>56</c:v>
                </c:pt>
                <c:pt idx="5">
                  <c:v>55</c:v>
                </c:pt>
                <c:pt idx="6">
                  <c:v>58</c:v>
                </c:pt>
                <c:pt idx="7">
                  <c:v>63</c:v>
                </c:pt>
                <c:pt idx="8">
                  <c:v>56</c:v>
                </c:pt>
                <c:pt idx="9">
                  <c:v>59</c:v>
                </c:pt>
                <c:pt idx="10">
                  <c:v>58</c:v>
                </c:pt>
                <c:pt idx="11">
                  <c:v>54</c:v>
                </c:pt>
                <c:pt idx="12">
                  <c:v>61</c:v>
                </c:pt>
                <c:pt idx="13">
                  <c:v>62</c:v>
                </c:pt>
                <c:pt idx="14">
                  <c:v>58</c:v>
                </c:pt>
                <c:pt idx="15">
                  <c:v>53</c:v>
                </c:pt>
                <c:pt idx="16">
                  <c:v>53</c:v>
                </c:pt>
              </c:numCache>
            </c:numRef>
          </c:val>
          <c:smooth val="0"/>
          <c:extLst>
            <c:ext xmlns:c16="http://schemas.microsoft.com/office/drawing/2014/chart" uri="{C3380CC4-5D6E-409C-BE32-E72D297353CC}">
              <c16:uniqueId val="{00000012-CAED-4E8A-8ABE-989756103FA3}"/>
            </c:ext>
          </c:extLst>
        </c:ser>
        <c:dLbls>
          <c:showLegendKey val="0"/>
          <c:showVal val="0"/>
          <c:showCatName val="0"/>
          <c:showSerName val="0"/>
          <c:showPercent val="0"/>
          <c:showBubbleSize val="0"/>
        </c:dLbls>
        <c:smooth val="0"/>
        <c:axId val="1935894224"/>
        <c:axId val="1935887696"/>
      </c:lineChart>
      <c:catAx>
        <c:axId val="193589422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5887696"/>
        <c:crosses val="autoZero"/>
        <c:auto val="1"/>
        <c:lblAlgn val="ctr"/>
        <c:lblOffset val="100"/>
        <c:noMultiLvlLbl val="0"/>
      </c:catAx>
      <c:valAx>
        <c:axId val="1935887696"/>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5894224"/>
        <c:crosses val="autoZero"/>
        <c:crossBetween val="between"/>
        <c:majorUnit val="10"/>
      </c:valAx>
      <c:spPr>
        <a:noFill/>
        <a:ln>
          <a:noFill/>
        </a:ln>
        <a:effectLst/>
      </c:spPr>
    </c:plotArea>
    <c:legend>
      <c:legendPos val="r"/>
      <c:layout>
        <c:manualLayout>
          <c:xMode val="edge"/>
          <c:yMode val="edge"/>
          <c:x val="0.76635025275920476"/>
          <c:y val="0.32301265639341092"/>
          <c:w val="0.22182523444287719"/>
          <c:h val="0.4934225399739143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2521471361179"/>
          <c:y val="2.9098547009775405E-2"/>
          <c:w val="0.40845071040004977"/>
          <c:h val="0.93972476565463292"/>
        </c:manualLayout>
      </c:layout>
      <c:barChart>
        <c:barDir val="bar"/>
        <c:grouping val="clustered"/>
        <c:varyColors val="0"/>
        <c:ser>
          <c:idx val="0"/>
          <c:order val="0"/>
          <c:tx>
            <c:strRef>
              <c:f>Sheet1!$B$1</c:f>
              <c:strCache>
                <c:ptCount val="1"/>
                <c:pt idx="0">
                  <c:v>Feb '25</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36FA-4CFA-B063-0E3A25C85B85}"/>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36FA-4CFA-B063-0E3A25C85B85}"/>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36FA-4CFA-B063-0E3A25C85B85}"/>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36FA-4CFA-B063-0E3A25C85B85}"/>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9-36FA-4CFA-B063-0E3A25C85B85}"/>
              </c:ext>
            </c:extLst>
          </c:dPt>
          <c:dPt>
            <c:idx val="5"/>
            <c:invertIfNegative val="0"/>
            <c:bubble3D val="0"/>
            <c:spPr>
              <a:solidFill>
                <a:schemeClr val="accent2"/>
              </a:solidFill>
              <a:ln>
                <a:noFill/>
              </a:ln>
              <a:effectLst/>
            </c:spPr>
            <c:extLst>
              <c:ext xmlns:c16="http://schemas.microsoft.com/office/drawing/2014/chart" uri="{C3380CC4-5D6E-409C-BE32-E72D297353CC}">
                <c16:uniqueId val="{00000015-36FA-4CFA-B063-0E3A25C85B85}"/>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B-36FA-4CFA-B063-0E3A25C85B85}"/>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D-36FA-4CFA-B063-0E3A25C85B85}"/>
              </c:ext>
            </c:extLst>
          </c:dPt>
          <c:dPt>
            <c:idx val="8"/>
            <c:invertIfNegative val="0"/>
            <c:bubble3D val="0"/>
            <c:spPr>
              <a:solidFill>
                <a:schemeClr val="accent2"/>
              </a:solidFill>
              <a:ln>
                <a:noFill/>
              </a:ln>
              <a:effectLst/>
            </c:spPr>
            <c:extLst>
              <c:ext xmlns:c16="http://schemas.microsoft.com/office/drawing/2014/chart" uri="{C3380CC4-5D6E-409C-BE32-E72D297353CC}">
                <c16:uniqueId val="{00000016-36FA-4CFA-B063-0E3A25C85B85}"/>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F-36FA-4CFA-B063-0E3A25C85B85}"/>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11-36FA-4CFA-B063-0E3A25C85B85}"/>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13-36FA-4CFA-B063-0E3A25C85B85}"/>
              </c:ext>
            </c:extLst>
          </c:dPt>
          <c:dLbls>
            <c:spPr>
              <a:noFill/>
              <a:ln>
                <a:noFill/>
              </a:ln>
              <a:effectLst/>
            </c:spPr>
            <c:txPr>
              <a:bodyPr rot="0" spcFirstLastPara="1" vertOverflow="ellipsis" vert="horz" wrap="square" anchor="ctr" anchorCtr="1"/>
              <a:lstStyle/>
              <a:p>
                <a:pPr>
                  <a:defRPr lang="en-GB"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Driving under influence of drugs</c:v>
                </c:pt>
                <c:pt idx="1">
                  <c:v>Drinking/driving over the limit</c:v>
                </c:pt>
                <c:pt idx="2">
                  <c:v>Using hand held mobile</c:v>
                </c:pt>
                <c:pt idx="3">
                  <c:v>Not wearing seatbelt </c:v>
                </c:pt>
                <c:pt idx="4">
                  <c:v>Not looking out for motorcyclists/bikes at junctions</c:v>
                </c:pt>
                <c:pt idx="5">
                  <c:v>Being distracted by something/someone</c:v>
                </c:pt>
                <c:pt idx="6">
                  <c:v>Not adjusting speed to country roads</c:v>
                </c:pt>
                <c:pt idx="7">
                  <c:v>Driving + 10mph in cities/towns</c:v>
                </c:pt>
                <c:pt idx="8">
                  <c:v>Driving when tired</c:v>
                </c:pt>
                <c:pt idx="9">
                  <c:v>Speeding up through amber</c:v>
                </c:pt>
                <c:pt idx="10">
                  <c:v>Driving + 10mph on motorways</c:v>
                </c:pt>
                <c:pt idx="11">
                  <c:v>Driving + 5mph in cities/towns</c:v>
                </c:pt>
                <c:pt idx="12">
                  <c:v>Parking on pavements</c:v>
                </c:pt>
              </c:strCache>
            </c:strRef>
          </c:cat>
          <c:val>
            <c:numRef>
              <c:f>Sheet1!$B$2:$B$14</c:f>
              <c:numCache>
                <c:formatCode>0%</c:formatCode>
                <c:ptCount val="13"/>
                <c:pt idx="0">
                  <c:v>0.86</c:v>
                </c:pt>
                <c:pt idx="1">
                  <c:v>0.86</c:v>
                </c:pt>
                <c:pt idx="2">
                  <c:v>0.75</c:v>
                </c:pt>
                <c:pt idx="3">
                  <c:v>0.7</c:v>
                </c:pt>
                <c:pt idx="4">
                  <c:v>0.67</c:v>
                </c:pt>
                <c:pt idx="5">
                  <c:v>0.55000000000000004</c:v>
                </c:pt>
                <c:pt idx="6">
                  <c:v>0.54</c:v>
                </c:pt>
                <c:pt idx="7">
                  <c:v>0.53</c:v>
                </c:pt>
                <c:pt idx="8">
                  <c:v>0.53</c:v>
                </c:pt>
                <c:pt idx="9">
                  <c:v>0.37</c:v>
                </c:pt>
                <c:pt idx="10">
                  <c:v>0.33</c:v>
                </c:pt>
                <c:pt idx="11">
                  <c:v>0.21</c:v>
                </c:pt>
                <c:pt idx="12">
                  <c:v>0.2</c:v>
                </c:pt>
              </c:numCache>
            </c:numRef>
          </c:val>
          <c:extLst>
            <c:ext xmlns:c16="http://schemas.microsoft.com/office/drawing/2014/chart" uri="{C3380CC4-5D6E-409C-BE32-E72D297353CC}">
              <c16:uniqueId val="{00000014-36FA-4CFA-B063-0E3A25C85B85}"/>
            </c:ext>
          </c:extLst>
        </c:ser>
        <c:dLbls>
          <c:dLblPos val="outEnd"/>
          <c:showLegendKey val="0"/>
          <c:showVal val="1"/>
          <c:showCatName val="0"/>
          <c:showSerName val="0"/>
          <c:showPercent val="0"/>
          <c:showBubbleSize val="0"/>
        </c:dLbls>
        <c:gapWidth val="182"/>
        <c:axId val="1922321184"/>
        <c:axId val="1922315200"/>
      </c:barChart>
      <c:catAx>
        <c:axId val="19223211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lang="en-GB" sz="1100" b="0" i="0" u="none" strike="noStrike" kern="1200" baseline="0">
                <a:solidFill>
                  <a:schemeClr val="tx1"/>
                </a:solidFill>
                <a:latin typeface="+mn-lt"/>
                <a:ea typeface="+mn-ea"/>
                <a:cs typeface="+mn-cs"/>
              </a:defRPr>
            </a:pPr>
            <a:endParaRPr lang="en-US"/>
          </a:p>
        </c:txPr>
        <c:crossAx val="1922315200"/>
        <c:crosses val="autoZero"/>
        <c:auto val="1"/>
        <c:lblAlgn val="ctr"/>
        <c:lblOffset val="100"/>
        <c:noMultiLvlLbl val="0"/>
      </c:catAx>
      <c:valAx>
        <c:axId val="1922315200"/>
        <c:scaling>
          <c:orientation val="minMax"/>
        </c:scaling>
        <c:delete val="1"/>
        <c:axPos val="t"/>
        <c:numFmt formatCode="0%" sourceLinked="1"/>
        <c:majorTickMark val="out"/>
        <c:minorTickMark val="none"/>
        <c:tickLblPos val="nextTo"/>
        <c:crossAx val="1922321184"/>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US" sz="1800" baseline="0" dirty="0">
                <a:solidFill>
                  <a:schemeClr val="tx1"/>
                </a:solidFill>
              </a:rPr>
              <a:t>% who own a car with in-vehicle safety and driver assistance systems</a:t>
            </a:r>
          </a:p>
        </c:rich>
      </c:tx>
      <c:layout>
        <c:manualLayout>
          <c:xMode val="edge"/>
          <c:yMode val="edge"/>
          <c:x val="0.10672635534235939"/>
          <c:y val="2.3162555085161147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1137193623353664"/>
          <c:y val="0.17594377152966331"/>
          <c:w val="0.68742912849606364"/>
          <c:h val="0.65134791935965564"/>
        </c:manualLayout>
      </c:layout>
      <c:barChart>
        <c:barDir val="col"/>
        <c:grouping val="clustered"/>
        <c:varyColors val="0"/>
        <c:ser>
          <c:idx val="0"/>
          <c:order val="0"/>
          <c:tx>
            <c:strRef>
              <c:f>Sheet1!$A$2</c:f>
              <c:strCache>
                <c:ptCount val="1"/>
                <c:pt idx="0">
                  <c:v>Yes</c:v>
                </c:pt>
              </c:strCache>
            </c:strRef>
          </c:tx>
          <c:spPr>
            <a:solidFill>
              <a:srgbClr val="00B050"/>
            </a:solidFill>
            <a:ln w="19050">
              <a:solidFill>
                <a:schemeClr val="lt1"/>
              </a:solidFill>
            </a:ln>
            <a:effectLst/>
          </c:spPr>
          <c:invertIfNegative val="0"/>
          <c:dPt>
            <c:idx val="1"/>
            <c:invertIfNegative val="0"/>
            <c:bubble3D val="0"/>
            <c:spPr>
              <a:solidFill>
                <a:srgbClr val="00B050"/>
              </a:solidFill>
              <a:ln w="19050">
                <a:solidFill>
                  <a:schemeClr val="lt1"/>
                </a:solidFill>
              </a:ln>
              <a:effectLst/>
            </c:spPr>
            <c:extLst>
              <c:ext xmlns:c16="http://schemas.microsoft.com/office/drawing/2014/chart" uri="{C3380CC4-5D6E-409C-BE32-E72D297353CC}">
                <c16:uniqueId val="{00000001-76CB-43B7-821B-C4FE9B9C4B9D}"/>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Aug '21</c:v>
                </c:pt>
                <c:pt idx="1">
                  <c:v>Feb '22</c:v>
                </c:pt>
                <c:pt idx="2">
                  <c:v>Aug '24</c:v>
                </c:pt>
                <c:pt idx="3">
                  <c:v>Feb '25</c:v>
                </c:pt>
              </c:strCache>
            </c:strRef>
          </c:cat>
          <c:val>
            <c:numRef>
              <c:f>Sheet1!$B$2:$E$2</c:f>
              <c:numCache>
                <c:formatCode>0%</c:formatCode>
                <c:ptCount val="4"/>
                <c:pt idx="0">
                  <c:v>0.54</c:v>
                </c:pt>
                <c:pt idx="1">
                  <c:v>0.53</c:v>
                </c:pt>
                <c:pt idx="2">
                  <c:v>0.61</c:v>
                </c:pt>
                <c:pt idx="3">
                  <c:v>0.68</c:v>
                </c:pt>
              </c:numCache>
            </c:numRef>
          </c:val>
          <c:extLst>
            <c:ext xmlns:c16="http://schemas.microsoft.com/office/drawing/2014/chart" uri="{C3380CC4-5D6E-409C-BE32-E72D297353CC}">
              <c16:uniqueId val="{00000002-76CB-43B7-821B-C4FE9B9C4B9D}"/>
            </c:ext>
          </c:extLst>
        </c:ser>
        <c:dLbls>
          <c:dLblPos val="outEnd"/>
          <c:showLegendKey val="0"/>
          <c:showVal val="1"/>
          <c:showCatName val="0"/>
          <c:showSerName val="0"/>
          <c:showPercent val="0"/>
          <c:showBubbleSize val="0"/>
        </c:dLbls>
        <c:gapWidth val="100"/>
        <c:axId val="1935895312"/>
        <c:axId val="1938952608"/>
      </c:barChart>
      <c:catAx>
        <c:axId val="19358953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938952608"/>
        <c:crosses val="autoZero"/>
        <c:auto val="1"/>
        <c:lblAlgn val="ctr"/>
        <c:lblOffset val="100"/>
        <c:noMultiLvlLbl val="0"/>
      </c:catAx>
      <c:valAx>
        <c:axId val="1938952608"/>
        <c:scaling>
          <c:orientation val="minMax"/>
          <c:max val="1"/>
        </c:scaling>
        <c:delete val="1"/>
        <c:axPos val="l"/>
        <c:numFmt formatCode="0%" sourceLinked="1"/>
        <c:majorTickMark val="out"/>
        <c:minorTickMark val="none"/>
        <c:tickLblPos val="nextTo"/>
        <c:crossAx val="1935895312"/>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 saying agree strongly/agree slightly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8832118875003825E-2"/>
          <c:y val="0.14441089802425003"/>
          <c:w val="0.47065803120181304"/>
          <c:h val="0.72325599123392803"/>
        </c:manualLayout>
      </c:layout>
      <c:lineChart>
        <c:grouping val="standard"/>
        <c:varyColors val="0"/>
        <c:ser>
          <c:idx val="0"/>
          <c:order val="0"/>
          <c:tx>
            <c:strRef>
              <c:f>Sheet1!$B$1</c:f>
              <c:strCache>
                <c:ptCount val="1"/>
                <c:pt idx="0">
                  <c:v>In-vehicle safety and driver assistance systems makes me a safer driver</c:v>
                </c:pt>
              </c:strCache>
            </c:strRef>
          </c:tx>
          <c:spPr>
            <a:ln w="28575" cap="rnd">
              <a:solidFill>
                <a:schemeClr val="accent1"/>
              </a:solidFill>
              <a:round/>
            </a:ln>
            <a:effectLst/>
          </c:spPr>
          <c:marker>
            <c:symbol val="none"/>
          </c:marker>
          <c:dLbls>
            <c:dLbl>
              <c:idx val="0"/>
              <c:layout>
                <c:manualLayout>
                  <c:x val="-4.944030375292134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91F-4566-A242-81C319D30F23}"/>
                </c:ext>
              </c:extLst>
            </c:dLbl>
            <c:dLbl>
              <c:idx val="1"/>
              <c:delete val="1"/>
              <c:extLst>
                <c:ext xmlns:c15="http://schemas.microsoft.com/office/drawing/2012/chart" uri="{CE6537A1-D6FC-4f65-9D91-7224C49458BB}"/>
                <c:ext xmlns:c16="http://schemas.microsoft.com/office/drawing/2014/chart" uri="{C3380CC4-5D6E-409C-BE32-E72D297353CC}">
                  <c16:uniqueId val="{00000000-B1B8-41B1-B371-2BA5C4C1983F}"/>
                </c:ext>
              </c:extLst>
            </c:dLbl>
            <c:dLbl>
              <c:idx val="2"/>
              <c:delete val="1"/>
              <c:extLst>
                <c:ext xmlns:c15="http://schemas.microsoft.com/office/drawing/2012/chart" uri="{CE6537A1-D6FC-4f65-9D91-7224C49458BB}"/>
                <c:ext xmlns:c16="http://schemas.microsoft.com/office/drawing/2014/chart" uri="{C3380CC4-5D6E-409C-BE32-E72D297353CC}">
                  <c16:uniqueId val="{00000001-B1B8-41B1-B371-2BA5C4C1983F}"/>
                </c:ext>
              </c:extLst>
            </c:dLbl>
            <c:dLbl>
              <c:idx val="3"/>
              <c:layout>
                <c:manualLayout>
                  <c:x val="-1.0346562255205203E-3"/>
                  <c:y val="-1.5017091700494971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3.3198248408906061E-2"/>
                      <c:h val="4.9850124420803547E-2"/>
                    </c:manualLayout>
                  </c15:layout>
                </c:ext>
                <c:ext xmlns:c16="http://schemas.microsoft.com/office/drawing/2014/chart" uri="{C3380CC4-5D6E-409C-BE32-E72D297353CC}">
                  <c16:uniqueId val="{00000000-51E2-47C2-94B1-7B9B9A86FEA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4"/>
                <c:pt idx="0">
                  <c:v>Aug '21</c:v>
                </c:pt>
                <c:pt idx="1">
                  <c:v>Feb '22</c:v>
                </c:pt>
                <c:pt idx="2">
                  <c:v>Aug '24</c:v>
                </c:pt>
                <c:pt idx="3">
                  <c:v>Feb '25</c:v>
                </c:pt>
              </c:strCache>
            </c:strRef>
          </c:cat>
          <c:val>
            <c:numRef>
              <c:f>Sheet1!$B$2:$B$8</c:f>
              <c:numCache>
                <c:formatCode>General</c:formatCode>
                <c:ptCount val="4"/>
                <c:pt idx="0">
                  <c:v>59</c:v>
                </c:pt>
                <c:pt idx="1">
                  <c:v>60</c:v>
                </c:pt>
                <c:pt idx="2">
                  <c:v>71</c:v>
                </c:pt>
                <c:pt idx="3">
                  <c:v>73</c:v>
                </c:pt>
              </c:numCache>
            </c:numRef>
          </c:val>
          <c:smooth val="0"/>
          <c:extLst>
            <c:ext xmlns:c16="http://schemas.microsoft.com/office/drawing/2014/chart" uri="{C3380CC4-5D6E-409C-BE32-E72D297353CC}">
              <c16:uniqueId val="{00000005-891F-4566-A242-81C319D30F23}"/>
            </c:ext>
          </c:extLst>
        </c:ser>
        <c:ser>
          <c:idx val="1"/>
          <c:order val="1"/>
          <c:tx>
            <c:strRef>
              <c:f>Sheet1!$C$1</c:f>
              <c:strCache>
                <c:ptCount val="1"/>
                <c:pt idx="0">
                  <c:v>In-vehicle safety and driver assistance systems makes me a more confident driver</c:v>
                </c:pt>
              </c:strCache>
            </c:strRef>
          </c:tx>
          <c:spPr>
            <a:ln w="28575" cap="rnd">
              <a:solidFill>
                <a:schemeClr val="accent2"/>
              </a:solidFill>
              <a:round/>
            </a:ln>
            <a:effectLst/>
          </c:spPr>
          <c:marker>
            <c:symbol val="none"/>
          </c:marker>
          <c:dLbls>
            <c:dLbl>
              <c:idx val="0"/>
              <c:layout>
                <c:manualLayout>
                  <c:x val="-4.577805903048272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1B8-41B1-B371-2BA5C4C1983F}"/>
                </c:ext>
              </c:extLst>
            </c:dLbl>
            <c:dLbl>
              <c:idx val="1"/>
              <c:delete val="1"/>
              <c:extLst>
                <c:ext xmlns:c15="http://schemas.microsoft.com/office/drawing/2012/chart" uri="{CE6537A1-D6FC-4f65-9D91-7224C49458BB}"/>
                <c:ext xmlns:c16="http://schemas.microsoft.com/office/drawing/2014/chart" uri="{C3380CC4-5D6E-409C-BE32-E72D297353CC}">
                  <c16:uniqueId val="{00000003-B1B8-41B1-B371-2BA5C4C1983F}"/>
                </c:ext>
              </c:extLst>
            </c:dLbl>
            <c:dLbl>
              <c:idx val="2"/>
              <c:delete val="1"/>
              <c:extLst>
                <c:ext xmlns:c15="http://schemas.microsoft.com/office/drawing/2012/chart" uri="{CE6537A1-D6FC-4f65-9D91-7224C49458BB}"/>
                <c:ext xmlns:c16="http://schemas.microsoft.com/office/drawing/2014/chart" uri="{C3380CC4-5D6E-409C-BE32-E72D297353CC}">
                  <c16:uniqueId val="{00000004-B1B8-41B1-B371-2BA5C4C1983F}"/>
                </c:ext>
              </c:extLst>
            </c:dLbl>
            <c:dLbl>
              <c:idx val="3"/>
              <c:layout>
                <c:manualLayout>
                  <c:x val="-1.0346562255205203E-3"/>
                  <c:y val="-9.355633083897387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E2-47C2-94B1-7B9B9A86FEAA}"/>
                </c:ext>
              </c:extLst>
            </c:dLbl>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4"/>
                <c:pt idx="0">
                  <c:v>Aug '21</c:v>
                </c:pt>
                <c:pt idx="1">
                  <c:v>Feb '22</c:v>
                </c:pt>
                <c:pt idx="2">
                  <c:v>Aug '24</c:v>
                </c:pt>
                <c:pt idx="3">
                  <c:v>Feb '25</c:v>
                </c:pt>
              </c:strCache>
            </c:strRef>
          </c:cat>
          <c:val>
            <c:numRef>
              <c:f>Sheet1!$C$2:$C$8</c:f>
              <c:numCache>
                <c:formatCode>General</c:formatCode>
                <c:ptCount val="4"/>
                <c:pt idx="0">
                  <c:v>46</c:v>
                </c:pt>
                <c:pt idx="1">
                  <c:v>51</c:v>
                </c:pt>
                <c:pt idx="2">
                  <c:v>61</c:v>
                </c:pt>
                <c:pt idx="3">
                  <c:v>63</c:v>
                </c:pt>
              </c:numCache>
            </c:numRef>
          </c:val>
          <c:smooth val="0"/>
          <c:extLst>
            <c:ext xmlns:c16="http://schemas.microsoft.com/office/drawing/2014/chart" uri="{C3380CC4-5D6E-409C-BE32-E72D297353CC}">
              <c16:uniqueId val="{0000000C-891F-4566-A242-81C319D30F23}"/>
            </c:ext>
          </c:extLst>
        </c:ser>
        <c:ser>
          <c:idx val="2"/>
          <c:order val="2"/>
          <c:tx>
            <c:strRef>
              <c:f>Sheet1!$D$1</c:f>
              <c:strCache>
                <c:ptCount val="1"/>
                <c:pt idx="0">
                  <c:v>In-vehicle safety and driver assistance systems are a distraction to me when driving</c:v>
                </c:pt>
              </c:strCache>
            </c:strRef>
          </c:tx>
          <c:spPr>
            <a:ln w="28575" cap="rnd">
              <a:solidFill>
                <a:schemeClr val="accent3"/>
              </a:solidFill>
              <a:round/>
            </a:ln>
            <a:effectLst/>
          </c:spPr>
          <c:marker>
            <c:symbol val="none"/>
          </c:marker>
          <c:dLbls>
            <c:dLbl>
              <c:idx val="0"/>
              <c:layout>
                <c:manualLayout>
                  <c:x val="-4.864383761722247E-2"/>
                  <c:y val="-8.6327798665663017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91F-4566-A242-81C319D30F23}"/>
                </c:ext>
              </c:extLst>
            </c:dLbl>
            <c:dLbl>
              <c:idx val="1"/>
              <c:delete val="1"/>
              <c:extLst>
                <c:ext xmlns:c15="http://schemas.microsoft.com/office/drawing/2012/chart" uri="{CE6537A1-D6FC-4f65-9D91-7224C49458BB}"/>
                <c:ext xmlns:c16="http://schemas.microsoft.com/office/drawing/2014/chart" uri="{C3380CC4-5D6E-409C-BE32-E72D297353CC}">
                  <c16:uniqueId val="{00000016-891F-4566-A242-81C319D30F23}"/>
                </c:ext>
              </c:extLst>
            </c:dLbl>
            <c:dLbl>
              <c:idx val="2"/>
              <c:delete val="1"/>
              <c:extLst>
                <c:ext xmlns:c15="http://schemas.microsoft.com/office/drawing/2012/chart" uri="{CE6537A1-D6FC-4f65-9D91-7224C49458BB}"/>
                <c:ext xmlns:c16="http://schemas.microsoft.com/office/drawing/2014/chart" uri="{C3380CC4-5D6E-409C-BE32-E72D297353CC}">
                  <c16:uniqueId val="{00000017-891F-4566-A242-81C319D30F23}"/>
                </c:ext>
              </c:extLst>
            </c:dLbl>
            <c:dLbl>
              <c:idx val="3"/>
              <c:layout>
                <c:manualLayout>
                  <c:x val="-1.0346562255205203E-3"/>
                  <c:y val="-1.78479881811381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1E2-47C2-94B1-7B9B9A86FEA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4"/>
                <c:pt idx="0">
                  <c:v>Aug '21</c:v>
                </c:pt>
                <c:pt idx="1">
                  <c:v>Feb '22</c:v>
                </c:pt>
                <c:pt idx="2">
                  <c:v>Aug '24</c:v>
                </c:pt>
                <c:pt idx="3">
                  <c:v>Feb '25</c:v>
                </c:pt>
              </c:strCache>
            </c:strRef>
          </c:cat>
          <c:val>
            <c:numRef>
              <c:f>Sheet1!$D$2:$D$8</c:f>
              <c:numCache>
                <c:formatCode>General</c:formatCode>
                <c:ptCount val="4"/>
                <c:pt idx="0">
                  <c:v>15</c:v>
                </c:pt>
                <c:pt idx="1">
                  <c:v>19</c:v>
                </c:pt>
                <c:pt idx="2">
                  <c:v>24</c:v>
                </c:pt>
                <c:pt idx="3">
                  <c:v>31</c:v>
                </c:pt>
              </c:numCache>
            </c:numRef>
          </c:val>
          <c:smooth val="0"/>
          <c:extLst>
            <c:ext xmlns:c16="http://schemas.microsoft.com/office/drawing/2014/chart" uri="{C3380CC4-5D6E-409C-BE32-E72D297353CC}">
              <c16:uniqueId val="{00000014-891F-4566-A242-81C319D30F23}"/>
            </c:ext>
          </c:extLst>
        </c:ser>
        <c:dLbls>
          <c:dLblPos val="t"/>
          <c:showLegendKey val="0"/>
          <c:showVal val="1"/>
          <c:showCatName val="0"/>
          <c:showSerName val="0"/>
          <c:showPercent val="0"/>
          <c:showBubbleSize val="0"/>
        </c:dLbls>
        <c:smooth val="0"/>
        <c:axId val="1932167936"/>
        <c:axId val="1932160864"/>
      </c:lineChart>
      <c:catAx>
        <c:axId val="193216793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crossAx val="1932160864"/>
        <c:crosses val="autoZero"/>
        <c:auto val="1"/>
        <c:lblAlgn val="ctr"/>
        <c:lblOffset val="100"/>
        <c:noMultiLvlLbl val="0"/>
      </c:catAx>
      <c:valAx>
        <c:axId val="1932160864"/>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67936"/>
        <c:crosses val="autoZero"/>
        <c:crossBetween val="between"/>
        <c:majorUnit val="10"/>
      </c:valAx>
      <c:spPr>
        <a:noFill/>
        <a:ln>
          <a:noFill/>
        </a:ln>
        <a:effectLst/>
      </c:spPr>
    </c:plotArea>
    <c:legend>
      <c:legendPos val="r"/>
      <c:layout>
        <c:manualLayout>
          <c:xMode val="edge"/>
          <c:yMode val="edge"/>
          <c:x val="0.54218884614751439"/>
          <c:y val="0.26355099023980982"/>
          <c:w val="0.45781115385248555"/>
          <c:h val="0.5011274102908619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40" b="0" i="0" u="none" strike="noStrike" kern="1200" baseline="0">
                <a:solidFill>
                  <a:schemeClr val="tx2"/>
                </a:solidFill>
                <a:latin typeface="+mn-lt"/>
                <a:ea typeface="Arial"/>
                <a:cs typeface="Arial"/>
              </a:defRPr>
            </a:pPr>
            <a:r>
              <a:rPr lang="en-US" sz="1800" dirty="0">
                <a:solidFill>
                  <a:schemeClr val="tx2"/>
                </a:solidFill>
              </a:rPr>
              <a:t>Most important</a:t>
            </a:r>
            <a:r>
              <a:rPr lang="en-US" sz="1800" baseline="0" dirty="0">
                <a:solidFill>
                  <a:schemeClr val="tx2"/>
                </a:solidFill>
              </a:rPr>
              <a:t> factors when buying a new/used car - % ranking each between one and eight</a:t>
            </a:r>
            <a:endParaRPr lang="en-US" sz="1800" dirty="0">
              <a:solidFill>
                <a:schemeClr val="tx2"/>
              </a:solidFill>
            </a:endParaRPr>
          </a:p>
        </c:rich>
      </c:tx>
      <c:layout>
        <c:manualLayout>
          <c:xMode val="edge"/>
          <c:yMode val="edge"/>
          <c:x val="0.3519331084419019"/>
          <c:y val="0"/>
        </c:manualLayout>
      </c:layout>
      <c:overlay val="0"/>
      <c:spPr>
        <a:noFill/>
        <a:ln>
          <a:noFill/>
        </a:ln>
        <a:effectLst/>
      </c:spPr>
      <c:txPr>
        <a:bodyPr rot="0" spcFirstLastPara="1" vertOverflow="ellipsis" vert="horz" wrap="square" anchor="ctr" anchorCtr="1"/>
        <a:lstStyle/>
        <a:p>
          <a:pPr>
            <a:defRPr sz="1440" b="0" i="0" u="none" strike="noStrike" kern="1200" baseline="0">
              <a:solidFill>
                <a:schemeClr val="tx2"/>
              </a:solidFill>
              <a:latin typeface="+mn-lt"/>
              <a:ea typeface="Arial"/>
              <a:cs typeface="Arial"/>
            </a:defRPr>
          </a:pPr>
          <a:endParaRPr lang="en-US"/>
        </a:p>
      </c:txPr>
    </c:title>
    <c:autoTitleDeleted val="0"/>
    <c:plotArea>
      <c:layout>
        <c:manualLayout>
          <c:layoutTarget val="inner"/>
          <c:xMode val="edge"/>
          <c:yMode val="edge"/>
          <c:x val="0.2824220696758879"/>
          <c:y val="0.1113851987826675"/>
          <c:w val="0.70705629850281049"/>
          <c:h val="0.79275324863533159"/>
        </c:manualLayout>
      </c:layout>
      <c:barChart>
        <c:barDir val="bar"/>
        <c:grouping val="percentStacked"/>
        <c:varyColors val="0"/>
        <c:ser>
          <c:idx val="8"/>
          <c:order val="0"/>
          <c:tx>
            <c:strRef>
              <c:f>Sheet1!$B$1</c:f>
              <c:strCache>
                <c:ptCount val="1"/>
                <c:pt idx="0">
                  <c:v>8 - Least important</c:v>
                </c:pt>
              </c:strCache>
            </c:strRef>
          </c:tx>
          <c:spPr>
            <a:solidFill>
              <a:srgbClr val="EFE7F5"/>
            </a:solidFill>
            <a:ln>
              <a:solidFill>
                <a:schemeClr val="bg1"/>
              </a:solid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Fuel efficiency</c:v>
                </c:pt>
                <c:pt idx="1">
                  <c:v>Age/mileage of the car</c:v>
                </c:pt>
                <c:pt idx="2">
                  <c:v>Size of the car</c:v>
                </c:pt>
                <c:pt idx="3">
                  <c:v>Safety features/rating</c:v>
                </c:pt>
                <c:pt idx="4">
                  <c:v>Make/brand of the car</c:v>
                </c:pt>
                <c:pt idx="5">
                  <c:v>In-car features (e.g., satnav)</c:v>
                </c:pt>
                <c:pt idx="6">
                  <c:v>Look of the car</c:v>
                </c:pt>
                <c:pt idx="7">
                  <c:v>How environmentally friendly the car is</c:v>
                </c:pt>
              </c:strCache>
            </c:strRef>
          </c:cat>
          <c:val>
            <c:numRef>
              <c:f>Sheet1!$B$2:$B$9</c:f>
              <c:numCache>
                <c:formatCode>General</c:formatCode>
                <c:ptCount val="8"/>
                <c:pt idx="0">
                  <c:v>5</c:v>
                </c:pt>
                <c:pt idx="1">
                  <c:v>6</c:v>
                </c:pt>
                <c:pt idx="2">
                  <c:v>6</c:v>
                </c:pt>
                <c:pt idx="3">
                  <c:v>6</c:v>
                </c:pt>
                <c:pt idx="4">
                  <c:v>12</c:v>
                </c:pt>
                <c:pt idx="5">
                  <c:v>9</c:v>
                </c:pt>
                <c:pt idx="6">
                  <c:v>16</c:v>
                </c:pt>
                <c:pt idx="7">
                  <c:v>40</c:v>
                </c:pt>
              </c:numCache>
            </c:numRef>
          </c:val>
          <c:extLst>
            <c:ext xmlns:c16="http://schemas.microsoft.com/office/drawing/2014/chart" uri="{C3380CC4-5D6E-409C-BE32-E72D297353CC}">
              <c16:uniqueId val="{00000000-FCC2-49AA-BD20-236CC411D975}"/>
            </c:ext>
          </c:extLst>
        </c:ser>
        <c:ser>
          <c:idx val="0"/>
          <c:order val="1"/>
          <c:tx>
            <c:strRef>
              <c:f>Sheet1!$C$1</c:f>
              <c:strCache>
                <c:ptCount val="1"/>
                <c:pt idx="0">
                  <c:v>7</c:v>
                </c:pt>
              </c:strCache>
            </c:strRef>
          </c:tx>
          <c:spPr>
            <a:solidFill>
              <a:schemeClr val="accent3">
                <a:tint val="44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schemeClr>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Fuel efficiency</c:v>
                </c:pt>
                <c:pt idx="1">
                  <c:v>Age/mileage of the car</c:v>
                </c:pt>
                <c:pt idx="2">
                  <c:v>Size of the car</c:v>
                </c:pt>
                <c:pt idx="3">
                  <c:v>Safety features/rating</c:v>
                </c:pt>
                <c:pt idx="4">
                  <c:v>Make/brand of the car</c:v>
                </c:pt>
                <c:pt idx="5">
                  <c:v>In-car features (e.g., satnav)</c:v>
                </c:pt>
                <c:pt idx="6">
                  <c:v>Look of the car</c:v>
                </c:pt>
                <c:pt idx="7">
                  <c:v>How environmentally friendly the car is</c:v>
                </c:pt>
              </c:strCache>
            </c:strRef>
          </c:cat>
          <c:val>
            <c:numRef>
              <c:f>Sheet1!$C$2:$C$9</c:f>
              <c:numCache>
                <c:formatCode>General</c:formatCode>
                <c:ptCount val="8"/>
                <c:pt idx="0">
                  <c:v>7</c:v>
                </c:pt>
                <c:pt idx="1">
                  <c:v>7</c:v>
                </c:pt>
                <c:pt idx="2">
                  <c:v>9</c:v>
                </c:pt>
                <c:pt idx="3">
                  <c:v>15</c:v>
                </c:pt>
                <c:pt idx="4">
                  <c:v>14</c:v>
                </c:pt>
                <c:pt idx="5">
                  <c:v>17</c:v>
                </c:pt>
                <c:pt idx="6">
                  <c:v>20</c:v>
                </c:pt>
                <c:pt idx="7">
                  <c:v>12</c:v>
                </c:pt>
              </c:numCache>
            </c:numRef>
          </c:val>
          <c:extLst>
            <c:ext xmlns:c16="http://schemas.microsoft.com/office/drawing/2014/chart" uri="{C3380CC4-5D6E-409C-BE32-E72D297353CC}">
              <c16:uniqueId val="{00000001-FCC2-49AA-BD20-236CC411D975}"/>
            </c:ext>
          </c:extLst>
        </c:ser>
        <c:ser>
          <c:idx val="1"/>
          <c:order val="2"/>
          <c:tx>
            <c:strRef>
              <c:f>Sheet1!$D$1</c:f>
              <c:strCache>
                <c:ptCount val="1"/>
                <c:pt idx="0">
                  <c:v>6</c:v>
                </c:pt>
              </c:strCache>
            </c:strRef>
          </c:tx>
          <c:spPr>
            <a:solidFill>
              <a:schemeClr val="accent3">
                <a:tint val="58000"/>
              </a:schemeClr>
            </a:solidFill>
            <a:ln>
              <a:solidFill>
                <a:schemeClr val="bg1"/>
              </a:solidFill>
            </a:ln>
            <a:effectLst/>
          </c:spPr>
          <c:invertIfNegative val="0"/>
          <c:dLbls>
            <c:numFmt formatCode="#,##0" sourceLinked="0"/>
            <c:spPr>
              <a:noFill/>
              <a:ln w="25527">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schemeClr>
                    </a:solidFill>
                    <a:latin typeface="+mn-lt"/>
                    <a:ea typeface="Arial"/>
                    <a:cs typeface="Aria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Fuel efficiency</c:v>
                </c:pt>
                <c:pt idx="1">
                  <c:v>Age/mileage of the car</c:v>
                </c:pt>
                <c:pt idx="2">
                  <c:v>Size of the car</c:v>
                </c:pt>
                <c:pt idx="3">
                  <c:v>Safety features/rating</c:v>
                </c:pt>
                <c:pt idx="4">
                  <c:v>Make/brand of the car</c:v>
                </c:pt>
                <c:pt idx="5">
                  <c:v>In-car features (e.g., satnav)</c:v>
                </c:pt>
                <c:pt idx="6">
                  <c:v>Look of the car</c:v>
                </c:pt>
                <c:pt idx="7">
                  <c:v>How environmentally friendly the car is</c:v>
                </c:pt>
              </c:strCache>
            </c:strRef>
          </c:cat>
          <c:val>
            <c:numRef>
              <c:f>Sheet1!$D$2:$D$9</c:f>
              <c:numCache>
                <c:formatCode>General</c:formatCode>
                <c:ptCount val="8"/>
                <c:pt idx="0">
                  <c:v>7</c:v>
                </c:pt>
                <c:pt idx="1">
                  <c:v>9</c:v>
                </c:pt>
                <c:pt idx="2">
                  <c:v>9</c:v>
                </c:pt>
                <c:pt idx="3">
                  <c:v>16</c:v>
                </c:pt>
                <c:pt idx="4">
                  <c:v>14</c:v>
                </c:pt>
                <c:pt idx="5">
                  <c:v>19</c:v>
                </c:pt>
                <c:pt idx="6">
                  <c:v>14</c:v>
                </c:pt>
                <c:pt idx="7">
                  <c:v>11</c:v>
                </c:pt>
              </c:numCache>
            </c:numRef>
          </c:val>
          <c:extLst>
            <c:ext xmlns:c16="http://schemas.microsoft.com/office/drawing/2014/chart" uri="{C3380CC4-5D6E-409C-BE32-E72D297353CC}">
              <c16:uniqueId val="{00000002-FCC2-49AA-BD20-236CC411D975}"/>
            </c:ext>
          </c:extLst>
        </c:ser>
        <c:ser>
          <c:idx val="2"/>
          <c:order val="3"/>
          <c:tx>
            <c:strRef>
              <c:f>Sheet1!$E$1</c:f>
              <c:strCache>
                <c:ptCount val="1"/>
                <c:pt idx="0">
                  <c:v>5</c:v>
                </c:pt>
              </c:strCache>
            </c:strRef>
          </c:tx>
          <c:spPr>
            <a:solidFill>
              <a:schemeClr val="accent3">
                <a:tint val="72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schemeClr>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Fuel efficiency</c:v>
                </c:pt>
                <c:pt idx="1">
                  <c:v>Age/mileage of the car</c:v>
                </c:pt>
                <c:pt idx="2">
                  <c:v>Size of the car</c:v>
                </c:pt>
                <c:pt idx="3">
                  <c:v>Safety features/rating</c:v>
                </c:pt>
                <c:pt idx="4">
                  <c:v>Make/brand of the car</c:v>
                </c:pt>
                <c:pt idx="5">
                  <c:v>In-car features (e.g., satnav)</c:v>
                </c:pt>
                <c:pt idx="6">
                  <c:v>Look of the car</c:v>
                </c:pt>
                <c:pt idx="7">
                  <c:v>How environmentally friendly the car is</c:v>
                </c:pt>
              </c:strCache>
            </c:strRef>
          </c:cat>
          <c:val>
            <c:numRef>
              <c:f>Sheet1!$E$2:$E$9</c:f>
              <c:numCache>
                <c:formatCode>General</c:formatCode>
                <c:ptCount val="8"/>
                <c:pt idx="0">
                  <c:v>12</c:v>
                </c:pt>
                <c:pt idx="1">
                  <c:v>10</c:v>
                </c:pt>
                <c:pt idx="2">
                  <c:v>14</c:v>
                </c:pt>
                <c:pt idx="3">
                  <c:v>13</c:v>
                </c:pt>
                <c:pt idx="4">
                  <c:v>10</c:v>
                </c:pt>
                <c:pt idx="5">
                  <c:v>17</c:v>
                </c:pt>
                <c:pt idx="6">
                  <c:v>15</c:v>
                </c:pt>
                <c:pt idx="7">
                  <c:v>9</c:v>
                </c:pt>
              </c:numCache>
            </c:numRef>
          </c:val>
          <c:extLst>
            <c:ext xmlns:c16="http://schemas.microsoft.com/office/drawing/2014/chart" uri="{C3380CC4-5D6E-409C-BE32-E72D297353CC}">
              <c16:uniqueId val="{00000003-FCC2-49AA-BD20-236CC411D975}"/>
            </c:ext>
          </c:extLst>
        </c:ser>
        <c:ser>
          <c:idx val="3"/>
          <c:order val="4"/>
          <c:tx>
            <c:strRef>
              <c:f>Sheet1!$F$1</c:f>
              <c:strCache>
                <c:ptCount val="1"/>
                <c:pt idx="0">
                  <c:v>4</c:v>
                </c:pt>
              </c:strCache>
            </c:strRef>
          </c:tx>
          <c:spPr>
            <a:solidFill>
              <a:schemeClr val="accent3">
                <a:tint val="86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Sheet1!$A$2:$A$9</c:f>
              <c:strCache>
                <c:ptCount val="8"/>
                <c:pt idx="0">
                  <c:v>Fuel efficiency</c:v>
                </c:pt>
                <c:pt idx="1">
                  <c:v>Age/mileage of the car</c:v>
                </c:pt>
                <c:pt idx="2">
                  <c:v>Size of the car</c:v>
                </c:pt>
                <c:pt idx="3">
                  <c:v>Safety features/rating</c:v>
                </c:pt>
                <c:pt idx="4">
                  <c:v>Make/brand of the car</c:v>
                </c:pt>
                <c:pt idx="5">
                  <c:v>In-car features (e.g., satnav)</c:v>
                </c:pt>
                <c:pt idx="6">
                  <c:v>Look of the car</c:v>
                </c:pt>
                <c:pt idx="7">
                  <c:v>How environmentally friendly the car is</c:v>
                </c:pt>
              </c:strCache>
            </c:strRef>
          </c:cat>
          <c:val>
            <c:numRef>
              <c:f>Sheet1!$F$2:$F$9</c:f>
              <c:numCache>
                <c:formatCode>General</c:formatCode>
                <c:ptCount val="8"/>
                <c:pt idx="0">
                  <c:v>12</c:v>
                </c:pt>
                <c:pt idx="1">
                  <c:v>13</c:v>
                </c:pt>
                <c:pt idx="2">
                  <c:v>15</c:v>
                </c:pt>
                <c:pt idx="3">
                  <c:v>15</c:v>
                </c:pt>
                <c:pt idx="4">
                  <c:v>13</c:v>
                </c:pt>
                <c:pt idx="5">
                  <c:v>13</c:v>
                </c:pt>
                <c:pt idx="6">
                  <c:v>10</c:v>
                </c:pt>
                <c:pt idx="7">
                  <c:v>10</c:v>
                </c:pt>
              </c:numCache>
            </c:numRef>
          </c:val>
          <c:extLst>
            <c:ext xmlns:c16="http://schemas.microsoft.com/office/drawing/2014/chart" uri="{C3380CC4-5D6E-409C-BE32-E72D297353CC}">
              <c16:uniqueId val="{00000004-FCC2-49AA-BD20-236CC411D975}"/>
            </c:ext>
          </c:extLst>
        </c:ser>
        <c:ser>
          <c:idx val="4"/>
          <c:order val="5"/>
          <c:tx>
            <c:strRef>
              <c:f>Sheet1!$G$1</c:f>
              <c:strCache>
                <c:ptCount val="1"/>
                <c:pt idx="0">
                  <c:v>3</c:v>
                </c:pt>
              </c:strCache>
            </c:strRef>
          </c:tx>
          <c:spPr>
            <a:solidFill>
              <a:schemeClr val="accent3"/>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Sheet1!$A$2:$A$9</c:f>
              <c:strCache>
                <c:ptCount val="8"/>
                <c:pt idx="0">
                  <c:v>Fuel efficiency</c:v>
                </c:pt>
                <c:pt idx="1">
                  <c:v>Age/mileage of the car</c:v>
                </c:pt>
                <c:pt idx="2">
                  <c:v>Size of the car</c:v>
                </c:pt>
                <c:pt idx="3">
                  <c:v>Safety features/rating</c:v>
                </c:pt>
                <c:pt idx="4">
                  <c:v>Make/brand of the car</c:v>
                </c:pt>
                <c:pt idx="5">
                  <c:v>In-car features (e.g., satnav)</c:v>
                </c:pt>
                <c:pt idx="6">
                  <c:v>Look of the car</c:v>
                </c:pt>
                <c:pt idx="7">
                  <c:v>How environmentally friendly the car is</c:v>
                </c:pt>
              </c:strCache>
            </c:strRef>
          </c:cat>
          <c:val>
            <c:numRef>
              <c:f>Sheet1!$G$2:$G$9</c:f>
              <c:numCache>
                <c:formatCode>General</c:formatCode>
                <c:ptCount val="8"/>
                <c:pt idx="0">
                  <c:v>16</c:v>
                </c:pt>
                <c:pt idx="1">
                  <c:v>16</c:v>
                </c:pt>
                <c:pt idx="2">
                  <c:v>15</c:v>
                </c:pt>
                <c:pt idx="3">
                  <c:v>15</c:v>
                </c:pt>
                <c:pt idx="4">
                  <c:v>12</c:v>
                </c:pt>
                <c:pt idx="5">
                  <c:v>10</c:v>
                </c:pt>
                <c:pt idx="6">
                  <c:v>11</c:v>
                </c:pt>
                <c:pt idx="7">
                  <c:v>6</c:v>
                </c:pt>
              </c:numCache>
            </c:numRef>
          </c:val>
          <c:extLst>
            <c:ext xmlns:c16="http://schemas.microsoft.com/office/drawing/2014/chart" uri="{C3380CC4-5D6E-409C-BE32-E72D297353CC}">
              <c16:uniqueId val="{00000005-FCC2-49AA-BD20-236CC411D975}"/>
            </c:ext>
          </c:extLst>
        </c:ser>
        <c:ser>
          <c:idx val="5"/>
          <c:order val="6"/>
          <c:tx>
            <c:strRef>
              <c:f>Sheet1!$H$1</c:f>
              <c:strCache>
                <c:ptCount val="1"/>
                <c:pt idx="0">
                  <c:v>2</c:v>
                </c:pt>
              </c:strCache>
            </c:strRef>
          </c:tx>
          <c:spPr>
            <a:solidFill>
              <a:schemeClr val="accent3">
                <a:shade val="86000"/>
              </a:schemeClr>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Sheet1!$A$2:$A$9</c:f>
              <c:strCache>
                <c:ptCount val="8"/>
                <c:pt idx="0">
                  <c:v>Fuel efficiency</c:v>
                </c:pt>
                <c:pt idx="1">
                  <c:v>Age/mileage of the car</c:v>
                </c:pt>
                <c:pt idx="2">
                  <c:v>Size of the car</c:v>
                </c:pt>
                <c:pt idx="3">
                  <c:v>Safety features/rating</c:v>
                </c:pt>
                <c:pt idx="4">
                  <c:v>Make/brand of the car</c:v>
                </c:pt>
                <c:pt idx="5">
                  <c:v>In-car features (e.g., satnav)</c:v>
                </c:pt>
                <c:pt idx="6">
                  <c:v>Look of the car</c:v>
                </c:pt>
                <c:pt idx="7">
                  <c:v>How environmentally friendly the car is</c:v>
                </c:pt>
              </c:strCache>
            </c:strRef>
          </c:cat>
          <c:val>
            <c:numRef>
              <c:f>Sheet1!$H$2:$H$9</c:f>
              <c:numCache>
                <c:formatCode>General</c:formatCode>
                <c:ptCount val="8"/>
                <c:pt idx="0">
                  <c:v>24</c:v>
                </c:pt>
                <c:pt idx="1">
                  <c:v>18</c:v>
                </c:pt>
                <c:pt idx="2">
                  <c:v>16</c:v>
                </c:pt>
                <c:pt idx="3">
                  <c:v>9</c:v>
                </c:pt>
                <c:pt idx="4">
                  <c:v>10</c:v>
                </c:pt>
                <c:pt idx="5">
                  <c:v>9</c:v>
                </c:pt>
                <c:pt idx="6">
                  <c:v>9</c:v>
                </c:pt>
                <c:pt idx="7">
                  <c:v>5</c:v>
                </c:pt>
              </c:numCache>
            </c:numRef>
          </c:val>
          <c:extLst>
            <c:ext xmlns:c16="http://schemas.microsoft.com/office/drawing/2014/chart" uri="{C3380CC4-5D6E-409C-BE32-E72D297353CC}">
              <c16:uniqueId val="{00000006-FCC2-49AA-BD20-236CC411D975}"/>
            </c:ext>
          </c:extLst>
        </c:ser>
        <c:ser>
          <c:idx val="6"/>
          <c:order val="7"/>
          <c:tx>
            <c:strRef>
              <c:f>Sheet1!$I$1</c:f>
              <c:strCache>
                <c:ptCount val="1"/>
                <c:pt idx="0">
                  <c:v>1 - Most important</c:v>
                </c:pt>
              </c:strCache>
            </c:strRef>
          </c:tx>
          <c:spPr>
            <a:solidFill>
              <a:schemeClr val="accent3">
                <a:shade val="72000"/>
              </a:schemeClr>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Sheet1!$A$2:$A$9</c:f>
              <c:strCache>
                <c:ptCount val="8"/>
                <c:pt idx="0">
                  <c:v>Fuel efficiency</c:v>
                </c:pt>
                <c:pt idx="1">
                  <c:v>Age/mileage of the car</c:v>
                </c:pt>
                <c:pt idx="2">
                  <c:v>Size of the car</c:v>
                </c:pt>
                <c:pt idx="3">
                  <c:v>Safety features/rating</c:v>
                </c:pt>
                <c:pt idx="4">
                  <c:v>Make/brand of the car</c:v>
                </c:pt>
                <c:pt idx="5">
                  <c:v>In-car features (e.g., satnav)</c:v>
                </c:pt>
                <c:pt idx="6">
                  <c:v>Look of the car</c:v>
                </c:pt>
                <c:pt idx="7">
                  <c:v>How environmentally friendly the car is</c:v>
                </c:pt>
              </c:strCache>
            </c:strRef>
          </c:cat>
          <c:val>
            <c:numRef>
              <c:f>Sheet1!$I$2:$I$9</c:f>
              <c:numCache>
                <c:formatCode>General</c:formatCode>
                <c:ptCount val="8"/>
                <c:pt idx="0">
                  <c:v>17</c:v>
                </c:pt>
                <c:pt idx="1">
                  <c:v>21</c:v>
                </c:pt>
                <c:pt idx="2">
                  <c:v>16</c:v>
                </c:pt>
                <c:pt idx="3">
                  <c:v>12</c:v>
                </c:pt>
                <c:pt idx="4">
                  <c:v>15</c:v>
                </c:pt>
                <c:pt idx="5">
                  <c:v>6</c:v>
                </c:pt>
                <c:pt idx="6">
                  <c:v>5</c:v>
                </c:pt>
                <c:pt idx="7">
                  <c:v>6</c:v>
                </c:pt>
              </c:numCache>
            </c:numRef>
          </c:val>
          <c:extLst>
            <c:ext xmlns:c16="http://schemas.microsoft.com/office/drawing/2014/chart" uri="{C3380CC4-5D6E-409C-BE32-E72D297353CC}">
              <c16:uniqueId val="{00000007-FCC2-49AA-BD20-236CC411D975}"/>
            </c:ext>
          </c:extLst>
        </c:ser>
        <c:dLbls>
          <c:showLegendKey val="0"/>
          <c:showVal val="1"/>
          <c:showCatName val="0"/>
          <c:showSerName val="0"/>
          <c:showPercent val="0"/>
          <c:showBubbleSize val="0"/>
        </c:dLbls>
        <c:gapWidth val="100"/>
        <c:overlap val="100"/>
        <c:axId val="1935884432"/>
        <c:axId val="1935885520"/>
      </c:barChart>
      <c:catAx>
        <c:axId val="1935884432"/>
        <c:scaling>
          <c:orientation val="maxMin"/>
        </c:scaling>
        <c:delete val="0"/>
        <c:axPos val="l"/>
        <c:numFmt formatCode="General" sourceLinked="1"/>
        <c:majorTickMark val="none"/>
        <c:minorTickMark val="none"/>
        <c:tickLblPos val="nextTo"/>
        <c:spPr>
          <a:noFill/>
          <a:ln w="9572" cap="flat" cmpd="sng" algn="ctr">
            <a:noFill/>
            <a:prstDash val="solid"/>
            <a:round/>
          </a:ln>
          <a:effectLst/>
        </c:spPr>
        <c:txPr>
          <a:bodyPr rot="0" spcFirstLastPara="1" vertOverflow="ellipsis" wrap="square" anchor="ctr" anchorCtr="1"/>
          <a:lstStyle/>
          <a:p>
            <a:pPr>
              <a:defRPr sz="1200" b="0" i="0" u="none" strike="noStrike" kern="1200" baseline="0">
                <a:solidFill>
                  <a:schemeClr val="tx1"/>
                </a:solidFill>
                <a:latin typeface="+mn-lt"/>
                <a:ea typeface="Arial"/>
                <a:cs typeface="Aria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spPr>
        <a:noFill/>
        <a:ln>
          <a:noFill/>
        </a:ln>
        <a:effectLst/>
      </c:spPr>
    </c:plotArea>
    <c:legend>
      <c:legendPos val="b"/>
      <c:layout>
        <c:manualLayout>
          <c:xMode val="edge"/>
          <c:yMode val="edge"/>
          <c:x val="0.28146877275310517"/>
          <c:y val="0.91304984646802101"/>
          <c:w val="0.71853122724689489"/>
          <c:h val="5.3565286723782128E-2"/>
        </c:manualLayout>
      </c:layout>
      <c:overlay val="0"/>
      <c:spPr>
        <a:noFill/>
        <a:ln w="25527">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Arial"/>
              <a:cs typeface="Arial"/>
            </a:defRPr>
          </a:pPr>
          <a:endParaRPr lang="en-US"/>
        </a:p>
      </c:txPr>
    </c:legend>
    <c:plotVisOnly val="1"/>
    <c:dispBlanksAs val="gap"/>
    <c:showDLblsOverMax val="0"/>
  </c:chart>
  <c:spPr>
    <a:noFill/>
    <a:ln w="6350" cap="flat" cmpd="sng" algn="ctr">
      <a:noFill/>
      <a:prstDash val="solid"/>
      <a:miter lim="800000"/>
    </a:ln>
    <a:effectLst/>
  </c:spPr>
  <c:txPr>
    <a:bodyPr/>
    <a:lstStyle/>
    <a:p>
      <a:pPr>
        <a:defRPr sz="1200" b="0" i="0" u="none" strike="noStrike" baseline="0">
          <a:solidFill>
            <a:schemeClr val="tx2"/>
          </a:solidFill>
          <a:latin typeface="+mn-lt"/>
          <a:ea typeface="Arial"/>
          <a:cs typeface="Arial"/>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US" sz="1800" dirty="0">
                <a:solidFill>
                  <a:schemeClr val="tx1"/>
                </a:solidFill>
              </a:rPr>
              <a:t>Proportion</a:t>
            </a:r>
            <a:r>
              <a:rPr lang="en-US" sz="1800" baseline="0" dirty="0">
                <a:solidFill>
                  <a:schemeClr val="tx1"/>
                </a:solidFill>
              </a:rPr>
              <a:t> of drivers that would consider having a black box fitted to their car for a lower insurance premium</a:t>
            </a:r>
            <a:endParaRPr lang="en-US" sz="1800" dirty="0">
              <a:solidFill>
                <a:schemeClr val="tx1"/>
              </a:solidFill>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0142753062215641"/>
          <c:y val="0.20498293656900077"/>
          <c:w val="0.70898044775261937"/>
          <c:h val="0.64059470449760814"/>
        </c:manualLayout>
      </c:layout>
      <c:barChart>
        <c:barDir val="col"/>
        <c:grouping val="clustered"/>
        <c:varyColors val="0"/>
        <c:ser>
          <c:idx val="0"/>
          <c:order val="0"/>
          <c:tx>
            <c:strRef>
              <c:f>Sheet1!$B$1</c:f>
              <c:strCache>
                <c:ptCount val="1"/>
                <c:pt idx="0">
                  <c:v>Aug '24</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12CA-4A7A-8607-C8B0FBD0B6CD}"/>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12CA-4A7A-8607-C8B0FBD0B6CD}"/>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12CA-4A7A-8607-C8B0FBD0B6CD}"/>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0-5F9E-4374-8BAC-EAF86289AE6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Yes, definitely consider</c:v>
                </c:pt>
                <c:pt idx="1">
                  <c:v>Yes, possibly consider</c:v>
                </c:pt>
                <c:pt idx="2">
                  <c:v>No, would not consider</c:v>
                </c:pt>
                <c:pt idx="3">
                  <c:v>Unsure</c:v>
                </c:pt>
              </c:strCache>
            </c:strRef>
          </c:cat>
          <c:val>
            <c:numRef>
              <c:f>Sheet1!$B$2:$B$5</c:f>
              <c:numCache>
                <c:formatCode>0%</c:formatCode>
                <c:ptCount val="4"/>
                <c:pt idx="0">
                  <c:v>0.22</c:v>
                </c:pt>
                <c:pt idx="1">
                  <c:v>0.38</c:v>
                </c:pt>
                <c:pt idx="2">
                  <c:v>0.3</c:v>
                </c:pt>
                <c:pt idx="3">
                  <c:v>0.1</c:v>
                </c:pt>
              </c:numCache>
            </c:numRef>
          </c:val>
          <c:extLst>
            <c:ext xmlns:c16="http://schemas.microsoft.com/office/drawing/2014/chart" uri="{C3380CC4-5D6E-409C-BE32-E72D297353CC}">
              <c16:uniqueId val="{00000000-48F6-4B6F-AE3F-AA14D4CABEEF}"/>
            </c:ext>
          </c:extLst>
        </c:ser>
        <c:ser>
          <c:idx val="1"/>
          <c:order val="1"/>
          <c:tx>
            <c:strRef>
              <c:f>Sheet1!$C$1</c:f>
              <c:strCache>
                <c:ptCount val="1"/>
                <c:pt idx="0">
                  <c:v>Feb '25</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Yes, definitely consider</c:v>
                </c:pt>
                <c:pt idx="1">
                  <c:v>Yes, possibly consider</c:v>
                </c:pt>
                <c:pt idx="2">
                  <c:v>No, would not consider</c:v>
                </c:pt>
                <c:pt idx="3">
                  <c:v>Unsure</c:v>
                </c:pt>
              </c:strCache>
            </c:strRef>
          </c:cat>
          <c:val>
            <c:numRef>
              <c:f>Sheet1!$C$2:$C$5</c:f>
              <c:numCache>
                <c:formatCode>0%</c:formatCode>
                <c:ptCount val="4"/>
                <c:pt idx="0">
                  <c:v>0.28999999999999998</c:v>
                </c:pt>
                <c:pt idx="1">
                  <c:v>0.33</c:v>
                </c:pt>
                <c:pt idx="2">
                  <c:v>0.3</c:v>
                </c:pt>
                <c:pt idx="3">
                  <c:v>0.08</c:v>
                </c:pt>
              </c:numCache>
            </c:numRef>
          </c:val>
          <c:extLst>
            <c:ext xmlns:c16="http://schemas.microsoft.com/office/drawing/2014/chart" uri="{C3380CC4-5D6E-409C-BE32-E72D297353CC}">
              <c16:uniqueId val="{00000008-B5E0-44DB-973A-6D7F0CF30F78}"/>
            </c:ext>
          </c:extLst>
        </c:ser>
        <c:dLbls>
          <c:showLegendKey val="0"/>
          <c:showVal val="0"/>
          <c:showCatName val="0"/>
          <c:showSerName val="0"/>
          <c:showPercent val="0"/>
          <c:showBubbleSize val="0"/>
        </c:dLbls>
        <c:gapWidth val="100"/>
        <c:axId val="871060447"/>
        <c:axId val="871057087"/>
      </c:barChart>
      <c:catAx>
        <c:axId val="87106044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871057087"/>
        <c:crosses val="autoZero"/>
        <c:auto val="1"/>
        <c:lblAlgn val="ctr"/>
        <c:lblOffset val="100"/>
        <c:noMultiLvlLbl val="0"/>
      </c:catAx>
      <c:valAx>
        <c:axId val="871057087"/>
        <c:scaling>
          <c:orientation val="minMax"/>
          <c:max val="0.70000000000000007"/>
        </c:scaling>
        <c:delete val="1"/>
        <c:axPos val="l"/>
        <c:numFmt formatCode="0%" sourceLinked="1"/>
        <c:majorTickMark val="out"/>
        <c:minorTickMark val="none"/>
        <c:tickLblPos val="nextTo"/>
        <c:crossAx val="871060447"/>
        <c:crosses val="autoZero"/>
        <c:crossBetween val="between"/>
      </c:valAx>
      <c:spPr>
        <a:noFill/>
        <a:ln>
          <a:noFill/>
        </a:ln>
        <a:effectLst/>
      </c:spPr>
    </c:plotArea>
    <c:legend>
      <c:legendPos val="b"/>
      <c:layout>
        <c:manualLayout>
          <c:xMode val="edge"/>
          <c:yMode val="edge"/>
          <c:x val="0.60628574165586235"/>
          <c:y val="0.3404749821835299"/>
          <c:w val="0.23802211457280453"/>
          <c:h val="6.353271409503791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tx1"/>
                </a:solidFill>
              </a:defRPr>
            </a:pPr>
            <a:r>
              <a:rPr lang="en-US" sz="1800" dirty="0">
                <a:solidFill>
                  <a:schemeClr val="tx1"/>
                </a:solidFill>
              </a:rPr>
              <a:t>Always driving as safely as possible is important to me</a:t>
            </a:r>
          </a:p>
        </c:rich>
      </c:tx>
      <c:layout>
        <c:manualLayout>
          <c:xMode val="edge"/>
          <c:yMode val="edge"/>
          <c:x val="0.17316732653849815"/>
          <c:y val="5.5350901958201595E-2"/>
        </c:manualLayout>
      </c:layout>
      <c:overlay val="0"/>
    </c:title>
    <c:autoTitleDeleted val="0"/>
    <c:plotArea>
      <c:layout>
        <c:manualLayout>
          <c:layoutTarget val="inner"/>
          <c:xMode val="edge"/>
          <c:yMode val="edge"/>
          <c:x val="8.5482496082516651E-2"/>
          <c:y val="0.28358790067055462"/>
          <c:w val="0.87964973394770329"/>
          <c:h val="0.46064783315504493"/>
        </c:manualLayout>
      </c:layout>
      <c:barChart>
        <c:barDir val="bar"/>
        <c:grouping val="percentStacked"/>
        <c:varyColors val="0"/>
        <c:ser>
          <c:idx val="8"/>
          <c:order val="0"/>
          <c:tx>
            <c:strRef>
              <c:f>Sheet1!$B$1</c:f>
              <c:strCache>
                <c:ptCount val="1"/>
                <c:pt idx="0">
                  <c:v>Disagree strongly</c:v>
                </c:pt>
              </c:strCache>
            </c:strRef>
          </c:tx>
          <c:spPr>
            <a:solidFill>
              <a:srgbClr val="FF0000"/>
            </a:solidFill>
          </c:spPr>
          <c:invertIfNegative val="0"/>
          <c:dLbls>
            <c:numFmt formatCode="#,##0" sourceLinked="0"/>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Sheet1!$B$2:$B$3</c:f>
              <c:numCache>
                <c:formatCode>General</c:formatCode>
                <c:ptCount val="2"/>
                <c:pt idx="0">
                  <c:v>2</c:v>
                </c:pt>
                <c:pt idx="1">
                  <c:v>3</c:v>
                </c:pt>
              </c:numCache>
            </c:numRef>
          </c:val>
          <c:extLst>
            <c:ext xmlns:c16="http://schemas.microsoft.com/office/drawing/2014/chart" uri="{C3380CC4-5D6E-409C-BE32-E72D297353CC}">
              <c16:uniqueId val="{00000000-1612-4AFD-A65A-FA70B10D6645}"/>
            </c:ext>
          </c:extLst>
        </c:ser>
        <c:ser>
          <c:idx val="0"/>
          <c:order val="1"/>
          <c:tx>
            <c:strRef>
              <c:f>Sheet1!$C$1</c:f>
              <c:strCache>
                <c:ptCount val="1"/>
                <c:pt idx="0">
                  <c:v>Disagree slightly</c:v>
                </c:pt>
              </c:strCache>
            </c:strRef>
          </c:tx>
          <c:spPr>
            <a:solidFill>
              <a:srgbClr val="FFC000"/>
            </a:solidFill>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Sheet1!$C$2:$C$3</c:f>
              <c:numCache>
                <c:formatCode>General</c:formatCode>
                <c:ptCount val="2"/>
                <c:pt idx="0">
                  <c:v>2</c:v>
                </c:pt>
                <c:pt idx="1">
                  <c:v>1</c:v>
                </c:pt>
              </c:numCache>
            </c:numRef>
          </c:val>
          <c:extLst>
            <c:ext xmlns:c16="http://schemas.microsoft.com/office/drawing/2014/chart" uri="{C3380CC4-5D6E-409C-BE32-E72D297353CC}">
              <c16:uniqueId val="{00000001-1612-4AFD-A65A-FA70B10D6645}"/>
            </c:ext>
          </c:extLst>
        </c:ser>
        <c:ser>
          <c:idx val="1"/>
          <c:order val="2"/>
          <c:tx>
            <c:strRef>
              <c:f>Sheet1!$D$1</c:f>
              <c:strCache>
                <c:ptCount val="1"/>
                <c:pt idx="0">
                  <c:v>Neither nor</c:v>
                </c:pt>
              </c:strCache>
            </c:strRef>
          </c:tx>
          <c:spPr>
            <a:solidFill>
              <a:schemeClr val="bg1">
                <a:lumMod val="65000"/>
              </a:schemeClr>
            </a:solidFill>
            <a:ln w="25527">
              <a:noFill/>
            </a:ln>
          </c:spPr>
          <c:invertIfNegative val="0"/>
          <c:dLbls>
            <c:numFmt formatCode="#,##0" sourceLinked="0"/>
            <c:spPr>
              <a:noFill/>
              <a:ln w="25527">
                <a:noFill/>
              </a:ln>
            </c:spPr>
            <c:txPr>
              <a:bodyPr wrap="square" lIns="38100" tIns="19050" rIns="38100" bIns="19050" anchor="ctr">
                <a:spAutoFit/>
              </a:bodyPr>
              <a:lstStyle/>
              <a:p>
                <a:pPr>
                  <a:defRPr sz="1600">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Sheet1!$D$2:$D$3</c:f>
              <c:numCache>
                <c:formatCode>General</c:formatCode>
                <c:ptCount val="2"/>
                <c:pt idx="0">
                  <c:v>6</c:v>
                </c:pt>
                <c:pt idx="1">
                  <c:v>7</c:v>
                </c:pt>
              </c:numCache>
            </c:numRef>
          </c:val>
          <c:extLst>
            <c:ext xmlns:c16="http://schemas.microsoft.com/office/drawing/2014/chart" uri="{C3380CC4-5D6E-409C-BE32-E72D297353CC}">
              <c16:uniqueId val="{00000002-1612-4AFD-A65A-FA70B10D6645}"/>
            </c:ext>
          </c:extLst>
        </c:ser>
        <c:ser>
          <c:idx val="2"/>
          <c:order val="3"/>
          <c:tx>
            <c:strRef>
              <c:f>Sheet1!$E$1</c:f>
              <c:strCache>
                <c:ptCount val="1"/>
                <c:pt idx="0">
                  <c:v>Agree slightly</c:v>
                </c:pt>
              </c:strCache>
            </c:strRef>
          </c:tx>
          <c:spPr>
            <a:solidFill>
              <a:srgbClr val="92D050"/>
            </a:solidFill>
            <a:ln w="25527">
              <a:noFill/>
            </a:ln>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Sheet1!$E$2:$E$3</c:f>
              <c:numCache>
                <c:formatCode>General</c:formatCode>
                <c:ptCount val="2"/>
                <c:pt idx="0">
                  <c:v>26</c:v>
                </c:pt>
                <c:pt idx="1">
                  <c:v>24</c:v>
                </c:pt>
              </c:numCache>
            </c:numRef>
          </c:val>
          <c:extLst>
            <c:ext xmlns:c16="http://schemas.microsoft.com/office/drawing/2014/chart" uri="{C3380CC4-5D6E-409C-BE32-E72D297353CC}">
              <c16:uniqueId val="{00000003-1612-4AFD-A65A-FA70B10D6645}"/>
            </c:ext>
          </c:extLst>
        </c:ser>
        <c:ser>
          <c:idx val="3"/>
          <c:order val="4"/>
          <c:tx>
            <c:strRef>
              <c:f>Sheet1!$F$1</c:f>
              <c:strCache>
                <c:ptCount val="1"/>
                <c:pt idx="0">
                  <c:v>Agree strongly</c:v>
                </c:pt>
              </c:strCache>
            </c:strRef>
          </c:tx>
          <c:spPr>
            <a:solidFill>
              <a:srgbClr val="00B050"/>
            </a:solidFill>
            <a:ln w="25527">
              <a:noFill/>
            </a:ln>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Aug '24</c:v>
                </c:pt>
                <c:pt idx="1">
                  <c:v>Feb '25</c:v>
                </c:pt>
              </c:strCache>
            </c:strRef>
          </c:cat>
          <c:val>
            <c:numRef>
              <c:f>Sheet1!$F$2:$F$3</c:f>
              <c:numCache>
                <c:formatCode>General</c:formatCode>
                <c:ptCount val="2"/>
                <c:pt idx="0">
                  <c:v>64</c:v>
                </c:pt>
                <c:pt idx="1">
                  <c:v>64</c:v>
                </c:pt>
              </c:numCache>
            </c:numRef>
          </c:val>
          <c:extLst>
            <c:ext xmlns:c16="http://schemas.microsoft.com/office/drawing/2014/chart" uri="{C3380CC4-5D6E-409C-BE32-E72D297353CC}">
              <c16:uniqueId val="{00000004-1612-4AFD-A65A-FA70B10D6645}"/>
            </c:ext>
          </c:extLst>
        </c:ser>
        <c:dLbls>
          <c:showLegendKey val="0"/>
          <c:showVal val="1"/>
          <c:showCatName val="0"/>
          <c:showSerName val="0"/>
          <c:showPercent val="0"/>
          <c:showBubbleSize val="0"/>
        </c:dLbls>
        <c:gapWidth val="58"/>
        <c:overlap val="100"/>
        <c:axId val="1935884432"/>
        <c:axId val="1935885520"/>
      </c:barChart>
      <c:catAx>
        <c:axId val="1935884432"/>
        <c:scaling>
          <c:orientation val="maxMin"/>
        </c:scaling>
        <c:delete val="0"/>
        <c:axPos val="l"/>
        <c:numFmt formatCode="General" sourceLinked="1"/>
        <c:majorTickMark val="none"/>
        <c:minorTickMark val="none"/>
        <c:tickLblPos val="nextTo"/>
        <c:spPr>
          <a:ln w="9572">
            <a:noFill/>
          </a:ln>
        </c:spPr>
        <c:txPr>
          <a:bodyPr rot="0" vert="horz"/>
          <a:lstStyle/>
          <a:p>
            <a:pPr>
              <a:defRPr>
                <a:solidFill>
                  <a:schemeClr val="tx1"/>
                </a:solidFil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plotArea>
    <c:legend>
      <c:legendPos val="b"/>
      <c:layout>
        <c:manualLayout>
          <c:xMode val="edge"/>
          <c:yMode val="edge"/>
          <c:x val="0"/>
          <c:y val="0.79619778528595775"/>
          <c:w val="1"/>
          <c:h val="0.11372067988147257"/>
        </c:manualLayout>
      </c:layout>
      <c:overlay val="0"/>
      <c:spPr>
        <a:noFill/>
        <a:ln w="25527">
          <a:noFill/>
        </a:ln>
      </c:spPr>
      <c:txPr>
        <a:bodyPr/>
        <a:lstStyle/>
        <a:p>
          <a:pPr>
            <a:defRPr sz="1200">
              <a:solidFill>
                <a:schemeClr val="tx1"/>
              </a:solidFill>
            </a:defRPr>
          </a:pPr>
          <a:endParaRPr lang="en-US"/>
        </a:p>
      </c:txPr>
    </c:legend>
    <c:plotVisOnly val="1"/>
    <c:dispBlanksAs val="gap"/>
    <c:showDLblsOverMax val="0"/>
  </c:chart>
  <c:spPr>
    <a:noFill/>
    <a:ln>
      <a:noFill/>
    </a:ln>
  </c:spPr>
  <c:txPr>
    <a:bodyPr/>
    <a:lstStyle/>
    <a:p>
      <a:pPr>
        <a:defRPr sz="1200" b="0" i="0" u="none" strike="noStrike" baseline="0">
          <a:solidFill>
            <a:schemeClr val="tx2"/>
          </a:solidFill>
          <a:latin typeface="+mn-lt"/>
          <a:ea typeface="Arial"/>
          <a:cs typeface="Aria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saying agree strongly / agree slightly</a:t>
            </a:r>
          </a:p>
        </c:rich>
      </c:tx>
      <c:layout>
        <c:manualLayout>
          <c:xMode val="edge"/>
          <c:yMode val="edge"/>
          <c:x val="0.29855703118171545"/>
          <c:y val="3.091121709874883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0854381847996145E-2"/>
          <c:y val="0.15465455000060849"/>
          <c:w val="0.66298718679123025"/>
          <c:h val="0.72362030758541795"/>
        </c:manualLayout>
      </c:layout>
      <c:lineChart>
        <c:grouping val="standard"/>
        <c:varyColors val="0"/>
        <c:ser>
          <c:idx val="0"/>
          <c:order val="0"/>
          <c:tx>
            <c:strRef>
              <c:f>Sheet1!$B$1</c:f>
              <c:strCache>
                <c:ptCount val="1"/>
                <c:pt idx="0">
                  <c:v>In built up areas, where there are pedestrians and people on pedal bikes, it may be necessary to drive below the speed limit</c:v>
                </c:pt>
              </c:strCache>
            </c:strRef>
          </c:tx>
          <c:spPr>
            <a:ln w="28575"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289F-4E61-A18E-A4925F45D694}"/>
                </c:ext>
              </c:extLst>
            </c:dLbl>
            <c:dLbl>
              <c:idx val="1"/>
              <c:delete val="1"/>
              <c:extLst>
                <c:ext xmlns:c15="http://schemas.microsoft.com/office/drawing/2012/chart" uri="{CE6537A1-D6FC-4f65-9D91-7224C49458BB}"/>
                <c:ext xmlns:c16="http://schemas.microsoft.com/office/drawing/2014/chart" uri="{C3380CC4-5D6E-409C-BE32-E72D297353CC}">
                  <c16:uniqueId val="{00000003-682A-4D6C-BFEA-0993AADEB1FE}"/>
                </c:ext>
              </c:extLst>
            </c:dLbl>
            <c:dLbl>
              <c:idx val="2"/>
              <c:delete val="1"/>
              <c:extLst>
                <c:ext xmlns:c15="http://schemas.microsoft.com/office/drawing/2012/chart" uri="{CE6537A1-D6FC-4f65-9D91-7224C49458BB}"/>
                <c:ext xmlns:c16="http://schemas.microsoft.com/office/drawing/2014/chart" uri="{C3380CC4-5D6E-409C-BE32-E72D297353CC}">
                  <c16:uniqueId val="{00000000-EAEF-4237-9B00-C372467C82DF}"/>
                </c:ext>
              </c:extLst>
            </c:dLbl>
            <c:dLbl>
              <c:idx val="3"/>
              <c:delete val="1"/>
              <c:extLst>
                <c:ext xmlns:c15="http://schemas.microsoft.com/office/drawing/2012/chart" uri="{CE6537A1-D6FC-4f65-9D91-7224C49458BB}"/>
                <c:ext xmlns:c16="http://schemas.microsoft.com/office/drawing/2014/chart" uri="{C3380CC4-5D6E-409C-BE32-E72D297353CC}">
                  <c16:uniqueId val="{00000001-EAEF-4237-9B00-C372467C82DF}"/>
                </c:ext>
              </c:extLst>
            </c:dLbl>
            <c:dLbl>
              <c:idx val="4"/>
              <c:delete val="1"/>
              <c:extLst>
                <c:ext xmlns:c15="http://schemas.microsoft.com/office/drawing/2012/chart" uri="{CE6537A1-D6FC-4f65-9D91-7224C49458BB}"/>
                <c:ext xmlns:c16="http://schemas.microsoft.com/office/drawing/2014/chart" uri="{C3380CC4-5D6E-409C-BE32-E72D297353CC}">
                  <c16:uniqueId val="{00000002-EAEF-4237-9B00-C372467C82DF}"/>
                </c:ext>
              </c:extLst>
            </c:dLbl>
            <c:dLbl>
              <c:idx val="5"/>
              <c:layout>
                <c:manualLayout>
                  <c:x val="-2.9969764301690467E-2"/>
                  <c:y val="-2.810110645340803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AEF-4237-9B00-C372467C82DF}"/>
                </c:ext>
              </c:extLst>
            </c:dLbl>
            <c:dLbl>
              <c:idx val="6"/>
              <c:delete val="1"/>
              <c:extLst>
                <c:ext xmlns:c15="http://schemas.microsoft.com/office/drawing/2012/chart" uri="{CE6537A1-D6FC-4f65-9D91-7224C49458BB}"/>
                <c:ext xmlns:c16="http://schemas.microsoft.com/office/drawing/2014/chart" uri="{C3380CC4-5D6E-409C-BE32-E72D297353CC}">
                  <c16:uniqueId val="{00000004-EAEF-4237-9B00-C372467C82DF}"/>
                </c:ext>
              </c:extLst>
            </c:dLbl>
            <c:dLbl>
              <c:idx val="7"/>
              <c:delete val="1"/>
              <c:extLst>
                <c:ext xmlns:c15="http://schemas.microsoft.com/office/drawing/2012/chart" uri="{CE6537A1-D6FC-4f65-9D91-7224C49458BB}"/>
                <c:ext xmlns:c16="http://schemas.microsoft.com/office/drawing/2014/chart" uri="{C3380CC4-5D6E-409C-BE32-E72D297353CC}">
                  <c16:uniqueId val="{00000005-EAEF-4237-9B00-C372467C82DF}"/>
                </c:ext>
              </c:extLst>
            </c:dLbl>
            <c:dLbl>
              <c:idx val="8"/>
              <c:delete val="1"/>
              <c:extLst>
                <c:ext xmlns:c15="http://schemas.microsoft.com/office/drawing/2012/chart" uri="{CE6537A1-D6FC-4f65-9D91-7224C49458BB}"/>
                <c:ext xmlns:c16="http://schemas.microsoft.com/office/drawing/2014/chart" uri="{C3380CC4-5D6E-409C-BE32-E72D297353CC}">
                  <c16:uniqueId val="{00000006-EAEF-4237-9B00-C372467C82DF}"/>
                </c:ext>
              </c:extLst>
            </c:dLbl>
            <c:dLbl>
              <c:idx val="9"/>
              <c:delete val="1"/>
              <c:extLst>
                <c:ext xmlns:c15="http://schemas.microsoft.com/office/drawing/2012/chart" uri="{CE6537A1-D6FC-4f65-9D91-7224C49458BB}"/>
                <c:ext xmlns:c16="http://schemas.microsoft.com/office/drawing/2014/chart" uri="{C3380CC4-5D6E-409C-BE32-E72D297353CC}">
                  <c16:uniqueId val="{00000007-EAEF-4237-9B00-C372467C82DF}"/>
                </c:ext>
              </c:extLst>
            </c:dLbl>
            <c:dLbl>
              <c:idx val="10"/>
              <c:delete val="1"/>
              <c:extLst>
                <c:ext xmlns:c15="http://schemas.microsoft.com/office/drawing/2012/chart" uri="{CE6537A1-D6FC-4f65-9D91-7224C49458BB}"/>
                <c:ext xmlns:c16="http://schemas.microsoft.com/office/drawing/2014/chart" uri="{C3380CC4-5D6E-409C-BE32-E72D297353CC}">
                  <c16:uniqueId val="{00000008-EAEF-4237-9B00-C372467C82DF}"/>
                </c:ext>
              </c:extLst>
            </c:dLbl>
            <c:dLbl>
              <c:idx val="11"/>
              <c:delete val="1"/>
              <c:extLst>
                <c:ext xmlns:c15="http://schemas.microsoft.com/office/drawing/2012/chart" uri="{CE6537A1-D6FC-4f65-9D91-7224C49458BB}"/>
                <c:ext xmlns:c16="http://schemas.microsoft.com/office/drawing/2014/chart" uri="{C3380CC4-5D6E-409C-BE32-E72D297353CC}">
                  <c16:uniqueId val="{00000009-EAEF-4237-9B00-C372467C82DF}"/>
                </c:ext>
              </c:extLst>
            </c:dLbl>
            <c:dLbl>
              <c:idx val="12"/>
              <c:delete val="1"/>
              <c:extLst>
                <c:ext xmlns:c15="http://schemas.microsoft.com/office/drawing/2012/chart" uri="{CE6537A1-D6FC-4f65-9D91-7224C49458BB}"/>
                <c:ext xmlns:c16="http://schemas.microsoft.com/office/drawing/2014/chart" uri="{C3380CC4-5D6E-409C-BE32-E72D297353CC}">
                  <c16:uniqueId val="{0000000A-EAEF-4237-9B00-C372467C82DF}"/>
                </c:ext>
              </c:extLst>
            </c:dLbl>
            <c:dLbl>
              <c:idx val="13"/>
              <c:delete val="1"/>
              <c:extLst>
                <c:ext xmlns:c15="http://schemas.microsoft.com/office/drawing/2012/chart" uri="{CE6537A1-D6FC-4f65-9D91-7224C49458BB}"/>
                <c:ext xmlns:c16="http://schemas.microsoft.com/office/drawing/2014/chart" uri="{C3380CC4-5D6E-409C-BE32-E72D297353CC}">
                  <c16:uniqueId val="{0000000B-EAEF-4237-9B00-C372467C82DF}"/>
                </c:ext>
              </c:extLst>
            </c:dLbl>
            <c:dLbl>
              <c:idx val="14"/>
              <c:delete val="1"/>
              <c:extLst>
                <c:ext xmlns:c15="http://schemas.microsoft.com/office/drawing/2012/chart" uri="{CE6537A1-D6FC-4f65-9D91-7224C49458BB}"/>
                <c:ext xmlns:c16="http://schemas.microsoft.com/office/drawing/2014/chart" uri="{C3380CC4-5D6E-409C-BE32-E72D297353CC}">
                  <c16:uniqueId val="{0000000C-EAEF-4237-9B00-C372467C82DF}"/>
                </c:ext>
              </c:extLst>
            </c:dLbl>
            <c:dLbl>
              <c:idx val="15"/>
              <c:delete val="1"/>
              <c:extLst>
                <c:ext xmlns:c15="http://schemas.microsoft.com/office/drawing/2012/chart" uri="{CE6537A1-D6FC-4f65-9D91-7224C49458BB}"/>
                <c:ext xmlns:c16="http://schemas.microsoft.com/office/drawing/2014/chart" uri="{C3380CC4-5D6E-409C-BE32-E72D297353CC}">
                  <c16:uniqueId val="{00000000-B979-4BE4-8DC1-7EC93E19B5A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Sheet1!$B$2:$B$18</c:f>
              <c:numCache>
                <c:formatCode>General</c:formatCode>
                <c:ptCount val="17"/>
                <c:pt idx="5">
                  <c:v>94</c:v>
                </c:pt>
                <c:pt idx="6">
                  <c:v>92</c:v>
                </c:pt>
                <c:pt idx="7">
                  <c:v>96</c:v>
                </c:pt>
                <c:pt idx="8" formatCode="0">
                  <c:v>91</c:v>
                </c:pt>
                <c:pt idx="9" formatCode="0">
                  <c:v>95</c:v>
                </c:pt>
                <c:pt idx="10" formatCode="0">
                  <c:v>94</c:v>
                </c:pt>
                <c:pt idx="11" formatCode="0">
                  <c:v>86</c:v>
                </c:pt>
                <c:pt idx="12" formatCode="0">
                  <c:v>90</c:v>
                </c:pt>
                <c:pt idx="13" formatCode="0">
                  <c:v>89</c:v>
                </c:pt>
                <c:pt idx="14" formatCode="0">
                  <c:v>88</c:v>
                </c:pt>
                <c:pt idx="15" formatCode="0">
                  <c:v>88</c:v>
                </c:pt>
                <c:pt idx="16" formatCode="0">
                  <c:v>86</c:v>
                </c:pt>
              </c:numCache>
            </c:numRef>
          </c:val>
          <c:smooth val="0"/>
          <c:extLst>
            <c:ext xmlns:c16="http://schemas.microsoft.com/office/drawing/2014/chart" uri="{C3380CC4-5D6E-409C-BE32-E72D297353CC}">
              <c16:uniqueId val="{0000000D-EAEF-4237-9B00-C372467C82DF}"/>
            </c:ext>
          </c:extLst>
        </c:ser>
        <c:ser>
          <c:idx val="1"/>
          <c:order val="1"/>
          <c:tx>
            <c:strRef>
              <c:f>Sheet1!$D$1</c:f>
              <c:strCache>
                <c:ptCount val="1"/>
              </c:strCache>
            </c:strRef>
          </c:tx>
          <c:spPr>
            <a:ln w="28575" cap="rnd">
              <a:solidFill>
                <a:schemeClr val="accent2">
                  <a:lumMod val="60000"/>
                  <a:lumOff val="40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E-EAEF-4237-9B00-C372467C82DF}"/>
                </c:ext>
              </c:extLst>
            </c:dLbl>
            <c:dLbl>
              <c:idx val="1"/>
              <c:delete val="1"/>
              <c:extLst>
                <c:ext xmlns:c15="http://schemas.microsoft.com/office/drawing/2012/chart" uri="{CE6537A1-D6FC-4f65-9D91-7224C49458BB}"/>
                <c:ext xmlns:c16="http://schemas.microsoft.com/office/drawing/2014/chart" uri="{C3380CC4-5D6E-409C-BE32-E72D297353CC}">
                  <c16:uniqueId val="{0000000F-EAEF-4237-9B00-C372467C82DF}"/>
                </c:ext>
              </c:extLst>
            </c:dLbl>
            <c:dLbl>
              <c:idx val="2"/>
              <c:delete val="1"/>
              <c:extLst>
                <c:ext xmlns:c15="http://schemas.microsoft.com/office/drawing/2012/chart" uri="{CE6537A1-D6FC-4f65-9D91-7224C49458BB}"/>
                <c:ext xmlns:c16="http://schemas.microsoft.com/office/drawing/2014/chart" uri="{C3380CC4-5D6E-409C-BE32-E72D297353CC}">
                  <c16:uniqueId val="{00000010-EAEF-4237-9B00-C372467C82DF}"/>
                </c:ext>
              </c:extLst>
            </c:dLbl>
            <c:dLbl>
              <c:idx val="3"/>
              <c:delete val="1"/>
              <c:extLst>
                <c:ext xmlns:c15="http://schemas.microsoft.com/office/drawing/2012/chart" uri="{CE6537A1-D6FC-4f65-9D91-7224C49458BB}"/>
                <c:ext xmlns:c16="http://schemas.microsoft.com/office/drawing/2014/chart" uri="{C3380CC4-5D6E-409C-BE32-E72D297353CC}">
                  <c16:uniqueId val="{00000011-EAEF-4237-9B00-C372467C82DF}"/>
                </c:ext>
              </c:extLst>
            </c:dLbl>
            <c:dLbl>
              <c:idx val="4"/>
              <c:delete val="1"/>
              <c:extLst>
                <c:ext xmlns:c15="http://schemas.microsoft.com/office/drawing/2012/chart" uri="{CE6537A1-D6FC-4f65-9D91-7224C49458BB}"/>
                <c:ext xmlns:c16="http://schemas.microsoft.com/office/drawing/2014/chart" uri="{C3380CC4-5D6E-409C-BE32-E72D297353CC}">
                  <c16:uniqueId val="{00000012-EAEF-4237-9B00-C372467C82DF}"/>
                </c:ext>
              </c:extLst>
            </c:dLbl>
            <c:dLbl>
              <c:idx val="5"/>
              <c:delete val="1"/>
              <c:extLst>
                <c:ext xmlns:c15="http://schemas.microsoft.com/office/drawing/2012/chart" uri="{CE6537A1-D6FC-4f65-9D91-7224C49458BB}"/>
                <c:ext xmlns:c16="http://schemas.microsoft.com/office/drawing/2014/chart" uri="{C3380CC4-5D6E-409C-BE32-E72D297353CC}">
                  <c16:uniqueId val="{00000013-EAEF-4237-9B00-C372467C82DF}"/>
                </c:ext>
              </c:extLst>
            </c:dLbl>
            <c:dLbl>
              <c:idx val="6"/>
              <c:delete val="1"/>
              <c:extLst>
                <c:ext xmlns:c15="http://schemas.microsoft.com/office/drawing/2012/chart" uri="{CE6537A1-D6FC-4f65-9D91-7224C49458BB}"/>
                <c:ext xmlns:c16="http://schemas.microsoft.com/office/drawing/2014/chart" uri="{C3380CC4-5D6E-409C-BE32-E72D297353CC}">
                  <c16:uniqueId val="{00000014-EAEF-4237-9B00-C372467C82DF}"/>
                </c:ext>
              </c:extLst>
            </c:dLbl>
            <c:dLbl>
              <c:idx val="7"/>
              <c:delete val="1"/>
              <c:extLst>
                <c:ext xmlns:c15="http://schemas.microsoft.com/office/drawing/2012/chart" uri="{CE6537A1-D6FC-4f65-9D91-7224C49458BB}"/>
                <c:ext xmlns:c16="http://schemas.microsoft.com/office/drawing/2014/chart" uri="{C3380CC4-5D6E-409C-BE32-E72D297353CC}">
                  <c16:uniqueId val="{00000015-EAEF-4237-9B00-C372467C82DF}"/>
                </c:ext>
              </c:extLst>
            </c:dLbl>
            <c:dLbl>
              <c:idx val="8"/>
              <c:delete val="1"/>
              <c:extLst>
                <c:ext xmlns:c15="http://schemas.microsoft.com/office/drawing/2012/chart" uri="{CE6537A1-D6FC-4f65-9D91-7224C49458BB}"/>
                <c:ext xmlns:c16="http://schemas.microsoft.com/office/drawing/2014/chart" uri="{C3380CC4-5D6E-409C-BE32-E72D297353CC}">
                  <c16:uniqueId val="{00000016-EAEF-4237-9B00-C372467C82DF}"/>
                </c:ext>
              </c:extLst>
            </c:dLbl>
            <c:dLbl>
              <c:idx val="9"/>
              <c:delete val="1"/>
              <c:extLst>
                <c:ext xmlns:c15="http://schemas.microsoft.com/office/drawing/2012/chart" uri="{CE6537A1-D6FC-4f65-9D91-7224C49458BB}"/>
                <c:ext xmlns:c16="http://schemas.microsoft.com/office/drawing/2014/chart" uri="{C3380CC4-5D6E-409C-BE32-E72D297353CC}">
                  <c16:uniqueId val="{00000017-EAEF-4237-9B00-C372467C82DF}"/>
                </c:ext>
              </c:extLst>
            </c:dLbl>
            <c:dLbl>
              <c:idx val="10"/>
              <c:delete val="1"/>
              <c:extLst>
                <c:ext xmlns:c15="http://schemas.microsoft.com/office/drawing/2012/chart" uri="{CE6537A1-D6FC-4f65-9D91-7224C49458BB}"/>
                <c:ext xmlns:c16="http://schemas.microsoft.com/office/drawing/2014/chart" uri="{C3380CC4-5D6E-409C-BE32-E72D297353CC}">
                  <c16:uniqueId val="{00000018-EAEF-4237-9B00-C372467C82DF}"/>
                </c:ext>
              </c:extLst>
            </c:dLbl>
            <c:dLbl>
              <c:idx val="11"/>
              <c:delete val="1"/>
              <c:extLst>
                <c:ext xmlns:c15="http://schemas.microsoft.com/office/drawing/2012/chart" uri="{CE6537A1-D6FC-4f65-9D91-7224C49458BB}"/>
                <c:ext xmlns:c16="http://schemas.microsoft.com/office/drawing/2014/chart" uri="{C3380CC4-5D6E-409C-BE32-E72D297353CC}">
                  <c16:uniqueId val="{00000019-EAEF-4237-9B00-C372467C82DF}"/>
                </c:ext>
              </c:extLst>
            </c:dLbl>
            <c:dLbl>
              <c:idx val="12"/>
              <c:delete val="1"/>
              <c:extLst>
                <c:ext xmlns:c15="http://schemas.microsoft.com/office/drawing/2012/chart" uri="{CE6537A1-D6FC-4f65-9D91-7224C49458BB}"/>
                <c:ext xmlns:c16="http://schemas.microsoft.com/office/drawing/2014/chart" uri="{C3380CC4-5D6E-409C-BE32-E72D297353CC}">
                  <c16:uniqueId val="{0000001A-EAEF-4237-9B00-C372467C82DF}"/>
                </c:ext>
              </c:extLst>
            </c:dLbl>
            <c:dLbl>
              <c:idx val="13"/>
              <c:delete val="1"/>
              <c:extLst>
                <c:ext xmlns:c15="http://schemas.microsoft.com/office/drawing/2012/chart" uri="{CE6537A1-D6FC-4f65-9D91-7224C49458BB}"/>
                <c:ext xmlns:c16="http://schemas.microsoft.com/office/drawing/2014/chart" uri="{C3380CC4-5D6E-409C-BE32-E72D297353CC}">
                  <c16:uniqueId val="{0000001B-EAEF-4237-9B00-C372467C82DF}"/>
                </c:ext>
              </c:extLst>
            </c:dLbl>
            <c:dLbl>
              <c:idx val="14"/>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EAEF-4237-9B00-C372467C82D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Sheet1!$D$2:$D$17</c:f>
              <c:numCache>
                <c:formatCode>General</c:formatCode>
                <c:ptCount val="16"/>
              </c:numCache>
            </c:numRef>
          </c:val>
          <c:smooth val="0"/>
          <c:extLst>
            <c:ext xmlns:c16="http://schemas.microsoft.com/office/drawing/2014/chart" uri="{C3380CC4-5D6E-409C-BE32-E72D297353CC}">
              <c16:uniqueId val="{0000001D-EAEF-4237-9B00-C372467C82DF}"/>
            </c:ext>
          </c:extLst>
        </c:ser>
        <c:ser>
          <c:idx val="2"/>
          <c:order val="2"/>
          <c:tx>
            <c:strRef>
              <c:f>Sheet1!$C$1</c:f>
              <c:strCache>
                <c:ptCount val="1"/>
                <c:pt idx="0">
                  <c:v>There should be a maximum speed limit of 50 mph on all country roads because of the greater risks when driving on these</c:v>
                </c:pt>
              </c:strCache>
            </c:strRef>
          </c:tx>
          <c:spPr>
            <a:ln w="28575" cap="rnd">
              <a:solidFill>
                <a:schemeClr val="accent3">
                  <a:lumMod val="75000"/>
                </a:schemeClr>
              </a:solidFill>
              <a:round/>
            </a:ln>
            <a:effectLst/>
          </c:spPr>
          <c:marker>
            <c:symbol val="none"/>
          </c:marker>
          <c:dLbls>
            <c:dLbl>
              <c:idx val="0"/>
              <c:layout>
                <c:manualLayout>
                  <c:x val="-2.4356196911335334E-2"/>
                  <c:y val="5.620221290681606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82A-4D6C-BFEA-0993AADEB1FE}"/>
                </c:ext>
              </c:extLst>
            </c:dLbl>
            <c:dLbl>
              <c:idx val="1"/>
              <c:delete val="1"/>
              <c:extLst>
                <c:ext xmlns:c15="http://schemas.microsoft.com/office/drawing/2012/chart" uri="{CE6537A1-D6FC-4f65-9D91-7224C49458BB}"/>
                <c:ext xmlns:c16="http://schemas.microsoft.com/office/drawing/2014/chart" uri="{C3380CC4-5D6E-409C-BE32-E72D297353CC}">
                  <c16:uniqueId val="{0000001E-EAEF-4237-9B00-C372467C82DF}"/>
                </c:ext>
              </c:extLst>
            </c:dLbl>
            <c:dLbl>
              <c:idx val="2"/>
              <c:delete val="1"/>
              <c:extLst>
                <c:ext xmlns:c15="http://schemas.microsoft.com/office/drawing/2012/chart" uri="{CE6537A1-D6FC-4f65-9D91-7224C49458BB}"/>
                <c:ext xmlns:c16="http://schemas.microsoft.com/office/drawing/2014/chart" uri="{C3380CC4-5D6E-409C-BE32-E72D297353CC}">
                  <c16:uniqueId val="{0000001F-EAEF-4237-9B00-C372467C82DF}"/>
                </c:ext>
              </c:extLst>
            </c:dLbl>
            <c:dLbl>
              <c:idx val="3"/>
              <c:delete val="1"/>
              <c:extLst>
                <c:ext xmlns:c15="http://schemas.microsoft.com/office/drawing/2012/chart" uri="{CE6537A1-D6FC-4f65-9D91-7224C49458BB}"/>
                <c:ext xmlns:c16="http://schemas.microsoft.com/office/drawing/2014/chart" uri="{C3380CC4-5D6E-409C-BE32-E72D297353CC}">
                  <c16:uniqueId val="{00000020-EAEF-4237-9B00-C372467C82DF}"/>
                </c:ext>
              </c:extLst>
            </c:dLbl>
            <c:dLbl>
              <c:idx val="4"/>
              <c:delete val="1"/>
              <c:extLst>
                <c:ext xmlns:c15="http://schemas.microsoft.com/office/drawing/2012/chart" uri="{CE6537A1-D6FC-4f65-9D91-7224C49458BB}"/>
                <c:ext xmlns:c16="http://schemas.microsoft.com/office/drawing/2014/chart" uri="{C3380CC4-5D6E-409C-BE32-E72D297353CC}">
                  <c16:uniqueId val="{00000021-EAEF-4237-9B00-C372467C82DF}"/>
                </c:ext>
              </c:extLst>
            </c:dLbl>
            <c:dLbl>
              <c:idx val="5"/>
              <c:delete val="1"/>
              <c:extLst>
                <c:ext xmlns:c15="http://schemas.microsoft.com/office/drawing/2012/chart" uri="{CE6537A1-D6FC-4f65-9D91-7224C49458BB}"/>
                <c:ext xmlns:c16="http://schemas.microsoft.com/office/drawing/2014/chart" uri="{C3380CC4-5D6E-409C-BE32-E72D297353CC}">
                  <c16:uniqueId val="{00000022-EAEF-4237-9B00-C372467C82DF}"/>
                </c:ext>
              </c:extLst>
            </c:dLbl>
            <c:dLbl>
              <c:idx val="6"/>
              <c:delete val="1"/>
              <c:extLst>
                <c:ext xmlns:c15="http://schemas.microsoft.com/office/drawing/2012/chart" uri="{CE6537A1-D6FC-4f65-9D91-7224C49458BB}"/>
                <c:ext xmlns:c16="http://schemas.microsoft.com/office/drawing/2014/chart" uri="{C3380CC4-5D6E-409C-BE32-E72D297353CC}">
                  <c16:uniqueId val="{00000023-EAEF-4237-9B00-C372467C82DF}"/>
                </c:ext>
              </c:extLst>
            </c:dLbl>
            <c:dLbl>
              <c:idx val="7"/>
              <c:delete val="1"/>
              <c:extLst>
                <c:ext xmlns:c15="http://schemas.microsoft.com/office/drawing/2012/chart" uri="{CE6537A1-D6FC-4f65-9D91-7224C49458BB}"/>
                <c:ext xmlns:c16="http://schemas.microsoft.com/office/drawing/2014/chart" uri="{C3380CC4-5D6E-409C-BE32-E72D297353CC}">
                  <c16:uniqueId val="{00000024-EAEF-4237-9B00-C372467C82DF}"/>
                </c:ext>
              </c:extLst>
            </c:dLbl>
            <c:dLbl>
              <c:idx val="8"/>
              <c:delete val="1"/>
              <c:extLst>
                <c:ext xmlns:c15="http://schemas.microsoft.com/office/drawing/2012/chart" uri="{CE6537A1-D6FC-4f65-9D91-7224C49458BB}"/>
                <c:ext xmlns:c16="http://schemas.microsoft.com/office/drawing/2014/chart" uri="{C3380CC4-5D6E-409C-BE32-E72D297353CC}">
                  <c16:uniqueId val="{00000025-EAEF-4237-9B00-C372467C82DF}"/>
                </c:ext>
              </c:extLst>
            </c:dLbl>
            <c:dLbl>
              <c:idx val="9"/>
              <c:delete val="1"/>
              <c:extLst>
                <c:ext xmlns:c15="http://schemas.microsoft.com/office/drawing/2012/chart" uri="{CE6537A1-D6FC-4f65-9D91-7224C49458BB}"/>
                <c:ext xmlns:c16="http://schemas.microsoft.com/office/drawing/2014/chart" uri="{C3380CC4-5D6E-409C-BE32-E72D297353CC}">
                  <c16:uniqueId val="{00000026-EAEF-4237-9B00-C372467C82DF}"/>
                </c:ext>
              </c:extLst>
            </c:dLbl>
            <c:dLbl>
              <c:idx val="10"/>
              <c:delete val="1"/>
              <c:extLst>
                <c:ext xmlns:c15="http://schemas.microsoft.com/office/drawing/2012/chart" uri="{CE6537A1-D6FC-4f65-9D91-7224C49458BB}"/>
                <c:ext xmlns:c16="http://schemas.microsoft.com/office/drawing/2014/chart" uri="{C3380CC4-5D6E-409C-BE32-E72D297353CC}">
                  <c16:uniqueId val="{00000027-EAEF-4237-9B00-C372467C82DF}"/>
                </c:ext>
              </c:extLst>
            </c:dLbl>
            <c:dLbl>
              <c:idx val="11"/>
              <c:delete val="1"/>
              <c:extLst>
                <c:ext xmlns:c15="http://schemas.microsoft.com/office/drawing/2012/chart" uri="{CE6537A1-D6FC-4f65-9D91-7224C49458BB}"/>
                <c:ext xmlns:c16="http://schemas.microsoft.com/office/drawing/2014/chart" uri="{C3380CC4-5D6E-409C-BE32-E72D297353CC}">
                  <c16:uniqueId val="{00000028-EAEF-4237-9B00-C372467C82DF}"/>
                </c:ext>
              </c:extLst>
            </c:dLbl>
            <c:dLbl>
              <c:idx val="12"/>
              <c:delete val="1"/>
              <c:extLst>
                <c:ext xmlns:c15="http://schemas.microsoft.com/office/drawing/2012/chart" uri="{CE6537A1-D6FC-4f65-9D91-7224C49458BB}"/>
                <c:ext xmlns:c16="http://schemas.microsoft.com/office/drawing/2014/chart" uri="{C3380CC4-5D6E-409C-BE32-E72D297353CC}">
                  <c16:uniqueId val="{00000029-EAEF-4237-9B00-C372467C82DF}"/>
                </c:ext>
              </c:extLst>
            </c:dLbl>
            <c:dLbl>
              <c:idx val="13"/>
              <c:delete val="1"/>
              <c:extLst>
                <c:ext xmlns:c15="http://schemas.microsoft.com/office/drawing/2012/chart" uri="{CE6537A1-D6FC-4f65-9D91-7224C49458BB}"/>
                <c:ext xmlns:c16="http://schemas.microsoft.com/office/drawing/2014/chart" uri="{C3380CC4-5D6E-409C-BE32-E72D297353CC}">
                  <c16:uniqueId val="{0000002A-EAEF-4237-9B00-C372467C82DF}"/>
                </c:ext>
              </c:extLst>
            </c:dLbl>
            <c:dLbl>
              <c:idx val="14"/>
              <c:delete val="1"/>
              <c:extLst>
                <c:ext xmlns:c15="http://schemas.microsoft.com/office/drawing/2012/chart" uri="{CE6537A1-D6FC-4f65-9D91-7224C49458BB}"/>
                <c:ext xmlns:c16="http://schemas.microsoft.com/office/drawing/2014/chart" uri="{C3380CC4-5D6E-409C-BE32-E72D297353CC}">
                  <c16:uniqueId val="{0000002B-EAEF-4237-9B00-C372467C82DF}"/>
                </c:ext>
              </c:extLst>
            </c:dLbl>
            <c:dLbl>
              <c:idx val="15"/>
              <c:delete val="1"/>
              <c:extLst>
                <c:ext xmlns:c15="http://schemas.microsoft.com/office/drawing/2012/chart" uri="{CE6537A1-D6FC-4f65-9D91-7224C49458BB}"/>
                <c:ext xmlns:c16="http://schemas.microsoft.com/office/drawing/2014/chart" uri="{C3380CC4-5D6E-409C-BE32-E72D297353CC}">
                  <c16:uniqueId val="{0000002C-EAEF-4237-9B00-C372467C82D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Feb '14</c:v>
                </c:pt>
                <c:pt idx="1">
                  <c:v>July '14</c:v>
                </c:pt>
                <c:pt idx="2">
                  <c:v>Feb '15</c:v>
                </c:pt>
                <c:pt idx="3">
                  <c:v>July '15</c:v>
                </c:pt>
                <c:pt idx="4">
                  <c:v>Feb '16</c:v>
                </c:pt>
                <c:pt idx="5">
                  <c:v>July '16</c:v>
                </c:pt>
                <c:pt idx="6">
                  <c:v>Mar '17</c:v>
                </c:pt>
                <c:pt idx="7">
                  <c:v>Aug '17</c:v>
                </c:pt>
                <c:pt idx="8">
                  <c:v>Feb '18</c:v>
                </c:pt>
                <c:pt idx="9">
                  <c:v>Aug '18</c:v>
                </c:pt>
                <c:pt idx="10">
                  <c:v>Nov '19</c:v>
                </c:pt>
                <c:pt idx="11">
                  <c:v>Aug '20</c:v>
                </c:pt>
                <c:pt idx="12">
                  <c:v>Feb '21</c:v>
                </c:pt>
                <c:pt idx="13">
                  <c:v>Aug '21</c:v>
                </c:pt>
                <c:pt idx="14">
                  <c:v>Feb '22</c:v>
                </c:pt>
                <c:pt idx="15">
                  <c:v>Aug '24</c:v>
                </c:pt>
                <c:pt idx="16">
                  <c:v>Feb '25</c:v>
                </c:pt>
              </c:strCache>
            </c:strRef>
          </c:cat>
          <c:val>
            <c:numRef>
              <c:f>Sheet1!$C$2:$C$18</c:f>
              <c:numCache>
                <c:formatCode>General</c:formatCode>
                <c:ptCount val="17"/>
                <c:pt idx="0">
                  <c:v>51</c:v>
                </c:pt>
                <c:pt idx="1">
                  <c:v>59</c:v>
                </c:pt>
                <c:pt idx="2">
                  <c:v>56</c:v>
                </c:pt>
                <c:pt idx="3">
                  <c:v>54</c:v>
                </c:pt>
                <c:pt idx="4">
                  <c:v>54</c:v>
                </c:pt>
                <c:pt idx="5">
                  <c:v>59</c:v>
                </c:pt>
                <c:pt idx="6">
                  <c:v>56</c:v>
                </c:pt>
                <c:pt idx="7">
                  <c:v>55</c:v>
                </c:pt>
                <c:pt idx="8" formatCode="0">
                  <c:v>56</c:v>
                </c:pt>
                <c:pt idx="9" formatCode="0">
                  <c:v>54</c:v>
                </c:pt>
                <c:pt idx="10" formatCode="0">
                  <c:v>62</c:v>
                </c:pt>
                <c:pt idx="11">
                  <c:v>56</c:v>
                </c:pt>
                <c:pt idx="12">
                  <c:v>61</c:v>
                </c:pt>
                <c:pt idx="13">
                  <c:v>58</c:v>
                </c:pt>
                <c:pt idx="14">
                  <c:v>58</c:v>
                </c:pt>
                <c:pt idx="15">
                  <c:v>54</c:v>
                </c:pt>
                <c:pt idx="16">
                  <c:v>52</c:v>
                </c:pt>
              </c:numCache>
            </c:numRef>
          </c:val>
          <c:smooth val="0"/>
          <c:extLst>
            <c:ext xmlns:c16="http://schemas.microsoft.com/office/drawing/2014/chart" uri="{C3380CC4-5D6E-409C-BE32-E72D297353CC}">
              <c16:uniqueId val="{0000002D-EAEF-4237-9B00-C372467C82DF}"/>
            </c:ext>
          </c:extLst>
        </c:ser>
        <c:dLbls>
          <c:dLblPos val="t"/>
          <c:showLegendKey val="0"/>
          <c:showVal val="1"/>
          <c:showCatName val="0"/>
          <c:showSerName val="0"/>
          <c:showPercent val="0"/>
          <c:showBubbleSize val="0"/>
        </c:dLbls>
        <c:smooth val="0"/>
        <c:axId val="1811311200"/>
        <c:axId val="1811311744"/>
      </c:lineChart>
      <c:catAx>
        <c:axId val="1811311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811311744"/>
        <c:crosses val="autoZero"/>
        <c:auto val="1"/>
        <c:lblAlgn val="ctr"/>
        <c:lblOffset val="100"/>
        <c:noMultiLvlLbl val="0"/>
      </c:catAx>
      <c:valAx>
        <c:axId val="1811311744"/>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1200"/>
        <c:crosses val="autoZero"/>
        <c:crossBetween val="between"/>
      </c:valAx>
      <c:spPr>
        <a:noFill/>
        <a:ln>
          <a:noFill/>
        </a:ln>
        <a:effectLst/>
      </c:spPr>
    </c:plotArea>
    <c:legend>
      <c:legendPos val="r"/>
      <c:legendEntry>
        <c:idx val="1"/>
        <c:delete val="1"/>
      </c:legendEntry>
      <c:layout>
        <c:manualLayout>
          <c:xMode val="edge"/>
          <c:yMode val="edge"/>
          <c:x val="0.73276990418479382"/>
          <c:y val="0.12518025089641424"/>
          <c:w val="0.24523372521328698"/>
          <c:h val="0.703918998007476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tx1"/>
                </a:solidFill>
              </a:defRPr>
            </a:pPr>
            <a:r>
              <a:rPr lang="en-US" sz="1800" dirty="0">
                <a:solidFill>
                  <a:schemeClr val="tx1"/>
                </a:solidFill>
              </a:rPr>
              <a:t>I know</a:t>
            </a:r>
            <a:r>
              <a:rPr lang="en-US" sz="1800" baseline="0" dirty="0">
                <a:solidFill>
                  <a:schemeClr val="tx1"/>
                </a:solidFill>
              </a:rPr>
              <a:t> I take more risks than I should when driving</a:t>
            </a:r>
            <a:endParaRPr lang="en-US" sz="1800" dirty="0">
              <a:solidFill>
                <a:schemeClr val="tx1"/>
              </a:solidFill>
            </a:endParaRPr>
          </a:p>
        </c:rich>
      </c:tx>
      <c:layout>
        <c:manualLayout>
          <c:xMode val="edge"/>
          <c:yMode val="edge"/>
          <c:x val="0.20440363314621324"/>
          <c:y val="7.9951302828513413E-2"/>
        </c:manualLayout>
      </c:layout>
      <c:overlay val="0"/>
    </c:title>
    <c:autoTitleDeleted val="0"/>
    <c:plotArea>
      <c:layout>
        <c:manualLayout>
          <c:layoutTarget val="inner"/>
          <c:xMode val="edge"/>
          <c:yMode val="edge"/>
          <c:x val="8.8770528357012976E-2"/>
          <c:y val="0.28358790067055462"/>
          <c:w val="0.87636170167320704"/>
          <c:h val="0.46064783315504493"/>
        </c:manualLayout>
      </c:layout>
      <c:barChart>
        <c:barDir val="bar"/>
        <c:grouping val="percentStacked"/>
        <c:varyColors val="0"/>
        <c:ser>
          <c:idx val="8"/>
          <c:order val="0"/>
          <c:tx>
            <c:strRef>
              <c:f>Sheet1!$B$1</c:f>
              <c:strCache>
                <c:ptCount val="1"/>
                <c:pt idx="0">
                  <c:v>Disagree strongly</c:v>
                </c:pt>
              </c:strCache>
            </c:strRef>
          </c:tx>
          <c:spPr>
            <a:solidFill>
              <a:srgbClr val="FF0000"/>
            </a:solidFill>
          </c:spPr>
          <c:invertIfNegative val="0"/>
          <c:dLbls>
            <c:numFmt formatCode="#,##0" sourceLinked="0"/>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Sheet1!$B$2:$B$3</c:f>
              <c:numCache>
                <c:formatCode>General</c:formatCode>
                <c:ptCount val="2"/>
                <c:pt idx="0">
                  <c:v>43</c:v>
                </c:pt>
                <c:pt idx="1">
                  <c:v>41</c:v>
                </c:pt>
              </c:numCache>
            </c:numRef>
          </c:val>
          <c:extLst>
            <c:ext xmlns:c16="http://schemas.microsoft.com/office/drawing/2014/chart" uri="{C3380CC4-5D6E-409C-BE32-E72D297353CC}">
              <c16:uniqueId val="{00000000-9867-4D7B-9A5E-5A687AEA8D11}"/>
            </c:ext>
          </c:extLst>
        </c:ser>
        <c:ser>
          <c:idx val="0"/>
          <c:order val="1"/>
          <c:tx>
            <c:strRef>
              <c:f>Sheet1!$C$1</c:f>
              <c:strCache>
                <c:ptCount val="1"/>
                <c:pt idx="0">
                  <c:v>Disagree slightly</c:v>
                </c:pt>
              </c:strCache>
            </c:strRef>
          </c:tx>
          <c:spPr>
            <a:solidFill>
              <a:srgbClr val="FFC000"/>
            </a:solidFill>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Sheet1!$C$2:$C$3</c:f>
              <c:numCache>
                <c:formatCode>General</c:formatCode>
                <c:ptCount val="2"/>
                <c:pt idx="0">
                  <c:v>26</c:v>
                </c:pt>
                <c:pt idx="1">
                  <c:v>25</c:v>
                </c:pt>
              </c:numCache>
            </c:numRef>
          </c:val>
          <c:extLst>
            <c:ext xmlns:c16="http://schemas.microsoft.com/office/drawing/2014/chart" uri="{C3380CC4-5D6E-409C-BE32-E72D297353CC}">
              <c16:uniqueId val="{00000001-9867-4D7B-9A5E-5A687AEA8D11}"/>
            </c:ext>
          </c:extLst>
        </c:ser>
        <c:ser>
          <c:idx val="1"/>
          <c:order val="2"/>
          <c:tx>
            <c:strRef>
              <c:f>Sheet1!$D$1</c:f>
              <c:strCache>
                <c:ptCount val="1"/>
                <c:pt idx="0">
                  <c:v>Neither nor</c:v>
                </c:pt>
              </c:strCache>
            </c:strRef>
          </c:tx>
          <c:spPr>
            <a:solidFill>
              <a:schemeClr val="bg1">
                <a:lumMod val="65000"/>
              </a:schemeClr>
            </a:solidFill>
            <a:ln w="25527">
              <a:noFill/>
            </a:ln>
          </c:spPr>
          <c:invertIfNegative val="0"/>
          <c:dLbls>
            <c:numFmt formatCode="#,##0" sourceLinked="0"/>
            <c:spPr>
              <a:noFill/>
              <a:ln w="25527">
                <a:noFill/>
              </a:ln>
            </c:spPr>
            <c:txPr>
              <a:bodyPr wrap="square" lIns="38100" tIns="19050" rIns="38100" bIns="19050" anchor="ctr">
                <a:spAutoFit/>
              </a:bodyPr>
              <a:lstStyle/>
              <a:p>
                <a:pPr>
                  <a:defRPr sz="1600">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Sheet1!$D$2:$D$3</c:f>
              <c:numCache>
                <c:formatCode>General</c:formatCode>
                <c:ptCount val="2"/>
                <c:pt idx="0">
                  <c:v>17</c:v>
                </c:pt>
                <c:pt idx="1">
                  <c:v>16</c:v>
                </c:pt>
              </c:numCache>
            </c:numRef>
          </c:val>
          <c:extLst>
            <c:ext xmlns:c16="http://schemas.microsoft.com/office/drawing/2014/chart" uri="{C3380CC4-5D6E-409C-BE32-E72D297353CC}">
              <c16:uniqueId val="{00000002-9867-4D7B-9A5E-5A687AEA8D11}"/>
            </c:ext>
          </c:extLst>
        </c:ser>
        <c:ser>
          <c:idx val="2"/>
          <c:order val="3"/>
          <c:tx>
            <c:strRef>
              <c:f>Sheet1!$E$1</c:f>
              <c:strCache>
                <c:ptCount val="1"/>
                <c:pt idx="0">
                  <c:v>Agree slightly</c:v>
                </c:pt>
              </c:strCache>
            </c:strRef>
          </c:tx>
          <c:spPr>
            <a:solidFill>
              <a:srgbClr val="92D050"/>
            </a:solidFill>
            <a:ln w="25527">
              <a:noFill/>
            </a:ln>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Aug '24</c:v>
                </c:pt>
                <c:pt idx="1">
                  <c:v>Feb '25</c:v>
                </c:pt>
              </c:strCache>
            </c:strRef>
          </c:cat>
          <c:val>
            <c:numRef>
              <c:f>Sheet1!$E$2:$E$3</c:f>
              <c:numCache>
                <c:formatCode>General</c:formatCode>
                <c:ptCount val="2"/>
                <c:pt idx="0">
                  <c:v>11</c:v>
                </c:pt>
                <c:pt idx="1">
                  <c:v>15</c:v>
                </c:pt>
              </c:numCache>
            </c:numRef>
          </c:val>
          <c:extLst>
            <c:ext xmlns:c16="http://schemas.microsoft.com/office/drawing/2014/chart" uri="{C3380CC4-5D6E-409C-BE32-E72D297353CC}">
              <c16:uniqueId val="{00000003-9867-4D7B-9A5E-5A687AEA8D11}"/>
            </c:ext>
          </c:extLst>
        </c:ser>
        <c:ser>
          <c:idx val="3"/>
          <c:order val="4"/>
          <c:tx>
            <c:strRef>
              <c:f>Sheet1!$F$1</c:f>
              <c:strCache>
                <c:ptCount val="1"/>
                <c:pt idx="0">
                  <c:v>Agree strongly</c:v>
                </c:pt>
              </c:strCache>
            </c:strRef>
          </c:tx>
          <c:spPr>
            <a:solidFill>
              <a:srgbClr val="00B050"/>
            </a:solidFill>
            <a:ln w="25527">
              <a:noFill/>
            </a:ln>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Aug '24</c:v>
                </c:pt>
                <c:pt idx="1">
                  <c:v>Feb '25</c:v>
                </c:pt>
              </c:strCache>
            </c:strRef>
          </c:cat>
          <c:val>
            <c:numRef>
              <c:f>Sheet1!$F$2:$F$3</c:f>
              <c:numCache>
                <c:formatCode>General</c:formatCode>
                <c:ptCount val="2"/>
                <c:pt idx="0">
                  <c:v>3</c:v>
                </c:pt>
                <c:pt idx="1">
                  <c:v>4</c:v>
                </c:pt>
              </c:numCache>
            </c:numRef>
          </c:val>
          <c:extLst>
            <c:ext xmlns:c16="http://schemas.microsoft.com/office/drawing/2014/chart" uri="{C3380CC4-5D6E-409C-BE32-E72D297353CC}">
              <c16:uniqueId val="{00000004-9867-4D7B-9A5E-5A687AEA8D11}"/>
            </c:ext>
          </c:extLst>
        </c:ser>
        <c:dLbls>
          <c:showLegendKey val="0"/>
          <c:showVal val="1"/>
          <c:showCatName val="0"/>
          <c:showSerName val="0"/>
          <c:showPercent val="0"/>
          <c:showBubbleSize val="0"/>
        </c:dLbls>
        <c:gapWidth val="58"/>
        <c:overlap val="100"/>
        <c:axId val="1935884432"/>
        <c:axId val="1935885520"/>
      </c:barChart>
      <c:catAx>
        <c:axId val="1935884432"/>
        <c:scaling>
          <c:orientation val="maxMin"/>
        </c:scaling>
        <c:delete val="0"/>
        <c:axPos val="l"/>
        <c:numFmt formatCode="General" sourceLinked="1"/>
        <c:majorTickMark val="none"/>
        <c:minorTickMark val="none"/>
        <c:tickLblPos val="nextTo"/>
        <c:spPr>
          <a:ln w="9572">
            <a:noFill/>
          </a:ln>
        </c:spPr>
        <c:txPr>
          <a:bodyPr rot="0" vert="horz"/>
          <a:lstStyle/>
          <a:p>
            <a:pPr>
              <a:defRPr>
                <a:solidFill>
                  <a:schemeClr val="tx1"/>
                </a:solidFil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plotArea>
    <c:legend>
      <c:legendPos val="b"/>
      <c:layout>
        <c:manualLayout>
          <c:xMode val="edge"/>
          <c:yMode val="edge"/>
          <c:x val="0"/>
          <c:y val="0.79619778528595775"/>
          <c:w val="1"/>
          <c:h val="0.11372067988147257"/>
        </c:manualLayout>
      </c:layout>
      <c:overlay val="0"/>
      <c:spPr>
        <a:noFill/>
        <a:ln w="25527">
          <a:noFill/>
        </a:ln>
      </c:spPr>
      <c:txPr>
        <a:bodyPr/>
        <a:lstStyle/>
        <a:p>
          <a:pPr>
            <a:defRPr sz="1200">
              <a:solidFill>
                <a:schemeClr val="tx1"/>
              </a:solidFill>
            </a:defRPr>
          </a:pPr>
          <a:endParaRPr lang="en-US"/>
        </a:p>
      </c:txPr>
    </c:legend>
    <c:plotVisOnly val="1"/>
    <c:dispBlanksAs val="gap"/>
    <c:showDLblsOverMax val="0"/>
  </c:chart>
  <c:spPr>
    <a:noFill/>
    <a:ln>
      <a:noFill/>
    </a:ln>
  </c:spPr>
  <c:txPr>
    <a:bodyPr/>
    <a:lstStyle/>
    <a:p>
      <a:pPr>
        <a:defRPr sz="1200" b="0" i="0" u="none" strike="noStrike" baseline="0">
          <a:solidFill>
            <a:schemeClr val="tx2"/>
          </a:solidFill>
          <a:latin typeface="+mn-lt"/>
          <a:ea typeface="Arial"/>
          <a:cs typeface="Arial"/>
        </a:defRPr>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US" sz="1800" dirty="0">
                <a:solidFill>
                  <a:schemeClr val="tx1"/>
                </a:solidFill>
              </a:rPr>
              <a:t>Seen or heard any advertising or marketing on topics relating to driving or road safety? </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5786613469516003"/>
          <c:y val="0.2020016460004696"/>
          <c:w val="0.67336619077075188"/>
          <c:h val="0.65134791935965564"/>
        </c:manualLayout>
      </c:layout>
      <c:barChart>
        <c:barDir val="col"/>
        <c:grouping val="clustered"/>
        <c:varyColors val="0"/>
        <c:ser>
          <c:idx val="0"/>
          <c:order val="0"/>
          <c:tx>
            <c:strRef>
              <c:f>Sheet1!$A$2</c:f>
              <c:strCache>
                <c:ptCount val="1"/>
                <c:pt idx="0">
                  <c:v>Yes</c:v>
                </c:pt>
              </c:strCache>
            </c:strRef>
          </c:tx>
          <c:spPr>
            <a:solidFill>
              <a:srgbClr val="00B050"/>
            </a:solidFill>
            <a:ln w="19050">
              <a:solidFill>
                <a:schemeClr val="lt1"/>
              </a:solidFill>
            </a:ln>
            <a:effectLst/>
          </c:spPr>
          <c:invertIfNegative val="0"/>
          <c:dPt>
            <c:idx val="1"/>
            <c:invertIfNegative val="0"/>
            <c:bubble3D val="0"/>
            <c:spPr>
              <a:solidFill>
                <a:srgbClr val="00B050"/>
              </a:solidFill>
              <a:ln w="19050">
                <a:solidFill>
                  <a:schemeClr val="lt1"/>
                </a:solidFill>
              </a:ln>
              <a:effectLst/>
            </c:spPr>
            <c:extLst>
              <c:ext xmlns:c16="http://schemas.microsoft.com/office/drawing/2014/chart" uri="{C3380CC4-5D6E-409C-BE32-E72D297353CC}">
                <c16:uniqueId val="{00000003-F554-48CB-A924-DD7CF07454DA}"/>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Sheet1!$B$1:$H$1</c:f>
              <c:strCache>
                <c:ptCount val="7"/>
                <c:pt idx="0">
                  <c:v>Nov '19</c:v>
                </c:pt>
                <c:pt idx="1">
                  <c:v>Aug '20</c:v>
                </c:pt>
                <c:pt idx="2">
                  <c:v>Feb '21</c:v>
                </c:pt>
                <c:pt idx="3">
                  <c:v>Aug '21</c:v>
                </c:pt>
                <c:pt idx="4">
                  <c:v>Feb '22</c:v>
                </c:pt>
                <c:pt idx="5">
                  <c:v>Aug '24</c:v>
                </c:pt>
                <c:pt idx="6">
                  <c:v>Feb '25</c:v>
                </c:pt>
              </c:strCache>
            </c:strRef>
          </c:cat>
          <c:val>
            <c:numRef>
              <c:f>Sheet1!$B$2:$H$2</c:f>
              <c:numCache>
                <c:formatCode>0%</c:formatCode>
                <c:ptCount val="7"/>
                <c:pt idx="0">
                  <c:v>0.25</c:v>
                </c:pt>
                <c:pt idx="1">
                  <c:v>0.23</c:v>
                </c:pt>
                <c:pt idx="2">
                  <c:v>0.24</c:v>
                </c:pt>
                <c:pt idx="3">
                  <c:v>0.21</c:v>
                </c:pt>
                <c:pt idx="4">
                  <c:v>0.28000000000000003</c:v>
                </c:pt>
                <c:pt idx="5">
                  <c:v>0.17</c:v>
                </c:pt>
                <c:pt idx="6">
                  <c:v>0.26</c:v>
                </c:pt>
              </c:numCache>
            </c:numRef>
          </c:val>
          <c:extLst>
            <c:ext xmlns:c16="http://schemas.microsoft.com/office/drawing/2014/chart" uri="{C3380CC4-5D6E-409C-BE32-E72D297353CC}">
              <c16:uniqueId val="{00000006-F554-48CB-A924-DD7CF07454DA}"/>
            </c:ext>
          </c:extLst>
        </c:ser>
        <c:dLbls>
          <c:dLblPos val="outEnd"/>
          <c:showLegendKey val="0"/>
          <c:showVal val="1"/>
          <c:showCatName val="0"/>
          <c:showSerName val="0"/>
          <c:showPercent val="0"/>
          <c:showBubbleSize val="0"/>
        </c:dLbls>
        <c:gapWidth val="100"/>
        <c:axId val="1935895312"/>
        <c:axId val="1938952608"/>
      </c:barChart>
      <c:catAx>
        <c:axId val="19358953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8952608"/>
        <c:crosses val="autoZero"/>
        <c:auto val="1"/>
        <c:lblAlgn val="ctr"/>
        <c:lblOffset val="100"/>
        <c:noMultiLvlLbl val="0"/>
      </c:catAx>
      <c:valAx>
        <c:axId val="1938952608"/>
        <c:scaling>
          <c:orientation val="minMax"/>
          <c:max val="0.60000000000000009"/>
        </c:scaling>
        <c:delete val="1"/>
        <c:axPos val="l"/>
        <c:numFmt formatCode="0%" sourceLinked="1"/>
        <c:majorTickMark val="out"/>
        <c:minorTickMark val="none"/>
        <c:tickLblPos val="nextTo"/>
        <c:crossAx val="1935895312"/>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Topic of advertising / marketing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Nov '19</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Tiredness</c:v>
                </c:pt>
                <c:pt idx="1">
                  <c:v>Cycling</c:v>
                </c:pt>
                <c:pt idx="2">
                  <c:v>Drink driving</c:v>
                </c:pt>
                <c:pt idx="3">
                  <c:v>Driving on country roads</c:v>
                </c:pt>
                <c:pt idx="4">
                  <c:v>Mobile phones</c:v>
                </c:pt>
                <c:pt idx="5">
                  <c:v>Speeding</c:v>
                </c:pt>
                <c:pt idx="6">
                  <c:v>Drug driving </c:v>
                </c:pt>
                <c:pt idx="7">
                  <c:v>Seatbelts</c:v>
                </c:pt>
                <c:pt idx="8">
                  <c:v>Young drivers</c:v>
                </c:pt>
                <c:pt idx="9">
                  <c:v>Being distracted when driving</c:v>
                </c:pt>
                <c:pt idx="10">
                  <c:v>Motorbikes</c:v>
                </c:pt>
                <c:pt idx="11">
                  <c:v>Pedestrians</c:v>
                </c:pt>
                <c:pt idx="12">
                  <c:v>Driving in towns and cities</c:v>
                </c:pt>
              </c:strCache>
            </c:strRef>
          </c:cat>
          <c:val>
            <c:numRef>
              <c:f>Sheet1!$B$2:$B$14</c:f>
            </c:numRef>
          </c:val>
          <c:extLst>
            <c:ext xmlns:c16="http://schemas.microsoft.com/office/drawing/2014/chart" uri="{C3380CC4-5D6E-409C-BE32-E72D297353CC}">
              <c16:uniqueId val="{00000000-DEC4-4402-B72F-28669E6D2C35}"/>
            </c:ext>
          </c:extLst>
        </c:ser>
        <c:ser>
          <c:idx val="1"/>
          <c:order val="1"/>
          <c:tx>
            <c:strRef>
              <c:f>Sheet1!$C$1</c:f>
              <c:strCache>
                <c:ptCount val="1"/>
                <c:pt idx="0">
                  <c:v>Aug '20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Tiredness</c:v>
                </c:pt>
                <c:pt idx="1">
                  <c:v>Cycling</c:v>
                </c:pt>
                <c:pt idx="2">
                  <c:v>Drink driving</c:v>
                </c:pt>
                <c:pt idx="3">
                  <c:v>Driving on country roads</c:v>
                </c:pt>
                <c:pt idx="4">
                  <c:v>Mobile phones</c:v>
                </c:pt>
                <c:pt idx="5">
                  <c:v>Speeding</c:v>
                </c:pt>
                <c:pt idx="6">
                  <c:v>Drug driving </c:v>
                </c:pt>
                <c:pt idx="7">
                  <c:v>Seatbelts</c:v>
                </c:pt>
                <c:pt idx="8">
                  <c:v>Young drivers</c:v>
                </c:pt>
                <c:pt idx="9">
                  <c:v>Being distracted when driving</c:v>
                </c:pt>
                <c:pt idx="10">
                  <c:v>Motorbikes</c:v>
                </c:pt>
                <c:pt idx="11">
                  <c:v>Pedestrians</c:v>
                </c:pt>
                <c:pt idx="12">
                  <c:v>Driving in towns and cities</c:v>
                </c:pt>
              </c:strCache>
            </c:strRef>
          </c:cat>
          <c:val>
            <c:numRef>
              <c:f>Sheet1!$C$2:$C$14</c:f>
            </c:numRef>
          </c:val>
          <c:extLst>
            <c:ext xmlns:c16="http://schemas.microsoft.com/office/drawing/2014/chart" uri="{C3380CC4-5D6E-409C-BE32-E72D297353CC}">
              <c16:uniqueId val="{00000000-2FDC-48A9-AA44-5484C40FF87D}"/>
            </c:ext>
          </c:extLst>
        </c:ser>
        <c:ser>
          <c:idx val="2"/>
          <c:order val="2"/>
          <c:tx>
            <c:strRef>
              <c:f>Sheet1!$D$1</c:f>
              <c:strCache>
                <c:ptCount val="1"/>
                <c:pt idx="0">
                  <c:v>Feb '21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Tiredness</c:v>
                </c:pt>
                <c:pt idx="1">
                  <c:v>Cycling</c:v>
                </c:pt>
                <c:pt idx="2">
                  <c:v>Drink driving</c:v>
                </c:pt>
                <c:pt idx="3">
                  <c:v>Driving on country roads</c:v>
                </c:pt>
                <c:pt idx="4">
                  <c:v>Mobile phones</c:v>
                </c:pt>
                <c:pt idx="5">
                  <c:v>Speeding</c:v>
                </c:pt>
                <c:pt idx="6">
                  <c:v>Drug driving </c:v>
                </c:pt>
                <c:pt idx="7">
                  <c:v>Seatbelts</c:v>
                </c:pt>
                <c:pt idx="8">
                  <c:v>Young drivers</c:v>
                </c:pt>
                <c:pt idx="9">
                  <c:v>Being distracted when driving</c:v>
                </c:pt>
                <c:pt idx="10">
                  <c:v>Motorbikes</c:v>
                </c:pt>
                <c:pt idx="11">
                  <c:v>Pedestrians</c:v>
                </c:pt>
                <c:pt idx="12">
                  <c:v>Driving in towns and cities</c:v>
                </c:pt>
              </c:strCache>
            </c:strRef>
          </c:cat>
          <c:val>
            <c:numRef>
              <c:f>Sheet1!$D$2:$D$14</c:f>
            </c:numRef>
          </c:val>
          <c:extLst>
            <c:ext xmlns:c16="http://schemas.microsoft.com/office/drawing/2014/chart" uri="{C3380CC4-5D6E-409C-BE32-E72D297353CC}">
              <c16:uniqueId val="{00000001-2FDC-48A9-AA44-5484C40FF87D}"/>
            </c:ext>
          </c:extLst>
        </c:ser>
        <c:dLbls>
          <c:dLblPos val="outEnd"/>
          <c:showLegendKey val="0"/>
          <c:showVal val="1"/>
          <c:showCatName val="0"/>
          <c:showSerName val="0"/>
          <c:showPercent val="0"/>
          <c:showBubbleSize val="0"/>
        </c:dLbls>
        <c:gapWidth val="95"/>
        <c:axId val="1938953152"/>
        <c:axId val="1938953696"/>
      </c:barChart>
      <c:catAx>
        <c:axId val="19389531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crossAx val="1938953696"/>
        <c:crosses val="autoZero"/>
        <c:auto val="1"/>
        <c:lblAlgn val="ctr"/>
        <c:lblOffset val="100"/>
        <c:noMultiLvlLbl val="0"/>
      </c:catAx>
      <c:valAx>
        <c:axId val="1938953696"/>
        <c:scaling>
          <c:orientation val="minMax"/>
          <c:max val="0.5"/>
          <c:min val="0"/>
        </c:scaling>
        <c:delete val="1"/>
        <c:axPos val="t"/>
        <c:numFmt formatCode="0%" sourceLinked="1"/>
        <c:majorTickMark val="out"/>
        <c:minorTickMark val="none"/>
        <c:tickLblPos val="nextTo"/>
        <c:crossAx val="1938953152"/>
        <c:crosses val="autoZero"/>
        <c:crossBetween val="between"/>
      </c:valAx>
      <c:spPr>
        <a:noFill/>
        <a:ln>
          <a:noFill/>
        </a:ln>
        <a:effectLst/>
      </c:spPr>
    </c:plotArea>
    <c:legend>
      <c:legendPos val="r"/>
      <c:layout>
        <c:manualLayout>
          <c:xMode val="edge"/>
          <c:yMode val="edge"/>
          <c:x val="0.79384478378839596"/>
          <c:y val="0.41192907474027146"/>
          <c:w val="0.12941505386852042"/>
          <c:h val="5.745775542184443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Topic of advertising/marketing (%)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Feb '25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Tiredness</c:v>
                </c:pt>
                <c:pt idx="1">
                  <c:v>Speeding</c:v>
                </c:pt>
                <c:pt idx="2">
                  <c:v>Seatbelts</c:v>
                </c:pt>
                <c:pt idx="3">
                  <c:v>Mobile phones</c:v>
                </c:pt>
                <c:pt idx="4">
                  <c:v>Drink driving</c:v>
                </c:pt>
                <c:pt idx="5">
                  <c:v>Drug driving</c:v>
                </c:pt>
                <c:pt idx="6">
                  <c:v>Cycling</c:v>
                </c:pt>
                <c:pt idx="7">
                  <c:v>Driving on country roads</c:v>
                </c:pt>
                <c:pt idx="8">
                  <c:v>Eyesight</c:v>
                </c:pt>
                <c:pt idx="9">
                  <c:v>Awareness of pedestrians</c:v>
                </c:pt>
                <c:pt idx="10">
                  <c:v>Motorbikes</c:v>
                </c:pt>
                <c:pt idx="11">
                  <c:v>Changes to the Highway Code</c:v>
                </c:pt>
                <c:pt idx="12">
                  <c:v>Parking on pavements</c:v>
                </c:pt>
                <c:pt idx="13">
                  <c:v>Young drivers</c:v>
                </c:pt>
                <c:pt idx="14">
                  <c:v>Being distracted</c:v>
                </c:pt>
              </c:strCache>
            </c:strRef>
          </c:cat>
          <c:val>
            <c:numRef>
              <c:f>Sheet1!$B$2:$B$16</c:f>
              <c:numCache>
                <c:formatCode>General</c:formatCode>
                <c:ptCount val="15"/>
                <c:pt idx="0">
                  <c:v>38</c:v>
                </c:pt>
                <c:pt idx="1">
                  <c:v>35</c:v>
                </c:pt>
                <c:pt idx="2">
                  <c:v>34</c:v>
                </c:pt>
                <c:pt idx="3">
                  <c:v>28</c:v>
                </c:pt>
                <c:pt idx="4">
                  <c:v>27</c:v>
                </c:pt>
                <c:pt idx="5">
                  <c:v>26</c:v>
                </c:pt>
                <c:pt idx="6">
                  <c:v>21</c:v>
                </c:pt>
                <c:pt idx="7">
                  <c:v>20</c:v>
                </c:pt>
                <c:pt idx="8">
                  <c:v>20</c:v>
                </c:pt>
                <c:pt idx="9">
                  <c:v>19</c:v>
                </c:pt>
                <c:pt idx="10">
                  <c:v>16</c:v>
                </c:pt>
                <c:pt idx="11">
                  <c:v>15</c:v>
                </c:pt>
                <c:pt idx="12">
                  <c:v>13</c:v>
                </c:pt>
                <c:pt idx="13">
                  <c:v>11</c:v>
                </c:pt>
                <c:pt idx="14">
                  <c:v>10</c:v>
                </c:pt>
              </c:numCache>
            </c:numRef>
          </c:val>
          <c:extLst>
            <c:ext xmlns:c16="http://schemas.microsoft.com/office/drawing/2014/chart" uri="{C3380CC4-5D6E-409C-BE32-E72D297353CC}">
              <c16:uniqueId val="{00000000-1F4A-4F77-A0C6-D278AF440D99}"/>
            </c:ext>
          </c:extLst>
        </c:ser>
        <c:dLbls>
          <c:dLblPos val="outEnd"/>
          <c:showLegendKey val="0"/>
          <c:showVal val="1"/>
          <c:showCatName val="0"/>
          <c:showSerName val="0"/>
          <c:showPercent val="0"/>
          <c:showBubbleSize val="0"/>
        </c:dLbls>
        <c:gapWidth val="95"/>
        <c:axId val="1938953152"/>
        <c:axId val="1938953696"/>
      </c:barChart>
      <c:catAx>
        <c:axId val="19389531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8953696"/>
        <c:crosses val="autoZero"/>
        <c:auto val="1"/>
        <c:lblAlgn val="ctr"/>
        <c:lblOffset val="100"/>
        <c:noMultiLvlLbl val="0"/>
      </c:catAx>
      <c:valAx>
        <c:axId val="1938953696"/>
        <c:scaling>
          <c:orientation val="minMax"/>
          <c:max val="60"/>
          <c:min val="0"/>
        </c:scaling>
        <c:delete val="1"/>
        <c:axPos val="t"/>
        <c:numFmt formatCode="General" sourceLinked="1"/>
        <c:majorTickMark val="out"/>
        <c:minorTickMark val="none"/>
        <c:tickLblPos val="nextTo"/>
        <c:crossAx val="19389531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 driving / road safety advertising seen recently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9367125092611338E-2"/>
          <c:y val="0.11980387420897541"/>
          <c:w val="0.65744965379207543"/>
          <c:h val="0.74239989942911766"/>
        </c:manualLayout>
      </c:layout>
      <c:lineChart>
        <c:grouping val="standard"/>
        <c:varyColors val="0"/>
        <c:ser>
          <c:idx val="1"/>
          <c:order val="0"/>
          <c:tx>
            <c:strRef>
              <c:f>Sheet1!$B$1</c:f>
              <c:strCache>
                <c:ptCount val="1"/>
                <c:pt idx="0">
                  <c:v>Tiredness</c:v>
                </c:pt>
              </c:strCache>
            </c:strRef>
          </c:tx>
          <c:spPr>
            <a:ln w="28575" cap="rnd">
              <a:solidFill>
                <a:schemeClr val="accent3">
                  <a:lumMod val="75000"/>
                </a:schemeClr>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2-0B31-4A76-91EF-F3E0C23F3068}"/>
                </c:ext>
              </c:extLst>
            </c:dLbl>
            <c:dLbl>
              <c:idx val="2"/>
              <c:delete val="1"/>
              <c:extLst>
                <c:ext xmlns:c15="http://schemas.microsoft.com/office/drawing/2012/chart" uri="{CE6537A1-D6FC-4f65-9D91-7224C49458BB}"/>
                <c:ext xmlns:c16="http://schemas.microsoft.com/office/drawing/2014/chart" uri="{C3380CC4-5D6E-409C-BE32-E72D297353CC}">
                  <c16:uniqueId val="{00000004-0B31-4A76-91EF-F3E0C23F3068}"/>
                </c:ext>
              </c:extLst>
            </c:dLbl>
            <c:dLbl>
              <c:idx val="3"/>
              <c:delete val="1"/>
              <c:extLst>
                <c:ext xmlns:c15="http://schemas.microsoft.com/office/drawing/2012/chart" uri="{CE6537A1-D6FC-4f65-9D91-7224C49458BB}"/>
                <c:ext xmlns:c16="http://schemas.microsoft.com/office/drawing/2014/chart" uri="{C3380CC4-5D6E-409C-BE32-E72D297353CC}">
                  <c16:uniqueId val="{00000003-0B31-4A76-91EF-F3E0C23F3068}"/>
                </c:ext>
              </c:extLst>
            </c:dLbl>
            <c:dLbl>
              <c:idx val="4"/>
              <c:delete val="1"/>
              <c:extLst>
                <c:ext xmlns:c15="http://schemas.microsoft.com/office/drawing/2012/chart" uri="{CE6537A1-D6FC-4f65-9D91-7224C49458BB}"/>
                <c:ext xmlns:c16="http://schemas.microsoft.com/office/drawing/2014/chart" uri="{C3380CC4-5D6E-409C-BE32-E72D297353CC}">
                  <c16:uniqueId val="{00000005-0B31-4A76-91EF-F3E0C23F3068}"/>
                </c:ext>
              </c:extLst>
            </c:dLbl>
            <c:dLbl>
              <c:idx val="5"/>
              <c:delete val="1"/>
              <c:extLst>
                <c:ext xmlns:c15="http://schemas.microsoft.com/office/drawing/2012/chart" uri="{CE6537A1-D6FC-4f65-9D91-7224C49458BB}"/>
                <c:ext xmlns:c16="http://schemas.microsoft.com/office/drawing/2014/chart" uri="{C3380CC4-5D6E-409C-BE32-E72D297353CC}">
                  <c16:uniqueId val="{00000006-0B31-4A76-91EF-F3E0C23F3068}"/>
                </c:ext>
              </c:extLst>
            </c:dLbl>
            <c:dLbl>
              <c:idx val="6"/>
              <c:delete val="1"/>
              <c:extLst>
                <c:ext xmlns:c15="http://schemas.microsoft.com/office/drawing/2012/chart" uri="{CE6537A1-D6FC-4f65-9D91-7224C49458BB}"/>
                <c:ext xmlns:c16="http://schemas.microsoft.com/office/drawing/2014/chart" uri="{C3380CC4-5D6E-409C-BE32-E72D297353CC}">
                  <c16:uniqueId val="{0000000F-0B31-4A76-91EF-F3E0C23F3068}"/>
                </c:ext>
              </c:extLst>
            </c:dLbl>
            <c:dLbl>
              <c:idx val="7"/>
              <c:delete val="1"/>
              <c:extLst>
                <c:ext xmlns:c15="http://schemas.microsoft.com/office/drawing/2012/chart" uri="{CE6537A1-D6FC-4f65-9D91-7224C49458BB}"/>
                <c:ext xmlns:c16="http://schemas.microsoft.com/office/drawing/2014/chart" uri="{C3380CC4-5D6E-409C-BE32-E72D297353CC}">
                  <c16:uniqueId val="{00000003-B6EB-4580-9D91-95D160DB205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Sheet1!$B$2:$B$25</c:f>
              <c:numCache>
                <c:formatCode>General</c:formatCode>
                <c:ptCount val="9"/>
                <c:pt idx="3">
                  <c:v>5</c:v>
                </c:pt>
                <c:pt idx="4">
                  <c:v>8</c:v>
                </c:pt>
                <c:pt idx="5">
                  <c:v>9</c:v>
                </c:pt>
                <c:pt idx="6">
                  <c:v>6</c:v>
                </c:pt>
                <c:pt idx="7">
                  <c:v>5</c:v>
                </c:pt>
                <c:pt idx="8">
                  <c:v>10</c:v>
                </c:pt>
              </c:numCache>
            </c:numRef>
          </c:val>
          <c:smooth val="0"/>
          <c:extLst>
            <c:ext xmlns:c16="http://schemas.microsoft.com/office/drawing/2014/chart" uri="{C3380CC4-5D6E-409C-BE32-E72D297353CC}">
              <c16:uniqueId val="{0000000B-1442-44E9-8F89-AA8180748AA0}"/>
            </c:ext>
          </c:extLst>
        </c:ser>
        <c:ser>
          <c:idx val="6"/>
          <c:order val="1"/>
          <c:tx>
            <c:strRef>
              <c:f>Sheet1!$C$1</c:f>
              <c:strCache>
                <c:ptCount val="1"/>
                <c:pt idx="0">
                  <c:v>Speeding</c:v>
                </c:pt>
              </c:strCache>
            </c:strRef>
          </c:tx>
          <c:spPr>
            <a:ln w="28575" cap="rnd">
              <a:solidFill>
                <a:srgbClr val="FF9933"/>
              </a:solidFill>
              <a:round/>
            </a:ln>
            <a:effectLst/>
          </c:spPr>
          <c:marker>
            <c:symbol val="none"/>
          </c:marker>
          <c:dLbls>
            <c:dLbl>
              <c:idx val="0"/>
              <c:layout>
                <c:manualLayout>
                  <c:x val="-2.7074583295714164E-2"/>
                  <c:y val="-2.63403432783790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B1A-4E4A-A73B-5AB19CC97031}"/>
                </c:ext>
              </c:extLst>
            </c:dLbl>
            <c:dLbl>
              <c:idx val="2"/>
              <c:delete val="1"/>
              <c:extLst>
                <c:ext xmlns:c15="http://schemas.microsoft.com/office/drawing/2012/chart" uri="{CE6537A1-D6FC-4f65-9D91-7224C49458BB}"/>
                <c:ext xmlns:c16="http://schemas.microsoft.com/office/drawing/2014/chart" uri="{C3380CC4-5D6E-409C-BE32-E72D297353CC}">
                  <c16:uniqueId val="{00000003-B7B9-47AF-93B4-E2D861D89ADA}"/>
                </c:ext>
              </c:extLst>
            </c:dLbl>
            <c:dLbl>
              <c:idx val="3"/>
              <c:delete val="1"/>
              <c:extLst>
                <c:ext xmlns:c15="http://schemas.microsoft.com/office/drawing/2012/chart" uri="{CE6537A1-D6FC-4f65-9D91-7224C49458BB}"/>
                <c:ext xmlns:c16="http://schemas.microsoft.com/office/drawing/2014/chart" uri="{C3380CC4-5D6E-409C-BE32-E72D297353CC}">
                  <c16:uniqueId val="{00000004-B7B9-47AF-93B4-E2D861D89ADA}"/>
                </c:ext>
              </c:extLst>
            </c:dLbl>
            <c:dLbl>
              <c:idx val="4"/>
              <c:delete val="1"/>
              <c:extLst>
                <c:ext xmlns:c15="http://schemas.microsoft.com/office/drawing/2012/chart" uri="{CE6537A1-D6FC-4f65-9D91-7224C49458BB}"/>
                <c:ext xmlns:c16="http://schemas.microsoft.com/office/drawing/2014/chart" uri="{C3380CC4-5D6E-409C-BE32-E72D297353CC}">
                  <c16:uniqueId val="{00000003-3B1A-4E4A-A73B-5AB19CC97031}"/>
                </c:ext>
              </c:extLst>
            </c:dLbl>
            <c:dLbl>
              <c:idx val="5"/>
              <c:delete val="1"/>
              <c:extLst>
                <c:ext xmlns:c15="http://schemas.microsoft.com/office/drawing/2012/chart" uri="{CE6537A1-D6FC-4f65-9D91-7224C49458BB}"/>
                <c:ext xmlns:c16="http://schemas.microsoft.com/office/drawing/2014/chart" uri="{C3380CC4-5D6E-409C-BE32-E72D297353CC}">
                  <c16:uniqueId val="{00000002-525A-475C-B171-6ACFA9BD75D3}"/>
                </c:ext>
              </c:extLst>
            </c:dLbl>
            <c:dLbl>
              <c:idx val="6"/>
              <c:delete val="1"/>
              <c:extLst>
                <c:ext xmlns:c15="http://schemas.microsoft.com/office/drawing/2012/chart" uri="{CE6537A1-D6FC-4f65-9D91-7224C49458BB}"/>
                <c:ext xmlns:c16="http://schemas.microsoft.com/office/drawing/2014/chart" uri="{C3380CC4-5D6E-409C-BE32-E72D297353CC}">
                  <c16:uniqueId val="{00000002-821E-4A84-A1F1-7AFE0370BAB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Sheet1!$C$2:$C$25</c:f>
              <c:numCache>
                <c:formatCode>General</c:formatCode>
                <c:ptCount val="9"/>
                <c:pt idx="0">
                  <c:v>16</c:v>
                </c:pt>
                <c:pt idx="1">
                  <c:v>14</c:v>
                </c:pt>
                <c:pt idx="2">
                  <c:v>7</c:v>
                </c:pt>
                <c:pt idx="3">
                  <c:v>6</c:v>
                </c:pt>
                <c:pt idx="4">
                  <c:v>7</c:v>
                </c:pt>
                <c:pt idx="5">
                  <c:v>6</c:v>
                </c:pt>
                <c:pt idx="6">
                  <c:v>5</c:v>
                </c:pt>
                <c:pt idx="7">
                  <c:v>5</c:v>
                </c:pt>
                <c:pt idx="8">
                  <c:v>9</c:v>
                </c:pt>
              </c:numCache>
            </c:numRef>
          </c:val>
          <c:smooth val="0"/>
          <c:extLst>
            <c:ext xmlns:c16="http://schemas.microsoft.com/office/drawing/2014/chart" uri="{C3380CC4-5D6E-409C-BE32-E72D297353CC}">
              <c16:uniqueId val="{00000019-1442-44E9-8F89-AA8180748AA0}"/>
            </c:ext>
          </c:extLst>
        </c:ser>
        <c:ser>
          <c:idx val="0"/>
          <c:order val="2"/>
          <c:tx>
            <c:strRef>
              <c:f>Sheet1!$D$1</c:f>
              <c:strCache>
                <c:ptCount val="1"/>
                <c:pt idx="0">
                  <c:v>Seatbelts</c:v>
                </c:pt>
              </c:strCache>
            </c:strRef>
          </c:tx>
          <c:spPr>
            <a:ln w="28575" cap="rnd">
              <a:solidFill>
                <a:schemeClr val="accent1"/>
              </a:solidFill>
              <a:round/>
            </a:ln>
            <a:effectLst/>
          </c:spPr>
          <c:marker>
            <c:symbol val="none"/>
          </c:marker>
          <c:dLbls>
            <c:dLbl>
              <c:idx val="0"/>
              <c:layout>
                <c:manualLayout>
                  <c:x val="-1.8457516997380619E-2"/>
                  <c:y val="8.492355097240809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B1A-4E4A-A73B-5AB19CC97031}"/>
                </c:ext>
              </c:extLst>
            </c:dLbl>
            <c:dLbl>
              <c:idx val="8"/>
              <c:layout>
                <c:manualLayout>
                  <c:x val="-3.4467903325583571E-3"/>
                  <c:y val="-1.0379425214844085E-1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891-4966-9F1A-DC399009A41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Sheet1!$D$2:$D$25</c:f>
              <c:numCache>
                <c:formatCode>General</c:formatCode>
                <c:ptCount val="9"/>
                <c:pt idx="0">
                  <c:v>7</c:v>
                </c:pt>
                <c:pt idx="1">
                  <c:v>10</c:v>
                </c:pt>
                <c:pt idx="2">
                  <c:v>1</c:v>
                </c:pt>
                <c:pt idx="3">
                  <c:v>3</c:v>
                </c:pt>
                <c:pt idx="4">
                  <c:v>5</c:v>
                </c:pt>
                <c:pt idx="5">
                  <c:v>4</c:v>
                </c:pt>
                <c:pt idx="6">
                  <c:v>5</c:v>
                </c:pt>
                <c:pt idx="7">
                  <c:v>2</c:v>
                </c:pt>
                <c:pt idx="8">
                  <c:v>9</c:v>
                </c:pt>
              </c:numCache>
            </c:numRef>
          </c:val>
          <c:smooth val="0"/>
          <c:extLst>
            <c:ext xmlns:c16="http://schemas.microsoft.com/office/drawing/2014/chart" uri="{C3380CC4-5D6E-409C-BE32-E72D297353CC}">
              <c16:uniqueId val="{00000026-1442-44E9-8F89-AA8180748AA0}"/>
            </c:ext>
          </c:extLst>
        </c:ser>
        <c:ser>
          <c:idx val="5"/>
          <c:order val="3"/>
          <c:tx>
            <c:strRef>
              <c:f>Sheet1!$E$1</c:f>
              <c:strCache>
                <c:ptCount val="1"/>
                <c:pt idx="0">
                  <c:v>Drink driving</c:v>
                </c:pt>
              </c:strCache>
            </c:strRef>
          </c:tx>
          <c:spPr>
            <a:ln w="28575" cap="rnd">
              <a:solidFill>
                <a:srgbClr val="FF00FF"/>
              </a:solidFill>
              <a:round/>
            </a:ln>
            <a:effectLst/>
          </c:spPr>
          <c:marker>
            <c:symbol val="none"/>
          </c:marker>
          <c:dLbls>
            <c:dLbl>
              <c:idx val="0"/>
              <c:layout>
                <c:manualLayout>
                  <c:x val="-2.9372443517419682E-2"/>
                  <c:y val="-2.06787732135517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B1A-4E4A-A73B-5AB19CC97031}"/>
                </c:ext>
              </c:extLst>
            </c:dLbl>
            <c:dLbl>
              <c:idx val="1"/>
              <c:delete val="1"/>
              <c:extLst>
                <c:ext xmlns:c15="http://schemas.microsoft.com/office/drawing/2012/chart" uri="{CE6537A1-D6FC-4f65-9D91-7224C49458BB}"/>
                <c:ext xmlns:c16="http://schemas.microsoft.com/office/drawing/2014/chart" uri="{C3380CC4-5D6E-409C-BE32-E72D297353CC}">
                  <c16:uniqueId val="{0000000B-0B31-4A76-91EF-F3E0C23F3068}"/>
                </c:ext>
              </c:extLst>
            </c:dLbl>
            <c:dLbl>
              <c:idx val="2"/>
              <c:delete val="1"/>
              <c:extLst>
                <c:ext xmlns:c15="http://schemas.microsoft.com/office/drawing/2012/chart" uri="{CE6537A1-D6FC-4f65-9D91-7224C49458BB}"/>
                <c:ext xmlns:c16="http://schemas.microsoft.com/office/drawing/2014/chart" uri="{C3380CC4-5D6E-409C-BE32-E72D297353CC}">
                  <c16:uniqueId val="{0000000A-0B31-4A76-91EF-F3E0C23F3068}"/>
                </c:ext>
              </c:extLst>
            </c:dLbl>
            <c:dLbl>
              <c:idx val="3"/>
              <c:delete val="1"/>
              <c:extLst>
                <c:ext xmlns:c15="http://schemas.microsoft.com/office/drawing/2012/chart" uri="{CE6537A1-D6FC-4f65-9D91-7224C49458BB}"/>
                <c:ext xmlns:c16="http://schemas.microsoft.com/office/drawing/2014/chart" uri="{C3380CC4-5D6E-409C-BE32-E72D297353CC}">
                  <c16:uniqueId val="{00000009-0B31-4A76-91EF-F3E0C23F3068}"/>
                </c:ext>
              </c:extLst>
            </c:dLbl>
            <c:dLbl>
              <c:idx val="4"/>
              <c:delete val="1"/>
              <c:extLst>
                <c:ext xmlns:c15="http://schemas.microsoft.com/office/drawing/2012/chart" uri="{CE6537A1-D6FC-4f65-9D91-7224C49458BB}"/>
                <c:ext xmlns:c16="http://schemas.microsoft.com/office/drawing/2014/chart" uri="{C3380CC4-5D6E-409C-BE32-E72D297353CC}">
                  <c16:uniqueId val="{00000008-0B31-4A76-91EF-F3E0C23F3068}"/>
                </c:ext>
              </c:extLst>
            </c:dLbl>
            <c:dLbl>
              <c:idx val="5"/>
              <c:delete val="1"/>
              <c:extLst>
                <c:ext xmlns:c15="http://schemas.microsoft.com/office/drawing/2012/chart" uri="{CE6537A1-D6FC-4f65-9D91-7224C49458BB}"/>
                <c:ext xmlns:c16="http://schemas.microsoft.com/office/drawing/2014/chart" uri="{C3380CC4-5D6E-409C-BE32-E72D297353CC}">
                  <c16:uniqueId val="{00000007-0B31-4A76-91EF-F3E0C23F3068}"/>
                </c:ext>
              </c:extLst>
            </c:dLbl>
            <c:dLbl>
              <c:idx val="6"/>
              <c:delete val="1"/>
              <c:extLst>
                <c:ext xmlns:c15="http://schemas.microsoft.com/office/drawing/2012/chart" uri="{CE6537A1-D6FC-4f65-9D91-7224C49458BB}"/>
                <c:ext xmlns:c16="http://schemas.microsoft.com/office/drawing/2014/chart" uri="{C3380CC4-5D6E-409C-BE32-E72D297353CC}">
                  <c16:uniqueId val="{0000000C-0B31-4A76-91EF-F3E0C23F3068}"/>
                </c:ext>
              </c:extLst>
            </c:dLbl>
            <c:dLbl>
              <c:idx val="7"/>
              <c:delete val="1"/>
              <c:extLst>
                <c:ext xmlns:c15="http://schemas.microsoft.com/office/drawing/2012/chart" uri="{CE6537A1-D6FC-4f65-9D91-7224C49458BB}"/>
                <c:ext xmlns:c16="http://schemas.microsoft.com/office/drawing/2014/chart" uri="{C3380CC4-5D6E-409C-BE32-E72D297353CC}">
                  <c16:uniqueId val="{00000002-B6EB-4580-9D91-95D160DB2056}"/>
                </c:ext>
              </c:extLst>
            </c:dLbl>
            <c:dLbl>
              <c:idx val="8"/>
              <c:delete val="1"/>
              <c:extLst>
                <c:ext xmlns:c15="http://schemas.microsoft.com/office/drawing/2012/chart" uri="{CE6537A1-D6FC-4f65-9D91-7224C49458BB}"/>
                <c:ext xmlns:c16="http://schemas.microsoft.com/office/drawing/2014/chart" uri="{C3380CC4-5D6E-409C-BE32-E72D297353CC}">
                  <c16:uniqueId val="{00000003-6891-4966-9F1A-DC399009A41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Sheet1!$E$2:$E$25</c:f>
              <c:numCache>
                <c:formatCode>General</c:formatCode>
                <c:ptCount val="9"/>
                <c:pt idx="0">
                  <c:v>18</c:v>
                </c:pt>
                <c:pt idx="1">
                  <c:v>17</c:v>
                </c:pt>
                <c:pt idx="2">
                  <c:v>11</c:v>
                </c:pt>
                <c:pt idx="3">
                  <c:v>7</c:v>
                </c:pt>
                <c:pt idx="4">
                  <c:v>13</c:v>
                </c:pt>
                <c:pt idx="5">
                  <c:v>7</c:v>
                </c:pt>
                <c:pt idx="6">
                  <c:v>9</c:v>
                </c:pt>
                <c:pt idx="7">
                  <c:v>5</c:v>
                </c:pt>
                <c:pt idx="8">
                  <c:v>7</c:v>
                </c:pt>
              </c:numCache>
            </c:numRef>
          </c:val>
          <c:smooth val="0"/>
          <c:extLst>
            <c:ext xmlns:c16="http://schemas.microsoft.com/office/drawing/2014/chart" uri="{C3380CC4-5D6E-409C-BE32-E72D297353CC}">
              <c16:uniqueId val="{00000035-1442-44E9-8F89-AA8180748AA0}"/>
            </c:ext>
          </c:extLst>
        </c:ser>
        <c:ser>
          <c:idx val="13"/>
          <c:order val="4"/>
          <c:tx>
            <c:strRef>
              <c:f>Sheet1!$F$1</c:f>
              <c:strCache>
                <c:ptCount val="1"/>
                <c:pt idx="0">
                  <c:v>Drug driving</c:v>
                </c:pt>
              </c:strCache>
            </c:strRef>
          </c:tx>
          <c:spPr>
            <a:ln w="28575" cap="rnd">
              <a:solidFill>
                <a:schemeClr val="accent4">
                  <a:lumMod val="50000"/>
                  <a:lumOff val="50000"/>
                </a:schemeClr>
              </a:solidFill>
              <a:round/>
            </a:ln>
            <a:effectLst/>
          </c:spPr>
          <c:marker>
            <c:symbol val="none"/>
          </c:marker>
          <c:dLbls>
            <c:dLbl>
              <c:idx val="0"/>
              <c:layout>
                <c:manualLayout>
                  <c:x val="-2.2441500006965966E-2"/>
                  <c:y val="1.13231401296544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B1A-4E4A-A73B-5AB19CC97031}"/>
                </c:ext>
              </c:extLst>
            </c:dLbl>
            <c:dLbl>
              <c:idx val="2"/>
              <c:delete val="1"/>
              <c:extLst>
                <c:ext xmlns:c15="http://schemas.microsoft.com/office/drawing/2012/chart" uri="{CE6537A1-D6FC-4f65-9D91-7224C49458BB}"/>
                <c:ext xmlns:c16="http://schemas.microsoft.com/office/drawing/2014/chart" uri="{C3380CC4-5D6E-409C-BE32-E72D297353CC}">
                  <c16:uniqueId val="{00000007-B7B9-47AF-93B4-E2D861D89ADA}"/>
                </c:ext>
              </c:extLst>
            </c:dLbl>
            <c:dLbl>
              <c:idx val="4"/>
              <c:delete val="1"/>
              <c:extLst>
                <c:ext xmlns:c15="http://schemas.microsoft.com/office/drawing/2012/chart" uri="{CE6537A1-D6FC-4f65-9D91-7224C49458BB}"/>
                <c:ext xmlns:c16="http://schemas.microsoft.com/office/drawing/2014/chart" uri="{C3380CC4-5D6E-409C-BE32-E72D297353CC}">
                  <c16:uniqueId val="{00000007-3B1A-4E4A-A73B-5AB19CC9703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Sheet1!$F$2:$F$25</c:f>
              <c:numCache>
                <c:formatCode>General</c:formatCode>
                <c:ptCount val="9"/>
                <c:pt idx="0">
                  <c:v>8</c:v>
                </c:pt>
                <c:pt idx="1">
                  <c:v>10</c:v>
                </c:pt>
                <c:pt idx="2">
                  <c:v>9</c:v>
                </c:pt>
                <c:pt idx="3">
                  <c:v>5</c:v>
                </c:pt>
                <c:pt idx="4">
                  <c:v>10</c:v>
                </c:pt>
                <c:pt idx="5">
                  <c:v>6</c:v>
                </c:pt>
                <c:pt idx="6">
                  <c:v>6</c:v>
                </c:pt>
                <c:pt idx="7">
                  <c:v>3</c:v>
                </c:pt>
                <c:pt idx="8">
                  <c:v>7</c:v>
                </c:pt>
              </c:numCache>
            </c:numRef>
          </c:val>
          <c:smooth val="0"/>
          <c:extLst>
            <c:ext xmlns:c16="http://schemas.microsoft.com/office/drawing/2014/chart" uri="{C3380CC4-5D6E-409C-BE32-E72D297353CC}">
              <c16:uniqueId val="{0000003C-1442-44E9-8F89-AA8180748AA0}"/>
            </c:ext>
          </c:extLst>
        </c:ser>
        <c:ser>
          <c:idx val="2"/>
          <c:order val="5"/>
          <c:tx>
            <c:strRef>
              <c:f>Sheet1!$G$1</c:f>
              <c:strCache>
                <c:ptCount val="1"/>
                <c:pt idx="0">
                  <c:v>Mobile phones</c:v>
                </c:pt>
              </c:strCache>
            </c:strRef>
          </c:tx>
          <c:spPr>
            <a:ln w="28575" cap="rnd">
              <a:solidFill>
                <a:schemeClr val="accent3"/>
              </a:solidFill>
              <a:round/>
            </a:ln>
            <a:effectLst/>
          </c:spPr>
          <c:marker>
            <c:symbol val="none"/>
          </c:marker>
          <c:dLbls>
            <c:dLbl>
              <c:idx val="0"/>
              <c:layout>
                <c:manualLayout>
                  <c:x val="-2.427689324231877E-2"/>
                  <c:y val="-5.1897126074220426E-1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891-4966-9F1A-DC399009A413}"/>
                </c:ext>
              </c:extLst>
            </c:dLbl>
            <c:dLbl>
              <c:idx val="8"/>
              <c:layout>
                <c:manualLayout>
                  <c:x val="-3.4467903325583571E-3"/>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891-4966-9F1A-DC399009A41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Sheet1!$G$2:$G$25</c:f>
              <c:numCache>
                <c:formatCode>General</c:formatCode>
                <c:ptCount val="9"/>
                <c:pt idx="0">
                  <c:v>14</c:v>
                </c:pt>
                <c:pt idx="1">
                  <c:v>16</c:v>
                </c:pt>
                <c:pt idx="2">
                  <c:v>2</c:v>
                </c:pt>
                <c:pt idx="3">
                  <c:v>6</c:v>
                </c:pt>
                <c:pt idx="4">
                  <c:v>10</c:v>
                </c:pt>
                <c:pt idx="5">
                  <c:v>6</c:v>
                </c:pt>
                <c:pt idx="6">
                  <c:v>7</c:v>
                </c:pt>
                <c:pt idx="7">
                  <c:v>3</c:v>
                </c:pt>
                <c:pt idx="8">
                  <c:v>7</c:v>
                </c:pt>
              </c:numCache>
            </c:numRef>
          </c:val>
          <c:smooth val="0"/>
          <c:extLst>
            <c:ext xmlns:c16="http://schemas.microsoft.com/office/drawing/2014/chart" uri="{C3380CC4-5D6E-409C-BE32-E72D297353CC}">
              <c16:uniqueId val="{0000000B-B7B9-47AF-93B4-E2D861D89ADA}"/>
            </c:ext>
          </c:extLst>
        </c:ser>
        <c:ser>
          <c:idx val="3"/>
          <c:order val="6"/>
          <c:tx>
            <c:strRef>
              <c:f>Sheet1!$H$1</c:f>
              <c:strCache>
                <c:ptCount val="1"/>
                <c:pt idx="0">
                  <c:v>Cycling</c:v>
                </c:pt>
              </c:strCache>
            </c:strRef>
          </c:tx>
          <c:spPr>
            <a:ln w="28575" cap="rnd">
              <a:solidFill>
                <a:schemeClr val="accent6">
                  <a:lumMod val="60000"/>
                  <a:lumOff val="40000"/>
                </a:schemeClr>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891-4966-9F1A-DC399009A413}"/>
                </c:ext>
              </c:extLst>
            </c:dLbl>
            <c:dLbl>
              <c:idx val="8"/>
              <c:layout>
                <c:manualLayout>
                  <c:x val="-3.4467903325583571E-3"/>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891-4966-9F1A-DC399009A41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Sheet1!$H$2:$H$25</c:f>
              <c:numCache>
                <c:formatCode>General</c:formatCode>
                <c:ptCount val="9"/>
                <c:pt idx="0">
                  <c:v>10</c:v>
                </c:pt>
                <c:pt idx="1">
                  <c:v>16</c:v>
                </c:pt>
                <c:pt idx="2">
                  <c:v>2</c:v>
                </c:pt>
                <c:pt idx="3">
                  <c:v>15</c:v>
                </c:pt>
                <c:pt idx="4">
                  <c:v>9</c:v>
                </c:pt>
                <c:pt idx="5">
                  <c:v>8</c:v>
                </c:pt>
                <c:pt idx="6">
                  <c:v>10</c:v>
                </c:pt>
                <c:pt idx="7">
                  <c:v>6</c:v>
                </c:pt>
                <c:pt idx="8">
                  <c:v>6</c:v>
                </c:pt>
              </c:numCache>
            </c:numRef>
          </c:val>
          <c:smooth val="0"/>
          <c:extLst>
            <c:ext xmlns:c16="http://schemas.microsoft.com/office/drawing/2014/chart" uri="{C3380CC4-5D6E-409C-BE32-E72D297353CC}">
              <c16:uniqueId val="{0000000D-B7B9-47AF-93B4-E2D861D89ADA}"/>
            </c:ext>
          </c:extLst>
        </c:ser>
        <c:dLbls>
          <c:showLegendKey val="0"/>
          <c:showVal val="0"/>
          <c:showCatName val="0"/>
          <c:showSerName val="0"/>
          <c:showPercent val="0"/>
          <c:showBubbleSize val="0"/>
        </c:dLbls>
        <c:smooth val="0"/>
        <c:axId val="1938941728"/>
        <c:axId val="1938950432"/>
      </c:lineChart>
      <c:catAx>
        <c:axId val="1938941728"/>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en-US"/>
          </a:p>
        </c:txPr>
        <c:crossAx val="1938950432"/>
        <c:crosses val="autoZero"/>
        <c:auto val="1"/>
        <c:lblAlgn val="ctr"/>
        <c:lblOffset val="100"/>
        <c:noMultiLvlLbl val="0"/>
      </c:catAx>
      <c:valAx>
        <c:axId val="1938950432"/>
        <c:scaling>
          <c:orientation val="minMax"/>
          <c:max val="25"/>
          <c:min val="0"/>
        </c:scaling>
        <c:delete val="1"/>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1938941728"/>
        <c:crosses val="autoZero"/>
        <c:crossBetween val="between"/>
        <c:majorUnit val="10"/>
      </c:valAx>
      <c:spPr>
        <a:noFill/>
        <a:ln>
          <a:noFill/>
        </a:ln>
        <a:effectLst/>
      </c:spPr>
    </c:plotArea>
    <c:legend>
      <c:legendPos val="r"/>
      <c:layout>
        <c:manualLayout>
          <c:xMode val="edge"/>
          <c:yMode val="edge"/>
          <c:x val="0.76288868893685247"/>
          <c:y val="0.18338939922271547"/>
          <c:w val="0.15286569405058659"/>
          <c:h val="0.5839082576005463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userShapes r:id="rId4"/>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driving / road safety advertising seen recently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1976385023629192E-2"/>
          <c:y val="0.12010579199072507"/>
          <c:w val="0.64744030132003938"/>
          <c:h val="0.67515233871502267"/>
        </c:manualLayout>
      </c:layout>
      <c:lineChart>
        <c:grouping val="standard"/>
        <c:varyColors val="0"/>
        <c:ser>
          <c:idx val="0"/>
          <c:order val="0"/>
          <c:tx>
            <c:strRef>
              <c:f>Sheet1!$B$1</c:f>
              <c:strCache>
                <c:ptCount val="1"/>
                <c:pt idx="0">
                  <c:v>Country roads</c:v>
                </c:pt>
              </c:strCache>
            </c:strRef>
          </c:tx>
          <c:spPr>
            <a:ln w="28575" cap="rnd">
              <a:solidFill>
                <a:schemeClr val="accent2"/>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F93-4B7F-AEF1-D15E3283E9C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Sheet1!$B$2:$B$25</c:f>
              <c:numCache>
                <c:formatCode>General</c:formatCode>
                <c:ptCount val="9"/>
                <c:pt idx="0">
                  <c:v>14</c:v>
                </c:pt>
                <c:pt idx="1">
                  <c:v>12</c:v>
                </c:pt>
                <c:pt idx="2">
                  <c:v>4</c:v>
                </c:pt>
                <c:pt idx="3">
                  <c:v>5</c:v>
                </c:pt>
                <c:pt idx="4">
                  <c:v>7</c:v>
                </c:pt>
                <c:pt idx="5">
                  <c:v>6</c:v>
                </c:pt>
                <c:pt idx="6">
                  <c:v>6</c:v>
                </c:pt>
                <c:pt idx="7">
                  <c:v>4</c:v>
                </c:pt>
                <c:pt idx="8">
                  <c:v>5</c:v>
                </c:pt>
              </c:numCache>
            </c:numRef>
          </c:val>
          <c:smooth val="0"/>
          <c:extLst>
            <c:ext xmlns:c16="http://schemas.microsoft.com/office/drawing/2014/chart" uri="{C3380CC4-5D6E-409C-BE32-E72D297353CC}">
              <c16:uniqueId val="{0000000E-59A3-4E2F-9388-A2273163E386}"/>
            </c:ext>
          </c:extLst>
        </c:ser>
        <c:ser>
          <c:idx val="2"/>
          <c:order val="1"/>
          <c:tx>
            <c:strRef>
              <c:f>Sheet1!$C$1</c:f>
              <c:strCache>
                <c:ptCount val="1"/>
                <c:pt idx="0">
                  <c:v>Ensuring eyesight good enough</c:v>
                </c:pt>
              </c:strCache>
            </c:strRef>
          </c:tx>
          <c:spPr>
            <a:ln w="28575" cap="rnd">
              <a:solidFill>
                <a:schemeClr val="accent3"/>
              </a:solidFill>
              <a:round/>
            </a:ln>
            <a:effectLst/>
          </c:spPr>
          <c:marker>
            <c:symbol val="none"/>
          </c:marker>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Sheet1!$C$2:$C$25</c:f>
              <c:numCache>
                <c:formatCode>General</c:formatCode>
                <c:ptCount val="9"/>
                <c:pt idx="7">
                  <c:v>3</c:v>
                </c:pt>
                <c:pt idx="8">
                  <c:v>5</c:v>
                </c:pt>
              </c:numCache>
            </c:numRef>
          </c:val>
          <c:smooth val="0"/>
          <c:extLst>
            <c:ext xmlns:c16="http://schemas.microsoft.com/office/drawing/2014/chart" uri="{C3380CC4-5D6E-409C-BE32-E72D297353CC}">
              <c16:uniqueId val="{0000001C-59A3-4E2F-9388-A2273163E386}"/>
            </c:ext>
          </c:extLst>
        </c:ser>
        <c:ser>
          <c:idx val="1"/>
          <c:order val="2"/>
          <c:tx>
            <c:strRef>
              <c:f>Sheet1!$D$1</c:f>
              <c:strCache>
                <c:ptCount val="1"/>
                <c:pt idx="0">
                  <c:v>Being aware of pedestrians</c:v>
                </c:pt>
              </c:strCache>
            </c:strRef>
          </c:tx>
          <c:spPr>
            <a:ln w="28575" cap="rnd">
              <a:solidFill>
                <a:srgbClr val="FF9933"/>
              </a:solidFill>
              <a:round/>
            </a:ln>
            <a:effectLst/>
          </c:spPr>
          <c:marker>
            <c:symbol val="none"/>
          </c:marker>
          <c:dLbls>
            <c:dLbl>
              <c:idx val="6"/>
              <c:delete val="1"/>
              <c:extLst>
                <c:ext xmlns:c15="http://schemas.microsoft.com/office/drawing/2012/chart" uri="{CE6537A1-D6FC-4f65-9D91-7224C49458BB}"/>
                <c:ext xmlns:c16="http://schemas.microsoft.com/office/drawing/2014/chart" uri="{C3380CC4-5D6E-409C-BE32-E72D297353CC}">
                  <c16:uniqueId val="{00000001-4660-44AF-B9F0-CCFE9FAA8B93}"/>
                </c:ext>
              </c:extLst>
            </c:dLbl>
            <c:dLbl>
              <c:idx val="7"/>
              <c:delete val="1"/>
              <c:extLst>
                <c:ext xmlns:c15="http://schemas.microsoft.com/office/drawing/2012/chart" uri="{CE6537A1-D6FC-4f65-9D91-7224C49458BB}"/>
                <c:ext xmlns:c16="http://schemas.microsoft.com/office/drawing/2014/chart" uri="{C3380CC4-5D6E-409C-BE32-E72D297353CC}">
                  <c16:uniqueId val="{00000001-D78A-4F03-874A-8B02B87B02B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Sheet1!$D$2:$D$25</c:f>
              <c:numCache>
                <c:formatCode>General</c:formatCode>
                <c:ptCount val="9"/>
                <c:pt idx="7">
                  <c:v>3</c:v>
                </c:pt>
                <c:pt idx="8">
                  <c:v>5</c:v>
                </c:pt>
              </c:numCache>
            </c:numRef>
          </c:val>
          <c:smooth val="0"/>
          <c:extLst>
            <c:ext xmlns:c16="http://schemas.microsoft.com/office/drawing/2014/chart" uri="{C3380CC4-5D6E-409C-BE32-E72D297353CC}">
              <c16:uniqueId val="{0000002B-59A3-4E2F-9388-A2273163E386}"/>
            </c:ext>
          </c:extLst>
        </c:ser>
        <c:ser>
          <c:idx val="3"/>
          <c:order val="3"/>
          <c:tx>
            <c:strRef>
              <c:f>Sheet1!$E$1</c:f>
              <c:strCache>
                <c:ptCount val="1"/>
                <c:pt idx="0">
                  <c:v>Motorbikes</c:v>
                </c:pt>
              </c:strCache>
            </c:strRef>
          </c:tx>
          <c:spPr>
            <a:ln w="28575" cap="rnd">
              <a:solidFill>
                <a:schemeClr val="accent3">
                  <a:lumMod val="75000"/>
                </a:schemeClr>
              </a:solidFill>
              <a:round/>
            </a:ln>
            <a:effectLst/>
          </c:spPr>
          <c:marker>
            <c:symbol val="none"/>
          </c:marker>
          <c:dLbls>
            <c:dLbl>
              <c:idx val="0"/>
              <c:layout>
                <c:manualLayout>
                  <c:x val="-2.1292569896113198E-2"/>
                  <c:y val="-2.25626863101420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F43-4A9B-9A09-E9765C02F28F}"/>
                </c:ext>
              </c:extLst>
            </c:dLbl>
            <c:dLbl>
              <c:idx val="7"/>
              <c:delete val="1"/>
              <c:extLst>
                <c:ext xmlns:c15="http://schemas.microsoft.com/office/drawing/2012/chart" uri="{CE6537A1-D6FC-4f65-9D91-7224C49458BB}"/>
                <c:ext xmlns:c16="http://schemas.microsoft.com/office/drawing/2014/chart" uri="{C3380CC4-5D6E-409C-BE32-E72D297353CC}">
                  <c16:uniqueId val="{00000002-4660-44AF-B9F0-CCFE9FAA8B93}"/>
                </c:ext>
              </c:extLst>
            </c:dLbl>
            <c:dLbl>
              <c:idx val="8"/>
              <c:layout>
                <c:manualLayout>
                  <c:x val="-3.4467903325582729E-3"/>
                  <c:y val="-8.150316653706836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43-4A9B-9A09-E9765C02F28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Sheet1!$E$2:$E$25</c:f>
              <c:numCache>
                <c:formatCode>General</c:formatCode>
                <c:ptCount val="9"/>
                <c:pt idx="0">
                  <c:v>6</c:v>
                </c:pt>
                <c:pt idx="1">
                  <c:v>12</c:v>
                </c:pt>
                <c:pt idx="2">
                  <c:v>1</c:v>
                </c:pt>
                <c:pt idx="3">
                  <c:v>2</c:v>
                </c:pt>
                <c:pt idx="4">
                  <c:v>4</c:v>
                </c:pt>
                <c:pt idx="5">
                  <c:v>3</c:v>
                </c:pt>
                <c:pt idx="6">
                  <c:v>3</c:v>
                </c:pt>
                <c:pt idx="7">
                  <c:v>1</c:v>
                </c:pt>
                <c:pt idx="8">
                  <c:v>4</c:v>
                </c:pt>
              </c:numCache>
            </c:numRef>
          </c:val>
          <c:smooth val="0"/>
          <c:extLst>
            <c:ext xmlns:c16="http://schemas.microsoft.com/office/drawing/2014/chart" uri="{C3380CC4-5D6E-409C-BE32-E72D297353CC}">
              <c16:uniqueId val="{00000035-59A3-4E2F-9388-A2273163E386}"/>
            </c:ext>
          </c:extLst>
        </c:ser>
        <c:ser>
          <c:idx val="4"/>
          <c:order val="4"/>
          <c:tx>
            <c:strRef>
              <c:f>Sheet1!$F$1</c:f>
              <c:strCache>
                <c:ptCount val="1"/>
                <c:pt idx="0">
                  <c:v>Highway code</c:v>
                </c:pt>
              </c:strCache>
            </c:strRef>
          </c:tx>
          <c:spPr>
            <a:ln w="28575" cap="rnd">
              <a:solidFill>
                <a:schemeClr val="accent5"/>
              </a:solidFill>
              <a:round/>
            </a:ln>
            <a:effectLst/>
          </c:spPr>
          <c:marker>
            <c:symbol val="none"/>
          </c:marker>
          <c:dLbls>
            <c:dLbl>
              <c:idx val="6"/>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78A-4F03-874A-8B02B87B02B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Sheet1!$F$2:$F$25</c:f>
              <c:numCache>
                <c:formatCode>General</c:formatCode>
                <c:ptCount val="9"/>
                <c:pt idx="6">
                  <c:v>11</c:v>
                </c:pt>
                <c:pt idx="7">
                  <c:v>3</c:v>
                </c:pt>
                <c:pt idx="8">
                  <c:v>4</c:v>
                </c:pt>
              </c:numCache>
            </c:numRef>
          </c:val>
          <c:smooth val="0"/>
          <c:extLst>
            <c:ext xmlns:c16="http://schemas.microsoft.com/office/drawing/2014/chart" uri="{C3380CC4-5D6E-409C-BE32-E72D297353CC}">
              <c16:uniqueId val="{00000002-D78A-4F03-874A-8B02B87B02B9}"/>
            </c:ext>
          </c:extLst>
        </c:ser>
        <c:ser>
          <c:idx val="5"/>
          <c:order val="5"/>
          <c:tx>
            <c:strRef>
              <c:f>Sheet1!$G$1</c:f>
              <c:strCache>
                <c:ptCount val="1"/>
                <c:pt idx="0">
                  <c:v>Pavement parking</c:v>
                </c:pt>
              </c:strCache>
            </c:strRef>
          </c:tx>
          <c:spPr>
            <a:ln w="28575" cap="rnd">
              <a:solidFill>
                <a:srgbClr val="FF00FF"/>
              </a:solidFill>
              <a:round/>
            </a:ln>
            <a:effectLst/>
          </c:spPr>
          <c:marker>
            <c:symbol val="none"/>
          </c:marker>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Sheet1!$G$2:$G$25</c:f>
              <c:numCache>
                <c:formatCode>General</c:formatCode>
                <c:ptCount val="9"/>
                <c:pt idx="7">
                  <c:v>3</c:v>
                </c:pt>
                <c:pt idx="8">
                  <c:v>4</c:v>
                </c:pt>
              </c:numCache>
            </c:numRef>
          </c:val>
          <c:smooth val="0"/>
          <c:extLst>
            <c:ext xmlns:c16="http://schemas.microsoft.com/office/drawing/2014/chart" uri="{C3380CC4-5D6E-409C-BE32-E72D297353CC}">
              <c16:uniqueId val="{00000003-D78A-4F03-874A-8B02B87B02B9}"/>
            </c:ext>
          </c:extLst>
        </c:ser>
        <c:ser>
          <c:idx val="6"/>
          <c:order val="6"/>
          <c:tx>
            <c:strRef>
              <c:f>Sheet1!$H$1</c:f>
              <c:strCache>
                <c:ptCount val="1"/>
                <c:pt idx="0">
                  <c:v>Young drivers</c:v>
                </c:pt>
              </c:strCache>
            </c:strRef>
          </c:tx>
          <c:spPr>
            <a:ln w="28575" cap="rnd">
              <a:solidFill>
                <a:schemeClr val="accent1">
                  <a:lumMod val="60000"/>
                </a:schemeClr>
              </a:solidFill>
              <a:round/>
            </a:ln>
            <a:effectLst/>
          </c:spPr>
          <c:marker>
            <c:symbol val="none"/>
          </c:marker>
          <c:dLbls>
            <c:dLbl>
              <c:idx val="2"/>
              <c:layout>
                <c:manualLayout>
                  <c:x val="-1.2638231219380418E-2"/>
                  <c:y val="-1.7356124673462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F43-4A9B-9A09-E9765C02F28F}"/>
                </c:ext>
              </c:extLst>
            </c:dLbl>
            <c:dLbl>
              <c:idx val="3"/>
              <c:delete val="1"/>
              <c:extLst>
                <c:ext xmlns:c15="http://schemas.microsoft.com/office/drawing/2012/chart" uri="{CE6537A1-D6FC-4f65-9D91-7224C49458BB}"/>
                <c:ext xmlns:c16="http://schemas.microsoft.com/office/drawing/2014/chart" uri="{C3380CC4-5D6E-409C-BE32-E72D297353CC}">
                  <c16:uniqueId val="{00000003-9F43-4A9B-9A09-E9765C02F28F}"/>
                </c:ext>
              </c:extLst>
            </c:dLbl>
            <c:dLbl>
              <c:idx val="4"/>
              <c:delete val="1"/>
              <c:extLst>
                <c:ext xmlns:c15="http://schemas.microsoft.com/office/drawing/2012/chart" uri="{CE6537A1-D6FC-4f65-9D91-7224C49458BB}"/>
                <c:ext xmlns:c16="http://schemas.microsoft.com/office/drawing/2014/chart" uri="{C3380CC4-5D6E-409C-BE32-E72D297353CC}">
                  <c16:uniqueId val="{00000004-9F43-4A9B-9A09-E9765C02F28F}"/>
                </c:ext>
              </c:extLst>
            </c:dLbl>
            <c:dLbl>
              <c:idx val="5"/>
              <c:delete val="1"/>
              <c:extLst>
                <c:ext xmlns:c15="http://schemas.microsoft.com/office/drawing/2012/chart" uri="{CE6537A1-D6FC-4f65-9D91-7224C49458BB}"/>
                <c:ext xmlns:c16="http://schemas.microsoft.com/office/drawing/2014/chart" uri="{C3380CC4-5D6E-409C-BE32-E72D297353CC}">
                  <c16:uniqueId val="{00000005-9F43-4A9B-9A09-E9765C02F28F}"/>
                </c:ext>
              </c:extLst>
            </c:dLbl>
            <c:dLbl>
              <c:idx val="6"/>
              <c:delete val="1"/>
              <c:extLst>
                <c:ext xmlns:c15="http://schemas.microsoft.com/office/drawing/2012/chart" uri="{CE6537A1-D6FC-4f65-9D91-7224C49458BB}"/>
                <c:ext xmlns:c16="http://schemas.microsoft.com/office/drawing/2014/chart" uri="{C3380CC4-5D6E-409C-BE32-E72D297353CC}">
                  <c16:uniqueId val="{00000006-9F43-4A9B-9A09-E9765C02F28F}"/>
                </c:ext>
              </c:extLst>
            </c:dLbl>
            <c:dLbl>
              <c:idx val="7"/>
              <c:delete val="1"/>
              <c:extLst>
                <c:ext xmlns:c15="http://schemas.microsoft.com/office/drawing/2012/chart" uri="{CE6537A1-D6FC-4f65-9D91-7224C49458BB}"/>
                <c:ext xmlns:c16="http://schemas.microsoft.com/office/drawing/2014/chart" uri="{C3380CC4-5D6E-409C-BE32-E72D297353CC}">
                  <c16:uniqueId val="{00000007-9F43-4A9B-9A09-E9765C02F28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Sheet1!$H$2:$H$25</c:f>
              <c:numCache>
                <c:formatCode>General</c:formatCode>
                <c:ptCount val="9"/>
                <c:pt idx="2">
                  <c:v>6</c:v>
                </c:pt>
                <c:pt idx="3">
                  <c:v>3</c:v>
                </c:pt>
                <c:pt idx="4">
                  <c:v>4</c:v>
                </c:pt>
                <c:pt idx="5">
                  <c:v>4</c:v>
                </c:pt>
                <c:pt idx="6">
                  <c:v>3</c:v>
                </c:pt>
                <c:pt idx="7">
                  <c:v>2</c:v>
                </c:pt>
                <c:pt idx="8">
                  <c:v>3</c:v>
                </c:pt>
              </c:numCache>
            </c:numRef>
          </c:val>
          <c:smooth val="0"/>
          <c:extLst>
            <c:ext xmlns:c16="http://schemas.microsoft.com/office/drawing/2014/chart" uri="{C3380CC4-5D6E-409C-BE32-E72D297353CC}">
              <c16:uniqueId val="{00000004-D78A-4F03-874A-8B02B87B02B9}"/>
            </c:ext>
          </c:extLst>
        </c:ser>
        <c:ser>
          <c:idx val="7"/>
          <c:order val="7"/>
          <c:tx>
            <c:strRef>
              <c:f>Sheet1!$I$1</c:f>
              <c:strCache>
                <c:ptCount val="1"/>
                <c:pt idx="0">
                  <c:v>Being distracted when driving</c:v>
                </c:pt>
              </c:strCache>
            </c:strRef>
          </c:tx>
          <c:spPr>
            <a:ln w="28575" cap="rnd">
              <a:solidFill>
                <a:schemeClr val="accent6">
                  <a:lumMod val="60000"/>
                  <a:lumOff val="40000"/>
                </a:schemeClr>
              </a:solidFill>
              <a:round/>
            </a:ln>
            <a:effectLst/>
          </c:spPr>
          <c:marker>
            <c:symbol val="none"/>
          </c:marker>
          <c:dLbls>
            <c:dLbl>
              <c:idx val="2"/>
              <c:layout>
                <c:manualLayout>
                  <c:x val="-2.297860221705523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F43-4A9B-9A09-E9765C02F28F}"/>
                </c:ext>
              </c:extLst>
            </c:dLbl>
            <c:dLbl>
              <c:idx val="3"/>
              <c:delete val="1"/>
              <c:extLst>
                <c:ext xmlns:c15="http://schemas.microsoft.com/office/drawing/2012/chart" uri="{CE6537A1-D6FC-4f65-9D91-7224C49458BB}"/>
                <c:ext xmlns:c16="http://schemas.microsoft.com/office/drawing/2014/chart" uri="{C3380CC4-5D6E-409C-BE32-E72D297353CC}">
                  <c16:uniqueId val="{00000009-9F43-4A9B-9A09-E9765C02F28F}"/>
                </c:ext>
              </c:extLst>
            </c:dLbl>
            <c:dLbl>
              <c:idx val="4"/>
              <c:delete val="1"/>
              <c:extLst>
                <c:ext xmlns:c15="http://schemas.microsoft.com/office/drawing/2012/chart" uri="{CE6537A1-D6FC-4f65-9D91-7224C49458BB}"/>
                <c:ext xmlns:c16="http://schemas.microsoft.com/office/drawing/2014/chart" uri="{C3380CC4-5D6E-409C-BE32-E72D297353CC}">
                  <c16:uniqueId val="{0000000A-9F43-4A9B-9A09-E9765C02F28F}"/>
                </c:ext>
              </c:extLst>
            </c:dLbl>
            <c:dLbl>
              <c:idx val="5"/>
              <c:delete val="1"/>
              <c:extLst>
                <c:ext xmlns:c15="http://schemas.microsoft.com/office/drawing/2012/chart" uri="{CE6537A1-D6FC-4f65-9D91-7224C49458BB}"/>
                <c:ext xmlns:c16="http://schemas.microsoft.com/office/drawing/2014/chart" uri="{C3380CC4-5D6E-409C-BE32-E72D297353CC}">
                  <c16:uniqueId val="{0000000B-9F43-4A9B-9A09-E9765C02F28F}"/>
                </c:ext>
              </c:extLst>
            </c:dLbl>
            <c:dLbl>
              <c:idx val="6"/>
              <c:delete val="1"/>
              <c:extLst>
                <c:ext xmlns:c15="http://schemas.microsoft.com/office/drawing/2012/chart" uri="{CE6537A1-D6FC-4f65-9D91-7224C49458BB}"/>
                <c:ext xmlns:c16="http://schemas.microsoft.com/office/drawing/2014/chart" uri="{C3380CC4-5D6E-409C-BE32-E72D297353CC}">
                  <c16:uniqueId val="{0000000C-9F43-4A9B-9A09-E9765C02F28F}"/>
                </c:ext>
              </c:extLst>
            </c:dLbl>
            <c:dLbl>
              <c:idx val="7"/>
              <c:delete val="1"/>
              <c:extLst>
                <c:ext xmlns:c15="http://schemas.microsoft.com/office/drawing/2012/chart" uri="{CE6537A1-D6FC-4f65-9D91-7224C49458BB}"/>
                <c:ext xmlns:c16="http://schemas.microsoft.com/office/drawing/2014/chart" uri="{C3380CC4-5D6E-409C-BE32-E72D297353CC}">
                  <c16:uniqueId val="{0000000D-9F43-4A9B-9A09-E9765C02F28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9"/>
                <c:pt idx="0">
                  <c:v>Feb '18</c:v>
                </c:pt>
                <c:pt idx="1">
                  <c:v>Aug '18</c:v>
                </c:pt>
                <c:pt idx="2">
                  <c:v>Nov '19</c:v>
                </c:pt>
                <c:pt idx="3">
                  <c:v>Aug '20</c:v>
                </c:pt>
                <c:pt idx="4">
                  <c:v>Feb '21</c:v>
                </c:pt>
                <c:pt idx="5">
                  <c:v>Aug '21</c:v>
                </c:pt>
                <c:pt idx="6">
                  <c:v>Feb '22</c:v>
                </c:pt>
                <c:pt idx="7">
                  <c:v>Aug '24</c:v>
                </c:pt>
                <c:pt idx="8">
                  <c:v>Feb '25</c:v>
                </c:pt>
              </c:strCache>
            </c:strRef>
          </c:cat>
          <c:val>
            <c:numRef>
              <c:f>Sheet1!$I$2:$I$25</c:f>
              <c:numCache>
                <c:formatCode>General</c:formatCode>
                <c:ptCount val="9"/>
                <c:pt idx="2">
                  <c:v>3</c:v>
                </c:pt>
                <c:pt idx="3">
                  <c:v>3</c:v>
                </c:pt>
                <c:pt idx="4">
                  <c:v>5</c:v>
                </c:pt>
                <c:pt idx="5">
                  <c:v>3</c:v>
                </c:pt>
                <c:pt idx="6">
                  <c:v>3</c:v>
                </c:pt>
                <c:pt idx="7">
                  <c:v>3</c:v>
                </c:pt>
                <c:pt idx="8">
                  <c:v>3</c:v>
                </c:pt>
              </c:numCache>
            </c:numRef>
          </c:val>
          <c:smooth val="0"/>
          <c:extLst>
            <c:ext xmlns:c16="http://schemas.microsoft.com/office/drawing/2014/chart" uri="{C3380CC4-5D6E-409C-BE32-E72D297353CC}">
              <c16:uniqueId val="{00000005-D78A-4F03-874A-8B02B87B02B9}"/>
            </c:ext>
          </c:extLst>
        </c:ser>
        <c:dLbls>
          <c:showLegendKey val="0"/>
          <c:showVal val="0"/>
          <c:showCatName val="0"/>
          <c:showSerName val="0"/>
          <c:showPercent val="0"/>
          <c:showBubbleSize val="0"/>
        </c:dLbls>
        <c:smooth val="0"/>
        <c:axId val="1938945536"/>
        <c:axId val="1938955328"/>
      </c:lineChart>
      <c:catAx>
        <c:axId val="193894553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crossAx val="1938955328"/>
        <c:crosses val="autoZero"/>
        <c:auto val="1"/>
        <c:lblAlgn val="ctr"/>
        <c:lblOffset val="100"/>
        <c:noMultiLvlLbl val="0"/>
      </c:catAx>
      <c:valAx>
        <c:axId val="1938955328"/>
        <c:scaling>
          <c:orientation val="minMax"/>
          <c:max val="20"/>
          <c:min val="0"/>
        </c:scaling>
        <c:delete val="1"/>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1938945536"/>
        <c:crosses val="autoZero"/>
        <c:crossBetween val="between"/>
        <c:majorUnit val="10"/>
      </c:valAx>
      <c:spPr>
        <a:noFill/>
        <a:ln>
          <a:noFill/>
        </a:ln>
        <a:effectLst/>
      </c:spPr>
    </c:plotArea>
    <c:legend>
      <c:legendPos val="r"/>
      <c:layout>
        <c:manualLayout>
          <c:xMode val="edge"/>
          <c:yMode val="edge"/>
          <c:x val="0.74689549132684407"/>
          <c:y val="0.23394489230779109"/>
          <c:w val="0.23511235360413948"/>
          <c:h val="0.5423415367732232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279020980831543"/>
          <c:y val="0.22382611699571961"/>
          <c:w val="0.65225197322345163"/>
          <c:h val="0.654759629211355"/>
        </c:manualLayout>
      </c:layout>
      <c:barChart>
        <c:barDir val="col"/>
        <c:grouping val="percentStacked"/>
        <c:varyColors val="0"/>
        <c:ser>
          <c:idx val="8"/>
          <c:order val="0"/>
          <c:tx>
            <c:strRef>
              <c:f>Sheet1!$B$1</c:f>
              <c:strCache>
                <c:ptCount val="1"/>
                <c:pt idx="0">
                  <c:v>Don't know</c:v>
                </c:pt>
              </c:strCache>
            </c:strRef>
          </c:tx>
          <c:spPr>
            <a:solidFill>
              <a:schemeClr val="tx1">
                <a:lumMod val="60000"/>
                <a:lumOff val="40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Feb '25</c:v>
                </c:pt>
              </c:strCache>
            </c:strRef>
          </c:cat>
          <c:val>
            <c:numRef>
              <c:f>Sheet1!$B$2</c:f>
              <c:numCache>
                <c:formatCode>General</c:formatCode>
                <c:ptCount val="1"/>
                <c:pt idx="0">
                  <c:v>2</c:v>
                </c:pt>
              </c:numCache>
            </c:numRef>
          </c:val>
          <c:extLst>
            <c:ext xmlns:c16="http://schemas.microsoft.com/office/drawing/2014/chart" uri="{C3380CC4-5D6E-409C-BE32-E72D297353CC}">
              <c16:uniqueId val="{00000001-4868-4CC4-8036-70B8584DA228}"/>
            </c:ext>
          </c:extLst>
        </c:ser>
        <c:ser>
          <c:idx val="0"/>
          <c:order val="1"/>
          <c:tx>
            <c:strRef>
              <c:f>Sheet1!$C$1</c:f>
              <c:strCache>
                <c:ptCount val="1"/>
                <c:pt idx="0">
                  <c:v>Not at all</c:v>
                </c:pt>
              </c:strCache>
            </c:strRef>
          </c:tx>
          <c:spPr>
            <a:solidFill>
              <a:srgbClr val="FF0000"/>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Feb '25</c:v>
                </c:pt>
              </c:strCache>
            </c:strRef>
          </c:cat>
          <c:val>
            <c:numRef>
              <c:f>Sheet1!$C$2</c:f>
              <c:numCache>
                <c:formatCode>General</c:formatCode>
                <c:ptCount val="1"/>
                <c:pt idx="0">
                  <c:v>12</c:v>
                </c:pt>
              </c:numCache>
            </c:numRef>
          </c:val>
          <c:extLst>
            <c:ext xmlns:c16="http://schemas.microsoft.com/office/drawing/2014/chart" uri="{C3380CC4-5D6E-409C-BE32-E72D297353CC}">
              <c16:uniqueId val="{00000003-4868-4CC4-8036-70B8584DA228}"/>
            </c:ext>
          </c:extLst>
        </c:ser>
        <c:ser>
          <c:idx val="1"/>
          <c:order val="2"/>
          <c:tx>
            <c:strRef>
              <c:f>Sheet1!$D$1</c:f>
              <c:strCache>
                <c:ptCount val="1"/>
                <c:pt idx="0">
                  <c:v>To a small extent</c:v>
                </c:pt>
              </c:strCache>
            </c:strRef>
          </c:tx>
          <c:spPr>
            <a:solidFill>
              <a:srgbClr val="15FF7F"/>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Feb '25</c:v>
                </c:pt>
              </c:strCache>
            </c:strRef>
          </c:cat>
          <c:val>
            <c:numRef>
              <c:f>Sheet1!$D$2</c:f>
              <c:numCache>
                <c:formatCode>General</c:formatCode>
                <c:ptCount val="1"/>
                <c:pt idx="0">
                  <c:v>20</c:v>
                </c:pt>
              </c:numCache>
            </c:numRef>
          </c:val>
          <c:extLst>
            <c:ext xmlns:c16="http://schemas.microsoft.com/office/drawing/2014/chart" uri="{C3380CC4-5D6E-409C-BE32-E72D297353CC}">
              <c16:uniqueId val="{00000004-4868-4CC4-8036-70B8584DA228}"/>
            </c:ext>
          </c:extLst>
        </c:ser>
        <c:ser>
          <c:idx val="2"/>
          <c:order val="3"/>
          <c:tx>
            <c:strRef>
              <c:f>Sheet1!$E$1</c:f>
              <c:strCache>
                <c:ptCount val="1"/>
                <c:pt idx="0">
                  <c:v>To some extent</c:v>
                </c:pt>
              </c:strCache>
            </c:strRef>
          </c:tx>
          <c:spPr>
            <a:solidFill>
              <a:srgbClr val="00DA63"/>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Feb '25</c:v>
                </c:pt>
              </c:strCache>
            </c:strRef>
          </c:cat>
          <c:val>
            <c:numRef>
              <c:f>Sheet1!$E$2</c:f>
              <c:numCache>
                <c:formatCode>General</c:formatCode>
                <c:ptCount val="1"/>
                <c:pt idx="0">
                  <c:v>41</c:v>
                </c:pt>
              </c:numCache>
            </c:numRef>
          </c:val>
          <c:extLst>
            <c:ext xmlns:c16="http://schemas.microsoft.com/office/drawing/2014/chart" uri="{C3380CC4-5D6E-409C-BE32-E72D297353CC}">
              <c16:uniqueId val="{00000005-4868-4CC4-8036-70B8584DA228}"/>
            </c:ext>
          </c:extLst>
        </c:ser>
        <c:ser>
          <c:idx val="3"/>
          <c:order val="4"/>
          <c:tx>
            <c:strRef>
              <c:f>Sheet1!$F$1</c:f>
              <c:strCache>
                <c:ptCount val="1"/>
                <c:pt idx="0">
                  <c:v>To a great extent</c:v>
                </c:pt>
              </c:strCache>
            </c:strRef>
          </c:tx>
          <c:spPr>
            <a:solidFill>
              <a:srgbClr val="92D050"/>
            </a:solidFill>
            <a:ln>
              <a:solidFill>
                <a:schemeClr val="bg1"/>
              </a:solidFill>
            </a:ln>
            <a:effectLst/>
          </c:spPr>
          <c:invertIfNegative val="0"/>
          <c:dPt>
            <c:idx val="0"/>
            <c:invertIfNegative val="0"/>
            <c:bubble3D val="0"/>
            <c:spPr>
              <a:solidFill>
                <a:srgbClr val="00B050"/>
              </a:solidFill>
              <a:ln>
                <a:solidFill>
                  <a:schemeClr val="bg1"/>
                </a:solidFill>
              </a:ln>
              <a:effectLst/>
            </c:spPr>
            <c:extLst>
              <c:ext xmlns:c16="http://schemas.microsoft.com/office/drawing/2014/chart" uri="{C3380CC4-5D6E-409C-BE32-E72D297353CC}">
                <c16:uniqueId val="{00000001-A484-42A8-8053-0E08EAFE488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Feb '25</c:v>
                </c:pt>
              </c:strCache>
            </c:strRef>
          </c:cat>
          <c:val>
            <c:numRef>
              <c:f>Sheet1!$F$2</c:f>
              <c:numCache>
                <c:formatCode>General</c:formatCode>
                <c:ptCount val="1"/>
                <c:pt idx="0">
                  <c:v>26</c:v>
                </c:pt>
              </c:numCache>
            </c:numRef>
          </c:val>
          <c:extLst>
            <c:ext xmlns:c16="http://schemas.microsoft.com/office/drawing/2014/chart" uri="{C3380CC4-5D6E-409C-BE32-E72D297353CC}">
              <c16:uniqueId val="{00000000-A484-42A8-8053-0E08EAFE488A}"/>
            </c:ext>
          </c:extLst>
        </c:ser>
        <c:dLbls>
          <c:showLegendKey val="0"/>
          <c:showVal val="1"/>
          <c:showCatName val="0"/>
          <c:showSerName val="0"/>
          <c:showPercent val="0"/>
          <c:showBubbleSize val="0"/>
        </c:dLbls>
        <c:gapWidth val="396"/>
        <c:overlap val="100"/>
        <c:axId val="1935892048"/>
        <c:axId val="1935898032"/>
      </c:barChart>
      <c:catAx>
        <c:axId val="193589204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98032"/>
        <c:crosses val="autoZero"/>
        <c:auto val="1"/>
        <c:lblAlgn val="ctr"/>
        <c:lblOffset val="100"/>
        <c:noMultiLvlLbl val="0"/>
      </c:catAx>
      <c:valAx>
        <c:axId val="1935898032"/>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92048"/>
        <c:crosses val="autoZero"/>
        <c:crossBetween val="between"/>
      </c:valAx>
      <c:spPr>
        <a:noFill/>
        <a:ln>
          <a:noFill/>
        </a:ln>
        <a:effectLst/>
      </c:spPr>
    </c:plotArea>
    <c:legend>
      <c:legendPos val="l"/>
      <c:layout>
        <c:manualLayout>
          <c:xMode val="edge"/>
          <c:yMode val="edge"/>
          <c:x val="0.29592294384107476"/>
          <c:y val="0.23154882702138382"/>
          <c:w val="0.23804731882114127"/>
          <c:h val="0.5822019990288654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schemeClr>
                </a:solidFill>
                <a:latin typeface="+mn-lt"/>
                <a:ea typeface="+mn-ea"/>
                <a:cs typeface="+mn-cs"/>
              </a:defRPr>
            </a:pPr>
            <a:r>
              <a:rPr lang="en-GB" dirty="0">
                <a:solidFill>
                  <a:schemeClr val="tx1">
                    <a:lumMod val="75000"/>
                  </a:schemeClr>
                </a:solidFill>
              </a:rPr>
              <a:t>Aspects of driver</a:t>
            </a:r>
            <a:r>
              <a:rPr lang="en-GB" baseline="0" dirty="0">
                <a:solidFill>
                  <a:schemeClr val="tx1">
                    <a:lumMod val="75000"/>
                  </a:schemeClr>
                </a:solidFill>
              </a:rPr>
              <a:t> attitudes and behaviours that have improved most over time</a:t>
            </a:r>
            <a:endParaRPr lang="en-GB" dirty="0">
              <a:solidFill>
                <a:schemeClr val="tx1">
                  <a:lumMod val="75000"/>
                </a:schemeClr>
              </a:solidFill>
            </a:endParaRPr>
          </a:p>
        </c:rich>
      </c:tx>
      <c:layout>
        <c:manualLayout>
          <c:xMode val="edge"/>
          <c:yMode val="edge"/>
          <c:x val="0.12371803697862299"/>
          <c:y val="3.091121709874883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schemeClr>
              </a:solidFill>
              <a:latin typeface="+mn-lt"/>
              <a:ea typeface="+mn-ea"/>
              <a:cs typeface="+mn-cs"/>
            </a:defRPr>
          </a:pPr>
          <a:endParaRPr lang="en-GB"/>
        </a:p>
      </c:txPr>
    </c:title>
    <c:autoTitleDeleted val="0"/>
    <c:plotArea>
      <c:layout>
        <c:manualLayout>
          <c:layoutTarget val="inner"/>
          <c:xMode val="edge"/>
          <c:yMode val="edge"/>
          <c:x val="3.851877117431466E-2"/>
          <c:y val="0.12374333290185965"/>
          <c:w val="0.6590673650231933"/>
          <c:h val="0.75453152468416684"/>
        </c:manualLayout>
      </c:layout>
      <c:lineChart>
        <c:grouping val="standard"/>
        <c:varyColors val="0"/>
        <c:ser>
          <c:idx val="0"/>
          <c:order val="0"/>
          <c:tx>
            <c:strRef>
              <c:f>Sheet1!$B$1</c:f>
              <c:strCache>
                <c:ptCount val="1"/>
                <c:pt idx="0">
                  <c:v>Driven at 35 mph in 30 mph speed limit area</c:v>
                </c:pt>
              </c:strCache>
            </c:strRef>
          </c:tx>
          <c:spPr>
            <a:ln w="28575" cap="rnd">
              <a:noFill/>
              <a:round/>
            </a:ln>
            <a:effectLst/>
          </c:spPr>
          <c:marker>
            <c:symbol val="none"/>
          </c:marker>
          <c:trendline>
            <c:name>Driven at 35 mph in a 30 mph speed limit area (any point last 12 months)</c:name>
            <c:spPr>
              <a:ln w="19050" cap="rnd">
                <a:solidFill>
                  <a:schemeClr val="accent1"/>
                </a:solidFill>
                <a:prstDash val="dash"/>
              </a:ln>
              <a:effectLst/>
            </c:spPr>
            <c:trendlineType val="linear"/>
            <c:dispRSqr val="0"/>
            <c:dispEq val="0"/>
          </c:trendline>
          <c:cat>
            <c:strRef>
              <c:f>Sheet1!$A$2:$A$25</c:f>
              <c:strCache>
                <c:ptCount val="24"/>
                <c:pt idx="0">
                  <c:v>Sept '10</c:v>
                </c:pt>
                <c:pt idx="1">
                  <c:v>Feb '11</c:v>
                </c:pt>
                <c:pt idx="2">
                  <c:v>Sept '11</c:v>
                </c:pt>
                <c:pt idx="3">
                  <c:v>Feb '12</c:v>
                </c:pt>
                <c:pt idx="4">
                  <c:v>Aug '12</c:v>
                </c:pt>
                <c:pt idx="5">
                  <c:v>Feb '13</c:v>
                </c:pt>
                <c:pt idx="6">
                  <c:v>July '13</c:v>
                </c:pt>
                <c:pt idx="7">
                  <c:v>Feb '14</c:v>
                </c:pt>
                <c:pt idx="8">
                  <c:v>July '14</c:v>
                </c:pt>
                <c:pt idx="9">
                  <c:v>Feb '15</c:v>
                </c:pt>
                <c:pt idx="10">
                  <c:v>July '15</c:v>
                </c:pt>
                <c:pt idx="11">
                  <c:v>Feb '16</c:v>
                </c:pt>
                <c:pt idx="12">
                  <c:v>July '16</c:v>
                </c:pt>
                <c:pt idx="13">
                  <c:v>Mar '17</c:v>
                </c:pt>
                <c:pt idx="14">
                  <c:v>Aug '17</c:v>
                </c:pt>
                <c:pt idx="15">
                  <c:v>Feb '18</c:v>
                </c:pt>
                <c:pt idx="16">
                  <c:v>Aug '18</c:v>
                </c:pt>
                <c:pt idx="17">
                  <c:v>Nov '19</c:v>
                </c:pt>
                <c:pt idx="18">
                  <c:v>Aug '20</c:v>
                </c:pt>
                <c:pt idx="19">
                  <c:v>Feb '21</c:v>
                </c:pt>
                <c:pt idx="20">
                  <c:v>Aug '21</c:v>
                </c:pt>
                <c:pt idx="21">
                  <c:v>Feb '22</c:v>
                </c:pt>
                <c:pt idx="22">
                  <c:v>Aug '24</c:v>
                </c:pt>
                <c:pt idx="23">
                  <c:v>Feb '25</c:v>
                </c:pt>
              </c:strCache>
            </c:strRef>
          </c:cat>
          <c:val>
            <c:numRef>
              <c:f>Sheet1!$B$2:$B$25</c:f>
              <c:numCache>
                <c:formatCode>0</c:formatCode>
                <c:ptCount val="24"/>
                <c:pt idx="0">
                  <c:v>46</c:v>
                </c:pt>
                <c:pt idx="1">
                  <c:v>49</c:v>
                </c:pt>
                <c:pt idx="2">
                  <c:v>49</c:v>
                </c:pt>
                <c:pt idx="3">
                  <c:v>50</c:v>
                </c:pt>
                <c:pt idx="4">
                  <c:v>50</c:v>
                </c:pt>
                <c:pt idx="5">
                  <c:v>45</c:v>
                </c:pt>
                <c:pt idx="6">
                  <c:v>44</c:v>
                </c:pt>
                <c:pt idx="7">
                  <c:v>47</c:v>
                </c:pt>
                <c:pt idx="8">
                  <c:v>39</c:v>
                </c:pt>
                <c:pt idx="9">
                  <c:v>46</c:v>
                </c:pt>
                <c:pt idx="10">
                  <c:v>53</c:v>
                </c:pt>
                <c:pt idx="11">
                  <c:v>48</c:v>
                </c:pt>
                <c:pt idx="12">
                  <c:v>45</c:v>
                </c:pt>
                <c:pt idx="13">
                  <c:v>39</c:v>
                </c:pt>
                <c:pt idx="14">
                  <c:v>43</c:v>
                </c:pt>
                <c:pt idx="15">
                  <c:v>43</c:v>
                </c:pt>
                <c:pt idx="16">
                  <c:v>41</c:v>
                </c:pt>
                <c:pt idx="17">
                  <c:v>39</c:v>
                </c:pt>
                <c:pt idx="18">
                  <c:v>37</c:v>
                </c:pt>
                <c:pt idx="19">
                  <c:v>43</c:v>
                </c:pt>
                <c:pt idx="20">
                  <c:v>33</c:v>
                </c:pt>
                <c:pt idx="21">
                  <c:v>36</c:v>
                </c:pt>
                <c:pt idx="22">
                  <c:v>37</c:v>
                </c:pt>
                <c:pt idx="23">
                  <c:v>36</c:v>
                </c:pt>
              </c:numCache>
            </c:numRef>
          </c:val>
          <c:smooth val="0"/>
          <c:extLst>
            <c:ext xmlns:c16="http://schemas.microsoft.com/office/drawing/2014/chart" uri="{C3380CC4-5D6E-409C-BE32-E72D297353CC}">
              <c16:uniqueId val="{00000012-ED36-4FA4-B0CA-C28713721E9D}"/>
            </c:ext>
          </c:extLst>
        </c:ser>
        <c:ser>
          <c:idx val="1"/>
          <c:order val="1"/>
          <c:tx>
            <c:strRef>
              <c:f>Sheet1!$C$1</c:f>
              <c:strCache>
                <c:ptCount val="1"/>
                <c:pt idx="0">
                  <c:v>Driven at 40 mph in 30 mph speed limit area</c:v>
                </c:pt>
              </c:strCache>
            </c:strRef>
          </c:tx>
          <c:spPr>
            <a:ln w="28575" cap="rnd">
              <a:noFill/>
              <a:round/>
            </a:ln>
            <a:effectLst/>
          </c:spPr>
          <c:marker>
            <c:symbol val="none"/>
          </c:marker>
          <c:trendline>
            <c:name>Driven at 40 mph in 30 mph speed limit area (any point last 12 months)</c:name>
            <c:spPr>
              <a:ln w="25400" cap="rnd">
                <a:solidFill>
                  <a:schemeClr val="bg1"/>
                </a:solidFill>
                <a:prstDash val="sysDot"/>
              </a:ln>
              <a:effectLst/>
            </c:spPr>
            <c:trendlineType val="linear"/>
            <c:dispRSqr val="0"/>
            <c:dispEq val="0"/>
          </c:trendline>
          <c:cat>
            <c:strRef>
              <c:f>Sheet1!$A$2:$A$25</c:f>
              <c:strCache>
                <c:ptCount val="24"/>
                <c:pt idx="0">
                  <c:v>Sept '10</c:v>
                </c:pt>
                <c:pt idx="1">
                  <c:v>Feb '11</c:v>
                </c:pt>
                <c:pt idx="2">
                  <c:v>Sept '11</c:v>
                </c:pt>
                <c:pt idx="3">
                  <c:v>Feb '12</c:v>
                </c:pt>
                <c:pt idx="4">
                  <c:v>Aug '12</c:v>
                </c:pt>
                <c:pt idx="5">
                  <c:v>Feb '13</c:v>
                </c:pt>
                <c:pt idx="6">
                  <c:v>July '13</c:v>
                </c:pt>
                <c:pt idx="7">
                  <c:v>Feb '14</c:v>
                </c:pt>
                <c:pt idx="8">
                  <c:v>July '14</c:v>
                </c:pt>
                <c:pt idx="9">
                  <c:v>Feb '15</c:v>
                </c:pt>
                <c:pt idx="10">
                  <c:v>July '15</c:v>
                </c:pt>
                <c:pt idx="11">
                  <c:v>Feb '16</c:v>
                </c:pt>
                <c:pt idx="12">
                  <c:v>July '16</c:v>
                </c:pt>
                <c:pt idx="13">
                  <c:v>Mar '17</c:v>
                </c:pt>
                <c:pt idx="14">
                  <c:v>Aug '17</c:v>
                </c:pt>
                <c:pt idx="15">
                  <c:v>Feb '18</c:v>
                </c:pt>
                <c:pt idx="16">
                  <c:v>Aug '18</c:v>
                </c:pt>
                <c:pt idx="17">
                  <c:v>Nov '19</c:v>
                </c:pt>
                <c:pt idx="18">
                  <c:v>Aug '20</c:v>
                </c:pt>
                <c:pt idx="19">
                  <c:v>Feb '21</c:v>
                </c:pt>
                <c:pt idx="20">
                  <c:v>Aug '21</c:v>
                </c:pt>
                <c:pt idx="21">
                  <c:v>Feb '22</c:v>
                </c:pt>
                <c:pt idx="22">
                  <c:v>Aug '24</c:v>
                </c:pt>
                <c:pt idx="23">
                  <c:v>Feb '25</c:v>
                </c:pt>
              </c:strCache>
            </c:strRef>
          </c:cat>
          <c:val>
            <c:numRef>
              <c:f>Sheet1!$C$2:$C$25</c:f>
              <c:numCache>
                <c:formatCode>General</c:formatCode>
                <c:ptCount val="24"/>
                <c:pt idx="12" formatCode="0">
                  <c:v>24</c:v>
                </c:pt>
                <c:pt idx="13" formatCode="0">
                  <c:v>18</c:v>
                </c:pt>
                <c:pt idx="14" formatCode="0">
                  <c:v>19</c:v>
                </c:pt>
                <c:pt idx="15" formatCode="0">
                  <c:v>22</c:v>
                </c:pt>
                <c:pt idx="16" formatCode="0">
                  <c:v>17</c:v>
                </c:pt>
                <c:pt idx="17" formatCode="0">
                  <c:v>13</c:v>
                </c:pt>
                <c:pt idx="18" formatCode="0">
                  <c:v>12</c:v>
                </c:pt>
                <c:pt idx="19" formatCode="0">
                  <c:v>15</c:v>
                </c:pt>
                <c:pt idx="20" formatCode="0">
                  <c:v>13</c:v>
                </c:pt>
                <c:pt idx="21" formatCode="0">
                  <c:v>16</c:v>
                </c:pt>
                <c:pt idx="22" formatCode="0">
                  <c:v>11</c:v>
                </c:pt>
                <c:pt idx="23" formatCode="0">
                  <c:v>16</c:v>
                </c:pt>
              </c:numCache>
            </c:numRef>
          </c:val>
          <c:smooth val="0"/>
          <c:extLst>
            <c:ext xmlns:c16="http://schemas.microsoft.com/office/drawing/2014/chart" uri="{C3380CC4-5D6E-409C-BE32-E72D297353CC}">
              <c16:uniqueId val="{0000001E-ED36-4FA4-B0CA-C28713721E9D}"/>
            </c:ext>
          </c:extLst>
        </c:ser>
        <c:ser>
          <c:idx val="2"/>
          <c:order val="2"/>
          <c:tx>
            <c:strRef>
              <c:f>Sheet1!$D$1</c:f>
              <c:strCache>
                <c:ptCount val="1"/>
                <c:pt idx="0">
                  <c:v>Used a mobile phone for any reason while driving</c:v>
                </c:pt>
              </c:strCache>
            </c:strRef>
          </c:tx>
          <c:spPr>
            <a:ln w="25400" cap="rnd">
              <a:noFill/>
              <a:round/>
            </a:ln>
            <a:effectLst/>
          </c:spPr>
          <c:marker>
            <c:symbol val="none"/>
          </c:marker>
          <c:trendline>
            <c:name>Used a mobile phone  for any reason while driving (any point last 12 months)</c:name>
            <c:spPr>
              <a:ln w="19050" cap="rnd">
                <a:solidFill>
                  <a:schemeClr val="bg1"/>
                </a:solidFill>
                <a:prstDash val="sysDot"/>
              </a:ln>
              <a:effectLst/>
            </c:spPr>
            <c:trendlineType val="linear"/>
            <c:dispRSqr val="0"/>
            <c:dispEq val="0"/>
          </c:trendline>
          <c:cat>
            <c:strRef>
              <c:f>Sheet1!$A$2:$A$25</c:f>
              <c:strCache>
                <c:ptCount val="24"/>
                <c:pt idx="0">
                  <c:v>Sept '10</c:v>
                </c:pt>
                <c:pt idx="1">
                  <c:v>Feb '11</c:v>
                </c:pt>
                <c:pt idx="2">
                  <c:v>Sept '11</c:v>
                </c:pt>
                <c:pt idx="3">
                  <c:v>Feb '12</c:v>
                </c:pt>
                <c:pt idx="4">
                  <c:v>Aug '12</c:v>
                </c:pt>
                <c:pt idx="5">
                  <c:v>Feb '13</c:v>
                </c:pt>
                <c:pt idx="6">
                  <c:v>July '13</c:v>
                </c:pt>
                <c:pt idx="7">
                  <c:v>Feb '14</c:v>
                </c:pt>
                <c:pt idx="8">
                  <c:v>July '14</c:v>
                </c:pt>
                <c:pt idx="9">
                  <c:v>Feb '15</c:v>
                </c:pt>
                <c:pt idx="10">
                  <c:v>July '15</c:v>
                </c:pt>
                <c:pt idx="11">
                  <c:v>Feb '16</c:v>
                </c:pt>
                <c:pt idx="12">
                  <c:v>July '16</c:v>
                </c:pt>
                <c:pt idx="13">
                  <c:v>Mar '17</c:v>
                </c:pt>
                <c:pt idx="14">
                  <c:v>Aug '17</c:v>
                </c:pt>
                <c:pt idx="15">
                  <c:v>Feb '18</c:v>
                </c:pt>
                <c:pt idx="16">
                  <c:v>Aug '18</c:v>
                </c:pt>
                <c:pt idx="17">
                  <c:v>Nov '19</c:v>
                </c:pt>
                <c:pt idx="18">
                  <c:v>Aug '20</c:v>
                </c:pt>
                <c:pt idx="19">
                  <c:v>Feb '21</c:v>
                </c:pt>
                <c:pt idx="20">
                  <c:v>Aug '21</c:v>
                </c:pt>
                <c:pt idx="21">
                  <c:v>Feb '22</c:v>
                </c:pt>
                <c:pt idx="22">
                  <c:v>Aug '24</c:v>
                </c:pt>
                <c:pt idx="23">
                  <c:v>Feb '25</c:v>
                </c:pt>
              </c:strCache>
            </c:strRef>
          </c:cat>
          <c:val>
            <c:numRef>
              <c:f>Sheet1!$D$2:$D$25</c:f>
              <c:numCache>
                <c:formatCode>General</c:formatCode>
                <c:ptCount val="24"/>
                <c:pt idx="3">
                  <c:v>28</c:v>
                </c:pt>
                <c:pt idx="4">
                  <c:v>28</c:v>
                </c:pt>
                <c:pt idx="5">
                  <c:v>26</c:v>
                </c:pt>
                <c:pt idx="6">
                  <c:v>25</c:v>
                </c:pt>
                <c:pt idx="7">
                  <c:v>27</c:v>
                </c:pt>
                <c:pt idx="8">
                  <c:v>23</c:v>
                </c:pt>
                <c:pt idx="9">
                  <c:v>27</c:v>
                </c:pt>
                <c:pt idx="10">
                  <c:v>28</c:v>
                </c:pt>
                <c:pt idx="11">
                  <c:v>27</c:v>
                </c:pt>
                <c:pt idx="12">
                  <c:v>28</c:v>
                </c:pt>
                <c:pt idx="13">
                  <c:v>21</c:v>
                </c:pt>
                <c:pt idx="14">
                  <c:v>24</c:v>
                </c:pt>
                <c:pt idx="15">
                  <c:v>27</c:v>
                </c:pt>
                <c:pt idx="16">
                  <c:v>21</c:v>
                </c:pt>
                <c:pt idx="17">
                  <c:v>28</c:v>
                </c:pt>
                <c:pt idx="18">
                  <c:v>22</c:v>
                </c:pt>
                <c:pt idx="19">
                  <c:v>25</c:v>
                </c:pt>
                <c:pt idx="20">
                  <c:v>16</c:v>
                </c:pt>
                <c:pt idx="21">
                  <c:v>16</c:v>
                </c:pt>
                <c:pt idx="22">
                  <c:v>17</c:v>
                </c:pt>
                <c:pt idx="23">
                  <c:v>22</c:v>
                </c:pt>
              </c:numCache>
            </c:numRef>
          </c:val>
          <c:smooth val="0"/>
          <c:extLst>
            <c:ext xmlns:c16="http://schemas.microsoft.com/office/drawing/2014/chart" uri="{C3380CC4-5D6E-409C-BE32-E72D297353CC}">
              <c16:uniqueId val="{00000024-5E6D-4E11-95A3-425D392C1732}"/>
            </c:ext>
          </c:extLst>
        </c:ser>
        <c:ser>
          <c:idx val="3"/>
          <c:order val="3"/>
          <c:tx>
            <c:strRef>
              <c:f>Sheet1!$E$1</c:f>
              <c:strCache>
                <c:ptCount val="1"/>
                <c:pt idx="0">
                  <c:v>The penalties for getting caught for driving offences like speeding and using a mobile phone for any reason aren’t enough to stop me doing it</c:v>
                </c:pt>
              </c:strCache>
            </c:strRef>
          </c:tx>
          <c:spPr>
            <a:ln w="25400" cap="rnd">
              <a:noFill/>
              <a:round/>
            </a:ln>
            <a:effectLst/>
          </c:spPr>
          <c:marker>
            <c:symbol val="none"/>
          </c:marker>
          <c:trendline>
            <c:spPr>
              <a:ln w="19050" cap="rnd">
                <a:solidFill>
                  <a:schemeClr val="accent4"/>
                </a:solidFill>
                <a:prstDash val="sysDot"/>
              </a:ln>
              <a:effectLst/>
            </c:spPr>
            <c:trendlineType val="linear"/>
            <c:dispRSqr val="0"/>
            <c:dispEq val="0"/>
          </c:trendline>
          <c:trendline>
            <c:name>The penalties for getting caught for driving offences aren't enough to stop me doing it (agreement)</c:name>
            <c:spPr>
              <a:ln w="76200" cap="rnd">
                <a:solidFill>
                  <a:schemeClr val="bg1"/>
                </a:solidFill>
                <a:prstDash val="lgDash"/>
              </a:ln>
              <a:effectLst/>
            </c:spPr>
            <c:trendlineType val="linear"/>
            <c:dispRSqr val="0"/>
            <c:dispEq val="0"/>
          </c:trendline>
          <c:cat>
            <c:strRef>
              <c:f>Sheet1!$A$2:$A$25</c:f>
              <c:strCache>
                <c:ptCount val="24"/>
                <c:pt idx="0">
                  <c:v>Sept '10</c:v>
                </c:pt>
                <c:pt idx="1">
                  <c:v>Feb '11</c:v>
                </c:pt>
                <c:pt idx="2">
                  <c:v>Sept '11</c:v>
                </c:pt>
                <c:pt idx="3">
                  <c:v>Feb '12</c:v>
                </c:pt>
                <c:pt idx="4">
                  <c:v>Aug '12</c:v>
                </c:pt>
                <c:pt idx="5">
                  <c:v>Feb '13</c:v>
                </c:pt>
                <c:pt idx="6">
                  <c:v>July '13</c:v>
                </c:pt>
                <c:pt idx="7">
                  <c:v>Feb '14</c:v>
                </c:pt>
                <c:pt idx="8">
                  <c:v>July '14</c:v>
                </c:pt>
                <c:pt idx="9">
                  <c:v>Feb '15</c:v>
                </c:pt>
                <c:pt idx="10">
                  <c:v>July '15</c:v>
                </c:pt>
                <c:pt idx="11">
                  <c:v>Feb '16</c:v>
                </c:pt>
                <c:pt idx="12">
                  <c:v>July '16</c:v>
                </c:pt>
                <c:pt idx="13">
                  <c:v>Mar '17</c:v>
                </c:pt>
                <c:pt idx="14">
                  <c:v>Aug '17</c:v>
                </c:pt>
                <c:pt idx="15">
                  <c:v>Feb '18</c:v>
                </c:pt>
                <c:pt idx="16">
                  <c:v>Aug '18</c:v>
                </c:pt>
                <c:pt idx="17">
                  <c:v>Nov '19</c:v>
                </c:pt>
                <c:pt idx="18">
                  <c:v>Aug '20</c:v>
                </c:pt>
                <c:pt idx="19">
                  <c:v>Feb '21</c:v>
                </c:pt>
                <c:pt idx="20">
                  <c:v>Aug '21</c:v>
                </c:pt>
                <c:pt idx="21">
                  <c:v>Feb '22</c:v>
                </c:pt>
                <c:pt idx="22">
                  <c:v>Aug '24</c:v>
                </c:pt>
                <c:pt idx="23">
                  <c:v>Feb '25</c:v>
                </c:pt>
              </c:strCache>
            </c:strRef>
          </c:cat>
          <c:val>
            <c:numRef>
              <c:f>Sheet1!$E$2:$E$25</c:f>
              <c:numCache>
                <c:formatCode>General</c:formatCode>
                <c:ptCount val="24"/>
                <c:pt idx="6">
                  <c:v>32</c:v>
                </c:pt>
                <c:pt idx="7">
                  <c:v>28</c:v>
                </c:pt>
                <c:pt idx="8">
                  <c:v>25</c:v>
                </c:pt>
                <c:pt idx="9">
                  <c:v>22</c:v>
                </c:pt>
                <c:pt idx="10">
                  <c:v>24</c:v>
                </c:pt>
                <c:pt idx="11">
                  <c:v>24</c:v>
                </c:pt>
                <c:pt idx="12">
                  <c:v>24</c:v>
                </c:pt>
                <c:pt idx="13">
                  <c:v>25</c:v>
                </c:pt>
                <c:pt idx="14">
                  <c:v>28</c:v>
                </c:pt>
                <c:pt idx="15">
                  <c:v>27</c:v>
                </c:pt>
                <c:pt idx="16">
                  <c:v>24</c:v>
                </c:pt>
                <c:pt idx="17">
                  <c:v>21</c:v>
                </c:pt>
                <c:pt idx="18">
                  <c:v>14</c:v>
                </c:pt>
                <c:pt idx="19">
                  <c:v>11</c:v>
                </c:pt>
                <c:pt idx="20">
                  <c:v>19</c:v>
                </c:pt>
                <c:pt idx="21">
                  <c:v>16</c:v>
                </c:pt>
                <c:pt idx="22">
                  <c:v>16</c:v>
                </c:pt>
                <c:pt idx="23">
                  <c:v>20</c:v>
                </c:pt>
              </c:numCache>
            </c:numRef>
          </c:val>
          <c:smooth val="0"/>
          <c:extLst>
            <c:ext xmlns:c16="http://schemas.microsoft.com/office/drawing/2014/chart" uri="{C3380CC4-5D6E-409C-BE32-E72D297353CC}">
              <c16:uniqueId val="{0000003A-5E6D-4E11-95A3-425D392C1732}"/>
            </c:ext>
          </c:extLst>
        </c:ser>
        <c:ser>
          <c:idx val="4"/>
          <c:order val="4"/>
          <c:tx>
            <c:strRef>
              <c:f>Sheet1!$F$1</c:f>
              <c:strCache>
                <c:ptCount val="1"/>
                <c:pt idx="0">
                  <c:v>Not used seatbelt front or back</c:v>
                </c:pt>
              </c:strCache>
            </c:strRef>
          </c:tx>
          <c:spPr>
            <a:ln w="25400" cap="rnd">
              <a:noFill/>
              <a:round/>
            </a:ln>
            <a:effectLst/>
          </c:spPr>
          <c:marker>
            <c:symbol val="none"/>
          </c:marker>
          <c:trendline>
            <c:name>Not used a seatbelt in the front or back of a car (any point last 12 months)</c:name>
            <c:spPr>
              <a:ln w="19050" cap="rnd">
                <a:solidFill>
                  <a:schemeClr val="accent5"/>
                </a:solidFill>
                <a:prstDash val="dash"/>
              </a:ln>
              <a:effectLst/>
            </c:spPr>
            <c:trendlineType val="linear"/>
            <c:dispRSqr val="0"/>
            <c:dispEq val="0"/>
          </c:trendline>
          <c:cat>
            <c:strRef>
              <c:f>Sheet1!$A$2:$A$25</c:f>
              <c:strCache>
                <c:ptCount val="24"/>
                <c:pt idx="0">
                  <c:v>Sept '10</c:v>
                </c:pt>
                <c:pt idx="1">
                  <c:v>Feb '11</c:v>
                </c:pt>
                <c:pt idx="2">
                  <c:v>Sept '11</c:v>
                </c:pt>
                <c:pt idx="3">
                  <c:v>Feb '12</c:v>
                </c:pt>
                <c:pt idx="4">
                  <c:v>Aug '12</c:v>
                </c:pt>
                <c:pt idx="5">
                  <c:v>Feb '13</c:v>
                </c:pt>
                <c:pt idx="6">
                  <c:v>July '13</c:v>
                </c:pt>
                <c:pt idx="7">
                  <c:v>Feb '14</c:v>
                </c:pt>
                <c:pt idx="8">
                  <c:v>July '14</c:v>
                </c:pt>
                <c:pt idx="9">
                  <c:v>Feb '15</c:v>
                </c:pt>
                <c:pt idx="10">
                  <c:v>July '15</c:v>
                </c:pt>
                <c:pt idx="11">
                  <c:v>Feb '16</c:v>
                </c:pt>
                <c:pt idx="12">
                  <c:v>July '16</c:v>
                </c:pt>
                <c:pt idx="13">
                  <c:v>Mar '17</c:v>
                </c:pt>
                <c:pt idx="14">
                  <c:v>Aug '17</c:v>
                </c:pt>
                <c:pt idx="15">
                  <c:v>Feb '18</c:v>
                </c:pt>
                <c:pt idx="16">
                  <c:v>Aug '18</c:v>
                </c:pt>
                <c:pt idx="17">
                  <c:v>Nov '19</c:v>
                </c:pt>
                <c:pt idx="18">
                  <c:v>Aug '20</c:v>
                </c:pt>
                <c:pt idx="19">
                  <c:v>Feb '21</c:v>
                </c:pt>
                <c:pt idx="20">
                  <c:v>Aug '21</c:v>
                </c:pt>
                <c:pt idx="21">
                  <c:v>Feb '22</c:v>
                </c:pt>
                <c:pt idx="22">
                  <c:v>Aug '24</c:v>
                </c:pt>
                <c:pt idx="23">
                  <c:v>Feb '25</c:v>
                </c:pt>
              </c:strCache>
            </c:strRef>
          </c:cat>
          <c:val>
            <c:numRef>
              <c:f>Sheet1!$F$2:$F$25</c:f>
              <c:numCache>
                <c:formatCode>General</c:formatCode>
                <c:ptCount val="24"/>
                <c:pt idx="3">
                  <c:v>25</c:v>
                </c:pt>
                <c:pt idx="4">
                  <c:v>20</c:v>
                </c:pt>
                <c:pt idx="5">
                  <c:v>18</c:v>
                </c:pt>
                <c:pt idx="6">
                  <c:v>17</c:v>
                </c:pt>
                <c:pt idx="7">
                  <c:v>18</c:v>
                </c:pt>
                <c:pt idx="8">
                  <c:v>13</c:v>
                </c:pt>
                <c:pt idx="9">
                  <c:v>15</c:v>
                </c:pt>
                <c:pt idx="10">
                  <c:v>16</c:v>
                </c:pt>
                <c:pt idx="11">
                  <c:v>12</c:v>
                </c:pt>
                <c:pt idx="12">
                  <c:v>15</c:v>
                </c:pt>
                <c:pt idx="13">
                  <c:v>10</c:v>
                </c:pt>
                <c:pt idx="14">
                  <c:v>12</c:v>
                </c:pt>
                <c:pt idx="15">
                  <c:v>12</c:v>
                </c:pt>
                <c:pt idx="16">
                  <c:v>10</c:v>
                </c:pt>
                <c:pt idx="17">
                  <c:v>15</c:v>
                </c:pt>
                <c:pt idx="18">
                  <c:v>5</c:v>
                </c:pt>
                <c:pt idx="19">
                  <c:v>11</c:v>
                </c:pt>
                <c:pt idx="20">
                  <c:v>5</c:v>
                </c:pt>
                <c:pt idx="21">
                  <c:v>9</c:v>
                </c:pt>
                <c:pt idx="22">
                  <c:v>11</c:v>
                </c:pt>
                <c:pt idx="23">
                  <c:v>10</c:v>
                </c:pt>
              </c:numCache>
            </c:numRef>
          </c:val>
          <c:smooth val="0"/>
          <c:extLst>
            <c:ext xmlns:c16="http://schemas.microsoft.com/office/drawing/2014/chart" uri="{C3380CC4-5D6E-409C-BE32-E72D297353CC}">
              <c16:uniqueId val="{00000006-B9DE-4EF1-9CB2-4A66CADA6873}"/>
            </c:ext>
          </c:extLst>
        </c:ser>
        <c:dLbls>
          <c:showLegendKey val="0"/>
          <c:showVal val="0"/>
          <c:showCatName val="0"/>
          <c:showSerName val="0"/>
          <c:showPercent val="0"/>
          <c:showBubbleSize val="0"/>
        </c:dLbls>
        <c:smooth val="0"/>
        <c:axId val="1811319360"/>
        <c:axId val="1811312288"/>
      </c:lineChart>
      <c:catAx>
        <c:axId val="1811319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2288"/>
        <c:crosses val="autoZero"/>
        <c:auto val="1"/>
        <c:lblAlgn val="ctr"/>
        <c:lblOffset val="100"/>
        <c:noMultiLvlLbl val="0"/>
      </c:catAx>
      <c:valAx>
        <c:axId val="1811312288"/>
        <c:scaling>
          <c:orientation val="minMax"/>
          <c:max val="100"/>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9360"/>
        <c:crosses val="autoZero"/>
        <c:crossBetween val="between"/>
      </c:valAx>
      <c:spPr>
        <a:noFill/>
        <a:ln w="25400">
          <a:noFill/>
        </a:ln>
        <a:effectLst/>
      </c:spPr>
    </c:plotArea>
    <c:legend>
      <c:legendPos val="r"/>
      <c:legendEntry>
        <c:idx val="0"/>
        <c:delete val="1"/>
      </c:legendEntry>
      <c:legendEntry>
        <c:idx val="1"/>
        <c:delete val="1"/>
      </c:legendEntry>
      <c:legendEntry>
        <c:idx val="2"/>
        <c:delete val="1"/>
      </c:legendEntry>
      <c:legendEntry>
        <c:idx val="3"/>
        <c:delete val="1"/>
      </c:legendEntry>
      <c:legendEntry>
        <c:idx val="4"/>
        <c:delete val="1"/>
      </c:legendEntry>
      <c:legendEntry>
        <c:idx val="6"/>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Entry>
      <c:legendEntry>
        <c:idx val="8"/>
        <c:delete val="1"/>
      </c:legendEntry>
      <c:layout>
        <c:manualLayout>
          <c:xMode val="edge"/>
          <c:yMode val="edge"/>
          <c:x val="0.72987611692628596"/>
          <c:y val="0.11328795115275384"/>
          <c:w val="0.26347026285816472"/>
          <c:h val="0.88671204884724619"/>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eaLnBrk="1" latinLnBrk="0" hangingPunct="1">
              <a:defRPr lang="en-GB" sz="1800" b="0" i="0" u="none" strike="noStrike" kern="1200" spc="0" baseline="0" dirty="0" smtClean="0">
                <a:solidFill>
                  <a:schemeClr val="tx2"/>
                </a:solidFill>
                <a:effectLst/>
                <a:latin typeface="+mn-lt"/>
                <a:ea typeface="+mn-ea"/>
                <a:cs typeface="+mn-cs"/>
              </a:defRPr>
            </a:pPr>
            <a:r>
              <a:rPr lang="en-GB" sz="1800" b="0" i="0" u="none" strike="noStrike" kern="1200" spc="0" baseline="0" dirty="0">
                <a:solidFill>
                  <a:schemeClr val="tx2"/>
                </a:solidFill>
                <a:effectLst/>
                <a:latin typeface="+mn-lt"/>
                <a:ea typeface="+mn-ea"/>
                <a:cs typeface="+mn-cs"/>
              </a:rPr>
              <a:t>% carrying out none to five or more at risk behaviours</a:t>
            </a:r>
          </a:p>
        </c:rich>
      </c:tx>
      <c:layout>
        <c:manualLayout>
          <c:xMode val="edge"/>
          <c:yMode val="edge"/>
          <c:x val="0.29183331129573276"/>
          <c:y val="4.2132684328085861E-2"/>
        </c:manualLayout>
      </c:layout>
      <c:overlay val="0"/>
    </c:title>
    <c:autoTitleDeleted val="0"/>
    <c:plotArea>
      <c:layout>
        <c:manualLayout>
          <c:layoutTarget val="inner"/>
          <c:xMode val="edge"/>
          <c:yMode val="edge"/>
          <c:x val="0.13214538646277982"/>
          <c:y val="0.15787769339202593"/>
          <c:w val="0.85733301758653158"/>
          <c:h val="0.75576952804212361"/>
        </c:manualLayout>
      </c:layout>
      <c:barChart>
        <c:barDir val="bar"/>
        <c:grouping val="percentStacked"/>
        <c:varyColors val="0"/>
        <c:ser>
          <c:idx val="8"/>
          <c:order val="0"/>
          <c:tx>
            <c:strRef>
              <c:f>Sheet1!$B$1</c:f>
              <c:strCache>
                <c:ptCount val="1"/>
                <c:pt idx="0">
                  <c:v>None</c:v>
                </c:pt>
              </c:strCache>
            </c:strRef>
          </c:tx>
          <c:spPr>
            <a:solidFill>
              <a:srgbClr val="00B050"/>
            </a:solidFill>
            <a:ln w="25527">
              <a:solidFill>
                <a:schemeClr val="bg1"/>
              </a:solidFill>
            </a:ln>
          </c:spPr>
          <c:invertIfNegative val="0"/>
          <c:dLbls>
            <c:numFmt formatCode="#,##0" sourceLinked="0"/>
            <c:spPr>
              <a:noFill/>
              <a:ln w="25527">
                <a:noFill/>
              </a:ln>
            </c:spPr>
            <c:txPr>
              <a:bodyPr/>
              <a:lstStyle/>
              <a:p>
                <a:pPr>
                  <a:defRPr lang="en-IN" sz="1400" b="0" i="0" u="none" strike="noStrike" baseline="0">
                    <a:solidFill>
                      <a:srgbClr val="FFFFFF"/>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Feb '25 (556)</c:v>
                </c:pt>
                <c:pt idx="1">
                  <c:v>Aug '24 (508)</c:v>
                </c:pt>
                <c:pt idx="2">
                  <c:v>Feb '22 (514)</c:v>
                </c:pt>
                <c:pt idx="3">
                  <c:v>Aug '21 (536)</c:v>
                </c:pt>
                <c:pt idx="4">
                  <c:v>Feb '21 (507)</c:v>
                </c:pt>
                <c:pt idx="5">
                  <c:v>Aug '20 (504)</c:v>
                </c:pt>
                <c:pt idx="6">
                  <c:v>Nov '19 (519)</c:v>
                </c:pt>
                <c:pt idx="7">
                  <c:v>Aug '18 (589)</c:v>
                </c:pt>
                <c:pt idx="8">
                  <c:v>Feb '18 (561)</c:v>
                </c:pt>
                <c:pt idx="9">
                  <c:v>Aug '17 (525)</c:v>
                </c:pt>
                <c:pt idx="10">
                  <c:v>Mar '17 (600)</c:v>
                </c:pt>
                <c:pt idx="11">
                  <c:v>Jul '16 (582)</c:v>
                </c:pt>
                <c:pt idx="12">
                  <c:v>Feb '16 (536)</c:v>
                </c:pt>
                <c:pt idx="13">
                  <c:v>July '15 (534)</c:v>
                </c:pt>
                <c:pt idx="14">
                  <c:v>Feb '15 (468)</c:v>
                </c:pt>
                <c:pt idx="15">
                  <c:v>July '14 (560)</c:v>
                </c:pt>
                <c:pt idx="16">
                  <c:v>Feb '14 (606)</c:v>
                </c:pt>
                <c:pt idx="17">
                  <c:v>July '13 (556)</c:v>
                </c:pt>
                <c:pt idx="18">
                  <c:v>Feb '13 (568)</c:v>
                </c:pt>
              </c:strCache>
            </c:strRef>
          </c:cat>
          <c:val>
            <c:numRef>
              <c:f>Sheet1!$B$2:$B$20</c:f>
              <c:numCache>
                <c:formatCode>General</c:formatCode>
                <c:ptCount val="19"/>
                <c:pt idx="0">
                  <c:v>22</c:v>
                </c:pt>
                <c:pt idx="1">
                  <c:v>27</c:v>
                </c:pt>
                <c:pt idx="2">
                  <c:v>37</c:v>
                </c:pt>
                <c:pt idx="3">
                  <c:v>39</c:v>
                </c:pt>
                <c:pt idx="4">
                  <c:v>27</c:v>
                </c:pt>
                <c:pt idx="5">
                  <c:v>32</c:v>
                </c:pt>
                <c:pt idx="6">
                  <c:v>34</c:v>
                </c:pt>
                <c:pt idx="7">
                  <c:v>30</c:v>
                </c:pt>
                <c:pt idx="8">
                  <c:v>31</c:v>
                </c:pt>
                <c:pt idx="9">
                  <c:v>32</c:v>
                </c:pt>
                <c:pt idx="10">
                  <c:v>34</c:v>
                </c:pt>
                <c:pt idx="11">
                  <c:v>26</c:v>
                </c:pt>
                <c:pt idx="12">
                  <c:v>28</c:v>
                </c:pt>
                <c:pt idx="13">
                  <c:v>22</c:v>
                </c:pt>
                <c:pt idx="14">
                  <c:v>27</c:v>
                </c:pt>
                <c:pt idx="15">
                  <c:v>32</c:v>
                </c:pt>
                <c:pt idx="16">
                  <c:v>21</c:v>
                </c:pt>
                <c:pt idx="17">
                  <c:v>24</c:v>
                </c:pt>
                <c:pt idx="18">
                  <c:v>28</c:v>
                </c:pt>
              </c:numCache>
            </c:numRef>
          </c:val>
          <c:extLst>
            <c:ext xmlns:c16="http://schemas.microsoft.com/office/drawing/2014/chart" uri="{C3380CC4-5D6E-409C-BE32-E72D297353CC}">
              <c16:uniqueId val="{00000000-8F73-497F-BDAD-AF77472BD41F}"/>
            </c:ext>
          </c:extLst>
        </c:ser>
        <c:ser>
          <c:idx val="0"/>
          <c:order val="1"/>
          <c:tx>
            <c:strRef>
              <c:f>Sheet1!$C$1</c:f>
              <c:strCache>
                <c:ptCount val="1"/>
                <c:pt idx="0">
                  <c:v>1</c:v>
                </c:pt>
              </c:strCache>
            </c:strRef>
          </c:tx>
          <c:spPr>
            <a:solidFill>
              <a:srgbClr val="92D050"/>
            </a:solidFill>
            <a:ln w="25527">
              <a:solidFill>
                <a:schemeClr val="bg1"/>
              </a:solidFill>
            </a:ln>
          </c:spPr>
          <c:invertIfNegative val="0"/>
          <c:dLbls>
            <c:numFmt formatCode="#,##0" sourceLinked="0"/>
            <c:spPr>
              <a:noFill/>
              <a:ln w="25527">
                <a:noFill/>
              </a:ln>
            </c:spPr>
            <c:txPr>
              <a:bodyPr/>
              <a:lstStyle/>
              <a:p>
                <a:pPr>
                  <a:defRPr lang="en-IN" sz="1400" b="0" i="0" u="none" strike="noStrike" baseline="0">
                    <a:solidFill>
                      <a:srgbClr val="FFFFFF"/>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Feb '25 (556)</c:v>
                </c:pt>
                <c:pt idx="1">
                  <c:v>Aug '24 (508)</c:v>
                </c:pt>
                <c:pt idx="2">
                  <c:v>Feb '22 (514)</c:v>
                </c:pt>
                <c:pt idx="3">
                  <c:v>Aug '21 (536)</c:v>
                </c:pt>
                <c:pt idx="4">
                  <c:v>Feb '21 (507)</c:v>
                </c:pt>
                <c:pt idx="5">
                  <c:v>Aug '20 (504)</c:v>
                </c:pt>
                <c:pt idx="6">
                  <c:v>Nov '19 (519)</c:v>
                </c:pt>
                <c:pt idx="7">
                  <c:v>Aug '18 (589)</c:v>
                </c:pt>
                <c:pt idx="8">
                  <c:v>Feb '18 (561)</c:v>
                </c:pt>
                <c:pt idx="9">
                  <c:v>Aug '17 (525)</c:v>
                </c:pt>
                <c:pt idx="10">
                  <c:v>Mar '17 (600)</c:v>
                </c:pt>
                <c:pt idx="11">
                  <c:v>Jul '16 (582)</c:v>
                </c:pt>
                <c:pt idx="12">
                  <c:v>Feb '16 (536)</c:v>
                </c:pt>
                <c:pt idx="13">
                  <c:v>July '15 (534)</c:v>
                </c:pt>
                <c:pt idx="14">
                  <c:v>Feb '15 (468)</c:v>
                </c:pt>
                <c:pt idx="15">
                  <c:v>July '14 (560)</c:v>
                </c:pt>
                <c:pt idx="16">
                  <c:v>Feb '14 (606)</c:v>
                </c:pt>
                <c:pt idx="17">
                  <c:v>July '13 (556)</c:v>
                </c:pt>
                <c:pt idx="18">
                  <c:v>Feb '13 (568)</c:v>
                </c:pt>
              </c:strCache>
            </c:strRef>
          </c:cat>
          <c:val>
            <c:numRef>
              <c:f>Sheet1!$C$2:$C$20</c:f>
              <c:numCache>
                <c:formatCode>General</c:formatCode>
                <c:ptCount val="19"/>
                <c:pt idx="0">
                  <c:v>16</c:v>
                </c:pt>
                <c:pt idx="1">
                  <c:v>17</c:v>
                </c:pt>
                <c:pt idx="2">
                  <c:v>18</c:v>
                </c:pt>
                <c:pt idx="3">
                  <c:v>19</c:v>
                </c:pt>
                <c:pt idx="4">
                  <c:v>21</c:v>
                </c:pt>
                <c:pt idx="5">
                  <c:v>18</c:v>
                </c:pt>
                <c:pt idx="6">
                  <c:v>19</c:v>
                </c:pt>
                <c:pt idx="7">
                  <c:v>24</c:v>
                </c:pt>
                <c:pt idx="8">
                  <c:v>18</c:v>
                </c:pt>
                <c:pt idx="9">
                  <c:v>17</c:v>
                </c:pt>
                <c:pt idx="10">
                  <c:v>20</c:v>
                </c:pt>
                <c:pt idx="11">
                  <c:v>18</c:v>
                </c:pt>
                <c:pt idx="12">
                  <c:v>19</c:v>
                </c:pt>
                <c:pt idx="13">
                  <c:v>22</c:v>
                </c:pt>
                <c:pt idx="14">
                  <c:v>23</c:v>
                </c:pt>
                <c:pt idx="15">
                  <c:v>21</c:v>
                </c:pt>
                <c:pt idx="16">
                  <c:v>23</c:v>
                </c:pt>
                <c:pt idx="17">
                  <c:v>23</c:v>
                </c:pt>
                <c:pt idx="18">
                  <c:v>27</c:v>
                </c:pt>
              </c:numCache>
            </c:numRef>
          </c:val>
          <c:extLst>
            <c:ext xmlns:c16="http://schemas.microsoft.com/office/drawing/2014/chart" uri="{C3380CC4-5D6E-409C-BE32-E72D297353CC}">
              <c16:uniqueId val="{00000001-8F73-497F-BDAD-AF77472BD41F}"/>
            </c:ext>
          </c:extLst>
        </c:ser>
        <c:ser>
          <c:idx val="1"/>
          <c:order val="2"/>
          <c:tx>
            <c:strRef>
              <c:f>Sheet1!$D$1</c:f>
              <c:strCache>
                <c:ptCount val="1"/>
                <c:pt idx="0">
                  <c:v>2</c:v>
                </c:pt>
              </c:strCache>
            </c:strRef>
          </c:tx>
          <c:spPr>
            <a:solidFill>
              <a:srgbClr val="C6E6A2"/>
            </a:solidFill>
            <a:ln w="25527">
              <a:solidFill>
                <a:schemeClr val="bg1"/>
              </a:solidFill>
            </a:ln>
          </c:spPr>
          <c:invertIfNegative val="0"/>
          <c:dLbls>
            <c:numFmt formatCode="#,##0" sourceLinked="0"/>
            <c:spPr>
              <a:noFill/>
              <a:ln w="25527">
                <a:noFill/>
              </a:ln>
            </c:spPr>
            <c:txPr>
              <a:bodyPr/>
              <a:lstStyle/>
              <a:p>
                <a:pPr>
                  <a:defRPr lang="en-IN" sz="1400" b="0" i="0" u="none" strike="noStrike" baseline="0">
                    <a:solidFill>
                      <a:schemeClr val="tx1">
                        <a:lumMod val="75000"/>
                      </a:schemeClr>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Feb '25 (556)</c:v>
                </c:pt>
                <c:pt idx="1">
                  <c:v>Aug '24 (508)</c:v>
                </c:pt>
                <c:pt idx="2">
                  <c:v>Feb '22 (514)</c:v>
                </c:pt>
                <c:pt idx="3">
                  <c:v>Aug '21 (536)</c:v>
                </c:pt>
                <c:pt idx="4">
                  <c:v>Feb '21 (507)</c:v>
                </c:pt>
                <c:pt idx="5">
                  <c:v>Aug '20 (504)</c:v>
                </c:pt>
                <c:pt idx="6">
                  <c:v>Nov '19 (519)</c:v>
                </c:pt>
                <c:pt idx="7">
                  <c:v>Aug '18 (589)</c:v>
                </c:pt>
                <c:pt idx="8">
                  <c:v>Feb '18 (561)</c:v>
                </c:pt>
                <c:pt idx="9">
                  <c:v>Aug '17 (525)</c:v>
                </c:pt>
                <c:pt idx="10">
                  <c:v>Mar '17 (600)</c:v>
                </c:pt>
                <c:pt idx="11">
                  <c:v>Jul '16 (582)</c:v>
                </c:pt>
                <c:pt idx="12">
                  <c:v>Feb '16 (536)</c:v>
                </c:pt>
                <c:pt idx="13">
                  <c:v>July '15 (534)</c:v>
                </c:pt>
                <c:pt idx="14">
                  <c:v>Feb '15 (468)</c:v>
                </c:pt>
                <c:pt idx="15">
                  <c:v>July '14 (560)</c:v>
                </c:pt>
                <c:pt idx="16">
                  <c:v>Feb '14 (606)</c:v>
                </c:pt>
                <c:pt idx="17">
                  <c:v>July '13 (556)</c:v>
                </c:pt>
                <c:pt idx="18">
                  <c:v>Feb '13 (568)</c:v>
                </c:pt>
              </c:strCache>
            </c:strRef>
          </c:cat>
          <c:val>
            <c:numRef>
              <c:f>Sheet1!$D$2:$D$20</c:f>
              <c:numCache>
                <c:formatCode>General</c:formatCode>
                <c:ptCount val="19"/>
                <c:pt idx="0">
                  <c:v>19</c:v>
                </c:pt>
                <c:pt idx="1">
                  <c:v>18</c:v>
                </c:pt>
                <c:pt idx="2">
                  <c:v>13</c:v>
                </c:pt>
                <c:pt idx="3">
                  <c:v>16</c:v>
                </c:pt>
                <c:pt idx="4">
                  <c:v>17</c:v>
                </c:pt>
                <c:pt idx="5">
                  <c:v>20</c:v>
                </c:pt>
                <c:pt idx="6">
                  <c:v>16</c:v>
                </c:pt>
                <c:pt idx="7">
                  <c:v>15</c:v>
                </c:pt>
                <c:pt idx="8">
                  <c:v>14</c:v>
                </c:pt>
                <c:pt idx="9">
                  <c:v>16</c:v>
                </c:pt>
                <c:pt idx="10">
                  <c:v>14</c:v>
                </c:pt>
                <c:pt idx="11">
                  <c:v>17</c:v>
                </c:pt>
                <c:pt idx="12">
                  <c:v>15</c:v>
                </c:pt>
                <c:pt idx="13">
                  <c:v>17</c:v>
                </c:pt>
                <c:pt idx="14">
                  <c:v>17</c:v>
                </c:pt>
                <c:pt idx="15">
                  <c:v>15</c:v>
                </c:pt>
                <c:pt idx="16">
                  <c:v>18</c:v>
                </c:pt>
                <c:pt idx="17">
                  <c:v>17</c:v>
                </c:pt>
                <c:pt idx="18">
                  <c:v>16</c:v>
                </c:pt>
              </c:numCache>
            </c:numRef>
          </c:val>
          <c:extLst>
            <c:ext xmlns:c16="http://schemas.microsoft.com/office/drawing/2014/chart" uri="{C3380CC4-5D6E-409C-BE32-E72D297353CC}">
              <c16:uniqueId val="{00000002-8F73-497F-BDAD-AF77472BD41F}"/>
            </c:ext>
          </c:extLst>
        </c:ser>
        <c:ser>
          <c:idx val="2"/>
          <c:order val="3"/>
          <c:tx>
            <c:strRef>
              <c:f>Sheet1!$E$1</c:f>
              <c:strCache>
                <c:ptCount val="1"/>
                <c:pt idx="0">
                  <c:v> 3-4</c:v>
                </c:pt>
              </c:strCache>
            </c:strRef>
          </c:tx>
          <c:spPr>
            <a:solidFill>
              <a:srgbClr val="FF1111"/>
            </a:solidFill>
            <a:ln>
              <a:solidFill>
                <a:schemeClr val="bg1"/>
              </a:solidFill>
            </a:ln>
          </c:spPr>
          <c:invertIfNegative val="0"/>
          <c:dLbls>
            <c:numFmt formatCode="#,##0" sourceLinked="0"/>
            <c:spPr>
              <a:noFill/>
              <a:ln>
                <a:noFill/>
              </a:ln>
              <a:effectLst/>
            </c:spPr>
            <c:txPr>
              <a:bodyPr/>
              <a:lstStyle/>
              <a:p>
                <a:pPr>
                  <a:defRPr lang="en-IN" sz="1400" b="0">
                    <a:solidFill>
                      <a:schemeClr val="bg1"/>
                    </a:solidFill>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Feb '25 (556)</c:v>
                </c:pt>
                <c:pt idx="1">
                  <c:v>Aug '24 (508)</c:v>
                </c:pt>
                <c:pt idx="2">
                  <c:v>Feb '22 (514)</c:v>
                </c:pt>
                <c:pt idx="3">
                  <c:v>Aug '21 (536)</c:v>
                </c:pt>
                <c:pt idx="4">
                  <c:v>Feb '21 (507)</c:v>
                </c:pt>
                <c:pt idx="5">
                  <c:v>Aug '20 (504)</c:v>
                </c:pt>
                <c:pt idx="6">
                  <c:v>Nov '19 (519)</c:v>
                </c:pt>
                <c:pt idx="7">
                  <c:v>Aug '18 (589)</c:v>
                </c:pt>
                <c:pt idx="8">
                  <c:v>Feb '18 (561)</c:v>
                </c:pt>
                <c:pt idx="9">
                  <c:v>Aug '17 (525)</c:v>
                </c:pt>
                <c:pt idx="10">
                  <c:v>Mar '17 (600)</c:v>
                </c:pt>
                <c:pt idx="11">
                  <c:v>Jul '16 (582)</c:v>
                </c:pt>
                <c:pt idx="12">
                  <c:v>Feb '16 (536)</c:v>
                </c:pt>
                <c:pt idx="13">
                  <c:v>July '15 (534)</c:v>
                </c:pt>
                <c:pt idx="14">
                  <c:v>Feb '15 (468)</c:v>
                </c:pt>
                <c:pt idx="15">
                  <c:v>July '14 (560)</c:v>
                </c:pt>
                <c:pt idx="16">
                  <c:v>Feb '14 (606)</c:v>
                </c:pt>
                <c:pt idx="17">
                  <c:v>July '13 (556)</c:v>
                </c:pt>
                <c:pt idx="18">
                  <c:v>Feb '13 (568)</c:v>
                </c:pt>
              </c:strCache>
            </c:strRef>
          </c:cat>
          <c:val>
            <c:numRef>
              <c:f>Sheet1!$E$2:$E$20</c:f>
              <c:numCache>
                <c:formatCode>General</c:formatCode>
                <c:ptCount val="19"/>
                <c:pt idx="0">
                  <c:v>26</c:v>
                </c:pt>
                <c:pt idx="1">
                  <c:v>25</c:v>
                </c:pt>
                <c:pt idx="2">
                  <c:v>19</c:v>
                </c:pt>
                <c:pt idx="3" formatCode="0">
                  <c:v>17</c:v>
                </c:pt>
                <c:pt idx="4" formatCode="0">
                  <c:v>21</c:v>
                </c:pt>
                <c:pt idx="5" formatCode="0">
                  <c:v>22</c:v>
                </c:pt>
                <c:pt idx="6">
                  <c:v>18</c:v>
                </c:pt>
                <c:pt idx="7" formatCode="0">
                  <c:v>18</c:v>
                </c:pt>
                <c:pt idx="8">
                  <c:v>20</c:v>
                </c:pt>
                <c:pt idx="9">
                  <c:v>18</c:v>
                </c:pt>
                <c:pt idx="10">
                  <c:v>20</c:v>
                </c:pt>
                <c:pt idx="11">
                  <c:v>21</c:v>
                </c:pt>
                <c:pt idx="12">
                  <c:v>25</c:v>
                </c:pt>
                <c:pt idx="13">
                  <c:v>21</c:v>
                </c:pt>
                <c:pt idx="14">
                  <c:v>19</c:v>
                </c:pt>
                <c:pt idx="15">
                  <c:v>19</c:v>
                </c:pt>
                <c:pt idx="16">
                  <c:v>23</c:v>
                </c:pt>
                <c:pt idx="17">
                  <c:v>25</c:v>
                </c:pt>
                <c:pt idx="18">
                  <c:v>17</c:v>
                </c:pt>
              </c:numCache>
            </c:numRef>
          </c:val>
          <c:extLst>
            <c:ext xmlns:c16="http://schemas.microsoft.com/office/drawing/2014/chart" uri="{C3380CC4-5D6E-409C-BE32-E72D297353CC}">
              <c16:uniqueId val="{00000003-8F73-497F-BDAD-AF77472BD41F}"/>
            </c:ext>
          </c:extLst>
        </c:ser>
        <c:ser>
          <c:idx val="3"/>
          <c:order val="4"/>
          <c:tx>
            <c:strRef>
              <c:f>Sheet1!$F$1</c:f>
              <c:strCache>
                <c:ptCount val="1"/>
                <c:pt idx="0">
                  <c:v>5+</c:v>
                </c:pt>
              </c:strCache>
            </c:strRef>
          </c:tx>
          <c:spPr>
            <a:solidFill>
              <a:srgbClr val="C50017"/>
            </a:solidFill>
            <a:ln>
              <a:solidFill>
                <a:schemeClr val="bg1"/>
              </a:solidFill>
            </a:ln>
          </c:spPr>
          <c:invertIfNegative val="0"/>
          <c:dLbls>
            <c:numFmt formatCode="#,##0" sourceLinked="0"/>
            <c:spPr>
              <a:noFill/>
              <a:ln>
                <a:noFill/>
              </a:ln>
              <a:effectLst/>
            </c:spPr>
            <c:txPr>
              <a:bodyPr/>
              <a:lstStyle/>
              <a:p>
                <a:pPr>
                  <a:defRPr lang="en-IN" sz="1400" b="0">
                    <a:solidFill>
                      <a:schemeClr val="bg1"/>
                    </a:solidFill>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Feb '25 (556)</c:v>
                </c:pt>
                <c:pt idx="1">
                  <c:v>Aug '24 (508)</c:v>
                </c:pt>
                <c:pt idx="2">
                  <c:v>Feb '22 (514)</c:v>
                </c:pt>
                <c:pt idx="3">
                  <c:v>Aug '21 (536)</c:v>
                </c:pt>
                <c:pt idx="4">
                  <c:v>Feb '21 (507)</c:v>
                </c:pt>
                <c:pt idx="5">
                  <c:v>Aug '20 (504)</c:v>
                </c:pt>
                <c:pt idx="6">
                  <c:v>Nov '19 (519)</c:v>
                </c:pt>
                <c:pt idx="7">
                  <c:v>Aug '18 (589)</c:v>
                </c:pt>
                <c:pt idx="8">
                  <c:v>Feb '18 (561)</c:v>
                </c:pt>
                <c:pt idx="9">
                  <c:v>Aug '17 (525)</c:v>
                </c:pt>
                <c:pt idx="10">
                  <c:v>Mar '17 (600)</c:v>
                </c:pt>
                <c:pt idx="11">
                  <c:v>Jul '16 (582)</c:v>
                </c:pt>
                <c:pt idx="12">
                  <c:v>Feb '16 (536)</c:v>
                </c:pt>
                <c:pt idx="13">
                  <c:v>July '15 (534)</c:v>
                </c:pt>
                <c:pt idx="14">
                  <c:v>Feb '15 (468)</c:v>
                </c:pt>
                <c:pt idx="15">
                  <c:v>July '14 (560)</c:v>
                </c:pt>
                <c:pt idx="16">
                  <c:v>Feb '14 (606)</c:v>
                </c:pt>
                <c:pt idx="17">
                  <c:v>July '13 (556)</c:v>
                </c:pt>
                <c:pt idx="18">
                  <c:v>Feb '13 (568)</c:v>
                </c:pt>
              </c:strCache>
            </c:strRef>
          </c:cat>
          <c:val>
            <c:numRef>
              <c:f>Sheet1!$F$2:$F$20</c:f>
              <c:numCache>
                <c:formatCode>General</c:formatCode>
                <c:ptCount val="19"/>
                <c:pt idx="0">
                  <c:v>17</c:v>
                </c:pt>
                <c:pt idx="1">
                  <c:v>12</c:v>
                </c:pt>
                <c:pt idx="2">
                  <c:v>12</c:v>
                </c:pt>
                <c:pt idx="3">
                  <c:v>9</c:v>
                </c:pt>
                <c:pt idx="4">
                  <c:v>14</c:v>
                </c:pt>
                <c:pt idx="5">
                  <c:v>7</c:v>
                </c:pt>
                <c:pt idx="6">
                  <c:v>13</c:v>
                </c:pt>
                <c:pt idx="7">
                  <c:v>13</c:v>
                </c:pt>
                <c:pt idx="8">
                  <c:v>17</c:v>
                </c:pt>
                <c:pt idx="9">
                  <c:v>17</c:v>
                </c:pt>
                <c:pt idx="10">
                  <c:v>12</c:v>
                </c:pt>
                <c:pt idx="11">
                  <c:v>18</c:v>
                </c:pt>
                <c:pt idx="12">
                  <c:v>13</c:v>
                </c:pt>
                <c:pt idx="13">
                  <c:v>18</c:v>
                </c:pt>
                <c:pt idx="14">
                  <c:v>14</c:v>
                </c:pt>
                <c:pt idx="15">
                  <c:v>12</c:v>
                </c:pt>
                <c:pt idx="16">
                  <c:v>15</c:v>
                </c:pt>
                <c:pt idx="17">
                  <c:v>12</c:v>
                </c:pt>
                <c:pt idx="18">
                  <c:v>11</c:v>
                </c:pt>
              </c:numCache>
            </c:numRef>
          </c:val>
          <c:extLst>
            <c:ext xmlns:c16="http://schemas.microsoft.com/office/drawing/2014/chart" uri="{C3380CC4-5D6E-409C-BE32-E72D297353CC}">
              <c16:uniqueId val="{00000004-8F73-497F-BDAD-AF77472BD41F}"/>
            </c:ext>
          </c:extLst>
        </c:ser>
        <c:dLbls>
          <c:showLegendKey val="0"/>
          <c:showVal val="1"/>
          <c:showCatName val="0"/>
          <c:showSerName val="0"/>
          <c:showPercent val="0"/>
          <c:showBubbleSize val="0"/>
        </c:dLbls>
        <c:gapWidth val="15"/>
        <c:overlap val="100"/>
        <c:axId val="1938954240"/>
        <c:axId val="1938954784"/>
      </c:barChart>
      <c:catAx>
        <c:axId val="1938954240"/>
        <c:scaling>
          <c:orientation val="minMax"/>
        </c:scaling>
        <c:delete val="0"/>
        <c:axPos val="l"/>
        <c:numFmt formatCode="General" sourceLinked="1"/>
        <c:majorTickMark val="none"/>
        <c:minorTickMark val="none"/>
        <c:tickLblPos val="nextTo"/>
        <c:spPr>
          <a:ln w="9572">
            <a:noFill/>
          </a:ln>
        </c:spPr>
        <c:txPr>
          <a:bodyPr rot="0" vert="horz"/>
          <a:lstStyle/>
          <a:p>
            <a:pPr algn="ctr">
              <a:defRPr lang="en-US" sz="1197" b="0" i="0" u="none" strike="noStrike" kern="1200" baseline="0">
                <a:solidFill>
                  <a:schemeClr val="tx1"/>
                </a:solidFill>
                <a:latin typeface="+mn-lt"/>
                <a:ea typeface="+mn-ea"/>
                <a:cs typeface="+mn-cs"/>
              </a:defRPr>
            </a:pPr>
            <a:endParaRPr lang="en-US"/>
          </a:p>
        </c:txPr>
        <c:crossAx val="1938954784"/>
        <c:crosses val="autoZero"/>
        <c:auto val="1"/>
        <c:lblAlgn val="ctr"/>
        <c:lblOffset val="100"/>
        <c:noMultiLvlLbl val="0"/>
      </c:catAx>
      <c:valAx>
        <c:axId val="1938954784"/>
        <c:scaling>
          <c:orientation val="minMax"/>
        </c:scaling>
        <c:delete val="0"/>
        <c:axPos val="b"/>
        <c:numFmt formatCode="0%" sourceLinked="1"/>
        <c:majorTickMark val="none"/>
        <c:minorTickMark val="none"/>
        <c:tickLblPos val="none"/>
        <c:spPr>
          <a:ln w="9572">
            <a:noFill/>
          </a:ln>
        </c:spPr>
        <c:txPr>
          <a:bodyPr/>
          <a:lstStyle/>
          <a:p>
            <a:pPr>
              <a:defRPr lang="en-IN"/>
            </a:pPr>
            <a:endParaRPr lang="en-US"/>
          </a:p>
        </c:txPr>
        <c:crossAx val="1938954240"/>
        <c:crosses val="autoZero"/>
        <c:crossBetween val="between"/>
      </c:valAx>
      <c:spPr>
        <a:noFill/>
      </c:spPr>
    </c:plotArea>
    <c:legend>
      <c:legendPos val="b"/>
      <c:layout>
        <c:manualLayout>
          <c:xMode val="edge"/>
          <c:yMode val="edge"/>
          <c:x val="0.13973693688455621"/>
          <c:y val="0.91870078740157479"/>
          <c:w val="0.70514245348993088"/>
          <c:h val="6.289430462296508E-2"/>
        </c:manualLayout>
      </c:layout>
      <c:overlay val="0"/>
      <c:spPr>
        <a:noFill/>
        <a:ln w="25527">
          <a:noFill/>
        </a:ln>
      </c:spPr>
      <c:txPr>
        <a:bodyPr/>
        <a:lstStyle/>
        <a:p>
          <a:pPr>
            <a:defRPr lang="en-IN" sz="1200" b="0" i="0" u="none" strike="noStrike" baseline="0">
              <a:solidFill>
                <a:schemeClr val="tx1"/>
              </a:solidFill>
              <a:latin typeface="+mn-lt"/>
              <a:ea typeface="Arial"/>
              <a:cs typeface="Arial"/>
            </a:defRPr>
          </a:pPr>
          <a:endParaRPr lang="en-US"/>
        </a:p>
      </c:txPr>
    </c:legend>
    <c:plotVisOnly val="1"/>
    <c:dispBlanksAs val="gap"/>
    <c:showDLblsOverMax val="0"/>
  </c:chart>
  <c:spPr>
    <a:noFill/>
    <a:ln>
      <a:noFill/>
    </a:ln>
  </c:spPr>
  <c:txPr>
    <a:bodyPr/>
    <a:lstStyle/>
    <a:p>
      <a:pPr>
        <a:defRPr sz="1809" b="1" i="0" u="none" strike="noStrike" baseline="0">
          <a:solidFill>
            <a:schemeClr val="tx1"/>
          </a:solidFill>
          <a:latin typeface="Arial"/>
          <a:ea typeface="Arial"/>
          <a:cs typeface="Aria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rating speeding behaviours as ‘very serious’</a:t>
            </a:r>
          </a:p>
        </c:rich>
      </c:tx>
      <c:layout>
        <c:manualLayout>
          <c:xMode val="edge"/>
          <c:yMode val="edge"/>
          <c:x val="2.0874489888407517E-2"/>
          <c:y val="3.091121709874883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0854381847996145E-2"/>
          <c:y val="0.15465455000060849"/>
          <c:w val="0.72800828687843777"/>
          <c:h val="0.72362030758541795"/>
        </c:manualLayout>
      </c:layout>
      <c:lineChart>
        <c:grouping val="standard"/>
        <c:varyColors val="0"/>
        <c:ser>
          <c:idx val="0"/>
          <c:order val="0"/>
          <c:tx>
            <c:strRef>
              <c:f>Sheet1!$B$1</c:f>
              <c:strCache>
                <c:ptCount val="1"/>
                <c:pt idx="0">
                  <c:v>Not adjusting speed to country roads</c:v>
                </c:pt>
              </c:strCache>
            </c:strRef>
          </c:tx>
          <c:spPr>
            <a:ln w="28575" cap="rnd">
              <a:solidFill>
                <a:schemeClr val="accent1"/>
              </a:solidFill>
              <a:round/>
            </a:ln>
            <a:effectLst/>
          </c:spPr>
          <c:marker>
            <c:symbol val="none"/>
          </c:marker>
          <c:dLbls>
            <c:dLbl>
              <c:idx val="0"/>
              <c:layout>
                <c:manualLayout>
                  <c:x val="-4.3974614080272582E-2"/>
                  <c:y val="0"/>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3.5560191180204349E-2"/>
                      <c:h val="4.105571652842914E-2"/>
                    </c:manualLayout>
                  </c15:layout>
                </c:ext>
                <c:ext xmlns:c16="http://schemas.microsoft.com/office/drawing/2014/chart" uri="{C3380CC4-5D6E-409C-BE32-E72D297353CC}">
                  <c16:uniqueId val="{00000001-823F-4110-B264-A3E4E664C836}"/>
                </c:ext>
              </c:extLst>
            </c:dLbl>
            <c:dLbl>
              <c:idx val="1"/>
              <c:delete val="1"/>
              <c:extLst>
                <c:ext xmlns:c15="http://schemas.microsoft.com/office/drawing/2012/chart" uri="{CE6537A1-D6FC-4f65-9D91-7224C49458BB}"/>
                <c:ext xmlns:c16="http://schemas.microsoft.com/office/drawing/2014/chart" uri="{C3380CC4-5D6E-409C-BE32-E72D297353CC}">
                  <c16:uniqueId val="{00000000-4760-45D7-9656-A788D071B47D}"/>
                </c:ext>
              </c:extLst>
            </c:dLbl>
            <c:dLbl>
              <c:idx val="2"/>
              <c:delete val="1"/>
              <c:extLst>
                <c:ext xmlns:c15="http://schemas.microsoft.com/office/drawing/2012/chart" uri="{CE6537A1-D6FC-4f65-9D91-7224C49458BB}"/>
                <c:ext xmlns:c16="http://schemas.microsoft.com/office/drawing/2014/chart" uri="{C3380CC4-5D6E-409C-BE32-E72D297353CC}">
                  <c16:uniqueId val="{00000001-4760-45D7-9656-A788D071B47D}"/>
                </c:ext>
              </c:extLst>
            </c:dLbl>
            <c:dLbl>
              <c:idx val="3"/>
              <c:delete val="1"/>
              <c:extLst>
                <c:ext xmlns:c15="http://schemas.microsoft.com/office/drawing/2012/chart" uri="{CE6537A1-D6FC-4f65-9D91-7224C49458BB}"/>
                <c:ext xmlns:c16="http://schemas.microsoft.com/office/drawing/2014/chart" uri="{C3380CC4-5D6E-409C-BE32-E72D297353CC}">
                  <c16:uniqueId val="{00000002-4760-45D7-9656-A788D071B47D}"/>
                </c:ext>
              </c:extLst>
            </c:dLbl>
            <c:dLbl>
              <c:idx val="4"/>
              <c:delete val="1"/>
              <c:extLst>
                <c:ext xmlns:c15="http://schemas.microsoft.com/office/drawing/2012/chart" uri="{CE6537A1-D6FC-4f65-9D91-7224C49458BB}"/>
                <c:ext xmlns:c16="http://schemas.microsoft.com/office/drawing/2014/chart" uri="{C3380CC4-5D6E-409C-BE32-E72D297353CC}">
                  <c16:uniqueId val="{00000003-4760-45D7-9656-A788D071B47D}"/>
                </c:ext>
              </c:extLst>
            </c:dLbl>
            <c:dLbl>
              <c:idx val="5"/>
              <c:delete val="1"/>
              <c:extLst>
                <c:ext xmlns:c15="http://schemas.microsoft.com/office/drawing/2012/chart" uri="{CE6537A1-D6FC-4f65-9D91-7224C49458BB}"/>
                <c:ext xmlns:c16="http://schemas.microsoft.com/office/drawing/2014/chart" uri="{C3380CC4-5D6E-409C-BE32-E72D297353CC}">
                  <c16:uniqueId val="{00000004-4760-45D7-9656-A788D071B47D}"/>
                </c:ext>
              </c:extLst>
            </c:dLbl>
            <c:dLbl>
              <c:idx val="6"/>
              <c:delete val="1"/>
              <c:extLst>
                <c:ext xmlns:c15="http://schemas.microsoft.com/office/drawing/2012/chart" uri="{CE6537A1-D6FC-4f65-9D91-7224C49458BB}"/>
                <c:ext xmlns:c16="http://schemas.microsoft.com/office/drawing/2014/chart" uri="{C3380CC4-5D6E-409C-BE32-E72D297353CC}">
                  <c16:uniqueId val="{00000005-4760-45D7-9656-A788D071B47D}"/>
                </c:ext>
              </c:extLst>
            </c:dLbl>
            <c:dLbl>
              <c:idx val="7"/>
              <c:delete val="1"/>
              <c:extLst>
                <c:ext xmlns:c15="http://schemas.microsoft.com/office/drawing/2012/chart" uri="{CE6537A1-D6FC-4f65-9D91-7224C49458BB}"/>
                <c:ext xmlns:c16="http://schemas.microsoft.com/office/drawing/2014/chart" uri="{C3380CC4-5D6E-409C-BE32-E72D297353CC}">
                  <c16:uniqueId val="{00000006-4760-45D7-9656-A788D071B47D}"/>
                </c:ext>
              </c:extLst>
            </c:dLbl>
            <c:dLbl>
              <c:idx val="8"/>
              <c:delete val="1"/>
              <c:extLst>
                <c:ext xmlns:c15="http://schemas.microsoft.com/office/drawing/2012/chart" uri="{CE6537A1-D6FC-4f65-9D91-7224C49458BB}"/>
                <c:ext xmlns:c16="http://schemas.microsoft.com/office/drawing/2014/chart" uri="{C3380CC4-5D6E-409C-BE32-E72D297353CC}">
                  <c16:uniqueId val="{00000007-4760-45D7-9656-A788D071B47D}"/>
                </c:ext>
              </c:extLst>
            </c:dLbl>
            <c:dLbl>
              <c:idx val="9"/>
              <c:delete val="1"/>
              <c:extLst>
                <c:ext xmlns:c15="http://schemas.microsoft.com/office/drawing/2012/chart" uri="{CE6537A1-D6FC-4f65-9D91-7224C49458BB}"/>
                <c:ext xmlns:c16="http://schemas.microsoft.com/office/drawing/2014/chart" uri="{C3380CC4-5D6E-409C-BE32-E72D297353CC}">
                  <c16:uniqueId val="{00000008-4760-45D7-9656-A788D071B47D}"/>
                </c:ext>
              </c:extLst>
            </c:dLbl>
            <c:dLbl>
              <c:idx val="10"/>
              <c:delete val="1"/>
              <c:extLst>
                <c:ext xmlns:c15="http://schemas.microsoft.com/office/drawing/2012/chart" uri="{CE6537A1-D6FC-4f65-9D91-7224C49458BB}"/>
                <c:ext xmlns:c16="http://schemas.microsoft.com/office/drawing/2014/chart" uri="{C3380CC4-5D6E-409C-BE32-E72D297353CC}">
                  <c16:uniqueId val="{00000009-4760-45D7-9656-A788D071B47D}"/>
                </c:ext>
              </c:extLst>
            </c:dLbl>
            <c:dLbl>
              <c:idx val="11"/>
              <c:delete val="1"/>
              <c:extLst>
                <c:ext xmlns:c15="http://schemas.microsoft.com/office/drawing/2012/chart" uri="{CE6537A1-D6FC-4f65-9D91-7224C49458BB}"/>
                <c:ext xmlns:c16="http://schemas.microsoft.com/office/drawing/2014/chart" uri="{C3380CC4-5D6E-409C-BE32-E72D297353CC}">
                  <c16:uniqueId val="{0000000A-4760-45D7-9656-A788D071B47D}"/>
                </c:ext>
              </c:extLst>
            </c:dLbl>
            <c:dLbl>
              <c:idx val="12"/>
              <c:delete val="1"/>
              <c:extLst>
                <c:ext xmlns:c15="http://schemas.microsoft.com/office/drawing/2012/chart" uri="{CE6537A1-D6FC-4f65-9D91-7224C49458BB}"/>
                <c:ext xmlns:c16="http://schemas.microsoft.com/office/drawing/2014/chart" uri="{C3380CC4-5D6E-409C-BE32-E72D297353CC}">
                  <c16:uniqueId val="{0000000B-4760-45D7-9656-A788D071B47D}"/>
                </c:ext>
              </c:extLst>
            </c:dLbl>
            <c:dLbl>
              <c:idx val="13"/>
              <c:layout>
                <c:manualLayout>
                  <c:x val="-7.6826158421752144E-3"/>
                  <c:y val="-1.20974156939147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DD7-469F-BB46-CBA072BDC11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July '15</c:v>
                </c:pt>
                <c:pt idx="1">
                  <c:v>Feb '16</c:v>
                </c:pt>
                <c:pt idx="2">
                  <c:v>July '16</c:v>
                </c:pt>
                <c:pt idx="3">
                  <c:v>Mar '17</c:v>
                </c:pt>
                <c:pt idx="4">
                  <c:v>Aug '17</c:v>
                </c:pt>
                <c:pt idx="5">
                  <c:v>Feb '18</c:v>
                </c:pt>
                <c:pt idx="6">
                  <c:v>Aug '18</c:v>
                </c:pt>
                <c:pt idx="7">
                  <c:v>Nov '19</c:v>
                </c:pt>
                <c:pt idx="8">
                  <c:v>Aug '20</c:v>
                </c:pt>
                <c:pt idx="9">
                  <c:v>Feb '21</c:v>
                </c:pt>
                <c:pt idx="10">
                  <c:v>Aug '21</c:v>
                </c:pt>
                <c:pt idx="11">
                  <c:v>Feb '22</c:v>
                </c:pt>
                <c:pt idx="12">
                  <c:v>Aug '24</c:v>
                </c:pt>
                <c:pt idx="13">
                  <c:v>Feb '25</c:v>
                </c:pt>
              </c:strCache>
            </c:strRef>
          </c:cat>
          <c:val>
            <c:numRef>
              <c:f>Sheet1!$B$2:$B$15</c:f>
              <c:numCache>
                <c:formatCode>General</c:formatCode>
                <c:ptCount val="14"/>
                <c:pt idx="0">
                  <c:v>53</c:v>
                </c:pt>
                <c:pt idx="1">
                  <c:v>63</c:v>
                </c:pt>
                <c:pt idx="2">
                  <c:v>62</c:v>
                </c:pt>
                <c:pt idx="3">
                  <c:v>63</c:v>
                </c:pt>
                <c:pt idx="4">
                  <c:v>69</c:v>
                </c:pt>
                <c:pt idx="5" formatCode="0">
                  <c:v>61</c:v>
                </c:pt>
                <c:pt idx="6" formatCode="0">
                  <c:v>66</c:v>
                </c:pt>
                <c:pt idx="7" formatCode="0">
                  <c:v>64</c:v>
                </c:pt>
                <c:pt idx="8" formatCode="0">
                  <c:v>50</c:v>
                </c:pt>
                <c:pt idx="9" formatCode="0">
                  <c:v>57</c:v>
                </c:pt>
                <c:pt idx="10" formatCode="0">
                  <c:v>49</c:v>
                </c:pt>
                <c:pt idx="11" formatCode="0">
                  <c:v>49</c:v>
                </c:pt>
                <c:pt idx="12" formatCode="0">
                  <c:v>59</c:v>
                </c:pt>
                <c:pt idx="13" formatCode="0">
                  <c:v>54</c:v>
                </c:pt>
              </c:numCache>
            </c:numRef>
          </c:val>
          <c:smooth val="0"/>
          <c:extLst>
            <c:ext xmlns:c16="http://schemas.microsoft.com/office/drawing/2014/chart" uri="{C3380CC4-5D6E-409C-BE32-E72D297353CC}">
              <c16:uniqueId val="{0000000C-4760-45D7-9656-A788D071B47D}"/>
            </c:ext>
          </c:extLst>
        </c:ser>
        <c:ser>
          <c:idx val="1"/>
          <c:order val="1"/>
          <c:tx>
            <c:strRef>
              <c:f>Sheet1!$C$1</c:f>
              <c:strCache>
                <c:ptCount val="1"/>
                <c:pt idx="0">
                  <c:v>Driving at +10 mph in cities or towns</c:v>
                </c:pt>
              </c:strCache>
            </c:strRef>
          </c:tx>
          <c:spPr>
            <a:ln w="28575" cap="rnd">
              <a:solidFill>
                <a:schemeClr val="accent2"/>
              </a:solidFill>
              <a:round/>
            </a:ln>
            <a:effectLst/>
          </c:spPr>
          <c:marker>
            <c:symbol val="none"/>
          </c:marker>
          <c:dLbls>
            <c:dLbl>
              <c:idx val="2"/>
              <c:layout>
                <c:manualLayout>
                  <c:x val="-3.4609405188283454E-2"/>
                  <c:y val="-1.77176369845963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162-4406-8C3A-84B241C399E2}"/>
                </c:ext>
              </c:extLst>
            </c:dLbl>
            <c:dLbl>
              <c:idx val="3"/>
              <c:delete val="1"/>
              <c:extLst>
                <c:ext xmlns:c15="http://schemas.microsoft.com/office/drawing/2012/chart" uri="{CE6537A1-D6FC-4f65-9D91-7224C49458BB}"/>
                <c:ext xmlns:c16="http://schemas.microsoft.com/office/drawing/2014/chart" uri="{C3380CC4-5D6E-409C-BE32-E72D297353CC}">
                  <c16:uniqueId val="{00000001-7162-4406-8C3A-84B241C399E2}"/>
                </c:ext>
              </c:extLst>
            </c:dLbl>
            <c:dLbl>
              <c:idx val="4"/>
              <c:delete val="1"/>
              <c:extLst>
                <c:ext xmlns:c15="http://schemas.microsoft.com/office/drawing/2012/chart" uri="{CE6537A1-D6FC-4f65-9D91-7224C49458BB}"/>
                <c:ext xmlns:c16="http://schemas.microsoft.com/office/drawing/2014/chart" uri="{C3380CC4-5D6E-409C-BE32-E72D297353CC}">
                  <c16:uniqueId val="{00000002-7162-4406-8C3A-84B241C399E2}"/>
                </c:ext>
              </c:extLst>
            </c:dLbl>
            <c:dLbl>
              <c:idx val="5"/>
              <c:delete val="1"/>
              <c:extLst>
                <c:ext xmlns:c15="http://schemas.microsoft.com/office/drawing/2012/chart" uri="{CE6537A1-D6FC-4f65-9D91-7224C49458BB}"/>
                <c:ext xmlns:c16="http://schemas.microsoft.com/office/drawing/2014/chart" uri="{C3380CC4-5D6E-409C-BE32-E72D297353CC}">
                  <c16:uniqueId val="{00000003-7162-4406-8C3A-84B241C399E2}"/>
                </c:ext>
              </c:extLst>
            </c:dLbl>
            <c:dLbl>
              <c:idx val="6"/>
              <c:delete val="1"/>
              <c:extLst>
                <c:ext xmlns:c15="http://schemas.microsoft.com/office/drawing/2012/chart" uri="{CE6537A1-D6FC-4f65-9D91-7224C49458BB}"/>
                <c:ext xmlns:c16="http://schemas.microsoft.com/office/drawing/2014/chart" uri="{C3380CC4-5D6E-409C-BE32-E72D297353CC}">
                  <c16:uniqueId val="{00000000-823F-4110-B264-A3E4E664C836}"/>
                </c:ext>
              </c:extLst>
            </c:dLbl>
            <c:dLbl>
              <c:idx val="7"/>
              <c:delete val="1"/>
              <c:extLst>
                <c:ext xmlns:c15="http://schemas.microsoft.com/office/drawing/2012/chart" uri="{CE6537A1-D6FC-4f65-9D91-7224C49458BB}"/>
                <c:ext xmlns:c16="http://schemas.microsoft.com/office/drawing/2014/chart" uri="{C3380CC4-5D6E-409C-BE32-E72D297353CC}">
                  <c16:uniqueId val="{0000000D-4760-45D7-9656-A788D071B47D}"/>
                </c:ext>
              </c:extLst>
            </c:dLbl>
            <c:dLbl>
              <c:idx val="8"/>
              <c:delete val="1"/>
              <c:extLst>
                <c:ext xmlns:c15="http://schemas.microsoft.com/office/drawing/2012/chart" uri="{CE6537A1-D6FC-4f65-9D91-7224C49458BB}"/>
                <c:ext xmlns:c16="http://schemas.microsoft.com/office/drawing/2014/chart" uri="{C3380CC4-5D6E-409C-BE32-E72D297353CC}">
                  <c16:uniqueId val="{0000000E-4760-45D7-9656-A788D071B47D}"/>
                </c:ext>
              </c:extLst>
            </c:dLbl>
            <c:dLbl>
              <c:idx val="9"/>
              <c:delete val="1"/>
              <c:extLst>
                <c:ext xmlns:c15="http://schemas.microsoft.com/office/drawing/2012/chart" uri="{CE6537A1-D6FC-4f65-9D91-7224C49458BB}"/>
                <c:ext xmlns:c16="http://schemas.microsoft.com/office/drawing/2014/chart" uri="{C3380CC4-5D6E-409C-BE32-E72D297353CC}">
                  <c16:uniqueId val="{0000000F-4760-45D7-9656-A788D071B47D}"/>
                </c:ext>
              </c:extLst>
            </c:dLbl>
            <c:dLbl>
              <c:idx val="10"/>
              <c:delete val="1"/>
              <c:extLst>
                <c:ext xmlns:c15="http://schemas.microsoft.com/office/drawing/2012/chart" uri="{CE6537A1-D6FC-4f65-9D91-7224C49458BB}"/>
                <c:ext xmlns:c16="http://schemas.microsoft.com/office/drawing/2014/chart" uri="{C3380CC4-5D6E-409C-BE32-E72D297353CC}">
                  <c16:uniqueId val="{00000010-4760-45D7-9656-A788D071B47D}"/>
                </c:ext>
              </c:extLst>
            </c:dLbl>
            <c:dLbl>
              <c:idx val="11"/>
              <c:delete val="1"/>
              <c:extLst>
                <c:ext xmlns:c15="http://schemas.microsoft.com/office/drawing/2012/chart" uri="{CE6537A1-D6FC-4f65-9D91-7224C49458BB}"/>
                <c:ext xmlns:c16="http://schemas.microsoft.com/office/drawing/2014/chart" uri="{C3380CC4-5D6E-409C-BE32-E72D297353CC}">
                  <c16:uniqueId val="{00000011-4760-45D7-9656-A788D071B47D}"/>
                </c:ext>
              </c:extLst>
            </c:dLbl>
            <c:dLbl>
              <c:idx val="12"/>
              <c:delete val="1"/>
              <c:extLst>
                <c:ext xmlns:c15="http://schemas.microsoft.com/office/drawing/2012/chart" uri="{CE6537A1-D6FC-4f65-9D91-7224C49458BB}"/>
                <c:ext xmlns:c16="http://schemas.microsoft.com/office/drawing/2014/chart" uri="{C3380CC4-5D6E-409C-BE32-E72D297353CC}">
                  <c16:uniqueId val="{00000001-9DD7-469F-BB46-CBA072BDC112}"/>
                </c:ext>
              </c:extLst>
            </c:dLbl>
            <c:dLbl>
              <c:idx val="13"/>
              <c:layout>
                <c:manualLayout>
                  <c:x val="-9.3655401763068635E-3"/>
                  <c:y val="1.60036907594932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DD7-469F-BB46-CBA072BDC11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July '15</c:v>
                </c:pt>
                <c:pt idx="1">
                  <c:v>Feb '16</c:v>
                </c:pt>
                <c:pt idx="2">
                  <c:v>July '16</c:v>
                </c:pt>
                <c:pt idx="3">
                  <c:v>Mar '17</c:v>
                </c:pt>
                <c:pt idx="4">
                  <c:v>Aug '17</c:v>
                </c:pt>
                <c:pt idx="5">
                  <c:v>Feb '18</c:v>
                </c:pt>
                <c:pt idx="6">
                  <c:v>Aug '18</c:v>
                </c:pt>
                <c:pt idx="7">
                  <c:v>Nov '19</c:v>
                </c:pt>
                <c:pt idx="8">
                  <c:v>Aug '20</c:v>
                </c:pt>
                <c:pt idx="9">
                  <c:v>Feb '21</c:v>
                </c:pt>
                <c:pt idx="10">
                  <c:v>Aug '21</c:v>
                </c:pt>
                <c:pt idx="11">
                  <c:v>Feb '22</c:v>
                </c:pt>
                <c:pt idx="12">
                  <c:v>Aug '24</c:v>
                </c:pt>
                <c:pt idx="13">
                  <c:v>Feb '25</c:v>
                </c:pt>
              </c:strCache>
            </c:strRef>
          </c:cat>
          <c:val>
            <c:numRef>
              <c:f>Sheet1!$C$2:$C$15</c:f>
              <c:numCache>
                <c:formatCode>General</c:formatCode>
                <c:ptCount val="14"/>
                <c:pt idx="2">
                  <c:v>64</c:v>
                </c:pt>
                <c:pt idx="3">
                  <c:v>60</c:v>
                </c:pt>
                <c:pt idx="4">
                  <c:v>66</c:v>
                </c:pt>
                <c:pt idx="5" formatCode="0">
                  <c:v>68</c:v>
                </c:pt>
                <c:pt idx="6" formatCode="0">
                  <c:v>69</c:v>
                </c:pt>
                <c:pt idx="7" formatCode="0">
                  <c:v>57</c:v>
                </c:pt>
                <c:pt idx="8" formatCode="0">
                  <c:v>58</c:v>
                </c:pt>
                <c:pt idx="9" formatCode="0">
                  <c:v>65</c:v>
                </c:pt>
                <c:pt idx="10" formatCode="0">
                  <c:v>55</c:v>
                </c:pt>
                <c:pt idx="11" formatCode="0">
                  <c:v>54</c:v>
                </c:pt>
                <c:pt idx="12" formatCode="0">
                  <c:v>54</c:v>
                </c:pt>
                <c:pt idx="13" formatCode="0">
                  <c:v>53</c:v>
                </c:pt>
              </c:numCache>
            </c:numRef>
          </c:val>
          <c:smooth val="0"/>
          <c:extLst>
            <c:ext xmlns:c16="http://schemas.microsoft.com/office/drawing/2014/chart" uri="{C3380CC4-5D6E-409C-BE32-E72D297353CC}">
              <c16:uniqueId val="{00000012-4760-45D7-9656-A788D071B47D}"/>
            </c:ext>
          </c:extLst>
        </c:ser>
        <c:ser>
          <c:idx val="2"/>
          <c:order val="2"/>
          <c:tx>
            <c:strRef>
              <c:f>Sheet1!$D$1</c:f>
              <c:strCache>
                <c:ptCount val="1"/>
                <c:pt idx="0">
                  <c:v>Speeding up through amber</c:v>
                </c:pt>
              </c:strCache>
            </c:strRef>
          </c:tx>
          <c:spPr>
            <a:ln w="28575" cap="rnd">
              <a:solidFill>
                <a:schemeClr val="accent3"/>
              </a:solidFill>
              <a:round/>
            </a:ln>
            <a:effectLst/>
          </c:spPr>
          <c:marker>
            <c:symbol val="none"/>
          </c:marker>
          <c:dLbls>
            <c:dLbl>
              <c:idx val="0"/>
              <c:layout>
                <c:manualLayout>
                  <c:x val="-3.9658178190678774E-2"/>
                  <c:y val="-8.5697311255167243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162-4406-8C3A-84B241C399E2}"/>
                </c:ext>
              </c:extLst>
            </c:dLbl>
            <c:dLbl>
              <c:idx val="1"/>
              <c:delete val="1"/>
              <c:extLst>
                <c:ext xmlns:c15="http://schemas.microsoft.com/office/drawing/2012/chart" uri="{CE6537A1-D6FC-4f65-9D91-7224C49458BB}"/>
                <c:ext xmlns:c16="http://schemas.microsoft.com/office/drawing/2014/chart" uri="{C3380CC4-5D6E-409C-BE32-E72D297353CC}">
                  <c16:uniqueId val="{00000005-7162-4406-8C3A-84B241C399E2}"/>
                </c:ext>
              </c:extLst>
            </c:dLbl>
            <c:dLbl>
              <c:idx val="2"/>
              <c:delete val="1"/>
              <c:extLst>
                <c:ext xmlns:c15="http://schemas.microsoft.com/office/drawing/2012/chart" uri="{CE6537A1-D6FC-4f65-9D91-7224C49458BB}"/>
                <c:ext xmlns:c16="http://schemas.microsoft.com/office/drawing/2014/chart" uri="{C3380CC4-5D6E-409C-BE32-E72D297353CC}">
                  <c16:uniqueId val="{00000006-7162-4406-8C3A-84B241C399E2}"/>
                </c:ext>
              </c:extLst>
            </c:dLbl>
            <c:dLbl>
              <c:idx val="3"/>
              <c:delete val="1"/>
              <c:extLst>
                <c:ext xmlns:c15="http://schemas.microsoft.com/office/drawing/2012/chart" uri="{CE6537A1-D6FC-4f65-9D91-7224C49458BB}"/>
                <c:ext xmlns:c16="http://schemas.microsoft.com/office/drawing/2014/chart" uri="{C3380CC4-5D6E-409C-BE32-E72D297353CC}">
                  <c16:uniqueId val="{00000007-7162-4406-8C3A-84B241C399E2}"/>
                </c:ext>
              </c:extLst>
            </c:dLbl>
            <c:dLbl>
              <c:idx val="4"/>
              <c:delete val="1"/>
              <c:extLst>
                <c:ext xmlns:c15="http://schemas.microsoft.com/office/drawing/2012/chart" uri="{CE6537A1-D6FC-4f65-9D91-7224C49458BB}"/>
                <c:ext xmlns:c16="http://schemas.microsoft.com/office/drawing/2014/chart" uri="{C3380CC4-5D6E-409C-BE32-E72D297353CC}">
                  <c16:uniqueId val="{00000007-823F-4110-B264-A3E4E664C836}"/>
                </c:ext>
              </c:extLst>
            </c:dLbl>
            <c:dLbl>
              <c:idx val="5"/>
              <c:delete val="1"/>
              <c:extLst>
                <c:ext xmlns:c15="http://schemas.microsoft.com/office/drawing/2012/chart" uri="{CE6537A1-D6FC-4f65-9D91-7224C49458BB}"/>
                <c:ext xmlns:c16="http://schemas.microsoft.com/office/drawing/2014/chart" uri="{C3380CC4-5D6E-409C-BE32-E72D297353CC}">
                  <c16:uniqueId val="{00000013-4760-45D7-9656-A788D071B47D}"/>
                </c:ext>
              </c:extLst>
            </c:dLbl>
            <c:dLbl>
              <c:idx val="6"/>
              <c:delete val="1"/>
              <c:extLst>
                <c:ext xmlns:c15="http://schemas.microsoft.com/office/drawing/2012/chart" uri="{CE6537A1-D6FC-4f65-9D91-7224C49458BB}"/>
                <c:ext xmlns:c16="http://schemas.microsoft.com/office/drawing/2014/chart" uri="{C3380CC4-5D6E-409C-BE32-E72D297353CC}">
                  <c16:uniqueId val="{00000014-4760-45D7-9656-A788D071B47D}"/>
                </c:ext>
              </c:extLst>
            </c:dLbl>
            <c:dLbl>
              <c:idx val="7"/>
              <c:delete val="1"/>
              <c:extLst>
                <c:ext xmlns:c15="http://schemas.microsoft.com/office/drawing/2012/chart" uri="{CE6537A1-D6FC-4f65-9D91-7224C49458BB}"/>
                <c:ext xmlns:c16="http://schemas.microsoft.com/office/drawing/2014/chart" uri="{C3380CC4-5D6E-409C-BE32-E72D297353CC}">
                  <c16:uniqueId val="{00000015-4760-45D7-9656-A788D071B47D}"/>
                </c:ext>
              </c:extLst>
            </c:dLbl>
            <c:dLbl>
              <c:idx val="8"/>
              <c:delete val="1"/>
              <c:extLst>
                <c:ext xmlns:c15="http://schemas.microsoft.com/office/drawing/2012/chart" uri="{CE6537A1-D6FC-4f65-9D91-7224C49458BB}"/>
                <c:ext xmlns:c16="http://schemas.microsoft.com/office/drawing/2014/chart" uri="{C3380CC4-5D6E-409C-BE32-E72D297353CC}">
                  <c16:uniqueId val="{00000016-4760-45D7-9656-A788D071B47D}"/>
                </c:ext>
              </c:extLst>
            </c:dLbl>
            <c:dLbl>
              <c:idx val="9"/>
              <c:delete val="1"/>
              <c:extLst>
                <c:ext xmlns:c15="http://schemas.microsoft.com/office/drawing/2012/chart" uri="{CE6537A1-D6FC-4f65-9D91-7224C49458BB}"/>
                <c:ext xmlns:c16="http://schemas.microsoft.com/office/drawing/2014/chart" uri="{C3380CC4-5D6E-409C-BE32-E72D297353CC}">
                  <c16:uniqueId val="{00000017-4760-45D7-9656-A788D071B47D}"/>
                </c:ext>
              </c:extLst>
            </c:dLbl>
            <c:dLbl>
              <c:idx val="10"/>
              <c:delete val="1"/>
              <c:extLst>
                <c:ext xmlns:c15="http://schemas.microsoft.com/office/drawing/2012/chart" uri="{CE6537A1-D6FC-4f65-9D91-7224C49458BB}"/>
                <c:ext xmlns:c16="http://schemas.microsoft.com/office/drawing/2014/chart" uri="{C3380CC4-5D6E-409C-BE32-E72D297353CC}">
                  <c16:uniqueId val="{00000018-4760-45D7-9656-A788D071B47D}"/>
                </c:ext>
              </c:extLst>
            </c:dLbl>
            <c:dLbl>
              <c:idx val="11"/>
              <c:delete val="1"/>
              <c:extLst>
                <c:ext xmlns:c15="http://schemas.microsoft.com/office/drawing/2012/chart" uri="{CE6537A1-D6FC-4f65-9D91-7224C49458BB}"/>
                <c:ext xmlns:c16="http://schemas.microsoft.com/office/drawing/2014/chart" uri="{C3380CC4-5D6E-409C-BE32-E72D297353CC}">
                  <c16:uniqueId val="{00000019-4760-45D7-9656-A788D071B47D}"/>
                </c:ext>
              </c:extLst>
            </c:dLbl>
            <c:dLbl>
              <c:idx val="12"/>
              <c:delete val="1"/>
              <c:extLst>
                <c:ext xmlns:c15="http://schemas.microsoft.com/office/drawing/2012/chart" uri="{CE6537A1-D6FC-4f65-9D91-7224C49458BB}"/>
                <c:ext xmlns:c16="http://schemas.microsoft.com/office/drawing/2014/chart" uri="{C3380CC4-5D6E-409C-BE32-E72D297353CC}">
                  <c16:uniqueId val="{0000001A-4760-45D7-9656-A788D071B47D}"/>
                </c:ext>
              </c:extLst>
            </c:dLbl>
            <c:dLbl>
              <c:idx val="13"/>
              <c:layout>
                <c:manualLayout>
                  <c:x val="-9.3655401763068635E-3"/>
                  <c:y val="-2.33378582752780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DD7-469F-BB46-CBA072BDC11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July '15</c:v>
                </c:pt>
                <c:pt idx="1">
                  <c:v>Feb '16</c:v>
                </c:pt>
                <c:pt idx="2">
                  <c:v>July '16</c:v>
                </c:pt>
                <c:pt idx="3">
                  <c:v>Mar '17</c:v>
                </c:pt>
                <c:pt idx="4">
                  <c:v>Aug '17</c:v>
                </c:pt>
                <c:pt idx="5">
                  <c:v>Feb '18</c:v>
                </c:pt>
                <c:pt idx="6">
                  <c:v>Aug '18</c:v>
                </c:pt>
                <c:pt idx="7">
                  <c:v>Nov '19</c:v>
                </c:pt>
                <c:pt idx="8">
                  <c:v>Aug '20</c:v>
                </c:pt>
                <c:pt idx="9">
                  <c:v>Feb '21</c:v>
                </c:pt>
                <c:pt idx="10">
                  <c:v>Aug '21</c:v>
                </c:pt>
                <c:pt idx="11">
                  <c:v>Feb '22</c:v>
                </c:pt>
                <c:pt idx="12">
                  <c:v>Aug '24</c:v>
                </c:pt>
                <c:pt idx="13">
                  <c:v>Feb '25</c:v>
                </c:pt>
              </c:strCache>
            </c:strRef>
          </c:cat>
          <c:val>
            <c:numRef>
              <c:f>Sheet1!$D$2:$D$15</c:f>
              <c:numCache>
                <c:formatCode>General</c:formatCode>
                <c:ptCount val="14"/>
                <c:pt idx="0">
                  <c:v>38</c:v>
                </c:pt>
                <c:pt idx="1">
                  <c:v>42</c:v>
                </c:pt>
                <c:pt idx="2">
                  <c:v>42</c:v>
                </c:pt>
                <c:pt idx="3">
                  <c:v>47</c:v>
                </c:pt>
                <c:pt idx="4">
                  <c:v>47</c:v>
                </c:pt>
                <c:pt idx="5" formatCode="0">
                  <c:v>47</c:v>
                </c:pt>
                <c:pt idx="6" formatCode="0">
                  <c:v>47</c:v>
                </c:pt>
                <c:pt idx="7" formatCode="0">
                  <c:v>40</c:v>
                </c:pt>
                <c:pt idx="8">
                  <c:v>39</c:v>
                </c:pt>
                <c:pt idx="9">
                  <c:v>41</c:v>
                </c:pt>
                <c:pt idx="10">
                  <c:v>41</c:v>
                </c:pt>
                <c:pt idx="11">
                  <c:v>39</c:v>
                </c:pt>
                <c:pt idx="12">
                  <c:v>39</c:v>
                </c:pt>
                <c:pt idx="13">
                  <c:v>37</c:v>
                </c:pt>
              </c:numCache>
            </c:numRef>
          </c:val>
          <c:smooth val="0"/>
          <c:extLst>
            <c:ext xmlns:c16="http://schemas.microsoft.com/office/drawing/2014/chart" uri="{C3380CC4-5D6E-409C-BE32-E72D297353CC}">
              <c16:uniqueId val="{0000001B-4760-45D7-9656-A788D071B47D}"/>
            </c:ext>
          </c:extLst>
        </c:ser>
        <c:ser>
          <c:idx val="3"/>
          <c:order val="3"/>
          <c:tx>
            <c:strRef>
              <c:f>Sheet1!$E$1</c:f>
              <c:strCache>
                <c:ptCount val="1"/>
                <c:pt idx="0">
                  <c:v>Driving at +10 mph on motorways</c:v>
                </c:pt>
              </c:strCache>
            </c:strRef>
          </c:tx>
          <c:spPr>
            <a:ln w="28575" cap="rnd">
              <a:solidFill>
                <a:schemeClr val="accent4"/>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9-823F-4110-B264-A3E4E664C836}"/>
                </c:ext>
              </c:extLst>
            </c:dLbl>
            <c:dLbl>
              <c:idx val="1"/>
              <c:delete val="1"/>
              <c:extLst>
                <c:ext xmlns:c15="http://schemas.microsoft.com/office/drawing/2012/chart" uri="{CE6537A1-D6FC-4f65-9D91-7224C49458BB}"/>
                <c:ext xmlns:c16="http://schemas.microsoft.com/office/drawing/2014/chart" uri="{C3380CC4-5D6E-409C-BE32-E72D297353CC}">
                  <c16:uniqueId val="{0000001C-4760-45D7-9656-A788D071B47D}"/>
                </c:ext>
              </c:extLst>
            </c:dLbl>
            <c:dLbl>
              <c:idx val="2"/>
              <c:delete val="1"/>
              <c:extLst>
                <c:ext xmlns:c15="http://schemas.microsoft.com/office/drawing/2012/chart" uri="{CE6537A1-D6FC-4f65-9D91-7224C49458BB}"/>
                <c:ext xmlns:c16="http://schemas.microsoft.com/office/drawing/2014/chart" uri="{C3380CC4-5D6E-409C-BE32-E72D297353CC}">
                  <c16:uniqueId val="{0000001D-4760-45D7-9656-A788D071B47D}"/>
                </c:ext>
              </c:extLst>
            </c:dLbl>
            <c:dLbl>
              <c:idx val="3"/>
              <c:delete val="1"/>
              <c:extLst>
                <c:ext xmlns:c15="http://schemas.microsoft.com/office/drawing/2012/chart" uri="{CE6537A1-D6FC-4f65-9D91-7224C49458BB}"/>
                <c:ext xmlns:c16="http://schemas.microsoft.com/office/drawing/2014/chart" uri="{C3380CC4-5D6E-409C-BE32-E72D297353CC}">
                  <c16:uniqueId val="{0000001E-4760-45D7-9656-A788D071B47D}"/>
                </c:ext>
              </c:extLst>
            </c:dLbl>
            <c:dLbl>
              <c:idx val="4"/>
              <c:delete val="1"/>
              <c:extLst>
                <c:ext xmlns:c15="http://schemas.microsoft.com/office/drawing/2012/chart" uri="{CE6537A1-D6FC-4f65-9D91-7224C49458BB}"/>
                <c:ext xmlns:c16="http://schemas.microsoft.com/office/drawing/2014/chart" uri="{C3380CC4-5D6E-409C-BE32-E72D297353CC}">
                  <c16:uniqueId val="{0000001F-4760-45D7-9656-A788D071B47D}"/>
                </c:ext>
              </c:extLst>
            </c:dLbl>
            <c:dLbl>
              <c:idx val="5"/>
              <c:delete val="1"/>
              <c:extLst>
                <c:ext xmlns:c15="http://schemas.microsoft.com/office/drawing/2012/chart" uri="{CE6537A1-D6FC-4f65-9D91-7224C49458BB}"/>
                <c:ext xmlns:c16="http://schemas.microsoft.com/office/drawing/2014/chart" uri="{C3380CC4-5D6E-409C-BE32-E72D297353CC}">
                  <c16:uniqueId val="{00000020-4760-45D7-9656-A788D071B47D}"/>
                </c:ext>
              </c:extLst>
            </c:dLbl>
            <c:dLbl>
              <c:idx val="6"/>
              <c:delete val="1"/>
              <c:extLst>
                <c:ext xmlns:c15="http://schemas.microsoft.com/office/drawing/2012/chart" uri="{CE6537A1-D6FC-4f65-9D91-7224C49458BB}"/>
                <c:ext xmlns:c16="http://schemas.microsoft.com/office/drawing/2014/chart" uri="{C3380CC4-5D6E-409C-BE32-E72D297353CC}">
                  <c16:uniqueId val="{00000021-4760-45D7-9656-A788D071B47D}"/>
                </c:ext>
              </c:extLst>
            </c:dLbl>
            <c:dLbl>
              <c:idx val="7"/>
              <c:delete val="1"/>
              <c:extLst>
                <c:ext xmlns:c15="http://schemas.microsoft.com/office/drawing/2012/chart" uri="{CE6537A1-D6FC-4f65-9D91-7224C49458BB}"/>
                <c:ext xmlns:c16="http://schemas.microsoft.com/office/drawing/2014/chart" uri="{C3380CC4-5D6E-409C-BE32-E72D297353CC}">
                  <c16:uniqueId val="{00000022-4760-45D7-9656-A788D071B47D}"/>
                </c:ext>
              </c:extLst>
            </c:dLbl>
            <c:dLbl>
              <c:idx val="8"/>
              <c:delete val="1"/>
              <c:extLst>
                <c:ext xmlns:c15="http://schemas.microsoft.com/office/drawing/2012/chart" uri="{CE6537A1-D6FC-4f65-9D91-7224C49458BB}"/>
                <c:ext xmlns:c16="http://schemas.microsoft.com/office/drawing/2014/chart" uri="{C3380CC4-5D6E-409C-BE32-E72D297353CC}">
                  <c16:uniqueId val="{00000023-4760-45D7-9656-A788D071B47D}"/>
                </c:ext>
              </c:extLst>
            </c:dLbl>
            <c:dLbl>
              <c:idx val="9"/>
              <c:delete val="1"/>
              <c:extLst>
                <c:ext xmlns:c15="http://schemas.microsoft.com/office/drawing/2012/chart" uri="{CE6537A1-D6FC-4f65-9D91-7224C49458BB}"/>
                <c:ext xmlns:c16="http://schemas.microsoft.com/office/drawing/2014/chart" uri="{C3380CC4-5D6E-409C-BE32-E72D297353CC}">
                  <c16:uniqueId val="{00000024-4760-45D7-9656-A788D071B47D}"/>
                </c:ext>
              </c:extLst>
            </c:dLbl>
            <c:dLbl>
              <c:idx val="10"/>
              <c:delete val="1"/>
              <c:extLst>
                <c:ext xmlns:c15="http://schemas.microsoft.com/office/drawing/2012/chart" uri="{CE6537A1-D6FC-4f65-9D91-7224C49458BB}"/>
                <c:ext xmlns:c16="http://schemas.microsoft.com/office/drawing/2014/chart" uri="{C3380CC4-5D6E-409C-BE32-E72D297353CC}">
                  <c16:uniqueId val="{00000025-4760-45D7-9656-A788D071B47D}"/>
                </c:ext>
              </c:extLst>
            </c:dLbl>
            <c:dLbl>
              <c:idx val="11"/>
              <c:delete val="1"/>
              <c:extLst>
                <c:ext xmlns:c15="http://schemas.microsoft.com/office/drawing/2012/chart" uri="{CE6537A1-D6FC-4f65-9D91-7224C49458BB}"/>
                <c:ext xmlns:c16="http://schemas.microsoft.com/office/drawing/2014/chart" uri="{C3380CC4-5D6E-409C-BE32-E72D297353CC}">
                  <c16:uniqueId val="{00000026-4760-45D7-9656-A788D071B47D}"/>
                </c:ext>
              </c:extLst>
            </c:dLbl>
            <c:dLbl>
              <c:idx val="12"/>
              <c:delete val="1"/>
              <c:extLst>
                <c:ext xmlns:c15="http://schemas.microsoft.com/office/drawing/2012/chart" uri="{CE6537A1-D6FC-4f65-9D91-7224C49458BB}"/>
                <c:ext xmlns:c16="http://schemas.microsoft.com/office/drawing/2014/chart" uri="{C3380CC4-5D6E-409C-BE32-E72D297353CC}">
                  <c16:uniqueId val="{00000027-4760-45D7-9656-A788D071B47D}"/>
                </c:ext>
              </c:extLst>
            </c:dLbl>
            <c:dLbl>
              <c:idx val="13"/>
              <c:layout>
                <c:manualLayout>
                  <c:x val="-9.3655401763068635E-3"/>
                  <c:y val="-9.287305048573979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DD7-469F-BB46-CBA072BDC11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July '15</c:v>
                </c:pt>
                <c:pt idx="1">
                  <c:v>Feb '16</c:v>
                </c:pt>
                <c:pt idx="2">
                  <c:v>July '16</c:v>
                </c:pt>
                <c:pt idx="3">
                  <c:v>Mar '17</c:v>
                </c:pt>
                <c:pt idx="4">
                  <c:v>Aug '17</c:v>
                </c:pt>
                <c:pt idx="5">
                  <c:v>Feb '18</c:v>
                </c:pt>
                <c:pt idx="6">
                  <c:v>Aug '18</c:v>
                </c:pt>
                <c:pt idx="7">
                  <c:v>Nov '19</c:v>
                </c:pt>
                <c:pt idx="8">
                  <c:v>Aug '20</c:v>
                </c:pt>
                <c:pt idx="9">
                  <c:v>Feb '21</c:v>
                </c:pt>
                <c:pt idx="10">
                  <c:v>Aug '21</c:v>
                </c:pt>
                <c:pt idx="11">
                  <c:v>Feb '22</c:v>
                </c:pt>
                <c:pt idx="12">
                  <c:v>Aug '24</c:v>
                </c:pt>
                <c:pt idx="13">
                  <c:v>Feb '25</c:v>
                </c:pt>
              </c:strCache>
            </c:strRef>
          </c:cat>
          <c:val>
            <c:numRef>
              <c:f>Sheet1!$E$2:$E$15</c:f>
              <c:numCache>
                <c:formatCode>General</c:formatCode>
                <c:ptCount val="14"/>
                <c:pt idx="0">
                  <c:v>23</c:v>
                </c:pt>
                <c:pt idx="1">
                  <c:v>27</c:v>
                </c:pt>
                <c:pt idx="2">
                  <c:v>31</c:v>
                </c:pt>
                <c:pt idx="3">
                  <c:v>31</c:v>
                </c:pt>
                <c:pt idx="4">
                  <c:v>35</c:v>
                </c:pt>
                <c:pt idx="5">
                  <c:v>32</c:v>
                </c:pt>
                <c:pt idx="6">
                  <c:v>39</c:v>
                </c:pt>
                <c:pt idx="7">
                  <c:v>29</c:v>
                </c:pt>
                <c:pt idx="8">
                  <c:v>30</c:v>
                </c:pt>
                <c:pt idx="9">
                  <c:v>32</c:v>
                </c:pt>
                <c:pt idx="10">
                  <c:v>31</c:v>
                </c:pt>
                <c:pt idx="11">
                  <c:v>28</c:v>
                </c:pt>
                <c:pt idx="12">
                  <c:v>25</c:v>
                </c:pt>
                <c:pt idx="13">
                  <c:v>33</c:v>
                </c:pt>
              </c:numCache>
            </c:numRef>
          </c:val>
          <c:smooth val="0"/>
          <c:extLst>
            <c:ext xmlns:c16="http://schemas.microsoft.com/office/drawing/2014/chart" uri="{C3380CC4-5D6E-409C-BE32-E72D297353CC}">
              <c16:uniqueId val="{00000028-4760-45D7-9656-A788D071B47D}"/>
            </c:ext>
          </c:extLst>
        </c:ser>
        <c:ser>
          <c:idx val="4"/>
          <c:order val="4"/>
          <c:tx>
            <c:strRef>
              <c:f>Sheet1!$F$1</c:f>
              <c:strCache>
                <c:ptCount val="1"/>
                <c:pt idx="0">
                  <c:v>Driving at +5 mph in cities and towns</c:v>
                </c:pt>
              </c:strCache>
            </c:strRef>
          </c:tx>
          <c:spPr>
            <a:ln w="28575" cap="rnd">
              <a:solidFill>
                <a:schemeClr val="accent5"/>
              </a:solidFill>
              <a:round/>
            </a:ln>
            <a:effectLst/>
          </c:spPr>
          <c:marker>
            <c:symbol val="none"/>
          </c:marker>
          <c:dLbls>
            <c:dLbl>
              <c:idx val="0"/>
              <c:layout>
                <c:manualLayout>
                  <c:x val="-3.892603984846791E-2"/>
                  <c:y val="-2.810110645340803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23F-4110-B264-A3E4E664C836}"/>
                </c:ext>
              </c:extLst>
            </c:dLbl>
            <c:dLbl>
              <c:idx val="1"/>
              <c:delete val="1"/>
              <c:extLst>
                <c:ext xmlns:c15="http://schemas.microsoft.com/office/drawing/2012/chart" uri="{CE6537A1-D6FC-4f65-9D91-7224C49458BB}"/>
                <c:ext xmlns:c16="http://schemas.microsoft.com/office/drawing/2014/chart" uri="{C3380CC4-5D6E-409C-BE32-E72D297353CC}">
                  <c16:uniqueId val="{00000029-4760-45D7-9656-A788D071B47D}"/>
                </c:ext>
              </c:extLst>
            </c:dLbl>
            <c:dLbl>
              <c:idx val="2"/>
              <c:delete val="1"/>
              <c:extLst>
                <c:ext xmlns:c15="http://schemas.microsoft.com/office/drawing/2012/chart" uri="{CE6537A1-D6FC-4f65-9D91-7224C49458BB}"/>
                <c:ext xmlns:c16="http://schemas.microsoft.com/office/drawing/2014/chart" uri="{C3380CC4-5D6E-409C-BE32-E72D297353CC}">
                  <c16:uniqueId val="{0000002A-4760-45D7-9656-A788D071B47D}"/>
                </c:ext>
              </c:extLst>
            </c:dLbl>
            <c:dLbl>
              <c:idx val="3"/>
              <c:delete val="1"/>
              <c:extLst>
                <c:ext xmlns:c15="http://schemas.microsoft.com/office/drawing/2012/chart" uri="{CE6537A1-D6FC-4f65-9D91-7224C49458BB}"/>
                <c:ext xmlns:c16="http://schemas.microsoft.com/office/drawing/2014/chart" uri="{C3380CC4-5D6E-409C-BE32-E72D297353CC}">
                  <c16:uniqueId val="{0000002B-4760-45D7-9656-A788D071B47D}"/>
                </c:ext>
              </c:extLst>
            </c:dLbl>
            <c:dLbl>
              <c:idx val="4"/>
              <c:delete val="1"/>
              <c:extLst>
                <c:ext xmlns:c15="http://schemas.microsoft.com/office/drawing/2012/chart" uri="{CE6537A1-D6FC-4f65-9D91-7224C49458BB}"/>
                <c:ext xmlns:c16="http://schemas.microsoft.com/office/drawing/2014/chart" uri="{C3380CC4-5D6E-409C-BE32-E72D297353CC}">
                  <c16:uniqueId val="{0000002C-4760-45D7-9656-A788D071B47D}"/>
                </c:ext>
              </c:extLst>
            </c:dLbl>
            <c:dLbl>
              <c:idx val="5"/>
              <c:delete val="1"/>
              <c:extLst>
                <c:ext xmlns:c15="http://schemas.microsoft.com/office/drawing/2012/chart" uri="{CE6537A1-D6FC-4f65-9D91-7224C49458BB}"/>
                <c:ext xmlns:c16="http://schemas.microsoft.com/office/drawing/2014/chart" uri="{C3380CC4-5D6E-409C-BE32-E72D297353CC}">
                  <c16:uniqueId val="{0000002D-4760-45D7-9656-A788D071B47D}"/>
                </c:ext>
              </c:extLst>
            </c:dLbl>
            <c:dLbl>
              <c:idx val="6"/>
              <c:delete val="1"/>
              <c:extLst>
                <c:ext xmlns:c15="http://schemas.microsoft.com/office/drawing/2012/chart" uri="{CE6537A1-D6FC-4f65-9D91-7224C49458BB}"/>
                <c:ext xmlns:c16="http://schemas.microsoft.com/office/drawing/2014/chart" uri="{C3380CC4-5D6E-409C-BE32-E72D297353CC}">
                  <c16:uniqueId val="{0000002E-4760-45D7-9656-A788D071B47D}"/>
                </c:ext>
              </c:extLst>
            </c:dLbl>
            <c:dLbl>
              <c:idx val="7"/>
              <c:delete val="1"/>
              <c:extLst>
                <c:ext xmlns:c15="http://schemas.microsoft.com/office/drawing/2012/chart" uri="{CE6537A1-D6FC-4f65-9D91-7224C49458BB}"/>
                <c:ext xmlns:c16="http://schemas.microsoft.com/office/drawing/2014/chart" uri="{C3380CC4-5D6E-409C-BE32-E72D297353CC}">
                  <c16:uniqueId val="{0000002F-4760-45D7-9656-A788D071B47D}"/>
                </c:ext>
              </c:extLst>
            </c:dLbl>
            <c:dLbl>
              <c:idx val="8"/>
              <c:delete val="1"/>
              <c:extLst>
                <c:ext xmlns:c15="http://schemas.microsoft.com/office/drawing/2012/chart" uri="{CE6537A1-D6FC-4f65-9D91-7224C49458BB}"/>
                <c:ext xmlns:c16="http://schemas.microsoft.com/office/drawing/2014/chart" uri="{C3380CC4-5D6E-409C-BE32-E72D297353CC}">
                  <c16:uniqueId val="{00000030-4760-45D7-9656-A788D071B47D}"/>
                </c:ext>
              </c:extLst>
            </c:dLbl>
            <c:dLbl>
              <c:idx val="9"/>
              <c:delete val="1"/>
              <c:extLst>
                <c:ext xmlns:c15="http://schemas.microsoft.com/office/drawing/2012/chart" uri="{CE6537A1-D6FC-4f65-9D91-7224C49458BB}"/>
                <c:ext xmlns:c16="http://schemas.microsoft.com/office/drawing/2014/chart" uri="{C3380CC4-5D6E-409C-BE32-E72D297353CC}">
                  <c16:uniqueId val="{00000031-4760-45D7-9656-A788D071B47D}"/>
                </c:ext>
              </c:extLst>
            </c:dLbl>
            <c:dLbl>
              <c:idx val="10"/>
              <c:delete val="1"/>
              <c:extLst>
                <c:ext xmlns:c15="http://schemas.microsoft.com/office/drawing/2012/chart" uri="{CE6537A1-D6FC-4f65-9D91-7224C49458BB}"/>
                <c:ext xmlns:c16="http://schemas.microsoft.com/office/drawing/2014/chart" uri="{C3380CC4-5D6E-409C-BE32-E72D297353CC}">
                  <c16:uniqueId val="{00000032-4760-45D7-9656-A788D071B47D}"/>
                </c:ext>
              </c:extLst>
            </c:dLbl>
            <c:dLbl>
              <c:idx val="11"/>
              <c:delete val="1"/>
              <c:extLst>
                <c:ext xmlns:c15="http://schemas.microsoft.com/office/drawing/2012/chart" uri="{CE6537A1-D6FC-4f65-9D91-7224C49458BB}"/>
                <c:ext xmlns:c16="http://schemas.microsoft.com/office/drawing/2014/chart" uri="{C3380CC4-5D6E-409C-BE32-E72D297353CC}">
                  <c16:uniqueId val="{00000033-4760-45D7-9656-A788D071B47D}"/>
                </c:ext>
              </c:extLst>
            </c:dLbl>
            <c:dLbl>
              <c:idx val="12"/>
              <c:delete val="1"/>
              <c:extLst>
                <c:ext xmlns:c15="http://schemas.microsoft.com/office/drawing/2012/chart" uri="{CE6537A1-D6FC-4f65-9D91-7224C49458BB}"/>
                <c:ext xmlns:c16="http://schemas.microsoft.com/office/drawing/2014/chart" uri="{C3380CC4-5D6E-409C-BE32-E72D297353CC}">
                  <c16:uniqueId val="{00000034-4760-45D7-9656-A788D071B47D}"/>
                </c:ext>
              </c:extLst>
            </c:dLbl>
            <c:dLbl>
              <c:idx val="13"/>
              <c:layout>
                <c:manualLayout>
                  <c:x val="-5.9996915080433181E-3"/>
                  <c:y val="-1.20974156939147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DD7-469F-BB46-CBA072BDC11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July '15</c:v>
                </c:pt>
                <c:pt idx="1">
                  <c:v>Feb '16</c:v>
                </c:pt>
                <c:pt idx="2">
                  <c:v>July '16</c:v>
                </c:pt>
                <c:pt idx="3">
                  <c:v>Mar '17</c:v>
                </c:pt>
                <c:pt idx="4">
                  <c:v>Aug '17</c:v>
                </c:pt>
                <c:pt idx="5">
                  <c:v>Feb '18</c:v>
                </c:pt>
                <c:pt idx="6">
                  <c:v>Aug '18</c:v>
                </c:pt>
                <c:pt idx="7">
                  <c:v>Nov '19</c:v>
                </c:pt>
                <c:pt idx="8">
                  <c:v>Aug '20</c:v>
                </c:pt>
                <c:pt idx="9">
                  <c:v>Feb '21</c:v>
                </c:pt>
                <c:pt idx="10">
                  <c:v>Aug '21</c:v>
                </c:pt>
                <c:pt idx="11">
                  <c:v>Feb '22</c:v>
                </c:pt>
                <c:pt idx="12">
                  <c:v>Aug '24</c:v>
                </c:pt>
                <c:pt idx="13">
                  <c:v>Feb '25</c:v>
                </c:pt>
              </c:strCache>
            </c:strRef>
          </c:cat>
          <c:val>
            <c:numRef>
              <c:f>Sheet1!$F$2:$F$15</c:f>
              <c:numCache>
                <c:formatCode>General</c:formatCode>
                <c:ptCount val="14"/>
                <c:pt idx="0">
                  <c:v>23</c:v>
                </c:pt>
                <c:pt idx="1">
                  <c:v>22</c:v>
                </c:pt>
                <c:pt idx="2">
                  <c:v>23</c:v>
                </c:pt>
                <c:pt idx="3">
                  <c:v>27</c:v>
                </c:pt>
                <c:pt idx="4">
                  <c:v>27</c:v>
                </c:pt>
                <c:pt idx="5">
                  <c:v>27</c:v>
                </c:pt>
                <c:pt idx="6">
                  <c:v>30</c:v>
                </c:pt>
                <c:pt idx="7">
                  <c:v>26</c:v>
                </c:pt>
                <c:pt idx="8">
                  <c:v>26</c:v>
                </c:pt>
                <c:pt idx="9">
                  <c:v>27</c:v>
                </c:pt>
                <c:pt idx="10">
                  <c:v>25</c:v>
                </c:pt>
                <c:pt idx="11">
                  <c:v>23</c:v>
                </c:pt>
                <c:pt idx="12">
                  <c:v>20</c:v>
                </c:pt>
                <c:pt idx="13">
                  <c:v>21</c:v>
                </c:pt>
              </c:numCache>
            </c:numRef>
          </c:val>
          <c:smooth val="0"/>
          <c:extLst>
            <c:ext xmlns:c16="http://schemas.microsoft.com/office/drawing/2014/chart" uri="{C3380CC4-5D6E-409C-BE32-E72D297353CC}">
              <c16:uniqueId val="{00000035-4760-45D7-9656-A788D071B47D}"/>
            </c:ext>
          </c:extLst>
        </c:ser>
        <c:dLbls>
          <c:dLblPos val="t"/>
          <c:showLegendKey val="0"/>
          <c:showVal val="1"/>
          <c:showCatName val="0"/>
          <c:showSerName val="0"/>
          <c:showPercent val="0"/>
          <c:showBubbleSize val="0"/>
        </c:dLbls>
        <c:smooth val="0"/>
        <c:axId val="1922313568"/>
        <c:axId val="1922327712"/>
      </c:lineChart>
      <c:catAx>
        <c:axId val="1922313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22327712"/>
        <c:crosses val="autoZero"/>
        <c:auto val="1"/>
        <c:lblAlgn val="ctr"/>
        <c:lblOffset val="100"/>
        <c:noMultiLvlLbl val="0"/>
      </c:catAx>
      <c:valAx>
        <c:axId val="192232771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22313568"/>
        <c:crosses val="autoZero"/>
        <c:crossBetween val="between"/>
      </c:valAx>
      <c:spPr>
        <a:noFill/>
        <a:ln>
          <a:noFill/>
        </a:ln>
        <a:effectLst/>
      </c:spPr>
    </c:plotArea>
    <c:legend>
      <c:legendPos val="r"/>
      <c:layout>
        <c:manualLayout>
          <c:xMode val="edge"/>
          <c:yMode val="edge"/>
          <c:x val="0.79702064086818758"/>
          <c:y val="0.12518025089641424"/>
          <c:w val="0.19967963481337031"/>
          <c:h val="0.787706319098020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2521471361179"/>
          <c:y val="2.9098547009775405E-2"/>
          <c:w val="0.40845071040004977"/>
          <c:h val="0.93972476565463292"/>
        </c:manualLayout>
      </c:layout>
      <c:barChart>
        <c:barDir val="bar"/>
        <c:grouping val="clustered"/>
        <c:varyColors val="0"/>
        <c:ser>
          <c:idx val="0"/>
          <c:order val="0"/>
          <c:tx>
            <c:strRef>
              <c:f>Sheet1!$B$1</c:f>
              <c:strCache>
                <c:ptCount val="1"/>
                <c:pt idx="0">
                  <c:v>Feb '25</c:v>
                </c:pt>
              </c:strCache>
            </c:strRef>
          </c:tx>
          <c:spPr>
            <a:solidFill>
              <a:schemeClr val="accent1"/>
            </a:solidFill>
            <a:ln>
              <a:noFill/>
            </a:ln>
            <a:effectLst/>
          </c:spPr>
          <c:invertIfNegative val="0"/>
          <c:dPt>
            <c:idx val="6"/>
            <c:invertIfNegative val="0"/>
            <c:bubble3D val="0"/>
            <c:spPr>
              <a:solidFill>
                <a:schemeClr val="accent2"/>
              </a:solidFill>
              <a:ln>
                <a:noFill/>
              </a:ln>
              <a:effectLst/>
            </c:spPr>
            <c:extLst>
              <c:ext xmlns:c16="http://schemas.microsoft.com/office/drawing/2014/chart" uri="{C3380CC4-5D6E-409C-BE32-E72D297353CC}">
                <c16:uniqueId val="{00000001-A39B-4DD7-8543-FE830446736C}"/>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D-8EDC-4703-BF15-8237AC4078BC}"/>
              </c:ext>
            </c:extLst>
          </c:dPt>
          <c:dPt>
            <c:idx val="9"/>
            <c:invertIfNegative val="0"/>
            <c:bubble3D val="0"/>
            <c:spPr>
              <a:solidFill>
                <a:schemeClr val="accent2"/>
              </a:solidFill>
              <a:ln>
                <a:noFill/>
              </a:ln>
              <a:effectLst/>
            </c:spPr>
            <c:extLst>
              <c:ext xmlns:c16="http://schemas.microsoft.com/office/drawing/2014/chart" uri="{C3380CC4-5D6E-409C-BE32-E72D297353CC}">
                <c16:uniqueId val="{00000007-6B66-4846-AC77-70BA3403293D}"/>
              </c:ext>
            </c:extLst>
          </c:dPt>
          <c:dPt>
            <c:idx val="10"/>
            <c:invertIfNegative val="0"/>
            <c:bubble3D val="0"/>
            <c:spPr>
              <a:solidFill>
                <a:schemeClr val="accent2"/>
              </a:solidFill>
              <a:ln>
                <a:noFill/>
              </a:ln>
              <a:effectLst/>
            </c:spPr>
            <c:extLst>
              <c:ext xmlns:c16="http://schemas.microsoft.com/office/drawing/2014/chart" uri="{C3380CC4-5D6E-409C-BE32-E72D297353CC}">
                <c16:uniqueId val="{00000009-6B66-4846-AC77-70BA3403293D}"/>
              </c:ext>
            </c:extLst>
          </c:dPt>
          <c:dPt>
            <c:idx val="11"/>
            <c:invertIfNegative val="0"/>
            <c:bubble3D val="0"/>
            <c:spPr>
              <a:solidFill>
                <a:schemeClr val="accent2"/>
              </a:solidFill>
              <a:ln>
                <a:noFill/>
              </a:ln>
              <a:effectLst/>
            </c:spPr>
            <c:extLst>
              <c:ext xmlns:c16="http://schemas.microsoft.com/office/drawing/2014/chart" uri="{C3380CC4-5D6E-409C-BE32-E72D297353CC}">
                <c16:uniqueId val="{0000000B-6B66-4846-AC77-70BA3403293D}"/>
              </c:ext>
            </c:extLst>
          </c:dPt>
          <c:dLbls>
            <c:spPr>
              <a:noFill/>
              <a:ln>
                <a:noFill/>
              </a:ln>
              <a:effectLst/>
            </c:spPr>
            <c:txPr>
              <a:bodyPr rot="0" spcFirstLastPara="1" vertOverflow="ellipsis" vert="horz" wrap="square" anchor="ctr" anchorCtr="1"/>
              <a:lstStyle/>
              <a:p>
                <a:pPr>
                  <a:defRPr lang="en-GB"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Driving under influence of drugs</c:v>
                </c:pt>
                <c:pt idx="1">
                  <c:v>Drinking/driving over the limit</c:v>
                </c:pt>
                <c:pt idx="2">
                  <c:v>Using hand held mobile</c:v>
                </c:pt>
                <c:pt idx="3">
                  <c:v>Not wearing seatbelt </c:v>
                </c:pt>
                <c:pt idx="4">
                  <c:v>Not looking out for motorcyclists/bikes at junctions</c:v>
                </c:pt>
                <c:pt idx="5">
                  <c:v>Being distracted by something/someone</c:v>
                </c:pt>
                <c:pt idx="6">
                  <c:v>Not adjusting speed to country roads</c:v>
                </c:pt>
                <c:pt idx="7">
                  <c:v>Driving + 10 mph in cities/towns</c:v>
                </c:pt>
                <c:pt idx="8">
                  <c:v>Driving when tired</c:v>
                </c:pt>
                <c:pt idx="9">
                  <c:v>Speeding up through amber</c:v>
                </c:pt>
                <c:pt idx="10">
                  <c:v>Driving + 10 mph on motorways</c:v>
                </c:pt>
                <c:pt idx="11">
                  <c:v>Driving + 5 mph in cities/towns</c:v>
                </c:pt>
                <c:pt idx="12">
                  <c:v>Parking on pavements</c:v>
                </c:pt>
              </c:strCache>
            </c:strRef>
          </c:cat>
          <c:val>
            <c:numRef>
              <c:f>Sheet1!$B$2:$B$14</c:f>
              <c:numCache>
                <c:formatCode>0%</c:formatCode>
                <c:ptCount val="13"/>
                <c:pt idx="0">
                  <c:v>0.86</c:v>
                </c:pt>
                <c:pt idx="1">
                  <c:v>0.86</c:v>
                </c:pt>
                <c:pt idx="2">
                  <c:v>0.75</c:v>
                </c:pt>
                <c:pt idx="3">
                  <c:v>0.7</c:v>
                </c:pt>
                <c:pt idx="4">
                  <c:v>0.67</c:v>
                </c:pt>
                <c:pt idx="5">
                  <c:v>0.55000000000000004</c:v>
                </c:pt>
                <c:pt idx="6">
                  <c:v>0.54</c:v>
                </c:pt>
                <c:pt idx="7">
                  <c:v>0.53</c:v>
                </c:pt>
                <c:pt idx="8">
                  <c:v>0.53</c:v>
                </c:pt>
                <c:pt idx="9">
                  <c:v>0.37</c:v>
                </c:pt>
                <c:pt idx="10">
                  <c:v>0.33</c:v>
                </c:pt>
                <c:pt idx="11">
                  <c:v>0.21</c:v>
                </c:pt>
                <c:pt idx="12">
                  <c:v>0.2</c:v>
                </c:pt>
              </c:numCache>
            </c:numRef>
          </c:val>
          <c:extLst>
            <c:ext xmlns:c16="http://schemas.microsoft.com/office/drawing/2014/chart" uri="{C3380CC4-5D6E-409C-BE32-E72D297353CC}">
              <c16:uniqueId val="{0000000C-6B66-4846-AC77-70BA3403293D}"/>
            </c:ext>
          </c:extLst>
        </c:ser>
        <c:dLbls>
          <c:dLblPos val="outEnd"/>
          <c:showLegendKey val="0"/>
          <c:showVal val="1"/>
          <c:showCatName val="0"/>
          <c:showSerName val="0"/>
          <c:showPercent val="0"/>
          <c:showBubbleSize val="0"/>
        </c:dLbls>
        <c:gapWidth val="182"/>
        <c:axId val="1922321184"/>
        <c:axId val="1922315200"/>
      </c:barChart>
      <c:catAx>
        <c:axId val="19223211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lang="en-GB" sz="1100" b="0" i="0" u="none" strike="noStrike" kern="1200" baseline="0">
                <a:solidFill>
                  <a:schemeClr val="tx1"/>
                </a:solidFill>
                <a:latin typeface="+mn-lt"/>
                <a:ea typeface="+mn-ea"/>
                <a:cs typeface="+mn-cs"/>
              </a:defRPr>
            </a:pPr>
            <a:endParaRPr lang="en-US"/>
          </a:p>
        </c:txPr>
        <c:crossAx val="1922315200"/>
        <c:crosses val="autoZero"/>
        <c:auto val="1"/>
        <c:lblAlgn val="ctr"/>
        <c:lblOffset val="100"/>
        <c:noMultiLvlLbl val="0"/>
      </c:catAx>
      <c:valAx>
        <c:axId val="1922315200"/>
        <c:scaling>
          <c:orientation val="minMax"/>
        </c:scaling>
        <c:delete val="1"/>
        <c:axPos val="t"/>
        <c:numFmt formatCode="0%" sourceLinked="1"/>
        <c:majorTickMark val="out"/>
        <c:minorTickMark val="none"/>
        <c:tickLblPos val="nextTo"/>
        <c:crossAx val="1922321184"/>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kumimoji="0" lang="en-GB" sz="1800" b="0" i="0" u="none" strike="noStrike" kern="1200" cap="none" spc="0" normalizeH="0" baseline="0" noProof="0" dirty="0">
                <a:ln>
                  <a:noFill/>
                </a:ln>
                <a:solidFill>
                  <a:schemeClr val="tx1"/>
                </a:solidFill>
                <a:effectLst/>
                <a:uLnTx/>
                <a:uFillTx/>
                <a:latin typeface="Calibri" panose="020F0502020204030204"/>
                <a:ea typeface="+mn-ea"/>
                <a:cs typeface="+mn-cs"/>
              </a:rPr>
              <a:t>Agreement with statements about 20mph speed limits (%)</a:t>
            </a:r>
          </a:p>
        </c:rich>
      </c:tx>
      <c:layout>
        <c:manualLayout>
          <c:xMode val="edge"/>
          <c:yMode val="edge"/>
          <c:x val="0.17097804991590401"/>
          <c:y val="2.529099580806723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4.0824137659060074E-2"/>
          <c:y val="0.12374333290185965"/>
          <c:w val="0.70342485789548526"/>
          <c:h val="0.75453152468416684"/>
        </c:manualLayout>
      </c:layout>
      <c:lineChart>
        <c:grouping val="standard"/>
        <c:varyColors val="0"/>
        <c:ser>
          <c:idx val="0"/>
          <c:order val="0"/>
          <c:tx>
            <c:strRef>
              <c:f>Sheet1!$B$1</c:f>
              <c:strCache>
                <c:ptCount val="1"/>
                <c:pt idx="0">
                  <c:v>It is important to always adhere to 20 mph speed limits </c:v>
                </c:pt>
              </c:strCache>
            </c:strRef>
          </c:tx>
          <c:spPr>
            <a:ln w="28575" cap="rnd">
              <a:solidFill>
                <a:schemeClr val="accent1"/>
              </a:solidFill>
              <a:round/>
            </a:ln>
            <a:effectLst/>
          </c:spPr>
          <c:marker>
            <c:symbol val="none"/>
          </c:marker>
          <c:dLbls>
            <c:dLbl>
              <c:idx val="0"/>
              <c:layout>
                <c:manualLayout>
                  <c:x val="-2.6511714574572309E-2"/>
                  <c:y val="-5.62022129068160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021-4CEC-9562-3002F0118F6C}"/>
                </c:ext>
              </c:extLst>
            </c:dLbl>
            <c:dLbl>
              <c:idx val="1"/>
              <c:delete val="1"/>
              <c:extLst>
                <c:ext xmlns:c15="http://schemas.microsoft.com/office/drawing/2012/chart" uri="{CE6537A1-D6FC-4f65-9D91-7224C49458BB}"/>
                <c:ext xmlns:c16="http://schemas.microsoft.com/office/drawing/2014/chart" uri="{C3380CC4-5D6E-409C-BE32-E72D297353CC}">
                  <c16:uniqueId val="{00000000-ED36-4FA4-B0CA-C28713721E9D}"/>
                </c:ext>
              </c:extLst>
            </c:dLbl>
            <c:dLbl>
              <c:idx val="2"/>
              <c:delete val="1"/>
              <c:extLst>
                <c:ext xmlns:c15="http://schemas.microsoft.com/office/drawing/2012/chart" uri="{CE6537A1-D6FC-4f65-9D91-7224C49458BB}"/>
                <c:ext xmlns:c16="http://schemas.microsoft.com/office/drawing/2014/chart" uri="{C3380CC4-5D6E-409C-BE32-E72D297353CC}">
                  <c16:uniqueId val="{00000001-ED36-4FA4-B0CA-C28713721E9D}"/>
                </c:ext>
              </c:extLst>
            </c:dLbl>
            <c:dLbl>
              <c:idx val="3"/>
              <c:delete val="1"/>
              <c:extLst>
                <c:ext xmlns:c15="http://schemas.microsoft.com/office/drawing/2012/chart" uri="{CE6537A1-D6FC-4f65-9D91-7224C49458BB}"/>
                <c:ext xmlns:c16="http://schemas.microsoft.com/office/drawing/2014/chart" uri="{C3380CC4-5D6E-409C-BE32-E72D297353CC}">
                  <c16:uniqueId val="{00000002-ED36-4FA4-B0CA-C28713721E9D}"/>
                </c:ext>
              </c:extLst>
            </c:dLbl>
            <c:dLbl>
              <c:idx val="4"/>
              <c:delete val="1"/>
              <c:extLst>
                <c:ext xmlns:c15="http://schemas.microsoft.com/office/drawing/2012/chart" uri="{CE6537A1-D6FC-4f65-9D91-7224C49458BB}"/>
                <c:ext xmlns:c16="http://schemas.microsoft.com/office/drawing/2014/chart" uri="{C3380CC4-5D6E-409C-BE32-E72D297353CC}">
                  <c16:uniqueId val="{00000003-ED36-4FA4-B0CA-C28713721E9D}"/>
                </c:ext>
              </c:extLst>
            </c:dLbl>
            <c:dLbl>
              <c:idx val="5"/>
              <c:delete val="1"/>
              <c:extLst>
                <c:ext xmlns:c15="http://schemas.microsoft.com/office/drawing/2012/chart" uri="{CE6537A1-D6FC-4f65-9D91-7224C49458BB}"/>
                <c:ext xmlns:c16="http://schemas.microsoft.com/office/drawing/2014/chart" uri="{C3380CC4-5D6E-409C-BE32-E72D297353CC}">
                  <c16:uniqueId val="{00000004-ED36-4FA4-B0CA-C28713721E9D}"/>
                </c:ext>
              </c:extLst>
            </c:dLbl>
            <c:dLbl>
              <c:idx val="6"/>
              <c:layout>
                <c:manualLayout>
                  <c:x val="-5.262044382661429E-3"/>
                  <c:y val="-1.77176369845963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AA5-448B-84BE-22468651403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Nov '19</c:v>
                </c:pt>
                <c:pt idx="1">
                  <c:v>Aug '20</c:v>
                </c:pt>
                <c:pt idx="2">
                  <c:v>Feb '21</c:v>
                </c:pt>
                <c:pt idx="3">
                  <c:v>Aug '21</c:v>
                </c:pt>
                <c:pt idx="4">
                  <c:v>Feb '22</c:v>
                </c:pt>
                <c:pt idx="5">
                  <c:v>Aug '24</c:v>
                </c:pt>
                <c:pt idx="6">
                  <c:v>Feb '25</c:v>
                </c:pt>
              </c:strCache>
            </c:strRef>
          </c:cat>
          <c:val>
            <c:numRef>
              <c:f>Sheet1!$B$2:$B$8</c:f>
              <c:numCache>
                <c:formatCode>0</c:formatCode>
                <c:ptCount val="7"/>
                <c:pt idx="0">
                  <c:v>90</c:v>
                </c:pt>
                <c:pt idx="1">
                  <c:v>79</c:v>
                </c:pt>
                <c:pt idx="2">
                  <c:v>84</c:v>
                </c:pt>
                <c:pt idx="3">
                  <c:v>75</c:v>
                </c:pt>
                <c:pt idx="4">
                  <c:v>80</c:v>
                </c:pt>
                <c:pt idx="5">
                  <c:v>79</c:v>
                </c:pt>
                <c:pt idx="6">
                  <c:v>78</c:v>
                </c:pt>
              </c:numCache>
            </c:numRef>
          </c:val>
          <c:smooth val="0"/>
          <c:extLst>
            <c:ext xmlns:c16="http://schemas.microsoft.com/office/drawing/2014/chart" uri="{C3380CC4-5D6E-409C-BE32-E72D297353CC}">
              <c16:uniqueId val="{00000012-ED36-4FA4-B0CA-C28713721E9D}"/>
            </c:ext>
          </c:extLst>
        </c:ser>
        <c:ser>
          <c:idx val="1"/>
          <c:order val="1"/>
          <c:tx>
            <c:strRef>
              <c:f>Sheet1!$C$1</c:f>
              <c:strCache>
                <c:ptCount val="1"/>
                <c:pt idx="0">
                  <c:v>20 mph speed limits help to reduce collisions</c:v>
                </c:pt>
              </c:strCache>
            </c:strRef>
          </c:tx>
          <c:spPr>
            <a:ln w="28575" cap="rnd">
              <a:solidFill>
                <a:schemeClr val="accent2"/>
              </a:solidFill>
              <a:round/>
            </a:ln>
            <a:effectLst/>
          </c:spPr>
          <c:marker>
            <c:symbol val="none"/>
          </c:marker>
          <c:dLbls>
            <c:dLbl>
              <c:idx val="0"/>
              <c:layout>
                <c:manualLayout>
                  <c:x val="-2.6511714574572309E-2"/>
                  <c:y val="1.96707745173856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58D-41AB-80AC-E61F5066F42B}"/>
                </c:ext>
              </c:extLst>
            </c:dLbl>
            <c:dLbl>
              <c:idx val="1"/>
              <c:delete val="1"/>
              <c:extLst>
                <c:ext xmlns:c15="http://schemas.microsoft.com/office/drawing/2012/chart" uri="{CE6537A1-D6FC-4f65-9D91-7224C49458BB}"/>
                <c:ext xmlns:c16="http://schemas.microsoft.com/office/drawing/2014/chart" uri="{C3380CC4-5D6E-409C-BE32-E72D297353CC}">
                  <c16:uniqueId val="{00000001-A58D-41AB-80AC-E61F5066F42B}"/>
                </c:ext>
              </c:extLst>
            </c:dLbl>
            <c:dLbl>
              <c:idx val="2"/>
              <c:delete val="1"/>
              <c:extLst>
                <c:ext xmlns:c15="http://schemas.microsoft.com/office/drawing/2012/chart" uri="{CE6537A1-D6FC-4f65-9D91-7224C49458BB}"/>
                <c:ext xmlns:c16="http://schemas.microsoft.com/office/drawing/2014/chart" uri="{C3380CC4-5D6E-409C-BE32-E72D297353CC}">
                  <c16:uniqueId val="{00000002-A58D-41AB-80AC-E61F5066F42B}"/>
                </c:ext>
              </c:extLst>
            </c:dLbl>
            <c:dLbl>
              <c:idx val="3"/>
              <c:delete val="1"/>
              <c:extLst>
                <c:ext xmlns:c15="http://schemas.microsoft.com/office/drawing/2012/chart" uri="{CE6537A1-D6FC-4f65-9D91-7224C49458BB}"/>
                <c:ext xmlns:c16="http://schemas.microsoft.com/office/drawing/2014/chart" uri="{C3380CC4-5D6E-409C-BE32-E72D297353CC}">
                  <c16:uniqueId val="{00000003-A58D-41AB-80AC-E61F5066F42B}"/>
                </c:ext>
              </c:extLst>
            </c:dLbl>
            <c:dLbl>
              <c:idx val="4"/>
              <c:delete val="1"/>
              <c:extLst>
                <c:ext xmlns:c15="http://schemas.microsoft.com/office/drawing/2012/chart" uri="{CE6537A1-D6FC-4f65-9D91-7224C49458BB}"/>
                <c:ext xmlns:c16="http://schemas.microsoft.com/office/drawing/2014/chart" uri="{C3380CC4-5D6E-409C-BE32-E72D297353CC}">
                  <c16:uniqueId val="{00000004-A58D-41AB-80AC-E61F5066F42B}"/>
                </c:ext>
              </c:extLst>
            </c:dLbl>
            <c:dLbl>
              <c:idx val="5"/>
              <c:delete val="1"/>
              <c:extLst>
                <c:ext xmlns:c15="http://schemas.microsoft.com/office/drawing/2012/chart" uri="{CE6537A1-D6FC-4f65-9D91-7224C49458BB}"/>
                <c:ext xmlns:c16="http://schemas.microsoft.com/office/drawing/2014/chart" uri="{C3380CC4-5D6E-409C-BE32-E72D297353CC}">
                  <c16:uniqueId val="{00000005-A58D-41AB-80AC-E61F5066F42B}"/>
                </c:ext>
              </c:extLst>
            </c:dLbl>
            <c:dLbl>
              <c:idx val="6"/>
              <c:layout>
                <c:manualLayout>
                  <c:x val="2.2402353434283661E-2"/>
                  <c:y val="-9.287305048573979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AA5-448B-84BE-22468651403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Nov '19</c:v>
                </c:pt>
                <c:pt idx="1">
                  <c:v>Aug '20</c:v>
                </c:pt>
                <c:pt idx="2">
                  <c:v>Feb '21</c:v>
                </c:pt>
                <c:pt idx="3">
                  <c:v>Aug '21</c:v>
                </c:pt>
                <c:pt idx="4">
                  <c:v>Feb '22</c:v>
                </c:pt>
                <c:pt idx="5">
                  <c:v>Aug '24</c:v>
                </c:pt>
                <c:pt idx="6">
                  <c:v>Feb '25</c:v>
                </c:pt>
              </c:strCache>
            </c:strRef>
          </c:cat>
          <c:val>
            <c:numRef>
              <c:f>Sheet1!$C$2:$C$8</c:f>
              <c:numCache>
                <c:formatCode>0</c:formatCode>
                <c:ptCount val="7"/>
                <c:pt idx="0">
                  <c:v>80</c:v>
                </c:pt>
                <c:pt idx="1">
                  <c:v>70</c:v>
                </c:pt>
                <c:pt idx="2">
                  <c:v>74</c:v>
                </c:pt>
                <c:pt idx="3">
                  <c:v>68</c:v>
                </c:pt>
                <c:pt idx="4">
                  <c:v>69</c:v>
                </c:pt>
                <c:pt idx="5">
                  <c:v>69</c:v>
                </c:pt>
                <c:pt idx="6">
                  <c:v>65</c:v>
                </c:pt>
              </c:numCache>
            </c:numRef>
          </c:val>
          <c:smooth val="0"/>
          <c:extLst>
            <c:ext xmlns:c16="http://schemas.microsoft.com/office/drawing/2014/chart" uri="{C3380CC4-5D6E-409C-BE32-E72D297353CC}">
              <c16:uniqueId val="{0000001E-ED36-4FA4-B0CA-C28713721E9D}"/>
            </c:ext>
          </c:extLst>
        </c:ser>
        <c:ser>
          <c:idx val="2"/>
          <c:order val="2"/>
          <c:tx>
            <c:strRef>
              <c:f>Sheet1!$D$1</c:f>
              <c:strCache>
                <c:ptCount val="1"/>
                <c:pt idx="0">
                  <c:v>Introducing a 20 mph speed limit makes communities better places for people to walk, wheel and cycle</c:v>
                </c:pt>
              </c:strCache>
            </c:strRef>
          </c:tx>
          <c:spPr>
            <a:ln w="28575" cap="rnd">
              <a:solidFill>
                <a:schemeClr val="accent3"/>
              </a:solidFill>
              <a:round/>
            </a:ln>
            <a:effectLst/>
          </c:spPr>
          <c:marker>
            <c:symbol val="none"/>
          </c:marker>
          <c:dLbls>
            <c:dLbl>
              <c:idx val="0"/>
              <c:layout>
                <c:manualLayout>
                  <c:x val="-2.6511714574572309E-2"/>
                  <c:y val="-2.24808851627264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58D-41AB-80AC-E61F5066F42B}"/>
                </c:ext>
              </c:extLst>
            </c:dLbl>
            <c:dLbl>
              <c:idx val="1"/>
              <c:delete val="1"/>
              <c:extLst>
                <c:ext xmlns:c15="http://schemas.microsoft.com/office/drawing/2012/chart" uri="{CE6537A1-D6FC-4f65-9D91-7224C49458BB}"/>
                <c:ext xmlns:c16="http://schemas.microsoft.com/office/drawing/2014/chart" uri="{C3380CC4-5D6E-409C-BE32-E72D297353CC}">
                  <c16:uniqueId val="{00000007-A58D-41AB-80AC-E61F5066F42B}"/>
                </c:ext>
              </c:extLst>
            </c:dLbl>
            <c:dLbl>
              <c:idx val="2"/>
              <c:delete val="1"/>
              <c:extLst>
                <c:ext xmlns:c15="http://schemas.microsoft.com/office/drawing/2012/chart" uri="{CE6537A1-D6FC-4f65-9D91-7224C49458BB}"/>
                <c:ext xmlns:c16="http://schemas.microsoft.com/office/drawing/2014/chart" uri="{C3380CC4-5D6E-409C-BE32-E72D297353CC}">
                  <c16:uniqueId val="{00000008-A58D-41AB-80AC-E61F5066F42B}"/>
                </c:ext>
              </c:extLst>
            </c:dLbl>
            <c:dLbl>
              <c:idx val="3"/>
              <c:delete val="1"/>
              <c:extLst>
                <c:ext xmlns:c15="http://schemas.microsoft.com/office/drawing/2012/chart" uri="{CE6537A1-D6FC-4f65-9D91-7224C49458BB}"/>
                <c:ext xmlns:c16="http://schemas.microsoft.com/office/drawing/2014/chart" uri="{C3380CC4-5D6E-409C-BE32-E72D297353CC}">
                  <c16:uniqueId val="{00000009-A58D-41AB-80AC-E61F5066F42B}"/>
                </c:ext>
              </c:extLst>
            </c:dLbl>
            <c:dLbl>
              <c:idx val="4"/>
              <c:delete val="1"/>
              <c:extLst>
                <c:ext xmlns:c15="http://schemas.microsoft.com/office/drawing/2012/chart" uri="{CE6537A1-D6FC-4f65-9D91-7224C49458BB}"/>
                <c:ext xmlns:c16="http://schemas.microsoft.com/office/drawing/2014/chart" uri="{C3380CC4-5D6E-409C-BE32-E72D297353CC}">
                  <c16:uniqueId val="{0000000A-A58D-41AB-80AC-E61F5066F42B}"/>
                </c:ext>
              </c:extLst>
            </c:dLbl>
            <c:dLbl>
              <c:idx val="5"/>
              <c:delete val="1"/>
              <c:extLst>
                <c:ext xmlns:c15="http://schemas.microsoft.com/office/drawing/2012/chart" uri="{CE6537A1-D6FC-4f65-9D91-7224C49458BB}"/>
                <c:ext xmlns:c16="http://schemas.microsoft.com/office/drawing/2014/chart" uri="{C3380CC4-5D6E-409C-BE32-E72D297353CC}">
                  <c16:uniqueId val="{0000000B-A58D-41AB-80AC-E61F5066F42B}"/>
                </c:ext>
              </c:extLst>
            </c:dLbl>
            <c:dLbl>
              <c:idx val="6"/>
              <c:layout>
                <c:manualLayout>
                  <c:x val="-5.262044382661429E-3"/>
                  <c:y val="-4.86288540833452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AA5-448B-84BE-22468651403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Nov '19</c:v>
                </c:pt>
                <c:pt idx="1">
                  <c:v>Aug '20</c:v>
                </c:pt>
                <c:pt idx="2">
                  <c:v>Feb '21</c:v>
                </c:pt>
                <c:pt idx="3">
                  <c:v>Aug '21</c:v>
                </c:pt>
                <c:pt idx="4">
                  <c:v>Feb '22</c:v>
                </c:pt>
                <c:pt idx="5">
                  <c:v>Aug '24</c:v>
                </c:pt>
                <c:pt idx="6">
                  <c:v>Feb '25</c:v>
                </c:pt>
              </c:strCache>
            </c:strRef>
          </c:cat>
          <c:val>
            <c:numRef>
              <c:f>Sheet1!$D$2:$D$8</c:f>
              <c:numCache>
                <c:formatCode>0</c:formatCode>
                <c:ptCount val="7"/>
                <c:pt idx="0">
                  <c:v>80</c:v>
                </c:pt>
                <c:pt idx="1">
                  <c:v>72</c:v>
                </c:pt>
                <c:pt idx="2">
                  <c:v>76</c:v>
                </c:pt>
                <c:pt idx="3">
                  <c:v>68</c:v>
                </c:pt>
                <c:pt idx="4">
                  <c:v>73</c:v>
                </c:pt>
                <c:pt idx="5">
                  <c:v>69</c:v>
                </c:pt>
                <c:pt idx="6">
                  <c:v>67</c:v>
                </c:pt>
              </c:numCache>
            </c:numRef>
          </c:val>
          <c:smooth val="0"/>
          <c:extLst>
            <c:ext xmlns:c16="http://schemas.microsoft.com/office/drawing/2014/chart" uri="{C3380CC4-5D6E-409C-BE32-E72D297353CC}">
              <c16:uniqueId val="{0000002C-ED36-4FA4-B0CA-C28713721E9D}"/>
            </c:ext>
          </c:extLst>
        </c:ser>
        <c:ser>
          <c:idx val="3"/>
          <c:order val="3"/>
          <c:tx>
            <c:strRef>
              <c:f>Sheet1!$E$1</c:f>
              <c:strCache>
                <c:ptCount val="1"/>
                <c:pt idx="0">
                  <c:v>20 mph speed limits are frustrating for drivers</c:v>
                </c:pt>
              </c:strCache>
            </c:strRef>
          </c:tx>
          <c:spPr>
            <a:ln w="28575" cap="rnd">
              <a:solidFill>
                <a:schemeClr val="accent4"/>
              </a:solidFill>
              <a:round/>
            </a:ln>
            <a:effectLst/>
          </c:spPr>
          <c:marker>
            <c:symbol val="none"/>
          </c:marker>
          <c:dLbls>
            <c:dLbl>
              <c:idx val="0"/>
              <c:layout>
                <c:manualLayout>
                  <c:x val="-2.6511714574572309E-2"/>
                  <c:y val="5.1518100023093718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58D-41AB-80AC-E61F5066F42B}"/>
                </c:ext>
              </c:extLst>
            </c:dLbl>
            <c:dLbl>
              <c:idx val="1"/>
              <c:delete val="1"/>
              <c:extLst>
                <c:ext xmlns:c15="http://schemas.microsoft.com/office/drawing/2012/chart" uri="{CE6537A1-D6FC-4f65-9D91-7224C49458BB}"/>
                <c:ext xmlns:c16="http://schemas.microsoft.com/office/drawing/2014/chart" uri="{C3380CC4-5D6E-409C-BE32-E72D297353CC}">
                  <c16:uniqueId val="{0000000D-A58D-41AB-80AC-E61F5066F42B}"/>
                </c:ext>
              </c:extLst>
            </c:dLbl>
            <c:dLbl>
              <c:idx val="2"/>
              <c:delete val="1"/>
              <c:extLst>
                <c:ext xmlns:c15="http://schemas.microsoft.com/office/drawing/2012/chart" uri="{CE6537A1-D6FC-4f65-9D91-7224C49458BB}"/>
                <c:ext xmlns:c16="http://schemas.microsoft.com/office/drawing/2014/chart" uri="{C3380CC4-5D6E-409C-BE32-E72D297353CC}">
                  <c16:uniqueId val="{0000000E-A58D-41AB-80AC-E61F5066F42B}"/>
                </c:ext>
              </c:extLst>
            </c:dLbl>
            <c:dLbl>
              <c:idx val="3"/>
              <c:delete val="1"/>
              <c:extLst>
                <c:ext xmlns:c15="http://schemas.microsoft.com/office/drawing/2012/chart" uri="{CE6537A1-D6FC-4f65-9D91-7224C49458BB}"/>
                <c:ext xmlns:c16="http://schemas.microsoft.com/office/drawing/2014/chart" uri="{C3380CC4-5D6E-409C-BE32-E72D297353CC}">
                  <c16:uniqueId val="{0000000F-A58D-41AB-80AC-E61F5066F42B}"/>
                </c:ext>
              </c:extLst>
            </c:dLbl>
            <c:dLbl>
              <c:idx val="4"/>
              <c:delete val="1"/>
              <c:extLst>
                <c:ext xmlns:c15="http://schemas.microsoft.com/office/drawing/2012/chart" uri="{CE6537A1-D6FC-4f65-9D91-7224C49458BB}"/>
                <c:ext xmlns:c16="http://schemas.microsoft.com/office/drawing/2014/chart" uri="{C3380CC4-5D6E-409C-BE32-E72D297353CC}">
                  <c16:uniqueId val="{00000010-A58D-41AB-80AC-E61F5066F42B}"/>
                </c:ext>
              </c:extLst>
            </c:dLbl>
            <c:dLbl>
              <c:idx val="5"/>
              <c:delete val="1"/>
              <c:extLst>
                <c:ext xmlns:c15="http://schemas.microsoft.com/office/drawing/2012/chart" uri="{CE6537A1-D6FC-4f65-9D91-7224C49458BB}"/>
                <c:ext xmlns:c16="http://schemas.microsoft.com/office/drawing/2014/chart" uri="{C3380CC4-5D6E-409C-BE32-E72D297353CC}">
                  <c16:uniqueId val="{00000011-A58D-41AB-80AC-E61F5066F42B}"/>
                </c:ext>
              </c:extLst>
            </c:dLbl>
            <c:dLbl>
              <c:idx val="6"/>
              <c:layout>
                <c:manualLayout>
                  <c:x val="1.2028204252929284E-2"/>
                  <c:y val="-3.45783008566412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AA5-448B-84BE-22468651403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Nov '19</c:v>
                </c:pt>
                <c:pt idx="1">
                  <c:v>Aug '20</c:v>
                </c:pt>
                <c:pt idx="2">
                  <c:v>Feb '21</c:v>
                </c:pt>
                <c:pt idx="3">
                  <c:v>Aug '21</c:v>
                </c:pt>
                <c:pt idx="4">
                  <c:v>Feb '22</c:v>
                </c:pt>
                <c:pt idx="5">
                  <c:v>Aug '24</c:v>
                </c:pt>
                <c:pt idx="6">
                  <c:v>Feb '25</c:v>
                </c:pt>
              </c:strCache>
            </c:strRef>
          </c:cat>
          <c:val>
            <c:numRef>
              <c:f>Sheet1!$E$2:$E$8</c:f>
              <c:numCache>
                <c:formatCode>0</c:formatCode>
                <c:ptCount val="7"/>
                <c:pt idx="0">
                  <c:v>58</c:v>
                </c:pt>
                <c:pt idx="1">
                  <c:v>53</c:v>
                </c:pt>
                <c:pt idx="2">
                  <c:v>52</c:v>
                </c:pt>
                <c:pt idx="3">
                  <c:v>61</c:v>
                </c:pt>
                <c:pt idx="4">
                  <c:v>59</c:v>
                </c:pt>
                <c:pt idx="5">
                  <c:v>67</c:v>
                </c:pt>
                <c:pt idx="6">
                  <c:v>66</c:v>
                </c:pt>
              </c:numCache>
            </c:numRef>
          </c:val>
          <c:smooth val="0"/>
          <c:extLst>
            <c:ext xmlns:c16="http://schemas.microsoft.com/office/drawing/2014/chart" uri="{C3380CC4-5D6E-409C-BE32-E72D297353CC}">
              <c16:uniqueId val="{00000034-ED36-4FA4-B0CA-C28713721E9D}"/>
            </c:ext>
          </c:extLst>
        </c:ser>
        <c:ser>
          <c:idx val="4"/>
          <c:order val="4"/>
          <c:tx>
            <c:strRef>
              <c:f>Sheet1!$F$1</c:f>
              <c:strCache>
                <c:ptCount val="1"/>
                <c:pt idx="0">
                  <c:v>It’s not always clear why 20 mph speed limits are in place where they are</c:v>
                </c:pt>
              </c:strCache>
            </c:strRef>
          </c:tx>
          <c:spPr>
            <a:ln w="28575" cap="rnd">
              <a:solidFill>
                <a:schemeClr val="accent5"/>
              </a:solidFill>
              <a:round/>
            </a:ln>
            <a:effectLst/>
          </c:spPr>
          <c:marker>
            <c:symbol val="none"/>
          </c:marker>
          <c:dLbls>
            <c:dLbl>
              <c:idx val="0"/>
              <c:layout>
                <c:manualLayout>
                  <c:x val="-2.6511714574572309E-2"/>
                  <c:y val="-5.62022129068160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021-4CEC-9562-3002F0118F6C}"/>
                </c:ext>
              </c:extLst>
            </c:dLbl>
            <c:dLbl>
              <c:idx val="1"/>
              <c:delete val="1"/>
              <c:extLst>
                <c:ext xmlns:c15="http://schemas.microsoft.com/office/drawing/2012/chart" uri="{CE6537A1-D6FC-4f65-9D91-7224C49458BB}"/>
                <c:ext xmlns:c16="http://schemas.microsoft.com/office/drawing/2014/chart" uri="{C3380CC4-5D6E-409C-BE32-E72D297353CC}">
                  <c16:uniqueId val="{00000035-ED36-4FA4-B0CA-C28713721E9D}"/>
                </c:ext>
              </c:extLst>
            </c:dLbl>
            <c:dLbl>
              <c:idx val="2"/>
              <c:delete val="1"/>
              <c:extLst>
                <c:ext xmlns:c15="http://schemas.microsoft.com/office/drawing/2012/chart" uri="{CE6537A1-D6FC-4f65-9D91-7224C49458BB}"/>
                <c:ext xmlns:c16="http://schemas.microsoft.com/office/drawing/2014/chart" uri="{C3380CC4-5D6E-409C-BE32-E72D297353CC}">
                  <c16:uniqueId val="{00000036-ED36-4FA4-B0CA-C28713721E9D}"/>
                </c:ext>
              </c:extLst>
            </c:dLbl>
            <c:dLbl>
              <c:idx val="3"/>
              <c:delete val="1"/>
              <c:extLst>
                <c:ext xmlns:c15="http://schemas.microsoft.com/office/drawing/2012/chart" uri="{CE6537A1-D6FC-4f65-9D91-7224C49458BB}"/>
                <c:ext xmlns:c16="http://schemas.microsoft.com/office/drawing/2014/chart" uri="{C3380CC4-5D6E-409C-BE32-E72D297353CC}">
                  <c16:uniqueId val="{00000037-ED36-4FA4-B0CA-C28713721E9D}"/>
                </c:ext>
              </c:extLst>
            </c:dLbl>
            <c:dLbl>
              <c:idx val="4"/>
              <c:delete val="1"/>
              <c:extLst>
                <c:ext xmlns:c15="http://schemas.microsoft.com/office/drawing/2012/chart" uri="{CE6537A1-D6FC-4f65-9D91-7224C49458BB}"/>
                <c:ext xmlns:c16="http://schemas.microsoft.com/office/drawing/2014/chart" uri="{C3380CC4-5D6E-409C-BE32-E72D297353CC}">
                  <c16:uniqueId val="{00000038-ED36-4FA4-B0CA-C28713721E9D}"/>
                </c:ext>
              </c:extLst>
            </c:dLbl>
            <c:dLbl>
              <c:idx val="5"/>
              <c:delete val="1"/>
              <c:extLst>
                <c:ext xmlns:c15="http://schemas.microsoft.com/office/drawing/2012/chart" uri="{CE6537A1-D6FC-4f65-9D91-7224C49458BB}"/>
                <c:ext xmlns:c16="http://schemas.microsoft.com/office/drawing/2014/chart" uri="{C3380CC4-5D6E-409C-BE32-E72D297353CC}">
                  <c16:uniqueId val="{00000039-ED36-4FA4-B0CA-C28713721E9D}"/>
                </c:ext>
              </c:extLst>
            </c:dLbl>
            <c:dLbl>
              <c:idx val="6"/>
              <c:layout>
                <c:manualLayout>
                  <c:x val="-4.1093611402886364E-3"/>
                  <c:y val="2.44340226955156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AA5-448B-84BE-22468651403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Nov '19</c:v>
                </c:pt>
                <c:pt idx="1">
                  <c:v>Aug '20</c:v>
                </c:pt>
                <c:pt idx="2">
                  <c:v>Feb '21</c:v>
                </c:pt>
                <c:pt idx="3">
                  <c:v>Aug '21</c:v>
                </c:pt>
                <c:pt idx="4">
                  <c:v>Feb '22</c:v>
                </c:pt>
                <c:pt idx="5">
                  <c:v>Aug '24</c:v>
                </c:pt>
                <c:pt idx="6">
                  <c:v>Feb '25</c:v>
                </c:pt>
              </c:strCache>
            </c:strRef>
          </c:cat>
          <c:val>
            <c:numRef>
              <c:f>Sheet1!$F$2:$F$8</c:f>
              <c:numCache>
                <c:formatCode>0</c:formatCode>
                <c:ptCount val="7"/>
                <c:pt idx="0">
                  <c:v>46</c:v>
                </c:pt>
                <c:pt idx="1">
                  <c:v>45</c:v>
                </c:pt>
                <c:pt idx="2">
                  <c:v>47</c:v>
                </c:pt>
                <c:pt idx="3">
                  <c:v>50</c:v>
                </c:pt>
                <c:pt idx="4">
                  <c:v>51</c:v>
                </c:pt>
                <c:pt idx="5">
                  <c:v>61</c:v>
                </c:pt>
                <c:pt idx="6">
                  <c:v>63</c:v>
                </c:pt>
              </c:numCache>
            </c:numRef>
          </c:val>
          <c:smooth val="0"/>
          <c:extLst>
            <c:ext xmlns:c16="http://schemas.microsoft.com/office/drawing/2014/chart" uri="{C3380CC4-5D6E-409C-BE32-E72D297353CC}">
              <c16:uniqueId val="{00000047-ED36-4FA4-B0CA-C28713721E9D}"/>
            </c:ext>
          </c:extLst>
        </c:ser>
        <c:dLbls>
          <c:dLblPos val="t"/>
          <c:showLegendKey val="0"/>
          <c:showVal val="1"/>
          <c:showCatName val="0"/>
          <c:showSerName val="0"/>
          <c:showPercent val="0"/>
          <c:showBubbleSize val="0"/>
        </c:dLbls>
        <c:smooth val="0"/>
        <c:axId val="1811319360"/>
        <c:axId val="1811312288"/>
      </c:lineChart>
      <c:catAx>
        <c:axId val="1811319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2288"/>
        <c:crosses val="autoZero"/>
        <c:auto val="1"/>
        <c:lblAlgn val="ctr"/>
        <c:lblOffset val="100"/>
        <c:noMultiLvlLbl val="0"/>
      </c:catAx>
      <c:valAx>
        <c:axId val="181131228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9360"/>
        <c:crosses val="autoZero"/>
        <c:crossBetween val="between"/>
      </c:valAx>
      <c:spPr>
        <a:noFill/>
        <a:ln>
          <a:noFill/>
        </a:ln>
        <a:effectLst/>
      </c:spPr>
    </c:plotArea>
    <c:legend>
      <c:legendPos val="r"/>
      <c:layout>
        <c:manualLayout>
          <c:xMode val="edge"/>
          <c:yMode val="edge"/>
          <c:x val="0.75121283606275713"/>
          <c:y val="0.11393980831505102"/>
          <c:w val="0.24638640610700654"/>
          <c:h val="0.8186175361967696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4884534266611973"/>
          <c:y val="7.6633030377399367E-2"/>
          <c:w val="0.79601951537766402"/>
          <c:h val="0.84588842828816391"/>
        </c:manualLayout>
      </c:layout>
      <c:barChart>
        <c:barDir val="bar"/>
        <c:grouping val="percentStacked"/>
        <c:varyColors val="0"/>
        <c:ser>
          <c:idx val="0"/>
          <c:order val="0"/>
          <c:tx>
            <c:strRef>
              <c:f>Sheet1!$B$1</c:f>
              <c:strCache>
                <c:ptCount val="1"/>
                <c:pt idx="0">
                  <c:v>Don't know</c:v>
                </c:pt>
              </c:strCache>
            </c:strRef>
          </c:tx>
          <c:spPr>
            <a:solidFill>
              <a:schemeClr val="accent2">
                <a:shade val="5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Sheet1!$B$2:$B$15</c:f>
              <c:numCache>
                <c:formatCode>General</c:formatCode>
                <c:ptCount val="14"/>
                <c:pt idx="0">
                  <c:v>1</c:v>
                </c:pt>
                <c:pt idx="1">
                  <c:v>1</c:v>
                </c:pt>
                <c:pt idx="2">
                  <c:v>1</c:v>
                </c:pt>
                <c:pt idx="3">
                  <c:v>0</c:v>
                </c:pt>
                <c:pt idx="4">
                  <c:v>1</c:v>
                </c:pt>
                <c:pt idx="6">
                  <c:v>1</c:v>
                </c:pt>
                <c:pt idx="7">
                  <c:v>3</c:v>
                </c:pt>
                <c:pt idx="8">
                  <c:v>2</c:v>
                </c:pt>
                <c:pt idx="9">
                  <c:v>2</c:v>
                </c:pt>
                <c:pt idx="10">
                  <c:v>2</c:v>
                </c:pt>
                <c:pt idx="11">
                  <c:v>2</c:v>
                </c:pt>
                <c:pt idx="12">
                  <c:v>2</c:v>
                </c:pt>
                <c:pt idx="13">
                  <c:v>4</c:v>
                </c:pt>
              </c:numCache>
            </c:numRef>
          </c:val>
          <c:extLst>
            <c:ext xmlns:c16="http://schemas.microsoft.com/office/drawing/2014/chart" uri="{C3380CC4-5D6E-409C-BE32-E72D297353CC}">
              <c16:uniqueId val="{00000000-8A5F-4AEF-BFA2-F42EA3400CAC}"/>
            </c:ext>
          </c:extLst>
        </c:ser>
        <c:ser>
          <c:idx val="1"/>
          <c:order val="1"/>
          <c:tx>
            <c:strRef>
              <c:f>Sheet1!$C$1</c:f>
              <c:strCache>
                <c:ptCount val="1"/>
                <c:pt idx="0">
                  <c:v>Disagree strongly</c:v>
                </c:pt>
              </c:strCache>
            </c:strRef>
          </c:tx>
          <c:spPr>
            <a:solidFill>
              <a:srgbClr val="C00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Sheet1!$C$2:$C$15</c:f>
              <c:numCache>
                <c:formatCode>0</c:formatCode>
                <c:ptCount val="14"/>
                <c:pt idx="0">
                  <c:v>6</c:v>
                </c:pt>
                <c:pt idx="1">
                  <c:v>5</c:v>
                </c:pt>
                <c:pt idx="2">
                  <c:v>4</c:v>
                </c:pt>
                <c:pt idx="3">
                  <c:v>5</c:v>
                </c:pt>
                <c:pt idx="4">
                  <c:v>5</c:v>
                </c:pt>
                <c:pt idx="5">
                  <c:v>4</c:v>
                </c:pt>
                <c:pt idx="6">
                  <c:v>4</c:v>
                </c:pt>
                <c:pt idx="7">
                  <c:v>3</c:v>
                </c:pt>
                <c:pt idx="8">
                  <c:v>3</c:v>
                </c:pt>
                <c:pt idx="9">
                  <c:v>2</c:v>
                </c:pt>
                <c:pt idx="10">
                  <c:v>3</c:v>
                </c:pt>
                <c:pt idx="11">
                  <c:v>3</c:v>
                </c:pt>
                <c:pt idx="12">
                  <c:v>3</c:v>
                </c:pt>
                <c:pt idx="13">
                  <c:v>3</c:v>
                </c:pt>
              </c:numCache>
            </c:numRef>
          </c:val>
          <c:extLst>
            <c:ext xmlns:c16="http://schemas.microsoft.com/office/drawing/2014/chart" uri="{C3380CC4-5D6E-409C-BE32-E72D297353CC}">
              <c16:uniqueId val="{00000000-0AFA-434A-8BEE-97483CF708DA}"/>
            </c:ext>
          </c:extLst>
        </c:ser>
        <c:ser>
          <c:idx val="2"/>
          <c:order val="2"/>
          <c:tx>
            <c:strRef>
              <c:f>Sheet1!$D$1</c:f>
              <c:strCache>
                <c:ptCount val="1"/>
                <c:pt idx="0">
                  <c:v>Disagree slightly</c:v>
                </c:pt>
              </c:strCache>
            </c:strRef>
          </c:tx>
          <c:spPr>
            <a:solidFill>
              <a:srgbClr val="FFC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Sheet1!$D$2:$D$15</c:f>
              <c:numCache>
                <c:formatCode>0</c:formatCode>
                <c:ptCount val="14"/>
                <c:pt idx="0">
                  <c:v>5</c:v>
                </c:pt>
                <c:pt idx="1">
                  <c:v>5</c:v>
                </c:pt>
                <c:pt idx="2">
                  <c:v>9</c:v>
                </c:pt>
                <c:pt idx="3">
                  <c:v>6</c:v>
                </c:pt>
                <c:pt idx="4">
                  <c:v>5</c:v>
                </c:pt>
                <c:pt idx="5">
                  <c:v>5</c:v>
                </c:pt>
                <c:pt idx="6">
                  <c:v>7</c:v>
                </c:pt>
                <c:pt idx="7">
                  <c:v>2</c:v>
                </c:pt>
                <c:pt idx="8">
                  <c:v>3</c:v>
                </c:pt>
                <c:pt idx="9">
                  <c:v>4</c:v>
                </c:pt>
                <c:pt idx="10">
                  <c:v>3</c:v>
                </c:pt>
                <c:pt idx="11">
                  <c:v>4</c:v>
                </c:pt>
                <c:pt idx="12">
                  <c:v>5</c:v>
                </c:pt>
                <c:pt idx="13">
                  <c:v>4</c:v>
                </c:pt>
              </c:numCache>
            </c:numRef>
          </c:val>
          <c:extLst>
            <c:ext xmlns:c16="http://schemas.microsoft.com/office/drawing/2014/chart" uri="{C3380CC4-5D6E-409C-BE32-E72D297353CC}">
              <c16:uniqueId val="{00000001-0AFA-434A-8BEE-97483CF708DA}"/>
            </c:ext>
          </c:extLst>
        </c:ser>
        <c:ser>
          <c:idx val="3"/>
          <c:order val="3"/>
          <c:tx>
            <c:strRef>
              <c:f>Sheet1!$E$1</c:f>
              <c:strCache>
                <c:ptCount val="1"/>
                <c:pt idx="0">
                  <c:v>Neither nor</c:v>
                </c:pt>
              </c:strCache>
            </c:strRef>
          </c:tx>
          <c:spPr>
            <a:solidFill>
              <a:schemeClr val="tx1">
                <a:lumMod val="40000"/>
                <a:lumOff val="6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Sheet1!$E$2:$E$15</c:f>
              <c:numCache>
                <c:formatCode>0</c:formatCode>
                <c:ptCount val="14"/>
                <c:pt idx="0">
                  <c:v>10</c:v>
                </c:pt>
                <c:pt idx="1">
                  <c:v>13</c:v>
                </c:pt>
                <c:pt idx="2">
                  <c:v>13</c:v>
                </c:pt>
                <c:pt idx="3">
                  <c:v>15</c:v>
                </c:pt>
                <c:pt idx="4">
                  <c:v>16</c:v>
                </c:pt>
                <c:pt idx="5">
                  <c:v>12</c:v>
                </c:pt>
                <c:pt idx="6">
                  <c:v>12</c:v>
                </c:pt>
                <c:pt idx="7">
                  <c:v>11</c:v>
                </c:pt>
                <c:pt idx="8">
                  <c:v>19</c:v>
                </c:pt>
                <c:pt idx="9">
                  <c:v>16</c:v>
                </c:pt>
                <c:pt idx="10">
                  <c:v>24</c:v>
                </c:pt>
                <c:pt idx="11">
                  <c:v>20</c:v>
                </c:pt>
                <c:pt idx="12">
                  <c:v>17</c:v>
                </c:pt>
                <c:pt idx="13">
                  <c:v>16</c:v>
                </c:pt>
              </c:numCache>
            </c:numRef>
          </c:val>
          <c:extLst>
            <c:ext xmlns:c16="http://schemas.microsoft.com/office/drawing/2014/chart" uri="{C3380CC4-5D6E-409C-BE32-E72D297353CC}">
              <c16:uniqueId val="{00000002-0AFA-434A-8BEE-97483CF708DA}"/>
            </c:ext>
          </c:extLst>
        </c:ser>
        <c:ser>
          <c:idx val="4"/>
          <c:order val="4"/>
          <c:tx>
            <c:strRef>
              <c:f>Sheet1!$F$1</c:f>
              <c:strCache>
                <c:ptCount val="1"/>
                <c:pt idx="0">
                  <c:v>Agree slightly</c:v>
                </c:pt>
              </c:strCache>
            </c:strRef>
          </c:tx>
          <c:spPr>
            <a:solidFill>
              <a:schemeClr val="accent5">
                <a:lumMod val="60000"/>
                <a:lumOff val="4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Sheet1!$F$2:$F$15</c:f>
              <c:numCache>
                <c:formatCode>0</c:formatCode>
                <c:ptCount val="14"/>
                <c:pt idx="0">
                  <c:v>32</c:v>
                </c:pt>
                <c:pt idx="1">
                  <c:v>36</c:v>
                </c:pt>
                <c:pt idx="2">
                  <c:v>28</c:v>
                </c:pt>
                <c:pt idx="3">
                  <c:v>30</c:v>
                </c:pt>
                <c:pt idx="4">
                  <c:v>31</c:v>
                </c:pt>
                <c:pt idx="5">
                  <c:v>36</c:v>
                </c:pt>
                <c:pt idx="6">
                  <c:v>34</c:v>
                </c:pt>
                <c:pt idx="7">
                  <c:v>33</c:v>
                </c:pt>
                <c:pt idx="8">
                  <c:v>36</c:v>
                </c:pt>
                <c:pt idx="9">
                  <c:v>35</c:v>
                </c:pt>
                <c:pt idx="10">
                  <c:v>29</c:v>
                </c:pt>
                <c:pt idx="11">
                  <c:v>32</c:v>
                </c:pt>
                <c:pt idx="12">
                  <c:v>32</c:v>
                </c:pt>
                <c:pt idx="13">
                  <c:v>35</c:v>
                </c:pt>
              </c:numCache>
            </c:numRef>
          </c:val>
          <c:extLst>
            <c:ext xmlns:c16="http://schemas.microsoft.com/office/drawing/2014/chart" uri="{C3380CC4-5D6E-409C-BE32-E72D297353CC}">
              <c16:uniqueId val="{00000003-0AFA-434A-8BEE-97483CF708DA}"/>
            </c:ext>
          </c:extLst>
        </c:ser>
        <c:ser>
          <c:idx val="5"/>
          <c:order val="5"/>
          <c:tx>
            <c:strRef>
              <c:f>Sheet1!$G$1</c:f>
              <c:strCache>
                <c:ptCount val="1"/>
                <c:pt idx="0">
                  <c:v>Agree strongly</c:v>
                </c:pt>
              </c:strCache>
            </c:strRef>
          </c:tx>
          <c:spPr>
            <a:solidFill>
              <a:srgbClr val="00B05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Nov '19</c:v>
                </c:pt>
                <c:pt idx="1">
                  <c:v>Aug '20</c:v>
                </c:pt>
                <c:pt idx="2">
                  <c:v>Feb '21</c:v>
                </c:pt>
                <c:pt idx="3">
                  <c:v>Aug '21</c:v>
                </c:pt>
                <c:pt idx="4">
                  <c:v>Feb '22</c:v>
                </c:pt>
                <c:pt idx="5">
                  <c:v>Aug '24</c:v>
                </c:pt>
                <c:pt idx="6">
                  <c:v>Feb '25</c:v>
                </c:pt>
                <c:pt idx="7">
                  <c:v>Nov '19</c:v>
                </c:pt>
                <c:pt idx="8">
                  <c:v>Aug '20</c:v>
                </c:pt>
                <c:pt idx="9">
                  <c:v>Feb '21</c:v>
                </c:pt>
                <c:pt idx="10">
                  <c:v>Aug '21</c:v>
                </c:pt>
                <c:pt idx="11">
                  <c:v>Feb '22</c:v>
                </c:pt>
                <c:pt idx="12">
                  <c:v>Aug '24</c:v>
                </c:pt>
                <c:pt idx="13">
                  <c:v>Feb '25</c:v>
                </c:pt>
              </c:strCache>
            </c:strRef>
          </c:cat>
          <c:val>
            <c:numRef>
              <c:f>Sheet1!$G$2:$G$15</c:f>
              <c:numCache>
                <c:formatCode>0</c:formatCode>
                <c:ptCount val="14"/>
                <c:pt idx="0">
                  <c:v>47</c:v>
                </c:pt>
                <c:pt idx="1">
                  <c:v>41</c:v>
                </c:pt>
                <c:pt idx="2">
                  <c:v>45</c:v>
                </c:pt>
                <c:pt idx="3">
                  <c:v>44</c:v>
                </c:pt>
                <c:pt idx="4">
                  <c:v>41</c:v>
                </c:pt>
                <c:pt idx="5">
                  <c:v>46</c:v>
                </c:pt>
                <c:pt idx="6">
                  <c:v>43</c:v>
                </c:pt>
                <c:pt idx="7">
                  <c:v>47</c:v>
                </c:pt>
                <c:pt idx="8">
                  <c:v>37</c:v>
                </c:pt>
                <c:pt idx="9">
                  <c:v>40</c:v>
                </c:pt>
                <c:pt idx="10">
                  <c:v>38</c:v>
                </c:pt>
                <c:pt idx="11">
                  <c:v>38</c:v>
                </c:pt>
                <c:pt idx="12">
                  <c:v>40</c:v>
                </c:pt>
                <c:pt idx="13">
                  <c:v>39</c:v>
                </c:pt>
              </c:numCache>
            </c:numRef>
          </c:val>
          <c:extLst>
            <c:ext xmlns:c16="http://schemas.microsoft.com/office/drawing/2014/chart" uri="{C3380CC4-5D6E-409C-BE32-E72D297353CC}">
              <c16:uniqueId val="{00000000-9457-4152-ADD5-94B6654CB125}"/>
            </c:ext>
          </c:extLst>
        </c:ser>
        <c:dLbls>
          <c:dLblPos val="ctr"/>
          <c:showLegendKey val="0"/>
          <c:showVal val="1"/>
          <c:showCatName val="0"/>
          <c:showSerName val="0"/>
          <c:showPercent val="0"/>
          <c:showBubbleSize val="0"/>
        </c:dLbls>
        <c:gapWidth val="75"/>
        <c:overlap val="100"/>
        <c:axId val="1922315744"/>
        <c:axId val="1922316288"/>
      </c:barChart>
      <c:catAx>
        <c:axId val="192231574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922316288"/>
        <c:crosses val="autoZero"/>
        <c:auto val="1"/>
        <c:lblAlgn val="ctr"/>
        <c:lblOffset val="100"/>
        <c:noMultiLvlLbl val="0"/>
      </c:catAx>
      <c:valAx>
        <c:axId val="1922316288"/>
        <c:scaling>
          <c:orientation val="minMax"/>
          <c:max val="1"/>
        </c:scaling>
        <c:delete val="1"/>
        <c:axPos val="t"/>
        <c:numFmt formatCode="0%" sourceLinked="1"/>
        <c:majorTickMark val="none"/>
        <c:minorTickMark val="none"/>
        <c:tickLblPos val="nextTo"/>
        <c:crossAx val="1922315744"/>
        <c:crosses val="autoZero"/>
        <c:crossBetween val="between"/>
      </c:valAx>
      <c:spPr>
        <a:noFill/>
        <a:ln w="25400">
          <a:noFill/>
        </a:ln>
        <a:effectLst/>
      </c:spPr>
    </c:plotArea>
    <c:legend>
      <c:legendPos val="b"/>
      <c:layout>
        <c:manualLayout>
          <c:xMode val="edge"/>
          <c:yMode val="edge"/>
          <c:x val="0.15806179712173421"/>
          <c:y val="0.92245565887574499"/>
          <c:w val="0.78440419995718591"/>
          <c:h val="5.520092122015881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10.xml><?xml version="1.0" encoding="utf-8"?>
<cs:colorStyle xmlns:cs="http://schemas.microsoft.com/office/drawing/2012/chartStyle" xmlns:a="http://schemas.openxmlformats.org/drawingml/2006/main" meth="withinLinear" id="15">
  <a:schemeClr val="accent2"/>
</cs:colorStyle>
</file>

<file path=ppt/charts/colors11.xml><?xml version="1.0" encoding="utf-8"?>
<cs:colorStyle xmlns:cs="http://schemas.microsoft.com/office/drawing/2012/chartStyle" xmlns:a="http://schemas.openxmlformats.org/drawingml/2006/main" meth="withinLinear" id="15">
  <a:schemeClr val="accent2"/>
</cs:colorStyle>
</file>

<file path=ppt/charts/colors12.xml><?xml version="1.0" encoding="utf-8"?>
<cs:colorStyle xmlns:cs="http://schemas.microsoft.com/office/drawing/2012/chartStyle" xmlns:a="http://schemas.openxmlformats.org/drawingml/2006/main" meth="withinLinear" id="15">
  <a:schemeClr val="accent2"/>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withinLinear" id="15">
  <a:schemeClr val="accent2"/>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withinLinear" id="14">
  <a:schemeClr val="accent1"/>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withinLinear" id="15">
  <a:schemeClr val="accent2"/>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withinLinearReversed" id="23">
  <a:schemeClr val="accent3"/>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0.63786</cdr:x>
      <cdr:y>0.12665</cdr:y>
    </cdr:from>
    <cdr:to>
      <cdr:x>0.63786</cdr:x>
      <cdr:y>0.12923</cdr:y>
    </cdr:to>
    <cdr:cxnSp macro="">
      <cdr:nvCxnSpPr>
        <cdr:cNvPr id="6" name="Straight Connector 5">
          <a:extLst xmlns:a="http://schemas.openxmlformats.org/drawingml/2006/main">
            <a:ext uri="{FF2B5EF4-FFF2-40B4-BE49-F238E27FC236}">
              <a16:creationId xmlns:a16="http://schemas.microsoft.com/office/drawing/2014/main" id="{3B4086E5-A4A2-47FB-818A-2C56328D0FCE}"/>
            </a:ext>
          </a:extLst>
        </cdr:cNvPr>
        <cdr:cNvCxnSpPr/>
      </cdr:nvCxnSpPr>
      <cdr:spPr>
        <a:xfrm xmlns:a="http://schemas.openxmlformats.org/drawingml/2006/main" flipV="1">
          <a:off x="7027789" y="600006"/>
          <a:ext cx="0" cy="12192"/>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0.76473</cdr:x>
      <cdr:y>0.81899</cdr:y>
    </cdr:from>
    <cdr:to>
      <cdr:x>1</cdr:x>
      <cdr:y>0.94524</cdr:y>
    </cdr:to>
    <cdr:sp macro="" textlink="">
      <cdr:nvSpPr>
        <cdr:cNvPr id="2" name="TextBox 1">
          <a:extLst xmlns:a="http://schemas.openxmlformats.org/drawingml/2006/main">
            <a:ext uri="{FF2B5EF4-FFF2-40B4-BE49-F238E27FC236}">
              <a16:creationId xmlns:a16="http://schemas.microsoft.com/office/drawing/2014/main" id="{9093BA12-A292-4D29-9DE0-5BFC307C30AC}"/>
            </a:ext>
          </a:extLst>
        </cdr:cNvPr>
        <cdr:cNvSpPr txBox="1"/>
      </cdr:nvSpPr>
      <cdr:spPr>
        <a:xfrm xmlns:a="http://schemas.openxmlformats.org/drawingml/2006/main">
          <a:off x="8453143" y="3674300"/>
          <a:ext cx="2600619" cy="56640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solidFill>
                <a:schemeClr val="tx1"/>
              </a:solidFill>
            </a:rPr>
            <a:t>Changes to highway code added – Feb ’22</a:t>
          </a:r>
        </a:p>
        <a:p xmlns:a="http://schemas.openxmlformats.org/drawingml/2006/main">
          <a:r>
            <a:rPr lang="en-US" dirty="0">
              <a:solidFill>
                <a:schemeClr val="tx1"/>
              </a:solidFill>
            </a:rPr>
            <a:t>Pavement parking code added – Aug ‘24</a:t>
          </a:r>
          <a:endParaRPr lang="en-GB" sz="1100" dirty="0">
            <a:solidFill>
              <a:schemeClr val="tx1"/>
            </a:solidFill>
          </a:endParaRPr>
        </a:p>
      </cdr:txBody>
    </cdr:sp>
  </cdr:relSizeAnchor>
  <cdr:relSizeAnchor xmlns:cdr="http://schemas.openxmlformats.org/drawingml/2006/chartDrawing">
    <cdr:from>
      <cdr:x>0.64763</cdr:x>
      <cdr:y>0.50468</cdr:y>
    </cdr:from>
    <cdr:to>
      <cdr:x>0.67672</cdr:x>
      <cdr:y>0.55172</cdr:y>
    </cdr:to>
    <cdr:sp macro="" textlink="">
      <cdr:nvSpPr>
        <cdr:cNvPr id="3" name="Oval 2">
          <a:extLst xmlns:a="http://schemas.openxmlformats.org/drawingml/2006/main">
            <a:ext uri="{FF2B5EF4-FFF2-40B4-BE49-F238E27FC236}">
              <a16:creationId xmlns:a16="http://schemas.microsoft.com/office/drawing/2014/main" id="{F259A7A2-994F-2E4B-1BC6-B1D1DDE0BA48}"/>
            </a:ext>
          </a:extLst>
        </cdr:cNvPr>
        <cdr:cNvSpPr/>
      </cdr:nvSpPr>
      <cdr:spPr>
        <a:xfrm xmlns:a="http://schemas.openxmlformats.org/drawingml/2006/main">
          <a:off x="7158770" y="2264202"/>
          <a:ext cx="321547" cy="211016"/>
        </a:xfrm>
        <a:prstGeom xmlns:a="http://schemas.openxmlformats.org/drawingml/2006/main" prst="ellipse">
          <a:avLst/>
        </a:prstGeom>
        <a:noFill xmlns:a="http://schemas.openxmlformats.org/drawingml/2006/main"/>
        <a:ln xmlns:a="http://schemas.openxmlformats.org/drawingml/2006/main" w="19050">
          <a:solidFill>
            <a:srgbClr val="00B05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GB" kern="1200" dirty="0"/>
        </a:p>
      </cdr:txBody>
    </cdr:sp>
  </cdr:relSizeAnchor>
  <cdr:relSizeAnchor xmlns:cdr="http://schemas.openxmlformats.org/drawingml/2006/chartDrawing">
    <cdr:from>
      <cdr:x>0.65806</cdr:x>
      <cdr:y>0.56976</cdr:y>
    </cdr:from>
    <cdr:to>
      <cdr:x>0.68715</cdr:x>
      <cdr:y>0.61679</cdr:y>
    </cdr:to>
    <cdr:sp macro="" textlink="">
      <cdr:nvSpPr>
        <cdr:cNvPr id="4" name="Oval 3">
          <a:extLst xmlns:a="http://schemas.openxmlformats.org/drawingml/2006/main">
            <a:ext uri="{FF2B5EF4-FFF2-40B4-BE49-F238E27FC236}">
              <a16:creationId xmlns:a16="http://schemas.microsoft.com/office/drawing/2014/main" id="{82E4E326-FD14-6BF8-928B-F1D21E0C6955}"/>
            </a:ext>
          </a:extLst>
        </cdr:cNvPr>
        <cdr:cNvSpPr/>
      </cdr:nvSpPr>
      <cdr:spPr>
        <a:xfrm xmlns:a="http://schemas.openxmlformats.org/drawingml/2006/main">
          <a:off x="7274067" y="2556163"/>
          <a:ext cx="321547" cy="211016"/>
        </a:xfrm>
        <a:prstGeom xmlns:a="http://schemas.openxmlformats.org/drawingml/2006/main" prst="ellipse">
          <a:avLst/>
        </a:prstGeom>
        <a:noFill xmlns:a="http://schemas.openxmlformats.org/drawingml/2006/main"/>
        <a:ln xmlns:a="http://schemas.openxmlformats.org/drawingml/2006/main" w="19050">
          <a:solidFill>
            <a:srgbClr val="00B05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GB" kern="1200" dirty="0"/>
        </a:p>
      </cdr:txBody>
    </cdr:sp>
  </cdr:relSizeAnchor>
  <cdr:relSizeAnchor xmlns:cdr="http://schemas.openxmlformats.org/drawingml/2006/chartDrawing">
    <cdr:from>
      <cdr:x>0.65539</cdr:x>
      <cdr:y>0.62812</cdr:y>
    </cdr:from>
    <cdr:to>
      <cdr:x>0.68448</cdr:x>
      <cdr:y>0.67515</cdr:y>
    </cdr:to>
    <cdr:sp macro="" textlink="">
      <cdr:nvSpPr>
        <cdr:cNvPr id="5" name="Oval 4">
          <a:extLst xmlns:a="http://schemas.openxmlformats.org/drawingml/2006/main">
            <a:ext uri="{FF2B5EF4-FFF2-40B4-BE49-F238E27FC236}">
              <a16:creationId xmlns:a16="http://schemas.microsoft.com/office/drawing/2014/main" id="{B48B99F7-AFFD-B1C5-3370-C2515F01DC69}"/>
            </a:ext>
          </a:extLst>
        </cdr:cNvPr>
        <cdr:cNvSpPr/>
      </cdr:nvSpPr>
      <cdr:spPr>
        <a:xfrm xmlns:a="http://schemas.openxmlformats.org/drawingml/2006/main">
          <a:off x="7244481" y="2817979"/>
          <a:ext cx="321547" cy="211016"/>
        </a:xfrm>
        <a:prstGeom xmlns:a="http://schemas.openxmlformats.org/drawingml/2006/main" prst="ellipse">
          <a:avLst/>
        </a:prstGeom>
        <a:noFill xmlns:a="http://schemas.openxmlformats.org/drawingml/2006/main"/>
        <a:ln xmlns:a="http://schemas.openxmlformats.org/drawingml/2006/main" w="19050">
          <a:solidFill>
            <a:srgbClr val="00B05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GB" kern="1200" dirty="0"/>
        </a:p>
      </cdr:txBody>
    </cdr:sp>
  </cdr:relSizeAnchor>
</c:userShapes>
</file>

<file path=ppt/drawings/drawing3.xml><?xml version="1.0" encoding="utf-8"?>
<c:userShapes xmlns:c="http://schemas.openxmlformats.org/drawingml/2006/chart">
  <cdr:relSizeAnchor xmlns:cdr="http://schemas.openxmlformats.org/drawingml/2006/chartDrawing">
    <cdr:from>
      <cdr:x>0.39677</cdr:x>
      <cdr:y>0.65259</cdr:y>
    </cdr:from>
    <cdr:to>
      <cdr:x>0.41354</cdr:x>
      <cdr:y>0.71388</cdr:y>
    </cdr:to>
    <cdr:sp macro="" textlink="">
      <cdr:nvSpPr>
        <cdr:cNvPr id="2" name="TextBox 1"/>
        <cdr:cNvSpPr txBox="1"/>
      </cdr:nvSpPr>
      <cdr:spPr>
        <a:xfrm xmlns:a="http://schemas.openxmlformats.org/drawingml/2006/main">
          <a:off x="4371521" y="2949312"/>
          <a:ext cx="184731" cy="276999"/>
        </a:xfrm>
        <a:prstGeom xmlns:a="http://schemas.openxmlformats.org/drawingml/2006/main" prst="rect">
          <a:avLst/>
        </a:prstGeom>
      </cdr:spPr>
      <cdr:txBody>
        <a:bodyPr xmlns:a="http://schemas.openxmlformats.org/drawingml/2006/main" vertOverflow="clip" wrap="none" rtlCol="0">
          <a:spAutoFit/>
        </a:bodyPr>
        <a:lstStyle xmlns:a="http://schemas.openxmlformats.org/drawingml/2006/main"/>
        <a:p xmlns:a="http://schemas.openxmlformats.org/drawingml/2006/main">
          <a:endParaRPr lang="en-GB" sz="1200" dirty="0">
            <a:solidFill>
              <a:schemeClr val="tx1">
                <a:lumMod val="75000"/>
              </a:schemeClr>
            </a:solidFill>
          </a:endParaRPr>
        </a:p>
      </cdr:txBody>
    </cdr:sp>
  </cdr:relSizeAnchor>
  <cdr:relSizeAnchor xmlns:cdr="http://schemas.openxmlformats.org/drawingml/2006/chartDrawing">
    <cdr:from>
      <cdr:x>0.22416</cdr:x>
      <cdr:y>0.65503</cdr:y>
    </cdr:from>
    <cdr:to>
      <cdr:x>0.68213</cdr:x>
      <cdr:y>0.76073</cdr:y>
    </cdr:to>
    <cdr:cxnSp macro="">
      <cdr:nvCxnSpPr>
        <cdr:cNvPr id="4" name="Straight Connector 3">
          <a:extLst xmlns:a="http://schemas.openxmlformats.org/drawingml/2006/main">
            <a:ext uri="{FF2B5EF4-FFF2-40B4-BE49-F238E27FC236}">
              <a16:creationId xmlns:a16="http://schemas.microsoft.com/office/drawing/2014/main" id="{AEDF04A3-5174-C314-DAA2-D34E5AD43B78}"/>
            </a:ext>
          </a:extLst>
        </cdr:cNvPr>
        <cdr:cNvCxnSpPr/>
      </cdr:nvCxnSpPr>
      <cdr:spPr>
        <a:xfrm xmlns:a="http://schemas.openxmlformats.org/drawingml/2006/main">
          <a:off x="2567205" y="2960350"/>
          <a:ext cx="5244860" cy="477697"/>
        </a:xfrm>
        <a:prstGeom xmlns:a="http://schemas.openxmlformats.org/drawingml/2006/main" prst="line">
          <a:avLst/>
        </a:prstGeom>
        <a:ln xmlns:a="http://schemas.openxmlformats.org/drawingml/2006/main" w="19050">
          <a:solidFill>
            <a:schemeClr val="accent6"/>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0.1398</cdr:x>
      <cdr:y>0.66076</cdr:y>
    </cdr:from>
    <cdr:to>
      <cdr:x>0.68063</cdr:x>
      <cdr:y>0.72757</cdr:y>
    </cdr:to>
    <cdr:cxnSp macro="">
      <cdr:nvCxnSpPr>
        <cdr:cNvPr id="12" name="Straight Connector 11">
          <a:extLst xmlns:a="http://schemas.openxmlformats.org/drawingml/2006/main">
            <a:ext uri="{FF2B5EF4-FFF2-40B4-BE49-F238E27FC236}">
              <a16:creationId xmlns:a16="http://schemas.microsoft.com/office/drawing/2014/main" id="{D9C1D65E-F136-4F55-BBA9-4FB60BD40F57}"/>
            </a:ext>
          </a:extLst>
        </cdr:cNvPr>
        <cdr:cNvCxnSpPr/>
      </cdr:nvCxnSpPr>
      <cdr:spPr>
        <a:xfrm xmlns:a="http://schemas.openxmlformats.org/drawingml/2006/main">
          <a:off x="1601046" y="2986230"/>
          <a:ext cx="6193766" cy="301924"/>
        </a:xfrm>
        <a:prstGeom xmlns:a="http://schemas.openxmlformats.org/drawingml/2006/main" prst="line">
          <a:avLst/>
        </a:prstGeom>
        <a:ln xmlns:a="http://schemas.openxmlformats.org/drawingml/2006/main" w="19050">
          <a:solidFill>
            <a:schemeClr val="accent3"/>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0.38686</cdr:x>
      <cdr:y>0.71611</cdr:y>
    </cdr:from>
    <cdr:to>
      <cdr:x>0.68289</cdr:x>
      <cdr:y>0.79437</cdr:y>
    </cdr:to>
    <cdr:cxnSp macro="">
      <cdr:nvCxnSpPr>
        <cdr:cNvPr id="15" name="Straight Connector 14">
          <a:extLst xmlns:a="http://schemas.openxmlformats.org/drawingml/2006/main">
            <a:ext uri="{FF2B5EF4-FFF2-40B4-BE49-F238E27FC236}">
              <a16:creationId xmlns:a16="http://schemas.microsoft.com/office/drawing/2014/main" id="{0E8A0C50-EF9A-6DF7-5F39-664FF2CAF030}"/>
            </a:ext>
          </a:extLst>
        </cdr:cNvPr>
        <cdr:cNvCxnSpPr/>
      </cdr:nvCxnSpPr>
      <cdr:spPr>
        <a:xfrm xmlns:a="http://schemas.openxmlformats.org/drawingml/2006/main">
          <a:off x="4430510" y="3236396"/>
          <a:ext cx="3390181" cy="353683"/>
        </a:xfrm>
        <a:prstGeom xmlns:a="http://schemas.openxmlformats.org/drawingml/2006/main" prst="line">
          <a:avLst/>
        </a:prstGeom>
        <a:ln xmlns:a="http://schemas.openxmlformats.org/drawingml/2006/main" w="19050">
          <a:solidFill>
            <a:schemeClr val="accent2"/>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0.73486</cdr:x>
      <cdr:y>0.52724</cdr:y>
    </cdr:from>
    <cdr:to>
      <cdr:x>0.76499</cdr:x>
      <cdr:y>0.52724</cdr:y>
    </cdr:to>
    <cdr:cxnSp macro="">
      <cdr:nvCxnSpPr>
        <cdr:cNvPr id="18" name="Straight Connector 17">
          <a:extLst xmlns:a="http://schemas.openxmlformats.org/drawingml/2006/main">
            <a:ext uri="{FF2B5EF4-FFF2-40B4-BE49-F238E27FC236}">
              <a16:creationId xmlns:a16="http://schemas.microsoft.com/office/drawing/2014/main" id="{3AAD8F59-DD2B-0C56-50C5-0F0BD08325CA}"/>
            </a:ext>
          </a:extLst>
        </cdr:cNvPr>
        <cdr:cNvCxnSpPr/>
      </cdr:nvCxnSpPr>
      <cdr:spPr>
        <a:xfrm xmlns:a="http://schemas.openxmlformats.org/drawingml/2006/main">
          <a:off x="8415902" y="2382807"/>
          <a:ext cx="345061" cy="0"/>
        </a:xfrm>
        <a:prstGeom xmlns:a="http://schemas.openxmlformats.org/drawingml/2006/main" prst="line">
          <a:avLst/>
        </a:prstGeom>
        <a:ln xmlns:a="http://schemas.openxmlformats.org/drawingml/2006/main" w="19050">
          <a:solidFill>
            <a:schemeClr val="accent6"/>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0.73411</cdr:x>
      <cdr:y>0.35048</cdr:y>
    </cdr:from>
    <cdr:to>
      <cdr:x>0.76487</cdr:x>
      <cdr:y>0.35048</cdr:y>
    </cdr:to>
    <cdr:cxnSp macro="">
      <cdr:nvCxnSpPr>
        <cdr:cNvPr id="21" name="Straight Connector 20">
          <a:extLst xmlns:a="http://schemas.openxmlformats.org/drawingml/2006/main">
            <a:ext uri="{FF2B5EF4-FFF2-40B4-BE49-F238E27FC236}">
              <a16:creationId xmlns:a16="http://schemas.microsoft.com/office/drawing/2014/main" id="{BC6437BF-DE2C-0FE8-E667-A7C9A05F081D}"/>
            </a:ext>
          </a:extLst>
        </cdr:cNvPr>
        <cdr:cNvCxnSpPr/>
      </cdr:nvCxnSpPr>
      <cdr:spPr>
        <a:xfrm xmlns:a="http://schemas.openxmlformats.org/drawingml/2006/main">
          <a:off x="8407287" y="1583958"/>
          <a:ext cx="352265" cy="0"/>
        </a:xfrm>
        <a:prstGeom xmlns:a="http://schemas.openxmlformats.org/drawingml/2006/main" prst="line">
          <a:avLst/>
        </a:prstGeom>
        <a:ln xmlns:a="http://schemas.openxmlformats.org/drawingml/2006/main" w="19050">
          <a:solidFill>
            <a:schemeClr val="accent2"/>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0.73477</cdr:x>
      <cdr:y>0.70025</cdr:y>
    </cdr:from>
    <cdr:to>
      <cdr:x>0.76423</cdr:x>
      <cdr:y>0.70025</cdr:y>
    </cdr:to>
    <cdr:cxnSp macro="">
      <cdr:nvCxnSpPr>
        <cdr:cNvPr id="24" name="Straight Connector 23">
          <a:extLst xmlns:a="http://schemas.openxmlformats.org/drawingml/2006/main">
            <a:ext uri="{FF2B5EF4-FFF2-40B4-BE49-F238E27FC236}">
              <a16:creationId xmlns:a16="http://schemas.microsoft.com/office/drawing/2014/main" id="{64EB4E8C-CD33-C3C7-42E3-7F0002D6CD7F}"/>
            </a:ext>
          </a:extLst>
        </cdr:cNvPr>
        <cdr:cNvCxnSpPr/>
      </cdr:nvCxnSpPr>
      <cdr:spPr>
        <a:xfrm xmlns:a="http://schemas.openxmlformats.org/drawingml/2006/main">
          <a:off x="8414917" y="3164698"/>
          <a:ext cx="337388" cy="0"/>
        </a:xfrm>
        <a:prstGeom xmlns:a="http://schemas.openxmlformats.org/drawingml/2006/main" prst="line">
          <a:avLst/>
        </a:prstGeom>
        <a:ln xmlns:a="http://schemas.openxmlformats.org/drawingml/2006/main" w="19050">
          <a:solidFill>
            <a:schemeClr val="accent3"/>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0.07204</cdr:x>
      <cdr:y>0.6318</cdr:y>
    </cdr:from>
    <cdr:to>
      <cdr:x>0.19833</cdr:x>
      <cdr:y>0.64238</cdr:y>
    </cdr:to>
    <cdr:sp macro="" textlink="">
      <cdr:nvSpPr>
        <cdr:cNvPr id="5" name="Rectangle 4">
          <a:extLst xmlns:a="http://schemas.openxmlformats.org/drawingml/2006/main">
            <a:ext uri="{FF2B5EF4-FFF2-40B4-BE49-F238E27FC236}">
              <a16:creationId xmlns:a16="http://schemas.microsoft.com/office/drawing/2014/main" id="{01AAA093-D229-908D-4D6A-B09345D64DC1}"/>
            </a:ext>
          </a:extLst>
        </cdr:cNvPr>
        <cdr:cNvSpPr/>
      </cdr:nvSpPr>
      <cdr:spPr>
        <a:xfrm xmlns:a="http://schemas.openxmlformats.org/drawingml/2006/main" rot="271249">
          <a:off x="825034" y="2855350"/>
          <a:ext cx="1446362" cy="47822"/>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0.05262</cdr:x>
      <cdr:y>0.71264</cdr:y>
    </cdr:from>
    <cdr:to>
      <cdr:x>0.13708</cdr:x>
      <cdr:y>0.72305</cdr:y>
    </cdr:to>
    <cdr:sp macro="" textlink="">
      <cdr:nvSpPr>
        <cdr:cNvPr id="6" name="Rectangle 5">
          <a:extLst xmlns:a="http://schemas.openxmlformats.org/drawingml/2006/main">
            <a:ext uri="{FF2B5EF4-FFF2-40B4-BE49-F238E27FC236}">
              <a16:creationId xmlns:a16="http://schemas.microsoft.com/office/drawing/2014/main" id="{DAFA9441-B2B5-4CEC-4FBE-24FA5A37C026}"/>
            </a:ext>
          </a:extLst>
        </cdr:cNvPr>
        <cdr:cNvSpPr/>
      </cdr:nvSpPr>
      <cdr:spPr>
        <a:xfrm xmlns:a="http://schemas.openxmlformats.org/drawingml/2006/main" rot="271249">
          <a:off x="602596" y="3220714"/>
          <a:ext cx="967301" cy="47014"/>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291695-914C-482C-9299-951DA7A56C5D}"/>
              </a:ext>
            </a:extLst>
          </p:cNvPr>
          <p:cNvSpPr>
            <a:spLocks noGrp="1"/>
          </p:cNvSpPr>
          <p:nvPr>
            <p:ph type="hdr" sz="quarter"/>
          </p:nvPr>
        </p:nvSpPr>
        <p:spPr>
          <a:xfrm>
            <a:off x="6" y="3"/>
            <a:ext cx="2945659" cy="495347"/>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686928DF-D905-42F5-A26C-8535038C9F99}"/>
              </a:ext>
            </a:extLst>
          </p:cNvPr>
          <p:cNvSpPr>
            <a:spLocks noGrp="1"/>
          </p:cNvSpPr>
          <p:nvPr>
            <p:ph type="dt" sz="quarter" idx="1"/>
          </p:nvPr>
        </p:nvSpPr>
        <p:spPr>
          <a:xfrm>
            <a:off x="3850449" y="3"/>
            <a:ext cx="2945659" cy="495347"/>
          </a:xfrm>
          <a:prstGeom prst="rect">
            <a:avLst/>
          </a:prstGeom>
        </p:spPr>
        <p:txBody>
          <a:bodyPr vert="horz" lIns="91440" tIns="45720" rIns="91440" bIns="45720" rtlCol="0"/>
          <a:lstStyle>
            <a:lvl1pPr algn="r">
              <a:defRPr sz="1200"/>
            </a:lvl1pPr>
          </a:lstStyle>
          <a:p>
            <a:fld id="{66E6ED24-273C-4A1E-B6A1-E785D74BA7A1}" type="datetimeFigureOut">
              <a:rPr lang="en-GB" smtClean="0"/>
              <a:t>24/03/2025</a:t>
            </a:fld>
            <a:endParaRPr lang="en-GB" dirty="0"/>
          </a:p>
        </p:txBody>
      </p:sp>
      <p:sp>
        <p:nvSpPr>
          <p:cNvPr id="4" name="Footer Placeholder 3">
            <a:extLst>
              <a:ext uri="{FF2B5EF4-FFF2-40B4-BE49-F238E27FC236}">
                <a16:creationId xmlns:a16="http://schemas.microsoft.com/office/drawing/2014/main" id="{FC131EF5-0481-4C91-8B39-42DC2956BBF8}"/>
              </a:ext>
            </a:extLst>
          </p:cNvPr>
          <p:cNvSpPr>
            <a:spLocks noGrp="1"/>
          </p:cNvSpPr>
          <p:nvPr>
            <p:ph type="ftr" sz="quarter" idx="2"/>
          </p:nvPr>
        </p:nvSpPr>
        <p:spPr>
          <a:xfrm>
            <a:off x="6" y="9377317"/>
            <a:ext cx="2945659" cy="495346"/>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6945C3D5-7370-40DF-A569-96A0855F0942}"/>
              </a:ext>
            </a:extLst>
          </p:cNvPr>
          <p:cNvSpPr>
            <a:spLocks noGrp="1"/>
          </p:cNvSpPr>
          <p:nvPr>
            <p:ph type="sldNum" sz="quarter" idx="3"/>
          </p:nvPr>
        </p:nvSpPr>
        <p:spPr>
          <a:xfrm>
            <a:off x="3850449" y="9377317"/>
            <a:ext cx="2945659" cy="495346"/>
          </a:xfrm>
          <a:prstGeom prst="rect">
            <a:avLst/>
          </a:prstGeom>
        </p:spPr>
        <p:txBody>
          <a:bodyPr vert="horz" lIns="91440" tIns="45720" rIns="91440" bIns="45720" rtlCol="0" anchor="b"/>
          <a:lstStyle>
            <a:lvl1pPr algn="r">
              <a:defRPr sz="1200"/>
            </a:lvl1pPr>
          </a:lstStyle>
          <a:p>
            <a:fld id="{5DB6F57C-AEBC-4CA4-9A7F-762857EF8875}" type="slidenum">
              <a:rPr lang="en-GB" smtClean="0"/>
              <a:t>‹#›</a:t>
            </a:fld>
            <a:endParaRPr lang="en-GB" dirty="0"/>
          </a:p>
        </p:txBody>
      </p:sp>
    </p:spTree>
    <p:extLst>
      <p:ext uri="{BB962C8B-B14F-4D97-AF65-F5344CB8AC3E}">
        <p14:creationId xmlns:p14="http://schemas.microsoft.com/office/powerpoint/2010/main" val="19344412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3"/>
            <a:ext cx="2945659" cy="495347"/>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9" y="3"/>
            <a:ext cx="2945659" cy="495347"/>
          </a:xfrm>
          <a:prstGeom prst="rect">
            <a:avLst/>
          </a:prstGeom>
        </p:spPr>
        <p:txBody>
          <a:bodyPr vert="horz" lIns="91440" tIns="45720" rIns="91440" bIns="45720" rtlCol="0"/>
          <a:lstStyle>
            <a:lvl1pPr algn="r">
              <a:defRPr sz="1200"/>
            </a:lvl1pPr>
          </a:lstStyle>
          <a:p>
            <a:fld id="{27932124-2029-4BD0-ACC2-19A71F4AD5E8}" type="datetimeFigureOut">
              <a:rPr lang="en-GB" smtClean="0"/>
              <a:t>24/03/2025</a:t>
            </a:fld>
            <a:endParaRPr lang="en-GB" dirty="0"/>
          </a:p>
        </p:txBody>
      </p:sp>
      <p:sp>
        <p:nvSpPr>
          <p:cNvPr id="4" name="Slide Image Placeholder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51222"/>
            <a:ext cx="5438140" cy="388736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6" y="9377317"/>
            <a:ext cx="2945659" cy="49534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9" y="9377317"/>
            <a:ext cx="2945659" cy="495346"/>
          </a:xfrm>
          <a:prstGeom prst="rect">
            <a:avLst/>
          </a:prstGeom>
        </p:spPr>
        <p:txBody>
          <a:bodyPr vert="horz" lIns="91440" tIns="45720" rIns="91440" bIns="45720" rtlCol="0" anchor="b"/>
          <a:lstStyle>
            <a:lvl1pPr algn="r">
              <a:defRPr sz="1200"/>
            </a:lvl1pPr>
          </a:lstStyle>
          <a:p>
            <a:fld id="{F5F0AB6B-5975-492F-B5FF-2EB2C913C3EF}" type="slidenum">
              <a:rPr lang="en-GB" smtClean="0"/>
              <a:t>‹#›</a:t>
            </a:fld>
            <a:endParaRPr lang="en-GB" dirty="0"/>
          </a:p>
        </p:txBody>
      </p:sp>
    </p:spTree>
    <p:extLst>
      <p:ext uri="{BB962C8B-B14F-4D97-AF65-F5344CB8AC3E}">
        <p14:creationId xmlns:p14="http://schemas.microsoft.com/office/powerpoint/2010/main" val="821005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a:t>
            </a:fld>
            <a:endParaRPr lang="en-GB" dirty="0"/>
          </a:p>
        </p:txBody>
      </p:sp>
    </p:spTree>
    <p:extLst>
      <p:ext uri="{BB962C8B-B14F-4D97-AF65-F5344CB8AC3E}">
        <p14:creationId xmlns:p14="http://schemas.microsoft.com/office/powerpoint/2010/main" val="335055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11</a:t>
            </a:fld>
            <a:endParaRPr lang="en-GB" dirty="0"/>
          </a:p>
        </p:txBody>
      </p:sp>
    </p:spTree>
    <p:extLst>
      <p:ext uri="{BB962C8B-B14F-4D97-AF65-F5344CB8AC3E}">
        <p14:creationId xmlns:p14="http://schemas.microsoft.com/office/powerpoint/2010/main" val="2929763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12</a:t>
            </a:fld>
            <a:endParaRPr lang="en-GB" dirty="0"/>
          </a:p>
        </p:txBody>
      </p:sp>
    </p:spTree>
    <p:extLst>
      <p:ext uri="{BB962C8B-B14F-4D97-AF65-F5344CB8AC3E}">
        <p14:creationId xmlns:p14="http://schemas.microsoft.com/office/powerpoint/2010/main" val="467636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13</a:t>
            </a:fld>
            <a:endParaRPr lang="en-GB" dirty="0"/>
          </a:p>
        </p:txBody>
      </p:sp>
    </p:spTree>
    <p:extLst>
      <p:ext uri="{BB962C8B-B14F-4D97-AF65-F5344CB8AC3E}">
        <p14:creationId xmlns:p14="http://schemas.microsoft.com/office/powerpoint/2010/main" val="4213758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14</a:t>
            </a:fld>
            <a:endParaRPr lang="en-GB" dirty="0"/>
          </a:p>
        </p:txBody>
      </p:sp>
    </p:spTree>
    <p:extLst>
      <p:ext uri="{BB962C8B-B14F-4D97-AF65-F5344CB8AC3E}">
        <p14:creationId xmlns:p14="http://schemas.microsoft.com/office/powerpoint/2010/main" val="147784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15</a:t>
            </a:fld>
            <a:endParaRPr lang="en-GB" dirty="0"/>
          </a:p>
        </p:txBody>
      </p:sp>
    </p:spTree>
    <p:extLst>
      <p:ext uri="{BB962C8B-B14F-4D97-AF65-F5344CB8AC3E}">
        <p14:creationId xmlns:p14="http://schemas.microsoft.com/office/powerpoint/2010/main" val="4065124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F2F79-82C5-7553-63BC-EAF26254F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C1E92F-9A7A-8420-C462-AC0ED7C795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15D413-9C24-7147-E08E-B1FE6EAF92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76A028-23DD-A15F-6B7E-E1C75D6C78BD}"/>
              </a:ext>
            </a:extLst>
          </p:cNvPr>
          <p:cNvSpPr>
            <a:spLocks noGrp="1"/>
          </p:cNvSpPr>
          <p:nvPr>
            <p:ph type="sldNum" sz="quarter" idx="10"/>
          </p:nvPr>
        </p:nvSpPr>
        <p:spPr/>
        <p:txBody>
          <a:bodyPr/>
          <a:lstStyle/>
          <a:p>
            <a:fld id="{F5F0AB6B-5975-492F-B5FF-2EB2C913C3EF}" type="slidenum">
              <a:rPr lang="en-GB" smtClean="0"/>
              <a:t>16</a:t>
            </a:fld>
            <a:endParaRPr lang="en-GB" dirty="0"/>
          </a:p>
        </p:txBody>
      </p:sp>
    </p:spTree>
    <p:extLst>
      <p:ext uri="{BB962C8B-B14F-4D97-AF65-F5344CB8AC3E}">
        <p14:creationId xmlns:p14="http://schemas.microsoft.com/office/powerpoint/2010/main" val="4205151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17</a:t>
            </a:fld>
            <a:endParaRPr lang="en-GB" dirty="0"/>
          </a:p>
        </p:txBody>
      </p:sp>
    </p:spTree>
    <p:extLst>
      <p:ext uri="{BB962C8B-B14F-4D97-AF65-F5344CB8AC3E}">
        <p14:creationId xmlns:p14="http://schemas.microsoft.com/office/powerpoint/2010/main" val="3192381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7EEEC-18CE-235D-5F1D-44AA6720C8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3468CD-ECC9-4014-DEAA-52070FCF3F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15C50-17D8-94B1-0904-726DF23462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1A3448-524B-C5D8-AE4F-A78A120A6AAB}"/>
              </a:ext>
            </a:extLst>
          </p:cNvPr>
          <p:cNvSpPr>
            <a:spLocks noGrp="1"/>
          </p:cNvSpPr>
          <p:nvPr>
            <p:ph type="sldNum" sz="quarter" idx="10"/>
          </p:nvPr>
        </p:nvSpPr>
        <p:spPr/>
        <p:txBody>
          <a:bodyPr/>
          <a:lstStyle/>
          <a:p>
            <a:fld id="{F5F0AB6B-5975-492F-B5FF-2EB2C913C3EF}" type="slidenum">
              <a:rPr lang="en-GB" smtClean="0"/>
              <a:t>18</a:t>
            </a:fld>
            <a:endParaRPr lang="en-GB" dirty="0"/>
          </a:p>
        </p:txBody>
      </p:sp>
    </p:spTree>
    <p:extLst>
      <p:ext uri="{BB962C8B-B14F-4D97-AF65-F5344CB8AC3E}">
        <p14:creationId xmlns:p14="http://schemas.microsoft.com/office/powerpoint/2010/main" val="1292506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19</a:t>
            </a:fld>
            <a:endParaRPr lang="en-GB" dirty="0"/>
          </a:p>
        </p:txBody>
      </p:sp>
    </p:spTree>
    <p:extLst>
      <p:ext uri="{BB962C8B-B14F-4D97-AF65-F5344CB8AC3E}">
        <p14:creationId xmlns:p14="http://schemas.microsoft.com/office/powerpoint/2010/main" val="3100797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CF18-8505-A972-EAC9-A61ADB1D6C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AF4E7E-C274-7AE8-A085-AFE9FC6D63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9AF9D9-03DB-0063-6070-8E3A062B4B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FD222A-0F48-0C2F-417B-E6DB5A07F913}"/>
              </a:ext>
            </a:extLst>
          </p:cNvPr>
          <p:cNvSpPr>
            <a:spLocks noGrp="1"/>
          </p:cNvSpPr>
          <p:nvPr>
            <p:ph type="sldNum" sz="quarter" idx="10"/>
          </p:nvPr>
        </p:nvSpPr>
        <p:spPr/>
        <p:txBody>
          <a:bodyPr/>
          <a:lstStyle/>
          <a:p>
            <a:fld id="{F5F0AB6B-5975-492F-B5FF-2EB2C913C3EF}" type="slidenum">
              <a:rPr lang="en-GB" smtClean="0"/>
              <a:t>20</a:t>
            </a:fld>
            <a:endParaRPr lang="en-GB" dirty="0"/>
          </a:p>
        </p:txBody>
      </p:sp>
    </p:spTree>
    <p:extLst>
      <p:ext uri="{BB962C8B-B14F-4D97-AF65-F5344CB8AC3E}">
        <p14:creationId xmlns:p14="http://schemas.microsoft.com/office/powerpoint/2010/main" val="1502081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3</a:t>
            </a:fld>
            <a:endParaRPr lang="en-GB" dirty="0"/>
          </a:p>
        </p:txBody>
      </p:sp>
    </p:spTree>
    <p:extLst>
      <p:ext uri="{BB962C8B-B14F-4D97-AF65-F5344CB8AC3E}">
        <p14:creationId xmlns:p14="http://schemas.microsoft.com/office/powerpoint/2010/main" val="20847807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21</a:t>
            </a:fld>
            <a:endParaRPr lang="en-GB" dirty="0"/>
          </a:p>
        </p:txBody>
      </p:sp>
    </p:spTree>
    <p:extLst>
      <p:ext uri="{BB962C8B-B14F-4D97-AF65-F5344CB8AC3E}">
        <p14:creationId xmlns:p14="http://schemas.microsoft.com/office/powerpoint/2010/main" val="6106132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797A6-7E87-AC7B-B503-63AD5268A2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40B6D8-4399-E47A-23B9-4552EC6517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A39FC8-7E5E-A6F3-D77E-CD74634CEF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FF5641-867E-7871-A875-D265477AF646}"/>
              </a:ext>
            </a:extLst>
          </p:cNvPr>
          <p:cNvSpPr>
            <a:spLocks noGrp="1"/>
          </p:cNvSpPr>
          <p:nvPr>
            <p:ph type="sldNum" sz="quarter" idx="10"/>
          </p:nvPr>
        </p:nvSpPr>
        <p:spPr/>
        <p:txBody>
          <a:bodyPr/>
          <a:lstStyle/>
          <a:p>
            <a:fld id="{F5F0AB6B-5975-492F-B5FF-2EB2C913C3EF}" type="slidenum">
              <a:rPr lang="en-GB" smtClean="0"/>
              <a:t>22</a:t>
            </a:fld>
            <a:endParaRPr lang="en-GB" dirty="0"/>
          </a:p>
        </p:txBody>
      </p:sp>
    </p:spTree>
    <p:extLst>
      <p:ext uri="{BB962C8B-B14F-4D97-AF65-F5344CB8AC3E}">
        <p14:creationId xmlns:p14="http://schemas.microsoft.com/office/powerpoint/2010/main" val="13917261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23</a:t>
            </a:fld>
            <a:endParaRPr lang="en-GB" dirty="0"/>
          </a:p>
        </p:txBody>
      </p:sp>
    </p:spTree>
    <p:extLst>
      <p:ext uri="{BB962C8B-B14F-4D97-AF65-F5344CB8AC3E}">
        <p14:creationId xmlns:p14="http://schemas.microsoft.com/office/powerpoint/2010/main" val="4996896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24</a:t>
            </a:fld>
            <a:endParaRPr lang="en-GB" dirty="0"/>
          </a:p>
        </p:txBody>
      </p:sp>
    </p:spTree>
    <p:extLst>
      <p:ext uri="{BB962C8B-B14F-4D97-AF65-F5344CB8AC3E}">
        <p14:creationId xmlns:p14="http://schemas.microsoft.com/office/powerpoint/2010/main" val="1695671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25</a:t>
            </a:fld>
            <a:endParaRPr lang="en-GB" dirty="0"/>
          </a:p>
        </p:txBody>
      </p:sp>
    </p:spTree>
    <p:extLst>
      <p:ext uri="{BB962C8B-B14F-4D97-AF65-F5344CB8AC3E}">
        <p14:creationId xmlns:p14="http://schemas.microsoft.com/office/powerpoint/2010/main" val="41676528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26</a:t>
            </a:fld>
            <a:endParaRPr lang="en-GB" dirty="0"/>
          </a:p>
        </p:txBody>
      </p:sp>
    </p:spTree>
    <p:extLst>
      <p:ext uri="{BB962C8B-B14F-4D97-AF65-F5344CB8AC3E}">
        <p14:creationId xmlns:p14="http://schemas.microsoft.com/office/powerpoint/2010/main" val="1670985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27</a:t>
            </a:fld>
            <a:endParaRPr lang="en-GB" dirty="0"/>
          </a:p>
        </p:txBody>
      </p:sp>
    </p:spTree>
    <p:extLst>
      <p:ext uri="{BB962C8B-B14F-4D97-AF65-F5344CB8AC3E}">
        <p14:creationId xmlns:p14="http://schemas.microsoft.com/office/powerpoint/2010/main" val="40481825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Not used a seatbelt in front or back = any seatbelt? I can’t find that code in Q6</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28</a:t>
            </a:fld>
            <a:endParaRPr lang="en-AU" dirty="0"/>
          </a:p>
        </p:txBody>
      </p:sp>
    </p:spTree>
    <p:extLst>
      <p:ext uri="{BB962C8B-B14F-4D97-AF65-F5344CB8AC3E}">
        <p14:creationId xmlns:p14="http://schemas.microsoft.com/office/powerpoint/2010/main" val="614352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B9487D93-240F-4041-8284-FC16D3A96101}" type="slidenum">
              <a:rPr lang="en-AU" smtClean="0"/>
              <a:pPr/>
              <a:t>29</a:t>
            </a:fld>
            <a:endParaRPr lang="en-AU" dirty="0"/>
          </a:p>
        </p:txBody>
      </p:sp>
      <p:sp>
        <p:nvSpPr>
          <p:cNvPr id="5" name="Notes Placeholder 4"/>
          <p:cNvSpPr>
            <a:spLocks noGrp="1"/>
          </p:cNvSpPr>
          <p:nvPr>
            <p:ph type="body" sz="quarter" idx="11"/>
          </p:nvPr>
        </p:nvSpPr>
        <p:spPr/>
        <p:txBody>
          <a:bodyPr/>
          <a:lstStyle/>
          <a:p>
            <a:endParaRPr lang="en-GB" dirty="0"/>
          </a:p>
          <a:p>
            <a:endParaRPr lang="en-GB" dirty="0"/>
          </a:p>
        </p:txBody>
      </p:sp>
    </p:spTree>
    <p:extLst>
      <p:ext uri="{BB962C8B-B14F-4D97-AF65-F5344CB8AC3E}">
        <p14:creationId xmlns:p14="http://schemas.microsoft.com/office/powerpoint/2010/main" val="13777474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B9487D93-240F-4041-8284-FC16D3A96101}" type="slidenum">
              <a:rPr lang="en-AU" smtClean="0"/>
              <a:pPr/>
              <a:t>30</a:t>
            </a:fld>
            <a:endParaRPr lang="en-AU" dirty="0"/>
          </a:p>
        </p:txBody>
      </p:sp>
      <p:sp>
        <p:nvSpPr>
          <p:cNvPr id="3" name="Notes Placeholder 2">
            <a:extLst>
              <a:ext uri="{FF2B5EF4-FFF2-40B4-BE49-F238E27FC236}">
                <a16:creationId xmlns:a16="http://schemas.microsoft.com/office/drawing/2014/main" id="{17E0AC1E-7B4D-413B-B8DA-B8CA5D1D41C4}"/>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99567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4</a:t>
            </a:fld>
            <a:endParaRPr lang="en-GB" dirty="0"/>
          </a:p>
        </p:txBody>
      </p:sp>
    </p:spTree>
    <p:extLst>
      <p:ext uri="{BB962C8B-B14F-4D97-AF65-F5344CB8AC3E}">
        <p14:creationId xmlns:p14="http://schemas.microsoft.com/office/powerpoint/2010/main" val="19046364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31</a:t>
            </a:fld>
            <a:endParaRPr lang="en-GB" dirty="0"/>
          </a:p>
        </p:txBody>
      </p:sp>
    </p:spTree>
    <p:extLst>
      <p:ext uri="{BB962C8B-B14F-4D97-AF65-F5344CB8AC3E}">
        <p14:creationId xmlns:p14="http://schemas.microsoft.com/office/powerpoint/2010/main" val="12101200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B9487D93-240F-4041-8284-FC16D3A96101}" type="slidenum">
              <a:rPr lang="en-AU" smtClean="0"/>
              <a:pPr/>
              <a:t>32</a:t>
            </a:fld>
            <a:endParaRPr lang="en-AU" dirty="0"/>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33634672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B9487D93-240F-4041-8284-FC16D3A96101}" type="slidenum">
              <a:rPr lang="en-AU" smtClean="0"/>
              <a:pPr/>
              <a:t>33</a:t>
            </a:fld>
            <a:endParaRPr lang="en-AU" dirty="0"/>
          </a:p>
        </p:txBody>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061534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B9487D93-240F-4041-8284-FC16D3A96101}" type="slidenum">
              <a:rPr lang="en-AU" smtClean="0"/>
              <a:pPr/>
              <a:t>34</a:t>
            </a:fld>
            <a:endParaRPr lang="en-AU" dirty="0"/>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28790996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B9487D93-240F-4041-8284-FC16D3A96101}" type="slidenum">
              <a:rPr lang="en-AU" smtClean="0"/>
              <a:pPr/>
              <a:t>35</a:t>
            </a:fld>
            <a:endParaRPr lang="en-AU" dirty="0"/>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41196125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B9487D93-240F-4041-8284-FC16D3A96101}" type="slidenum">
              <a:rPr lang="en-AU" smtClean="0"/>
              <a:pPr/>
              <a:t>36</a:t>
            </a:fld>
            <a:endParaRPr lang="en-AU" dirty="0"/>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35332444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0ECDD-6E2D-E720-AAA2-C572C78C07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138BB8-524D-A291-D678-E138F921C32F}"/>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CBBDEDD3-24FF-1B52-7ED1-DB81585CFE09}"/>
              </a:ext>
            </a:extLst>
          </p:cNvPr>
          <p:cNvSpPr>
            <a:spLocks noGrp="1"/>
          </p:cNvSpPr>
          <p:nvPr>
            <p:ph type="sldNum" sz="quarter" idx="10"/>
          </p:nvPr>
        </p:nvSpPr>
        <p:spPr/>
        <p:txBody>
          <a:bodyPr/>
          <a:lstStyle/>
          <a:p>
            <a:fld id="{B9487D93-240F-4041-8284-FC16D3A96101}" type="slidenum">
              <a:rPr lang="en-AU" smtClean="0"/>
              <a:pPr/>
              <a:t>37</a:t>
            </a:fld>
            <a:endParaRPr lang="en-AU" dirty="0"/>
          </a:p>
        </p:txBody>
      </p:sp>
      <p:sp>
        <p:nvSpPr>
          <p:cNvPr id="5" name="Notes Placeholder 4">
            <a:extLst>
              <a:ext uri="{FF2B5EF4-FFF2-40B4-BE49-F238E27FC236}">
                <a16:creationId xmlns:a16="http://schemas.microsoft.com/office/drawing/2014/main" id="{42547DDE-6709-79B5-A44D-0F705C9C72D2}"/>
              </a:ext>
            </a:extLst>
          </p:cNvPr>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4851958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4" name="Slide Number Placeholder 3"/>
          <p:cNvSpPr>
            <a:spLocks noGrp="1"/>
          </p:cNvSpPr>
          <p:nvPr>
            <p:ph type="sldNum" sz="quarter" idx="10"/>
          </p:nvPr>
        </p:nvSpPr>
        <p:spPr/>
        <p:txBody>
          <a:bodyPr/>
          <a:lstStyle/>
          <a:p>
            <a:fld id="{B9487D93-240F-4041-8284-FC16D3A96101}" type="slidenum">
              <a:rPr lang="en-AU" smtClean="0"/>
              <a:pPr/>
              <a:t>38</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32859012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4" name="Slide Number Placeholder 3"/>
          <p:cNvSpPr>
            <a:spLocks noGrp="1"/>
          </p:cNvSpPr>
          <p:nvPr>
            <p:ph type="sldNum" sz="quarter" idx="10"/>
          </p:nvPr>
        </p:nvSpPr>
        <p:spPr/>
        <p:txBody>
          <a:bodyPr/>
          <a:lstStyle/>
          <a:p>
            <a:fld id="{B9487D93-240F-4041-8284-FC16D3A96101}" type="slidenum">
              <a:rPr lang="en-AU" smtClean="0"/>
              <a:pPr/>
              <a:t>39</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32859012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40</a:t>
            </a:fld>
            <a:endParaRPr lang="en-GB" dirty="0"/>
          </a:p>
        </p:txBody>
      </p:sp>
    </p:spTree>
    <p:extLst>
      <p:ext uri="{BB962C8B-B14F-4D97-AF65-F5344CB8AC3E}">
        <p14:creationId xmlns:p14="http://schemas.microsoft.com/office/powerpoint/2010/main" val="3284705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5</a:t>
            </a:fld>
            <a:endParaRPr lang="en-GB" dirty="0"/>
          </a:p>
        </p:txBody>
      </p:sp>
    </p:spTree>
    <p:extLst>
      <p:ext uri="{BB962C8B-B14F-4D97-AF65-F5344CB8AC3E}">
        <p14:creationId xmlns:p14="http://schemas.microsoft.com/office/powerpoint/2010/main" val="34638908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41</a:t>
            </a:fld>
            <a:endParaRPr lang="en-AU" dirty="0"/>
          </a:p>
        </p:txBody>
      </p:sp>
    </p:spTree>
    <p:extLst>
      <p:ext uri="{BB962C8B-B14F-4D97-AF65-F5344CB8AC3E}">
        <p14:creationId xmlns:p14="http://schemas.microsoft.com/office/powerpoint/2010/main" val="23849962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8157F-3A82-AC88-F90D-37DBC3FF7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98D2A-147D-8573-F1C3-B5819B6E8B01}"/>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84859C51-C583-E0D1-7D05-38C2E6AE9C4A}"/>
              </a:ext>
            </a:extLst>
          </p:cNvPr>
          <p:cNvSpPr>
            <a:spLocks noGrp="1"/>
          </p:cNvSpPr>
          <p:nvPr>
            <p:ph type="sldNum" sz="quarter" idx="10"/>
          </p:nvPr>
        </p:nvSpPr>
        <p:spPr/>
        <p:txBody>
          <a:bodyPr/>
          <a:lstStyle/>
          <a:p>
            <a:fld id="{B9487D93-240F-4041-8284-FC16D3A96101}" type="slidenum">
              <a:rPr lang="en-AU" smtClean="0"/>
              <a:pPr/>
              <a:t>42</a:t>
            </a:fld>
            <a:endParaRPr lang="en-AU" dirty="0"/>
          </a:p>
        </p:txBody>
      </p:sp>
      <p:sp>
        <p:nvSpPr>
          <p:cNvPr id="5" name="Notes Placeholder 4">
            <a:extLst>
              <a:ext uri="{FF2B5EF4-FFF2-40B4-BE49-F238E27FC236}">
                <a16:creationId xmlns:a16="http://schemas.microsoft.com/office/drawing/2014/main" id="{E94F7C2F-06BE-6524-2044-F5B48D7CE52B}"/>
              </a:ext>
            </a:extLst>
          </p:cNvPr>
          <p:cNvSpPr>
            <a:spLocks noGrp="1"/>
          </p:cNvSpPr>
          <p:nvPr>
            <p:ph type="body" sz="quarter" idx="11"/>
          </p:nvPr>
        </p:nvSpPr>
        <p:spPr/>
        <p:txBody>
          <a:bodyPr/>
          <a:lstStyle/>
          <a:p>
            <a:endParaRPr lang="en-GB" dirty="0"/>
          </a:p>
          <a:p>
            <a:endParaRPr lang="en-GB" dirty="0"/>
          </a:p>
        </p:txBody>
      </p:sp>
    </p:spTree>
    <p:extLst>
      <p:ext uri="{BB962C8B-B14F-4D97-AF65-F5344CB8AC3E}">
        <p14:creationId xmlns:p14="http://schemas.microsoft.com/office/powerpoint/2010/main" val="11345716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B9487D93-240F-4041-8284-FC16D3A96101}" type="slidenum">
              <a:rPr lang="en-AU" smtClean="0"/>
              <a:pPr/>
              <a:t>43</a:t>
            </a:fld>
            <a:endParaRPr lang="en-AU" dirty="0"/>
          </a:p>
        </p:txBody>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213442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4" name="Slide Number Placeholder 3"/>
          <p:cNvSpPr>
            <a:spLocks noGrp="1"/>
          </p:cNvSpPr>
          <p:nvPr>
            <p:ph type="sldNum" sz="quarter" idx="10"/>
          </p:nvPr>
        </p:nvSpPr>
        <p:spPr/>
        <p:txBody>
          <a:bodyPr/>
          <a:lstStyle/>
          <a:p>
            <a:fld id="{B9487D93-240F-4041-8284-FC16D3A96101}" type="slidenum">
              <a:rPr lang="en-AU" smtClean="0"/>
              <a:pPr/>
              <a:t>44</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32859012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6E192-EB0F-F564-5F80-22A1B01A6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04814-1656-86F7-3B8B-4AABD7C44CEC}"/>
              </a:ext>
            </a:extLst>
          </p:cNvPr>
          <p:cNvSpPr>
            <a:spLocks noGrp="1" noRot="1" noChangeAspect="1"/>
          </p:cNvSpPr>
          <p:nvPr>
            <p:ph type="sldImg"/>
          </p:nvPr>
        </p:nvSpPr>
        <p:spPr>
          <a:xfrm>
            <a:off x="438150" y="1235075"/>
            <a:ext cx="5921375" cy="3330575"/>
          </a:xfrm>
        </p:spPr>
      </p:sp>
      <p:sp>
        <p:nvSpPr>
          <p:cNvPr id="4" name="Slide Number Placeholder 3">
            <a:extLst>
              <a:ext uri="{FF2B5EF4-FFF2-40B4-BE49-F238E27FC236}">
                <a16:creationId xmlns:a16="http://schemas.microsoft.com/office/drawing/2014/main" id="{6394D080-97FF-2545-5A33-6F0476F55BDB}"/>
              </a:ext>
            </a:extLst>
          </p:cNvPr>
          <p:cNvSpPr>
            <a:spLocks noGrp="1"/>
          </p:cNvSpPr>
          <p:nvPr>
            <p:ph type="sldNum" sz="quarter" idx="10"/>
          </p:nvPr>
        </p:nvSpPr>
        <p:spPr/>
        <p:txBody>
          <a:bodyPr/>
          <a:lstStyle/>
          <a:p>
            <a:fld id="{B9487D93-240F-4041-8284-FC16D3A96101}" type="slidenum">
              <a:rPr lang="en-AU" smtClean="0"/>
              <a:pPr/>
              <a:t>45</a:t>
            </a:fld>
            <a:endParaRPr lang="en-AU" dirty="0"/>
          </a:p>
        </p:txBody>
      </p:sp>
      <p:sp>
        <p:nvSpPr>
          <p:cNvPr id="5" name="Notes Placeholder 4">
            <a:extLst>
              <a:ext uri="{FF2B5EF4-FFF2-40B4-BE49-F238E27FC236}">
                <a16:creationId xmlns:a16="http://schemas.microsoft.com/office/drawing/2014/main" id="{68550A59-ACC2-F476-2827-B9B09C8BD82F}"/>
              </a:ext>
            </a:extLst>
          </p:cNvPr>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18607017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4" name="Slide Number Placeholder 3"/>
          <p:cNvSpPr>
            <a:spLocks noGrp="1"/>
          </p:cNvSpPr>
          <p:nvPr>
            <p:ph type="sldNum" sz="quarter" idx="10"/>
          </p:nvPr>
        </p:nvSpPr>
        <p:spPr/>
        <p:txBody>
          <a:bodyPr/>
          <a:lstStyle/>
          <a:p>
            <a:fld id="{B9487D93-240F-4041-8284-FC16D3A96101}" type="slidenum">
              <a:rPr lang="en-AU" smtClean="0"/>
              <a:pPr/>
              <a:t>46</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18667243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4" name="Slide Number Placeholder 3"/>
          <p:cNvSpPr>
            <a:spLocks noGrp="1"/>
          </p:cNvSpPr>
          <p:nvPr>
            <p:ph type="sldNum" sz="quarter" idx="10"/>
          </p:nvPr>
        </p:nvSpPr>
        <p:spPr/>
        <p:txBody>
          <a:bodyPr/>
          <a:lstStyle/>
          <a:p>
            <a:fld id="{B9487D93-240F-4041-8284-FC16D3A96101}" type="slidenum">
              <a:rPr lang="en-AU" smtClean="0"/>
              <a:pPr/>
              <a:t>47</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3482367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48</a:t>
            </a:fld>
            <a:endParaRPr lang="en-GB" dirty="0"/>
          </a:p>
        </p:txBody>
      </p:sp>
    </p:spTree>
    <p:extLst>
      <p:ext uri="{BB962C8B-B14F-4D97-AF65-F5344CB8AC3E}">
        <p14:creationId xmlns:p14="http://schemas.microsoft.com/office/powerpoint/2010/main" val="19186967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4" name="Slide Number Placeholder 3"/>
          <p:cNvSpPr>
            <a:spLocks noGrp="1"/>
          </p:cNvSpPr>
          <p:nvPr>
            <p:ph type="sldNum" sz="quarter" idx="10"/>
          </p:nvPr>
        </p:nvSpPr>
        <p:spPr/>
        <p:txBody>
          <a:bodyPr/>
          <a:lstStyle/>
          <a:p>
            <a:fld id="{B9487D93-240F-4041-8284-FC16D3A96101}" type="slidenum">
              <a:rPr lang="en-AU" smtClean="0"/>
              <a:pPr/>
              <a:t>49</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11263833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4" name="Slide Number Placeholder 3"/>
          <p:cNvSpPr>
            <a:spLocks noGrp="1"/>
          </p:cNvSpPr>
          <p:nvPr>
            <p:ph type="sldNum" sz="quarter" idx="10"/>
          </p:nvPr>
        </p:nvSpPr>
        <p:spPr/>
        <p:txBody>
          <a:bodyPr/>
          <a:lstStyle/>
          <a:p>
            <a:fld id="{B9487D93-240F-4041-8284-FC16D3A96101}" type="slidenum">
              <a:rPr lang="en-AU" smtClean="0"/>
              <a:pPr/>
              <a:t>50</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3596204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4" name="Slide Number Placeholder 3"/>
          <p:cNvSpPr>
            <a:spLocks noGrp="1"/>
          </p:cNvSpPr>
          <p:nvPr>
            <p:ph type="sldNum" sz="quarter" idx="10"/>
          </p:nvPr>
        </p:nvSpPr>
        <p:spPr/>
        <p:txBody>
          <a:bodyPr/>
          <a:lstStyle/>
          <a:p>
            <a:fld id="{B9487D93-240F-4041-8284-FC16D3A96101}" type="slidenum">
              <a:rPr lang="en-AU" smtClean="0"/>
              <a:pPr/>
              <a:t>6</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34189801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4" name="Slide Number Placeholder 3"/>
          <p:cNvSpPr>
            <a:spLocks noGrp="1"/>
          </p:cNvSpPr>
          <p:nvPr>
            <p:ph type="sldNum" sz="quarter" idx="10"/>
          </p:nvPr>
        </p:nvSpPr>
        <p:spPr/>
        <p:txBody>
          <a:bodyPr/>
          <a:lstStyle/>
          <a:p>
            <a:fld id="{B9487D93-240F-4041-8284-FC16D3A96101}" type="slidenum">
              <a:rPr lang="en-AU" smtClean="0"/>
              <a:pPr/>
              <a:t>51</a:t>
            </a:fld>
            <a:endParaRPr lang="en-AU" dirty="0"/>
          </a:p>
        </p:txBody>
      </p:sp>
      <p:sp>
        <p:nvSpPr>
          <p:cNvPr id="5" name="Notes Placeholder 4"/>
          <p:cNvSpPr>
            <a:spLocks noGrp="1"/>
          </p:cNvSpPr>
          <p:nvPr>
            <p:ph type="body" sz="quarter" idx="11"/>
          </p:nvPr>
        </p:nvSpPr>
        <p:spPr/>
        <p:txBody>
          <a:bodyPr/>
          <a:lstStyle/>
          <a:p>
            <a:endParaRPr lang="en-GB" dirty="0"/>
          </a:p>
          <a:p>
            <a:endParaRPr lang="en-GB" dirty="0"/>
          </a:p>
          <a:p>
            <a:endParaRPr lang="en-GB" dirty="0"/>
          </a:p>
        </p:txBody>
      </p:sp>
    </p:spTree>
    <p:extLst>
      <p:ext uri="{BB962C8B-B14F-4D97-AF65-F5344CB8AC3E}">
        <p14:creationId xmlns:p14="http://schemas.microsoft.com/office/powerpoint/2010/main" val="18272823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B14E5-5A79-AED6-7203-D2961E6452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6ABB99-64CC-2DB3-9A21-EEB66EBFE1E1}"/>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BED9CD4C-FA77-4347-5B93-023714DCB6B5}"/>
              </a:ext>
            </a:extLst>
          </p:cNvPr>
          <p:cNvSpPr>
            <a:spLocks noGrp="1"/>
          </p:cNvSpPr>
          <p:nvPr>
            <p:ph type="sldNum" sz="quarter" idx="10"/>
          </p:nvPr>
        </p:nvSpPr>
        <p:spPr/>
        <p:txBody>
          <a:bodyPr/>
          <a:lstStyle/>
          <a:p>
            <a:fld id="{B9487D93-240F-4041-8284-FC16D3A96101}" type="slidenum">
              <a:rPr lang="en-AU" smtClean="0"/>
              <a:pPr/>
              <a:t>52</a:t>
            </a:fld>
            <a:endParaRPr lang="en-AU" dirty="0"/>
          </a:p>
        </p:txBody>
      </p:sp>
      <p:sp>
        <p:nvSpPr>
          <p:cNvPr id="5" name="Notes Placeholder 4">
            <a:extLst>
              <a:ext uri="{FF2B5EF4-FFF2-40B4-BE49-F238E27FC236}">
                <a16:creationId xmlns:a16="http://schemas.microsoft.com/office/drawing/2014/main" id="{9C5A420B-9176-5B42-473F-F00A32F9ED93}"/>
              </a:ext>
            </a:extLst>
          </p:cNvPr>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2707644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53</a:t>
            </a:fld>
            <a:endParaRPr lang="en-GB" dirty="0"/>
          </a:p>
        </p:txBody>
      </p:sp>
    </p:spTree>
    <p:extLst>
      <p:ext uri="{BB962C8B-B14F-4D97-AF65-F5344CB8AC3E}">
        <p14:creationId xmlns:p14="http://schemas.microsoft.com/office/powerpoint/2010/main" val="14861545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50449" y="9377317"/>
            <a:ext cx="2945659" cy="495346"/>
          </a:xfrm>
          <a:prstGeom prst="rect">
            <a:avLst/>
          </a:prstGeom>
        </p:spPr>
        <p:txBody>
          <a:bodyPr/>
          <a:lstStyle/>
          <a:p>
            <a:fld id="{F5F0AB6B-5975-492F-B5FF-2EB2C913C3EF}" type="slidenum">
              <a:rPr lang="en-GB" smtClean="0"/>
              <a:t>54</a:t>
            </a:fld>
            <a:endParaRPr lang="en-GB" dirty="0"/>
          </a:p>
        </p:txBody>
      </p:sp>
    </p:spTree>
    <p:extLst>
      <p:ext uri="{BB962C8B-B14F-4D97-AF65-F5344CB8AC3E}">
        <p14:creationId xmlns:p14="http://schemas.microsoft.com/office/powerpoint/2010/main" val="31903757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50449" y="9377317"/>
            <a:ext cx="2945659" cy="495346"/>
          </a:xfrm>
          <a:prstGeom prst="rect">
            <a:avLst/>
          </a:prstGeom>
        </p:spPr>
        <p:txBody>
          <a:bodyPr/>
          <a:lstStyle/>
          <a:p>
            <a:fld id="{F5F0AB6B-5975-492F-B5FF-2EB2C913C3EF}" type="slidenum">
              <a:rPr lang="en-GB" smtClean="0"/>
              <a:t>55</a:t>
            </a:fld>
            <a:endParaRPr lang="en-GB" dirty="0"/>
          </a:p>
        </p:txBody>
      </p:sp>
    </p:spTree>
    <p:extLst>
      <p:ext uri="{BB962C8B-B14F-4D97-AF65-F5344CB8AC3E}">
        <p14:creationId xmlns:p14="http://schemas.microsoft.com/office/powerpoint/2010/main" val="32153488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28471-7ED2-C5BD-F924-677CCD09E6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CBF688-18C4-0E08-C045-B64C2EB5B6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907E5C-C9A4-B87E-CF27-D2658C4D36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0198DF-08A5-E42F-CCA3-12EED5C41152}"/>
              </a:ext>
            </a:extLst>
          </p:cNvPr>
          <p:cNvSpPr>
            <a:spLocks noGrp="1"/>
          </p:cNvSpPr>
          <p:nvPr>
            <p:ph type="sldNum" sz="quarter" idx="10"/>
          </p:nvPr>
        </p:nvSpPr>
        <p:spPr>
          <a:xfrm>
            <a:off x="3850449" y="9377317"/>
            <a:ext cx="2945659" cy="495346"/>
          </a:xfrm>
          <a:prstGeom prst="rect">
            <a:avLst/>
          </a:prstGeom>
        </p:spPr>
        <p:txBody>
          <a:bodyPr/>
          <a:lstStyle/>
          <a:p>
            <a:fld id="{F5F0AB6B-5975-492F-B5FF-2EB2C913C3EF}" type="slidenum">
              <a:rPr lang="en-GB" smtClean="0"/>
              <a:t>56</a:t>
            </a:fld>
            <a:endParaRPr lang="en-GB" dirty="0"/>
          </a:p>
        </p:txBody>
      </p:sp>
    </p:spTree>
    <p:extLst>
      <p:ext uri="{BB962C8B-B14F-4D97-AF65-F5344CB8AC3E}">
        <p14:creationId xmlns:p14="http://schemas.microsoft.com/office/powerpoint/2010/main" val="20426437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F05C3-0661-BAA9-4D90-C43CF485E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6B144-8268-EFE8-C2DE-A154F62DDF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4D5FB2-8B5E-91FE-BEEA-1BEF5379A6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ACA5F4-173C-84C1-028E-78C3C27C36C4}"/>
              </a:ext>
            </a:extLst>
          </p:cNvPr>
          <p:cNvSpPr>
            <a:spLocks noGrp="1"/>
          </p:cNvSpPr>
          <p:nvPr>
            <p:ph type="sldNum" sz="quarter" idx="10"/>
          </p:nvPr>
        </p:nvSpPr>
        <p:spPr>
          <a:xfrm>
            <a:off x="3850449" y="9377317"/>
            <a:ext cx="2945659" cy="495346"/>
          </a:xfrm>
          <a:prstGeom prst="rect">
            <a:avLst/>
          </a:prstGeom>
        </p:spPr>
        <p:txBody>
          <a:bodyPr/>
          <a:lstStyle/>
          <a:p>
            <a:fld id="{F5F0AB6B-5975-492F-B5FF-2EB2C913C3EF}" type="slidenum">
              <a:rPr lang="en-GB" smtClean="0"/>
              <a:t>57</a:t>
            </a:fld>
            <a:endParaRPr lang="en-GB" dirty="0"/>
          </a:p>
        </p:txBody>
      </p:sp>
    </p:spTree>
    <p:extLst>
      <p:ext uri="{BB962C8B-B14F-4D97-AF65-F5344CB8AC3E}">
        <p14:creationId xmlns:p14="http://schemas.microsoft.com/office/powerpoint/2010/main" val="269707075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58</a:t>
            </a:fld>
            <a:endParaRPr lang="en-GB" dirty="0"/>
          </a:p>
        </p:txBody>
      </p:sp>
    </p:spTree>
    <p:extLst>
      <p:ext uri="{BB962C8B-B14F-4D97-AF65-F5344CB8AC3E}">
        <p14:creationId xmlns:p14="http://schemas.microsoft.com/office/powerpoint/2010/main" val="11684033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59</a:t>
            </a:fld>
            <a:endParaRPr lang="en-GB" dirty="0"/>
          </a:p>
        </p:txBody>
      </p:sp>
    </p:spTree>
    <p:extLst>
      <p:ext uri="{BB962C8B-B14F-4D97-AF65-F5344CB8AC3E}">
        <p14:creationId xmlns:p14="http://schemas.microsoft.com/office/powerpoint/2010/main" val="1647704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60</a:t>
            </a:fld>
            <a:endParaRPr lang="en-GB" dirty="0"/>
          </a:p>
        </p:txBody>
      </p:sp>
    </p:spTree>
    <p:extLst>
      <p:ext uri="{BB962C8B-B14F-4D97-AF65-F5344CB8AC3E}">
        <p14:creationId xmlns:p14="http://schemas.microsoft.com/office/powerpoint/2010/main" val="819228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7</a:t>
            </a:fld>
            <a:endParaRPr lang="en-GB" dirty="0"/>
          </a:p>
        </p:txBody>
      </p:sp>
    </p:spTree>
    <p:extLst>
      <p:ext uri="{BB962C8B-B14F-4D97-AF65-F5344CB8AC3E}">
        <p14:creationId xmlns:p14="http://schemas.microsoft.com/office/powerpoint/2010/main" val="364694410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61</a:t>
            </a:fld>
            <a:endParaRPr lang="en-GB" dirty="0"/>
          </a:p>
        </p:txBody>
      </p:sp>
    </p:spTree>
    <p:extLst>
      <p:ext uri="{BB962C8B-B14F-4D97-AF65-F5344CB8AC3E}">
        <p14:creationId xmlns:p14="http://schemas.microsoft.com/office/powerpoint/2010/main" val="25875050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62</a:t>
            </a:fld>
            <a:endParaRPr lang="en-GB" dirty="0"/>
          </a:p>
        </p:txBody>
      </p:sp>
    </p:spTree>
    <p:extLst>
      <p:ext uri="{BB962C8B-B14F-4D97-AF65-F5344CB8AC3E}">
        <p14:creationId xmlns:p14="http://schemas.microsoft.com/office/powerpoint/2010/main" val="26931886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63</a:t>
            </a:fld>
            <a:endParaRPr lang="en-GB" dirty="0"/>
          </a:p>
        </p:txBody>
      </p:sp>
    </p:spTree>
    <p:extLst>
      <p:ext uri="{BB962C8B-B14F-4D97-AF65-F5344CB8AC3E}">
        <p14:creationId xmlns:p14="http://schemas.microsoft.com/office/powerpoint/2010/main" val="237297721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B9487D93-240F-4041-8284-FC16D3A96101}" type="slidenum">
              <a:rPr lang="en-AU" smtClean="0"/>
              <a:pPr/>
              <a:t>64</a:t>
            </a:fld>
            <a:endParaRPr lang="en-AU" dirty="0"/>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41300875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65</a:t>
            </a:fld>
            <a:endParaRPr lang="en-AU" dirty="0"/>
          </a:p>
        </p:txBody>
      </p:sp>
    </p:spTree>
    <p:extLst>
      <p:ext uri="{BB962C8B-B14F-4D97-AF65-F5344CB8AC3E}">
        <p14:creationId xmlns:p14="http://schemas.microsoft.com/office/powerpoint/2010/main" val="16719317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66</a:t>
            </a:fld>
            <a:endParaRPr lang="en-AU" dirty="0"/>
          </a:p>
        </p:txBody>
      </p:sp>
    </p:spTree>
    <p:extLst>
      <p:ext uri="{BB962C8B-B14F-4D97-AF65-F5344CB8AC3E}">
        <p14:creationId xmlns:p14="http://schemas.microsoft.com/office/powerpoint/2010/main" val="349603487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67</a:t>
            </a:fld>
            <a:endParaRPr lang="en-AU" dirty="0"/>
          </a:p>
        </p:txBody>
      </p:sp>
    </p:spTree>
    <p:extLst>
      <p:ext uri="{BB962C8B-B14F-4D97-AF65-F5344CB8AC3E}">
        <p14:creationId xmlns:p14="http://schemas.microsoft.com/office/powerpoint/2010/main" val="267371852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68</a:t>
            </a:fld>
            <a:endParaRPr lang="en-GB" dirty="0"/>
          </a:p>
        </p:txBody>
      </p:sp>
    </p:spTree>
    <p:extLst>
      <p:ext uri="{BB962C8B-B14F-4D97-AF65-F5344CB8AC3E}">
        <p14:creationId xmlns:p14="http://schemas.microsoft.com/office/powerpoint/2010/main" val="142932636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lphaUcParenR"/>
            </a:pPr>
            <a:endParaRPr lang="en-GB" dirty="0">
              <a:solidFill>
                <a:srgbClr val="333333"/>
              </a:solidFill>
            </a:endParaRPr>
          </a:p>
          <a:p>
            <a:pPr marL="228600" indent="-228600">
              <a:buAutoNum type="alphaUcParenR"/>
            </a:pPr>
            <a:endParaRPr lang="en-GB" dirty="0">
              <a:solidFill>
                <a:srgbClr val="333333"/>
              </a:solidFill>
            </a:endParaRPr>
          </a:p>
          <a:p>
            <a:pPr marL="228600" indent="-228600">
              <a:buAutoNum type="alphaUcParenR"/>
            </a:pPr>
            <a:endParaRPr lang="en-GB" dirty="0">
              <a:solidFill>
                <a:srgbClr val="333333"/>
              </a:solidFill>
            </a:endParaRPr>
          </a:p>
        </p:txBody>
      </p:sp>
      <p:sp>
        <p:nvSpPr>
          <p:cNvPr id="4" name="Slide Number Placeholder 3"/>
          <p:cNvSpPr>
            <a:spLocks noGrp="1"/>
          </p:cNvSpPr>
          <p:nvPr>
            <p:ph type="sldNum" sz="quarter" idx="10"/>
          </p:nvPr>
        </p:nvSpPr>
        <p:spPr/>
        <p:txBody>
          <a:bodyPr/>
          <a:lstStyle/>
          <a:p>
            <a:fld id="{B9487D93-240F-4041-8284-FC16D3A96101}" type="slidenum">
              <a:rPr lang="en-AU" smtClean="0"/>
              <a:pPr/>
              <a:t>69</a:t>
            </a:fld>
            <a:endParaRPr lang="en-AU" dirty="0"/>
          </a:p>
        </p:txBody>
      </p:sp>
    </p:spTree>
    <p:extLst>
      <p:ext uri="{BB962C8B-B14F-4D97-AF65-F5344CB8AC3E}">
        <p14:creationId xmlns:p14="http://schemas.microsoft.com/office/powerpoint/2010/main" val="129834219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70</a:t>
            </a:fld>
            <a:endParaRPr lang="en-GB" dirty="0"/>
          </a:p>
        </p:txBody>
      </p:sp>
    </p:spTree>
    <p:extLst>
      <p:ext uri="{BB962C8B-B14F-4D97-AF65-F5344CB8AC3E}">
        <p14:creationId xmlns:p14="http://schemas.microsoft.com/office/powerpoint/2010/main" val="3248439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B8B0D-BFEC-1694-7EEA-27B7C4F116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EC3F05-241D-A11E-2B51-22FB236347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7F477C-5DAD-E884-53A0-E6A2E9F0EC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576212-39D2-3612-26CF-FB5F75256558}"/>
              </a:ext>
            </a:extLst>
          </p:cNvPr>
          <p:cNvSpPr>
            <a:spLocks noGrp="1"/>
          </p:cNvSpPr>
          <p:nvPr>
            <p:ph type="sldNum" sz="quarter" idx="10"/>
          </p:nvPr>
        </p:nvSpPr>
        <p:spPr/>
        <p:txBody>
          <a:bodyPr/>
          <a:lstStyle/>
          <a:p>
            <a:fld id="{F5F0AB6B-5975-492F-B5FF-2EB2C913C3EF}" type="slidenum">
              <a:rPr lang="en-GB" smtClean="0"/>
              <a:t>8</a:t>
            </a:fld>
            <a:endParaRPr lang="en-GB" dirty="0"/>
          </a:p>
        </p:txBody>
      </p:sp>
    </p:spTree>
    <p:extLst>
      <p:ext uri="{BB962C8B-B14F-4D97-AF65-F5344CB8AC3E}">
        <p14:creationId xmlns:p14="http://schemas.microsoft.com/office/powerpoint/2010/main" val="116389446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72</a:t>
            </a:fld>
            <a:endParaRPr lang="en-GB" dirty="0"/>
          </a:p>
        </p:txBody>
      </p:sp>
    </p:spTree>
    <p:extLst>
      <p:ext uri="{BB962C8B-B14F-4D97-AF65-F5344CB8AC3E}">
        <p14:creationId xmlns:p14="http://schemas.microsoft.com/office/powerpoint/2010/main" val="10416131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74</a:t>
            </a:fld>
            <a:endParaRPr lang="en-GB" dirty="0"/>
          </a:p>
        </p:txBody>
      </p:sp>
    </p:spTree>
    <p:extLst>
      <p:ext uri="{BB962C8B-B14F-4D97-AF65-F5344CB8AC3E}">
        <p14:creationId xmlns:p14="http://schemas.microsoft.com/office/powerpoint/2010/main" val="3084845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9</a:t>
            </a:fld>
            <a:endParaRPr lang="en-GB" dirty="0"/>
          </a:p>
        </p:txBody>
      </p:sp>
    </p:spTree>
    <p:extLst>
      <p:ext uri="{BB962C8B-B14F-4D97-AF65-F5344CB8AC3E}">
        <p14:creationId xmlns:p14="http://schemas.microsoft.com/office/powerpoint/2010/main" val="2933552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10</a:t>
            </a:fld>
            <a:endParaRPr lang="en-GB" dirty="0"/>
          </a:p>
        </p:txBody>
      </p:sp>
    </p:spTree>
    <p:extLst>
      <p:ext uri="{BB962C8B-B14F-4D97-AF65-F5344CB8AC3E}">
        <p14:creationId xmlns:p14="http://schemas.microsoft.com/office/powerpoint/2010/main" val="23353148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hyperlink" Target="mailto:info@progressivepartnership.co.uk"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hyperlink" Target="mailto:info@progressivepartnership.co.uk"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14EA53-ACF0-4193-808C-A08A9F090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824199" y="77660"/>
            <a:ext cx="3189672" cy="3188172"/>
          </a:xfrm>
          <a:prstGeom prst="rect">
            <a:avLst/>
          </a:prstGeom>
        </p:spPr>
      </p:pic>
      <p:sp>
        <p:nvSpPr>
          <p:cNvPr id="2" name="Title 1">
            <a:extLst>
              <a:ext uri="{FF2B5EF4-FFF2-40B4-BE49-F238E27FC236}">
                <a16:creationId xmlns:a16="http://schemas.microsoft.com/office/drawing/2014/main" id="{51787AFF-02C7-42D3-B4B6-C43CABB00129}"/>
              </a:ext>
            </a:extLst>
          </p:cNvPr>
          <p:cNvSpPr>
            <a:spLocks noGrp="1"/>
          </p:cNvSpPr>
          <p:nvPr>
            <p:ph type="ctrTitle"/>
          </p:nvPr>
        </p:nvSpPr>
        <p:spPr>
          <a:xfrm>
            <a:off x="2640013" y="2433233"/>
            <a:ext cx="6119810" cy="671917"/>
          </a:xfrm>
        </p:spPr>
        <p:txBody>
          <a:bodyPr tIns="0" bIns="0" anchor="ctr" anchorCtr="0">
            <a:noAutofit/>
          </a:bodyPr>
          <a:lstStyle>
            <a:lvl1pPr algn="l">
              <a:defRPr sz="4000">
                <a:solidFill>
                  <a:schemeClr val="tx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3132B42E-368F-46F2-B09C-1E08B7C934F7}"/>
              </a:ext>
            </a:extLst>
          </p:cNvPr>
          <p:cNvSpPr>
            <a:spLocks noGrp="1"/>
          </p:cNvSpPr>
          <p:nvPr>
            <p:ph type="subTitle" idx="1"/>
          </p:nvPr>
        </p:nvSpPr>
        <p:spPr>
          <a:xfrm>
            <a:off x="2640012" y="3176588"/>
            <a:ext cx="6119811" cy="576263"/>
          </a:xfrm>
        </p:spPr>
        <p:txBody>
          <a:bodyPr tIns="0" bIns="0" anchor="ctr" anchorCtr="0">
            <a:normAutofit/>
          </a:bodyPr>
          <a:lstStyle>
            <a:lvl1pPr marL="0" indent="0" algn="l">
              <a:buNone/>
              <a:defRPr sz="4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7" name="Picture 6">
            <a:extLst>
              <a:ext uri="{FF2B5EF4-FFF2-40B4-BE49-F238E27FC236}">
                <a16:creationId xmlns:a16="http://schemas.microsoft.com/office/drawing/2014/main" id="{9819DBF1-12E0-4DF0-B232-8462755788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8945" y="5869175"/>
            <a:ext cx="1577286" cy="887224"/>
          </a:xfrm>
          <a:prstGeom prst="rect">
            <a:avLst/>
          </a:prstGeom>
        </p:spPr>
      </p:pic>
      <p:pic>
        <p:nvPicPr>
          <p:cNvPr id="8" name="Picture 7">
            <a:extLst>
              <a:ext uri="{FF2B5EF4-FFF2-40B4-BE49-F238E27FC236}">
                <a16:creationId xmlns:a16="http://schemas.microsoft.com/office/drawing/2014/main" id="{DEF53192-9412-43EE-BF0D-2FA01470DFD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517289" y="5895239"/>
            <a:ext cx="1496582" cy="835095"/>
          </a:xfrm>
          <a:prstGeom prst="rect">
            <a:avLst/>
          </a:prstGeom>
        </p:spPr>
      </p:pic>
      <p:sp>
        <p:nvSpPr>
          <p:cNvPr id="10" name="Shape 1159">
            <a:extLst>
              <a:ext uri="{FF2B5EF4-FFF2-40B4-BE49-F238E27FC236}">
                <a16:creationId xmlns:a16="http://schemas.microsoft.com/office/drawing/2014/main" id="{C7E04995-3D8E-4130-9140-035EF8C8CF14}"/>
              </a:ext>
            </a:extLst>
          </p:cNvPr>
          <p:cNvSpPr/>
          <p:nvPr userDrawn="1"/>
        </p:nvSpPr>
        <p:spPr>
          <a:xfrm flipH="1">
            <a:off x="2617540" y="2433234"/>
            <a:ext cx="1" cy="2002452"/>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lumMod val="75000"/>
                  <a:lumOff val="25000"/>
                </a:schemeClr>
              </a:solidFill>
              <a:latin typeface="+mj-lt"/>
            </a:endParaRPr>
          </a:p>
        </p:txBody>
      </p:sp>
      <p:sp>
        <p:nvSpPr>
          <p:cNvPr id="11" name="Text Placeholder 15">
            <a:extLst>
              <a:ext uri="{FF2B5EF4-FFF2-40B4-BE49-F238E27FC236}">
                <a16:creationId xmlns:a16="http://schemas.microsoft.com/office/drawing/2014/main" id="{B0390DF3-2084-4BD5-8BDF-53050412E1DB}"/>
              </a:ext>
            </a:extLst>
          </p:cNvPr>
          <p:cNvSpPr>
            <a:spLocks noGrp="1"/>
          </p:cNvSpPr>
          <p:nvPr>
            <p:ph type="body" sz="quarter" idx="15" hasCustomPrompt="1"/>
          </p:nvPr>
        </p:nvSpPr>
        <p:spPr>
          <a:xfrm>
            <a:off x="2640013" y="3834107"/>
            <a:ext cx="6119798" cy="498269"/>
          </a:xfrm>
          <a:prstGeom prst="rect">
            <a:avLst/>
          </a:prstGeom>
        </p:spPr>
        <p:txBody>
          <a:bodyPr tIns="0" bIns="0"/>
          <a:lstStyle>
            <a:lvl1pPr marL="0" indent="0">
              <a:buNone/>
              <a:defRPr sz="2800">
                <a:solidFill>
                  <a:schemeClr val="tx1"/>
                </a:solidFill>
                <a:latin typeface="+mj-lt"/>
              </a:defRPr>
            </a:lvl1pPr>
            <a:lvl2pPr>
              <a:defRPr sz="2800">
                <a:latin typeface="+mj-lt"/>
              </a:defRPr>
            </a:lvl2pPr>
            <a:lvl3pPr>
              <a:defRPr sz="2800">
                <a:latin typeface="+mj-lt"/>
              </a:defRPr>
            </a:lvl3pPr>
            <a:lvl4pPr>
              <a:defRPr sz="2800">
                <a:latin typeface="+mj-lt"/>
              </a:defRPr>
            </a:lvl4pPr>
            <a:lvl5pPr>
              <a:defRPr sz="2800">
                <a:latin typeface="+mj-lt"/>
              </a:defRPr>
            </a:lvl5pPr>
          </a:lstStyle>
          <a:p>
            <a:pPr lvl="0"/>
            <a:r>
              <a:rPr lang="en-GB" dirty="0"/>
              <a:t>Date</a:t>
            </a:r>
          </a:p>
        </p:txBody>
      </p:sp>
    </p:spTree>
    <p:extLst>
      <p:ext uri="{BB962C8B-B14F-4D97-AF65-F5344CB8AC3E}">
        <p14:creationId xmlns:p14="http://schemas.microsoft.com/office/powerpoint/2010/main" val="4055627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663">
          <p15:clr>
            <a:srgbClr val="FBAE40"/>
          </p15:clr>
        </p15:guide>
        <p15:guide id="2" orient="horz" pos="1956">
          <p15:clr>
            <a:srgbClr val="FBAE40"/>
          </p15:clr>
        </p15:guide>
        <p15:guide id="3" orient="horz" pos="2001">
          <p15:clr>
            <a:srgbClr val="FBAE40"/>
          </p15:clr>
        </p15:guide>
        <p15:guide id="4" orient="horz" pos="2364">
          <p15:clr>
            <a:srgbClr val="FBAE40"/>
          </p15:clr>
        </p15:guide>
        <p15:guide id="5" orient="horz" pos="2409">
          <p15:clr>
            <a:srgbClr val="FBAE40"/>
          </p15:clr>
        </p15:guide>
        <p15:guide id="6" orient="horz" pos="2727">
          <p15:clr>
            <a:srgbClr val="FBAE40"/>
          </p15:clr>
        </p15:guide>
        <p15:guide id="7" pos="551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x Charts and Content">
    <p:spTree>
      <p:nvGrpSpPr>
        <p:cNvPr id="1" name=""/>
        <p:cNvGrpSpPr/>
        <p:nvPr/>
      </p:nvGrpSpPr>
      <p:grpSpPr>
        <a:xfrm>
          <a:off x="0" y="0"/>
          <a:ext cx="0" cy="0"/>
          <a:chOff x="0" y="0"/>
          <a:chExt cx="0" cy="0"/>
        </a:xfrm>
      </p:grpSpPr>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4943476" y="3106994"/>
            <a:ext cx="6445250" cy="2806444"/>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a:xfrm>
            <a:off x="11388724" y="6356350"/>
            <a:ext cx="803275"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2309"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0" name="Chart Placeholder 15">
            <a:extLst>
              <a:ext uri="{FF2B5EF4-FFF2-40B4-BE49-F238E27FC236}">
                <a16:creationId xmlns:a16="http://schemas.microsoft.com/office/drawing/2014/main" id="{37469A43-22D4-45D5-982C-AF5FA2AA9575}"/>
              </a:ext>
            </a:extLst>
          </p:cNvPr>
          <p:cNvSpPr>
            <a:spLocks noGrp="1"/>
          </p:cNvSpPr>
          <p:nvPr>
            <p:ph type="chart" sz="quarter" idx="20"/>
          </p:nvPr>
        </p:nvSpPr>
        <p:spPr>
          <a:xfrm>
            <a:off x="4943475" y="1209652"/>
            <a:ext cx="2895588" cy="1878343"/>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11" name="Chart Placeholder 15">
            <a:extLst>
              <a:ext uri="{FF2B5EF4-FFF2-40B4-BE49-F238E27FC236}">
                <a16:creationId xmlns:a16="http://schemas.microsoft.com/office/drawing/2014/main" id="{4DF73A70-8A4F-4CDB-BEE2-789C6315BF03}"/>
              </a:ext>
            </a:extLst>
          </p:cNvPr>
          <p:cNvSpPr>
            <a:spLocks noGrp="1"/>
          </p:cNvSpPr>
          <p:nvPr>
            <p:ph type="chart" sz="quarter" idx="21"/>
          </p:nvPr>
        </p:nvSpPr>
        <p:spPr>
          <a:xfrm>
            <a:off x="7953388" y="1209652"/>
            <a:ext cx="2895588" cy="1878343"/>
          </a:xfrm>
        </p:spPr>
        <p:txBody>
          <a:bodyPr>
            <a:normAutofit/>
          </a:bodyPr>
          <a:lstStyle>
            <a:lvl1pPr marL="0" indent="0">
              <a:buNone/>
              <a:defRPr sz="2400">
                <a:solidFill>
                  <a:schemeClr val="tx1"/>
                </a:solidFill>
              </a:defRPr>
            </a:lvl1pPr>
          </a:lstStyle>
          <a:p>
            <a:r>
              <a:rPr lang="en-US" dirty="0"/>
              <a:t>Click icon to add chart</a:t>
            </a:r>
            <a:endParaRPr lang="en-GB" dirty="0"/>
          </a:p>
        </p:txBody>
      </p:sp>
      <p:cxnSp>
        <p:nvCxnSpPr>
          <p:cNvPr id="13" name="Straight Connector 12">
            <a:extLst>
              <a:ext uri="{FF2B5EF4-FFF2-40B4-BE49-F238E27FC236}">
                <a16:creationId xmlns:a16="http://schemas.microsoft.com/office/drawing/2014/main" id="{FCF7057D-1DE1-4E16-849E-07E6A6D875D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4" name="Text Placeholder 15">
            <a:extLst>
              <a:ext uri="{FF2B5EF4-FFF2-40B4-BE49-F238E27FC236}">
                <a16:creationId xmlns:a16="http://schemas.microsoft.com/office/drawing/2014/main" id="{FEA19783-587D-496D-9B57-8CCE647E84ED}"/>
              </a:ext>
            </a:extLst>
          </p:cNvPr>
          <p:cNvSpPr>
            <a:spLocks noGrp="1"/>
          </p:cNvSpPr>
          <p:nvPr>
            <p:ph type="body" sz="quarter" idx="19"/>
          </p:nvPr>
        </p:nvSpPr>
        <p:spPr>
          <a:xfrm>
            <a:off x="4943477"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5" name="Text Placeholder 15">
            <a:extLst>
              <a:ext uri="{FF2B5EF4-FFF2-40B4-BE49-F238E27FC236}">
                <a16:creationId xmlns:a16="http://schemas.microsoft.com/office/drawing/2014/main" id="{DD11324A-B5C0-478B-8640-9B895C93559E}"/>
              </a:ext>
            </a:extLst>
          </p:cNvPr>
          <p:cNvSpPr>
            <a:spLocks noGrp="1"/>
          </p:cNvSpPr>
          <p:nvPr>
            <p:ph type="body" sz="quarter" idx="22"/>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9" name="Title 1">
            <a:extLst>
              <a:ext uri="{FF2B5EF4-FFF2-40B4-BE49-F238E27FC236}">
                <a16:creationId xmlns:a16="http://schemas.microsoft.com/office/drawing/2014/main" id="{22730DFE-AA8B-4CAE-969D-C8F5877F5A4F}"/>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E6963694-FA72-4F5C-A497-656DDC9B5A1C}"/>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7" name="Subtitle 2">
            <a:extLst>
              <a:ext uri="{FF2B5EF4-FFF2-40B4-BE49-F238E27FC236}">
                <a16:creationId xmlns:a16="http://schemas.microsoft.com/office/drawing/2014/main" id="{A548175E-88FA-4D1D-A641-2A547B8C302F}"/>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Tree>
    <p:extLst>
      <p:ext uri="{BB962C8B-B14F-4D97-AF65-F5344CB8AC3E}">
        <p14:creationId xmlns:p14="http://schemas.microsoft.com/office/powerpoint/2010/main" val="146831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ng Chart with Explanation">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363540" y="1773239"/>
            <a:ext cx="11025185" cy="3330074"/>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0" name="Text Placeholder 15">
            <a:extLst>
              <a:ext uri="{FF2B5EF4-FFF2-40B4-BE49-F238E27FC236}">
                <a16:creationId xmlns:a16="http://schemas.microsoft.com/office/drawing/2014/main" id="{92D1609D-7758-40DF-80EF-992AD510CACA}"/>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Title 1">
            <a:extLst>
              <a:ext uri="{FF2B5EF4-FFF2-40B4-BE49-F238E27FC236}">
                <a16:creationId xmlns:a16="http://schemas.microsoft.com/office/drawing/2014/main" id="{A3FB55F1-292B-4A81-B7F8-A65CD2FCD443}"/>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4" name="Shape 1164">
            <a:extLst>
              <a:ext uri="{FF2B5EF4-FFF2-40B4-BE49-F238E27FC236}">
                <a16:creationId xmlns:a16="http://schemas.microsoft.com/office/drawing/2014/main" id="{C8D4B34F-2F5D-4FD1-94FF-74F08A0F7E3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5" name="Subtitle 2">
            <a:extLst>
              <a:ext uri="{FF2B5EF4-FFF2-40B4-BE49-F238E27FC236}">
                <a16:creationId xmlns:a16="http://schemas.microsoft.com/office/drawing/2014/main" id="{C1CAEEC6-98CF-480A-9CE2-22BA24804E86}"/>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cxnSp>
        <p:nvCxnSpPr>
          <p:cNvPr id="3" name="Straight Connector 2">
            <a:extLst>
              <a:ext uri="{FF2B5EF4-FFF2-40B4-BE49-F238E27FC236}">
                <a16:creationId xmlns:a16="http://schemas.microsoft.com/office/drawing/2014/main" id="{F0F992A7-C2C2-4CBA-B21B-224B6B9058A9}"/>
              </a:ext>
            </a:extLst>
          </p:cNvPr>
          <p:cNvCxnSpPr/>
          <p:nvPr userDrawn="1"/>
        </p:nvCxnSpPr>
        <p:spPr>
          <a:xfrm>
            <a:off x="308881" y="5158187"/>
            <a:ext cx="1110842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6BE0A82B-F489-4149-A5EB-6905467E9628}"/>
              </a:ext>
            </a:extLst>
          </p:cNvPr>
          <p:cNvSpPr>
            <a:spLocks noGrp="1"/>
          </p:cNvSpPr>
          <p:nvPr>
            <p:ph type="body" sz="quarter" idx="19"/>
          </p:nvPr>
        </p:nvSpPr>
        <p:spPr>
          <a:xfrm>
            <a:off x="334963"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8" name="Text Placeholder 15">
            <a:extLst>
              <a:ext uri="{FF2B5EF4-FFF2-40B4-BE49-F238E27FC236}">
                <a16:creationId xmlns:a16="http://schemas.microsoft.com/office/drawing/2014/main" id="{8A121265-9488-403C-BF8D-4B57874204A6}"/>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9" name="Text Placeholder 20">
            <a:extLst>
              <a:ext uri="{FF2B5EF4-FFF2-40B4-BE49-F238E27FC236}">
                <a16:creationId xmlns:a16="http://schemas.microsoft.com/office/drawing/2014/main" id="{E67A4AA1-23DE-4D8F-90F9-60FA1BADF297}"/>
              </a:ext>
            </a:extLst>
          </p:cNvPr>
          <p:cNvSpPr>
            <a:spLocks noGrp="1"/>
          </p:cNvSpPr>
          <p:nvPr>
            <p:ph type="body" sz="quarter" idx="21"/>
          </p:nvPr>
        </p:nvSpPr>
        <p:spPr>
          <a:xfrm>
            <a:off x="584964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00260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ong Chart + Table with Explanation">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363541" y="1773239"/>
            <a:ext cx="8573070" cy="3330074"/>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0" name="Text Placeholder 15">
            <a:extLst>
              <a:ext uri="{FF2B5EF4-FFF2-40B4-BE49-F238E27FC236}">
                <a16:creationId xmlns:a16="http://schemas.microsoft.com/office/drawing/2014/main" id="{92D1609D-7758-40DF-80EF-992AD510CACA}"/>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Title 1">
            <a:extLst>
              <a:ext uri="{FF2B5EF4-FFF2-40B4-BE49-F238E27FC236}">
                <a16:creationId xmlns:a16="http://schemas.microsoft.com/office/drawing/2014/main" id="{A3FB55F1-292B-4A81-B7F8-A65CD2FCD443}"/>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4" name="Shape 1164">
            <a:extLst>
              <a:ext uri="{FF2B5EF4-FFF2-40B4-BE49-F238E27FC236}">
                <a16:creationId xmlns:a16="http://schemas.microsoft.com/office/drawing/2014/main" id="{C8D4B34F-2F5D-4FD1-94FF-74F08A0F7E3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5" name="Subtitle 2">
            <a:extLst>
              <a:ext uri="{FF2B5EF4-FFF2-40B4-BE49-F238E27FC236}">
                <a16:creationId xmlns:a16="http://schemas.microsoft.com/office/drawing/2014/main" id="{C1CAEEC6-98CF-480A-9CE2-22BA24804E86}"/>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cxnSp>
        <p:nvCxnSpPr>
          <p:cNvPr id="3" name="Straight Connector 2">
            <a:extLst>
              <a:ext uri="{FF2B5EF4-FFF2-40B4-BE49-F238E27FC236}">
                <a16:creationId xmlns:a16="http://schemas.microsoft.com/office/drawing/2014/main" id="{F0F992A7-C2C2-4CBA-B21B-224B6B9058A9}"/>
              </a:ext>
            </a:extLst>
          </p:cNvPr>
          <p:cNvCxnSpPr/>
          <p:nvPr userDrawn="1"/>
        </p:nvCxnSpPr>
        <p:spPr>
          <a:xfrm>
            <a:off x="308881" y="5158187"/>
            <a:ext cx="1110842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6BE0A82B-F489-4149-A5EB-6905467E9628}"/>
              </a:ext>
            </a:extLst>
          </p:cNvPr>
          <p:cNvSpPr>
            <a:spLocks noGrp="1"/>
          </p:cNvSpPr>
          <p:nvPr>
            <p:ph type="body" sz="quarter" idx="19"/>
          </p:nvPr>
        </p:nvSpPr>
        <p:spPr>
          <a:xfrm>
            <a:off x="334963"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8" name="Text Placeholder 15">
            <a:extLst>
              <a:ext uri="{FF2B5EF4-FFF2-40B4-BE49-F238E27FC236}">
                <a16:creationId xmlns:a16="http://schemas.microsoft.com/office/drawing/2014/main" id="{8A121265-9488-403C-BF8D-4B57874204A6}"/>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9" name="Text Placeholder 20">
            <a:extLst>
              <a:ext uri="{FF2B5EF4-FFF2-40B4-BE49-F238E27FC236}">
                <a16:creationId xmlns:a16="http://schemas.microsoft.com/office/drawing/2014/main" id="{E67A4AA1-23DE-4D8F-90F9-60FA1BADF297}"/>
              </a:ext>
            </a:extLst>
          </p:cNvPr>
          <p:cNvSpPr>
            <a:spLocks noGrp="1"/>
          </p:cNvSpPr>
          <p:nvPr>
            <p:ph type="body" sz="quarter" idx="21"/>
          </p:nvPr>
        </p:nvSpPr>
        <p:spPr>
          <a:xfrm>
            <a:off x="584964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
        <p:nvSpPr>
          <p:cNvPr id="4" name="Table Placeholder 3">
            <a:extLst>
              <a:ext uri="{FF2B5EF4-FFF2-40B4-BE49-F238E27FC236}">
                <a16:creationId xmlns:a16="http://schemas.microsoft.com/office/drawing/2014/main" id="{8E999531-0BF5-4BBD-A7FB-5A0C71C56A91}"/>
              </a:ext>
            </a:extLst>
          </p:cNvPr>
          <p:cNvSpPr>
            <a:spLocks noGrp="1"/>
          </p:cNvSpPr>
          <p:nvPr>
            <p:ph type="tbl" sz="quarter" idx="22"/>
          </p:nvPr>
        </p:nvSpPr>
        <p:spPr>
          <a:xfrm>
            <a:off x="9021764" y="1773238"/>
            <a:ext cx="2366962" cy="3328987"/>
          </a:xfrm>
          <a:solidFill>
            <a:schemeClr val="bg2"/>
          </a:solidFill>
        </p:spPr>
        <p:txBody>
          <a:bodyPr>
            <a:normAutofit/>
          </a:bodyPr>
          <a:lstStyle>
            <a:lvl1pPr marL="0" indent="0">
              <a:buNone/>
              <a:defRPr sz="2400">
                <a:solidFill>
                  <a:schemeClr val="tx1"/>
                </a:solidFill>
              </a:defRPr>
            </a:lvl1pPr>
          </a:lstStyle>
          <a:p>
            <a:r>
              <a:rPr lang="en-US" dirty="0"/>
              <a:t>Click icon to add table</a:t>
            </a:r>
          </a:p>
        </p:txBody>
      </p:sp>
    </p:spTree>
    <p:extLst>
      <p:ext uri="{BB962C8B-B14F-4D97-AF65-F5344CB8AC3E}">
        <p14:creationId xmlns:p14="http://schemas.microsoft.com/office/powerpoint/2010/main" val="591181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x Imag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1887794" y="1773239"/>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4" name="Picture Placeholder 3">
            <a:extLst>
              <a:ext uri="{FF2B5EF4-FFF2-40B4-BE49-F238E27FC236}">
                <a16:creationId xmlns:a16="http://schemas.microsoft.com/office/drawing/2014/main" id="{BF63C8C0-15D9-488B-967E-7F92BB4C8EA0}"/>
              </a:ext>
            </a:extLst>
          </p:cNvPr>
          <p:cNvSpPr>
            <a:spLocks noGrp="1"/>
          </p:cNvSpPr>
          <p:nvPr>
            <p:ph type="pic" sz="quarter" idx="19"/>
          </p:nvPr>
        </p:nvSpPr>
        <p:spPr>
          <a:xfrm>
            <a:off x="334963" y="1773239"/>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3" name="Content Placeholder 2">
            <a:extLst>
              <a:ext uri="{FF2B5EF4-FFF2-40B4-BE49-F238E27FC236}">
                <a16:creationId xmlns:a16="http://schemas.microsoft.com/office/drawing/2014/main" id="{597A7DE0-A6CC-465F-B22C-F8591DBA936C}"/>
              </a:ext>
            </a:extLst>
          </p:cNvPr>
          <p:cNvSpPr>
            <a:spLocks noGrp="1"/>
          </p:cNvSpPr>
          <p:nvPr>
            <p:ph sz="quarter" idx="20"/>
          </p:nvPr>
        </p:nvSpPr>
        <p:spPr>
          <a:xfrm>
            <a:off x="1887794" y="2836713"/>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4" name="Picture Placeholder 3">
            <a:extLst>
              <a:ext uri="{FF2B5EF4-FFF2-40B4-BE49-F238E27FC236}">
                <a16:creationId xmlns:a16="http://schemas.microsoft.com/office/drawing/2014/main" id="{A7FB07AC-E9C4-45EE-B235-A809B3E43C88}"/>
              </a:ext>
            </a:extLst>
          </p:cNvPr>
          <p:cNvSpPr>
            <a:spLocks noGrp="1"/>
          </p:cNvSpPr>
          <p:nvPr>
            <p:ph type="pic" sz="quarter" idx="21"/>
          </p:nvPr>
        </p:nvSpPr>
        <p:spPr>
          <a:xfrm>
            <a:off x="334963" y="2836713"/>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5" name="Content Placeholder 2">
            <a:extLst>
              <a:ext uri="{FF2B5EF4-FFF2-40B4-BE49-F238E27FC236}">
                <a16:creationId xmlns:a16="http://schemas.microsoft.com/office/drawing/2014/main" id="{12C610E3-E962-49A3-BF8A-4D5DE4D503E4}"/>
              </a:ext>
            </a:extLst>
          </p:cNvPr>
          <p:cNvSpPr>
            <a:spLocks noGrp="1"/>
          </p:cNvSpPr>
          <p:nvPr>
            <p:ph sz="quarter" idx="22"/>
          </p:nvPr>
        </p:nvSpPr>
        <p:spPr>
          <a:xfrm>
            <a:off x="1887794" y="3900187"/>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6" name="Picture Placeholder 3">
            <a:extLst>
              <a:ext uri="{FF2B5EF4-FFF2-40B4-BE49-F238E27FC236}">
                <a16:creationId xmlns:a16="http://schemas.microsoft.com/office/drawing/2014/main" id="{9A99E5EA-076D-4E8A-B742-C24FCAAD30BA}"/>
              </a:ext>
            </a:extLst>
          </p:cNvPr>
          <p:cNvSpPr>
            <a:spLocks noGrp="1"/>
          </p:cNvSpPr>
          <p:nvPr>
            <p:ph type="pic" sz="quarter" idx="23"/>
          </p:nvPr>
        </p:nvSpPr>
        <p:spPr>
          <a:xfrm>
            <a:off x="334963" y="3900187"/>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7" name="Content Placeholder 2">
            <a:extLst>
              <a:ext uri="{FF2B5EF4-FFF2-40B4-BE49-F238E27FC236}">
                <a16:creationId xmlns:a16="http://schemas.microsoft.com/office/drawing/2014/main" id="{CC1D1C60-D033-4EAB-9212-9B64D5C3E7F7}"/>
              </a:ext>
            </a:extLst>
          </p:cNvPr>
          <p:cNvSpPr>
            <a:spLocks noGrp="1"/>
          </p:cNvSpPr>
          <p:nvPr>
            <p:ph sz="quarter" idx="24"/>
          </p:nvPr>
        </p:nvSpPr>
        <p:spPr>
          <a:xfrm>
            <a:off x="1887794" y="4963662"/>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8" name="Picture Placeholder 3">
            <a:extLst>
              <a:ext uri="{FF2B5EF4-FFF2-40B4-BE49-F238E27FC236}">
                <a16:creationId xmlns:a16="http://schemas.microsoft.com/office/drawing/2014/main" id="{9DB9C266-33D7-4EE9-BB1C-85AB16A9C228}"/>
              </a:ext>
            </a:extLst>
          </p:cNvPr>
          <p:cNvSpPr>
            <a:spLocks noGrp="1"/>
          </p:cNvSpPr>
          <p:nvPr>
            <p:ph type="pic" sz="quarter" idx="25"/>
          </p:nvPr>
        </p:nvSpPr>
        <p:spPr>
          <a:xfrm>
            <a:off x="334963" y="4963662"/>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9" name="Title 1">
            <a:extLst>
              <a:ext uri="{FF2B5EF4-FFF2-40B4-BE49-F238E27FC236}">
                <a16:creationId xmlns:a16="http://schemas.microsoft.com/office/drawing/2014/main" id="{8000B93E-0AD3-4FDE-8CF1-A658581FF118}"/>
              </a:ext>
            </a:extLst>
          </p:cNvPr>
          <p:cNvSpPr>
            <a:spLocks noGrp="1"/>
          </p:cNvSpPr>
          <p:nvPr>
            <p:ph type="title"/>
          </p:nvPr>
        </p:nvSpPr>
        <p:spPr>
          <a:xfrm>
            <a:off x="334963" y="828475"/>
            <a:ext cx="460850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30" name="Text Placeholder 15">
            <a:extLst>
              <a:ext uri="{FF2B5EF4-FFF2-40B4-BE49-F238E27FC236}">
                <a16:creationId xmlns:a16="http://schemas.microsoft.com/office/drawing/2014/main" id="{D397FF8C-4222-4521-A46B-7E1564B5812C}"/>
              </a:ext>
            </a:extLst>
          </p:cNvPr>
          <p:cNvSpPr>
            <a:spLocks noGrp="1"/>
          </p:cNvSpPr>
          <p:nvPr>
            <p:ph type="body" sz="quarter" idx="11" hasCustomPrompt="1"/>
          </p:nvPr>
        </p:nvSpPr>
        <p:spPr>
          <a:xfrm>
            <a:off x="334963" y="180789"/>
            <a:ext cx="4608511"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Tree>
    <p:extLst>
      <p:ext uri="{BB962C8B-B14F-4D97-AF65-F5344CB8AC3E}">
        <p14:creationId xmlns:p14="http://schemas.microsoft.com/office/powerpoint/2010/main" val="1830811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x Imag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1887794" y="1773238"/>
            <a:ext cx="9500931" cy="1281413"/>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4" name="Picture Placeholder 3">
            <a:extLst>
              <a:ext uri="{FF2B5EF4-FFF2-40B4-BE49-F238E27FC236}">
                <a16:creationId xmlns:a16="http://schemas.microsoft.com/office/drawing/2014/main" id="{BF63C8C0-15D9-488B-967E-7F92BB4C8EA0}"/>
              </a:ext>
            </a:extLst>
          </p:cNvPr>
          <p:cNvSpPr>
            <a:spLocks noGrp="1"/>
          </p:cNvSpPr>
          <p:nvPr>
            <p:ph type="pic" sz="quarter" idx="19"/>
          </p:nvPr>
        </p:nvSpPr>
        <p:spPr>
          <a:xfrm>
            <a:off x="334963" y="1773238"/>
            <a:ext cx="1493837" cy="1281413"/>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3" name="Content Placeholder 2">
            <a:extLst>
              <a:ext uri="{FF2B5EF4-FFF2-40B4-BE49-F238E27FC236}">
                <a16:creationId xmlns:a16="http://schemas.microsoft.com/office/drawing/2014/main" id="{597A7DE0-A6CC-465F-B22C-F8591DBA936C}"/>
              </a:ext>
            </a:extLst>
          </p:cNvPr>
          <p:cNvSpPr>
            <a:spLocks noGrp="1"/>
          </p:cNvSpPr>
          <p:nvPr>
            <p:ph sz="quarter" idx="20"/>
          </p:nvPr>
        </p:nvSpPr>
        <p:spPr>
          <a:xfrm>
            <a:off x="1887794" y="3195589"/>
            <a:ext cx="9500931" cy="1281413"/>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4" name="Picture Placeholder 3">
            <a:extLst>
              <a:ext uri="{FF2B5EF4-FFF2-40B4-BE49-F238E27FC236}">
                <a16:creationId xmlns:a16="http://schemas.microsoft.com/office/drawing/2014/main" id="{A7FB07AC-E9C4-45EE-B235-A809B3E43C88}"/>
              </a:ext>
            </a:extLst>
          </p:cNvPr>
          <p:cNvSpPr>
            <a:spLocks noGrp="1"/>
          </p:cNvSpPr>
          <p:nvPr>
            <p:ph type="pic" sz="quarter" idx="21"/>
          </p:nvPr>
        </p:nvSpPr>
        <p:spPr>
          <a:xfrm>
            <a:off x="334963" y="3195589"/>
            <a:ext cx="1493837" cy="1281413"/>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5" name="Content Placeholder 2">
            <a:extLst>
              <a:ext uri="{FF2B5EF4-FFF2-40B4-BE49-F238E27FC236}">
                <a16:creationId xmlns:a16="http://schemas.microsoft.com/office/drawing/2014/main" id="{12C610E3-E962-49A3-BF8A-4D5DE4D503E4}"/>
              </a:ext>
            </a:extLst>
          </p:cNvPr>
          <p:cNvSpPr>
            <a:spLocks noGrp="1"/>
          </p:cNvSpPr>
          <p:nvPr>
            <p:ph sz="quarter" idx="22"/>
          </p:nvPr>
        </p:nvSpPr>
        <p:spPr>
          <a:xfrm>
            <a:off x="1887794" y="4617940"/>
            <a:ext cx="9500931" cy="1281413"/>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6" name="Picture Placeholder 3">
            <a:extLst>
              <a:ext uri="{FF2B5EF4-FFF2-40B4-BE49-F238E27FC236}">
                <a16:creationId xmlns:a16="http://schemas.microsoft.com/office/drawing/2014/main" id="{9A99E5EA-076D-4E8A-B742-C24FCAAD30BA}"/>
              </a:ext>
            </a:extLst>
          </p:cNvPr>
          <p:cNvSpPr>
            <a:spLocks noGrp="1"/>
          </p:cNvSpPr>
          <p:nvPr>
            <p:ph type="pic" sz="quarter" idx="23"/>
          </p:nvPr>
        </p:nvSpPr>
        <p:spPr>
          <a:xfrm>
            <a:off x="334963" y="4617940"/>
            <a:ext cx="1493837" cy="1281413"/>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14" name="Title 1">
            <a:extLst>
              <a:ext uri="{FF2B5EF4-FFF2-40B4-BE49-F238E27FC236}">
                <a16:creationId xmlns:a16="http://schemas.microsoft.com/office/drawing/2014/main" id="{F821DED0-C9C9-464F-A8A7-220675EDA677}"/>
              </a:ext>
            </a:extLst>
          </p:cNvPr>
          <p:cNvSpPr>
            <a:spLocks noGrp="1"/>
          </p:cNvSpPr>
          <p:nvPr>
            <p:ph type="title"/>
          </p:nvPr>
        </p:nvSpPr>
        <p:spPr>
          <a:xfrm>
            <a:off x="334963" y="828475"/>
            <a:ext cx="460850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5" name="Text Placeholder 15">
            <a:extLst>
              <a:ext uri="{FF2B5EF4-FFF2-40B4-BE49-F238E27FC236}">
                <a16:creationId xmlns:a16="http://schemas.microsoft.com/office/drawing/2014/main" id="{188EE7A5-F027-4211-9EA9-01A102359615}"/>
              </a:ext>
            </a:extLst>
          </p:cNvPr>
          <p:cNvSpPr>
            <a:spLocks noGrp="1"/>
          </p:cNvSpPr>
          <p:nvPr>
            <p:ph type="body" sz="quarter" idx="11" hasCustomPrompt="1"/>
          </p:nvPr>
        </p:nvSpPr>
        <p:spPr>
          <a:xfrm>
            <a:off x="334963" y="180789"/>
            <a:ext cx="4608511"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Tree>
    <p:extLst>
      <p:ext uri="{BB962C8B-B14F-4D97-AF65-F5344CB8AC3E}">
        <p14:creationId xmlns:p14="http://schemas.microsoft.com/office/powerpoint/2010/main" val="29740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st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lumMod val="75000"/>
                    <a:lumOff val="25000"/>
                  </a:schemeClr>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34964" y="1773238"/>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
        <p:nvSpPr>
          <p:cNvPr id="29" name="Title 1">
            <a:extLst>
              <a:ext uri="{FF2B5EF4-FFF2-40B4-BE49-F238E27FC236}">
                <a16:creationId xmlns:a16="http://schemas.microsoft.com/office/drawing/2014/main" id="{8000B93E-0AD3-4FDE-8CF1-A658581FF118}"/>
              </a:ext>
            </a:extLst>
          </p:cNvPr>
          <p:cNvSpPr>
            <a:spLocks noGrp="1"/>
          </p:cNvSpPr>
          <p:nvPr>
            <p:ph type="title"/>
          </p:nvPr>
        </p:nvSpPr>
        <p:spPr>
          <a:xfrm>
            <a:off x="334963" y="828475"/>
            <a:ext cx="460850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30" name="Text Placeholder 15">
            <a:extLst>
              <a:ext uri="{FF2B5EF4-FFF2-40B4-BE49-F238E27FC236}">
                <a16:creationId xmlns:a16="http://schemas.microsoft.com/office/drawing/2014/main" id="{D397FF8C-4222-4521-A46B-7E1564B5812C}"/>
              </a:ext>
            </a:extLst>
          </p:cNvPr>
          <p:cNvSpPr>
            <a:spLocks noGrp="1"/>
          </p:cNvSpPr>
          <p:nvPr>
            <p:ph type="body" sz="quarter" idx="11" hasCustomPrompt="1"/>
          </p:nvPr>
        </p:nvSpPr>
        <p:spPr>
          <a:xfrm>
            <a:off x="334963" y="180789"/>
            <a:ext cx="4608511"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4" name="Content Placeholder 2">
            <a:extLst>
              <a:ext uri="{FF2B5EF4-FFF2-40B4-BE49-F238E27FC236}">
                <a16:creationId xmlns:a16="http://schemas.microsoft.com/office/drawing/2014/main" id="{CE7974E6-EE30-48B3-B3F5-F565AC200B1C}"/>
              </a:ext>
            </a:extLst>
          </p:cNvPr>
          <p:cNvSpPr>
            <a:spLocks noGrp="1"/>
          </p:cNvSpPr>
          <p:nvPr>
            <p:ph sz="quarter" idx="19"/>
          </p:nvPr>
        </p:nvSpPr>
        <p:spPr>
          <a:xfrm>
            <a:off x="334964" y="2822756"/>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
        <p:nvSpPr>
          <p:cNvPr id="15" name="Content Placeholder 2">
            <a:extLst>
              <a:ext uri="{FF2B5EF4-FFF2-40B4-BE49-F238E27FC236}">
                <a16:creationId xmlns:a16="http://schemas.microsoft.com/office/drawing/2014/main" id="{AC23AEA4-34CB-436A-9C59-CEF8D0C28D9A}"/>
              </a:ext>
            </a:extLst>
          </p:cNvPr>
          <p:cNvSpPr>
            <a:spLocks noGrp="1"/>
          </p:cNvSpPr>
          <p:nvPr>
            <p:ph sz="quarter" idx="20"/>
          </p:nvPr>
        </p:nvSpPr>
        <p:spPr>
          <a:xfrm>
            <a:off x="334964" y="3872274"/>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
        <p:nvSpPr>
          <p:cNvPr id="16" name="Content Placeholder 2">
            <a:extLst>
              <a:ext uri="{FF2B5EF4-FFF2-40B4-BE49-F238E27FC236}">
                <a16:creationId xmlns:a16="http://schemas.microsoft.com/office/drawing/2014/main" id="{DF866E33-44C7-4831-9707-8F07B9715C60}"/>
              </a:ext>
            </a:extLst>
          </p:cNvPr>
          <p:cNvSpPr>
            <a:spLocks noGrp="1"/>
          </p:cNvSpPr>
          <p:nvPr>
            <p:ph sz="quarter" idx="21"/>
          </p:nvPr>
        </p:nvSpPr>
        <p:spPr>
          <a:xfrm>
            <a:off x="334964" y="4921792"/>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37756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en Portraits">
    <p:spTree>
      <p:nvGrpSpPr>
        <p:cNvPr id="1" name=""/>
        <p:cNvGrpSpPr/>
        <p:nvPr/>
      </p:nvGrpSpPr>
      <p:grpSpPr>
        <a:xfrm>
          <a:off x="0" y="0"/>
          <a:ext cx="0" cy="0"/>
          <a:chOff x="0" y="0"/>
          <a:chExt cx="0" cy="0"/>
        </a:xfrm>
      </p:grpSpPr>
      <p:sp>
        <p:nvSpPr>
          <p:cNvPr id="12" name="Shape 1164">
            <a:extLst>
              <a:ext uri="{FF2B5EF4-FFF2-40B4-BE49-F238E27FC236}">
                <a16:creationId xmlns:a16="http://schemas.microsoft.com/office/drawing/2014/main" id="{CD7798E0-E356-42F3-8AD6-0984CF1041B4}"/>
              </a:ext>
            </a:extLst>
          </p:cNvPr>
          <p:cNvSpPr/>
          <p:nvPr userDrawn="1"/>
        </p:nvSpPr>
        <p:spPr>
          <a:xfrm flipH="1">
            <a:off x="305472" y="180154"/>
            <a:ext cx="0" cy="4465170"/>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939358" y="1773236"/>
            <a:ext cx="4608511" cy="4140201"/>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4" name="Picture Placeholder 3">
            <a:extLst>
              <a:ext uri="{FF2B5EF4-FFF2-40B4-BE49-F238E27FC236}">
                <a16:creationId xmlns:a16="http://schemas.microsoft.com/office/drawing/2014/main" id="{BF63C8C0-15D9-488B-967E-7F92BB4C8EA0}"/>
              </a:ext>
            </a:extLst>
          </p:cNvPr>
          <p:cNvSpPr>
            <a:spLocks noGrp="1"/>
          </p:cNvSpPr>
          <p:nvPr>
            <p:ph type="pic" sz="quarter" idx="19"/>
          </p:nvPr>
        </p:nvSpPr>
        <p:spPr>
          <a:xfrm>
            <a:off x="8547869" y="1773238"/>
            <a:ext cx="2840856" cy="41402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5A499FB6-9FB4-47C2-977D-8C2D6D89A5F3}"/>
              </a:ext>
            </a:extLst>
          </p:cNvPr>
          <p:cNvSpPr>
            <a:spLocks noGrp="1"/>
          </p:cNvSpPr>
          <p:nvPr>
            <p:ph type="title"/>
          </p:nvPr>
        </p:nvSpPr>
        <p:spPr>
          <a:xfrm>
            <a:off x="334963" y="180128"/>
            <a:ext cx="3450456" cy="5733310"/>
          </a:xfrm>
        </p:spPr>
        <p:txBody>
          <a:bodyPr anchor="t" anchorCtr="0">
            <a:normAutofit/>
          </a:bodyPr>
          <a:lstStyle>
            <a:lvl1pPr>
              <a:defRPr sz="3600" i="1">
                <a:solidFill>
                  <a:schemeClr val="tx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133C1CF-FAB1-458C-A4EC-93357061C3CC}"/>
              </a:ext>
            </a:extLst>
          </p:cNvPr>
          <p:cNvSpPr>
            <a:spLocks noGrp="1"/>
          </p:cNvSpPr>
          <p:nvPr>
            <p:ph type="body" sz="quarter" idx="20"/>
          </p:nvPr>
        </p:nvSpPr>
        <p:spPr>
          <a:xfrm>
            <a:off x="8547100" y="5913438"/>
            <a:ext cx="2841625" cy="530019"/>
          </a:xfrm>
        </p:spPr>
        <p:txBody>
          <a:bodyPr>
            <a:noAutofit/>
          </a:bodyPr>
          <a:lstStyle>
            <a:lvl1pPr marL="0" indent="0" algn="ctr">
              <a:buNone/>
              <a:defRPr sz="16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191570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34963" y="1773238"/>
            <a:ext cx="11053761" cy="4140200"/>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11053762"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1105378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Tree>
    <p:extLst>
      <p:ext uri="{BB962C8B-B14F-4D97-AF65-F5344CB8AC3E}">
        <p14:creationId xmlns:p14="http://schemas.microsoft.com/office/powerpoint/2010/main" val="4217592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544481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5444822"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 name="Table Placeholder 3">
            <a:extLst>
              <a:ext uri="{FF2B5EF4-FFF2-40B4-BE49-F238E27FC236}">
                <a16:creationId xmlns:a16="http://schemas.microsoft.com/office/drawing/2014/main" id="{1DC2640B-97B7-4399-B34D-3444CD3D2A4F}"/>
              </a:ext>
            </a:extLst>
          </p:cNvPr>
          <p:cNvSpPr>
            <a:spLocks noGrp="1"/>
          </p:cNvSpPr>
          <p:nvPr>
            <p:ph type="tbl" sz="quarter" idx="13" hasCustomPrompt="1"/>
          </p:nvPr>
        </p:nvSpPr>
        <p:spPr>
          <a:xfrm>
            <a:off x="309562" y="1773238"/>
            <a:ext cx="11417375" cy="4140200"/>
          </a:xfrm>
          <a:solidFill>
            <a:schemeClr val="bg1">
              <a:lumMod val="95000"/>
            </a:schemeClr>
          </a:solidFill>
        </p:spPr>
        <p:txBody>
          <a:bodyPr>
            <a:normAutofit/>
          </a:bodyPr>
          <a:lstStyle>
            <a:lvl1pPr marL="0" indent="0">
              <a:buNone/>
              <a:defRPr sz="1400">
                <a:solidFill>
                  <a:schemeClr val="tx1"/>
                </a:solidFill>
              </a:defRPr>
            </a:lvl1pPr>
          </a:lstStyle>
          <a:p>
            <a:r>
              <a:rPr lang="en-US" dirty="0"/>
              <a:t>Click icon to insert table</a:t>
            </a:r>
          </a:p>
        </p:txBody>
      </p:sp>
    </p:spTree>
    <p:extLst>
      <p:ext uri="{BB962C8B-B14F-4D97-AF65-F5344CB8AC3E}">
        <p14:creationId xmlns:p14="http://schemas.microsoft.com/office/powerpoint/2010/main" val="73682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378">
          <p15:clr>
            <a:srgbClr val="FBAE40"/>
          </p15:clr>
        </p15:guide>
        <p15:guide id="6" orient="horz" pos="3725">
          <p15:clr>
            <a:srgbClr val="FBAE40"/>
          </p15:clr>
        </p15:guide>
        <p15:guide id="7"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able x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544481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5444822"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 name="Table Placeholder 3">
            <a:extLst>
              <a:ext uri="{FF2B5EF4-FFF2-40B4-BE49-F238E27FC236}">
                <a16:creationId xmlns:a16="http://schemas.microsoft.com/office/drawing/2014/main" id="{1DC2640B-97B7-4399-B34D-3444CD3D2A4F}"/>
              </a:ext>
            </a:extLst>
          </p:cNvPr>
          <p:cNvSpPr>
            <a:spLocks noGrp="1"/>
          </p:cNvSpPr>
          <p:nvPr>
            <p:ph type="tbl" sz="quarter" idx="13" hasCustomPrompt="1"/>
          </p:nvPr>
        </p:nvSpPr>
        <p:spPr>
          <a:xfrm>
            <a:off x="309563" y="1773238"/>
            <a:ext cx="5470213" cy="4140200"/>
          </a:xfrm>
          <a:solidFill>
            <a:schemeClr val="bg1">
              <a:lumMod val="95000"/>
            </a:schemeClr>
          </a:solidFill>
        </p:spPr>
        <p:txBody>
          <a:bodyPr>
            <a:normAutofit/>
          </a:bodyPr>
          <a:lstStyle>
            <a:lvl1pPr marL="0" indent="0">
              <a:buNone/>
              <a:defRPr sz="1400">
                <a:solidFill>
                  <a:schemeClr val="tx1"/>
                </a:solidFill>
              </a:defRPr>
            </a:lvl1pPr>
          </a:lstStyle>
          <a:p>
            <a:r>
              <a:rPr lang="en-US" dirty="0"/>
              <a:t>Click icon to insert table</a:t>
            </a:r>
          </a:p>
        </p:txBody>
      </p:sp>
      <p:sp>
        <p:nvSpPr>
          <p:cNvPr id="9" name="Table Placeholder 3">
            <a:extLst>
              <a:ext uri="{FF2B5EF4-FFF2-40B4-BE49-F238E27FC236}">
                <a16:creationId xmlns:a16="http://schemas.microsoft.com/office/drawing/2014/main" id="{D196D2B1-4383-490E-B1A0-11A872853B1A}"/>
              </a:ext>
            </a:extLst>
          </p:cNvPr>
          <p:cNvSpPr>
            <a:spLocks noGrp="1"/>
          </p:cNvSpPr>
          <p:nvPr>
            <p:ph type="tbl" sz="quarter" idx="14" hasCustomPrompt="1"/>
          </p:nvPr>
        </p:nvSpPr>
        <p:spPr>
          <a:xfrm>
            <a:off x="5918512" y="1773238"/>
            <a:ext cx="5470213" cy="4140200"/>
          </a:xfrm>
          <a:solidFill>
            <a:schemeClr val="bg1">
              <a:lumMod val="95000"/>
            </a:schemeClr>
          </a:solidFill>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icon to insert table</a:t>
            </a:r>
          </a:p>
        </p:txBody>
      </p:sp>
    </p:spTree>
    <p:extLst>
      <p:ext uri="{BB962C8B-B14F-4D97-AF65-F5344CB8AC3E}">
        <p14:creationId xmlns:p14="http://schemas.microsoft.com/office/powerpoint/2010/main" val="200706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608510"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3" y="180789"/>
            <a:ext cx="4608517"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 name="Picture Placeholder 3">
            <a:extLst>
              <a:ext uri="{FF2B5EF4-FFF2-40B4-BE49-F238E27FC236}">
                <a16:creationId xmlns:a16="http://schemas.microsoft.com/office/drawing/2014/main" id="{E42B07E2-56F0-4968-8491-D3F4559B0B8B}"/>
              </a:ext>
            </a:extLst>
          </p:cNvPr>
          <p:cNvSpPr>
            <a:spLocks noGrp="1"/>
          </p:cNvSpPr>
          <p:nvPr>
            <p:ph type="pic" sz="quarter" idx="21" hasCustomPrompt="1"/>
          </p:nvPr>
        </p:nvSpPr>
        <p:spPr>
          <a:xfrm>
            <a:off x="1715180" y="1773239"/>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3" name="Picture Placeholder 3">
            <a:extLst>
              <a:ext uri="{FF2B5EF4-FFF2-40B4-BE49-F238E27FC236}">
                <a16:creationId xmlns:a16="http://schemas.microsoft.com/office/drawing/2014/main" id="{7949E59F-D099-46E3-AB95-15EB19B72918}"/>
              </a:ext>
            </a:extLst>
          </p:cNvPr>
          <p:cNvSpPr>
            <a:spLocks noGrp="1"/>
          </p:cNvSpPr>
          <p:nvPr>
            <p:ph type="pic" sz="quarter" idx="22" hasCustomPrompt="1"/>
          </p:nvPr>
        </p:nvSpPr>
        <p:spPr>
          <a:xfrm>
            <a:off x="1715180" y="2673497"/>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4" name="Picture Placeholder 3">
            <a:extLst>
              <a:ext uri="{FF2B5EF4-FFF2-40B4-BE49-F238E27FC236}">
                <a16:creationId xmlns:a16="http://schemas.microsoft.com/office/drawing/2014/main" id="{0F0E2777-15EB-426A-BCA4-0C8902A890ED}"/>
              </a:ext>
            </a:extLst>
          </p:cNvPr>
          <p:cNvSpPr>
            <a:spLocks noGrp="1"/>
          </p:cNvSpPr>
          <p:nvPr>
            <p:ph type="pic" sz="quarter" idx="23" hasCustomPrompt="1"/>
          </p:nvPr>
        </p:nvSpPr>
        <p:spPr>
          <a:xfrm>
            <a:off x="1715180" y="3573755"/>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5" name="Picture Placeholder 3">
            <a:extLst>
              <a:ext uri="{FF2B5EF4-FFF2-40B4-BE49-F238E27FC236}">
                <a16:creationId xmlns:a16="http://schemas.microsoft.com/office/drawing/2014/main" id="{8758170F-B745-4BF3-9D36-8A0D16F9FC45}"/>
              </a:ext>
            </a:extLst>
          </p:cNvPr>
          <p:cNvSpPr>
            <a:spLocks noGrp="1"/>
          </p:cNvSpPr>
          <p:nvPr>
            <p:ph type="pic" sz="quarter" idx="24" hasCustomPrompt="1"/>
          </p:nvPr>
        </p:nvSpPr>
        <p:spPr>
          <a:xfrm>
            <a:off x="1715180" y="4474013"/>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7" name="Picture Placeholder 3">
            <a:extLst>
              <a:ext uri="{FF2B5EF4-FFF2-40B4-BE49-F238E27FC236}">
                <a16:creationId xmlns:a16="http://schemas.microsoft.com/office/drawing/2014/main" id="{B917A2E2-D08A-4C99-8F3B-C84D2A5B6009}"/>
              </a:ext>
            </a:extLst>
          </p:cNvPr>
          <p:cNvSpPr>
            <a:spLocks noGrp="1"/>
          </p:cNvSpPr>
          <p:nvPr>
            <p:ph type="pic" sz="quarter" idx="25" hasCustomPrompt="1"/>
          </p:nvPr>
        </p:nvSpPr>
        <p:spPr>
          <a:xfrm>
            <a:off x="1715180" y="5374270"/>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8" name="Text Placeholder 7">
            <a:extLst>
              <a:ext uri="{FF2B5EF4-FFF2-40B4-BE49-F238E27FC236}">
                <a16:creationId xmlns:a16="http://schemas.microsoft.com/office/drawing/2014/main" id="{CC8BB0C0-B6AB-459C-9D67-3D6F63852D53}"/>
              </a:ext>
            </a:extLst>
          </p:cNvPr>
          <p:cNvSpPr>
            <a:spLocks noGrp="1"/>
          </p:cNvSpPr>
          <p:nvPr>
            <p:ph type="body" sz="quarter" idx="26"/>
          </p:nvPr>
        </p:nvSpPr>
        <p:spPr>
          <a:xfrm>
            <a:off x="2605701" y="2028249"/>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0" name="Text Placeholder 7">
            <a:extLst>
              <a:ext uri="{FF2B5EF4-FFF2-40B4-BE49-F238E27FC236}">
                <a16:creationId xmlns:a16="http://schemas.microsoft.com/office/drawing/2014/main" id="{B797F62F-A3FA-4A4E-916F-C177B89F7969}"/>
              </a:ext>
            </a:extLst>
          </p:cNvPr>
          <p:cNvSpPr>
            <a:spLocks noGrp="1"/>
          </p:cNvSpPr>
          <p:nvPr>
            <p:ph type="body" sz="quarter" idx="27"/>
          </p:nvPr>
        </p:nvSpPr>
        <p:spPr>
          <a:xfrm>
            <a:off x="2605701" y="2928507"/>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2" name="Text Placeholder 7">
            <a:extLst>
              <a:ext uri="{FF2B5EF4-FFF2-40B4-BE49-F238E27FC236}">
                <a16:creationId xmlns:a16="http://schemas.microsoft.com/office/drawing/2014/main" id="{00E3690B-5306-4FA4-A15A-72ECC3AB0A14}"/>
              </a:ext>
            </a:extLst>
          </p:cNvPr>
          <p:cNvSpPr>
            <a:spLocks noGrp="1"/>
          </p:cNvSpPr>
          <p:nvPr>
            <p:ph type="body" sz="quarter" idx="28"/>
          </p:nvPr>
        </p:nvSpPr>
        <p:spPr>
          <a:xfrm>
            <a:off x="2605701" y="3828765"/>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5" name="Text Placeholder 7">
            <a:extLst>
              <a:ext uri="{FF2B5EF4-FFF2-40B4-BE49-F238E27FC236}">
                <a16:creationId xmlns:a16="http://schemas.microsoft.com/office/drawing/2014/main" id="{9E2E16F5-4606-41AD-A3D4-956B09E49B77}"/>
              </a:ext>
            </a:extLst>
          </p:cNvPr>
          <p:cNvSpPr>
            <a:spLocks noGrp="1"/>
          </p:cNvSpPr>
          <p:nvPr>
            <p:ph type="body" sz="quarter" idx="29"/>
          </p:nvPr>
        </p:nvSpPr>
        <p:spPr>
          <a:xfrm>
            <a:off x="2605701" y="4729023"/>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6" name="Text Placeholder 7">
            <a:extLst>
              <a:ext uri="{FF2B5EF4-FFF2-40B4-BE49-F238E27FC236}">
                <a16:creationId xmlns:a16="http://schemas.microsoft.com/office/drawing/2014/main" id="{128F8F08-6D47-4DFB-8D3F-B6E25675F367}"/>
              </a:ext>
            </a:extLst>
          </p:cNvPr>
          <p:cNvSpPr>
            <a:spLocks noGrp="1"/>
          </p:cNvSpPr>
          <p:nvPr>
            <p:ph type="body" sz="quarter" idx="30"/>
          </p:nvPr>
        </p:nvSpPr>
        <p:spPr>
          <a:xfrm>
            <a:off x="2605701" y="5629280"/>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7" name="Picture Placeholder 3">
            <a:extLst>
              <a:ext uri="{FF2B5EF4-FFF2-40B4-BE49-F238E27FC236}">
                <a16:creationId xmlns:a16="http://schemas.microsoft.com/office/drawing/2014/main" id="{47BB64EA-D503-4E74-991B-9B0E198B13FB}"/>
              </a:ext>
            </a:extLst>
          </p:cNvPr>
          <p:cNvSpPr>
            <a:spLocks noGrp="1"/>
          </p:cNvSpPr>
          <p:nvPr>
            <p:ph type="pic" sz="quarter" idx="31" hasCustomPrompt="1"/>
          </p:nvPr>
        </p:nvSpPr>
        <p:spPr>
          <a:xfrm>
            <a:off x="6391859" y="1773239"/>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28" name="Picture Placeholder 3">
            <a:extLst>
              <a:ext uri="{FF2B5EF4-FFF2-40B4-BE49-F238E27FC236}">
                <a16:creationId xmlns:a16="http://schemas.microsoft.com/office/drawing/2014/main" id="{22651F84-514E-446D-A290-9BF121144542}"/>
              </a:ext>
            </a:extLst>
          </p:cNvPr>
          <p:cNvSpPr>
            <a:spLocks noGrp="1"/>
          </p:cNvSpPr>
          <p:nvPr>
            <p:ph type="pic" sz="quarter" idx="32" hasCustomPrompt="1"/>
          </p:nvPr>
        </p:nvSpPr>
        <p:spPr>
          <a:xfrm>
            <a:off x="6391859" y="2673497"/>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29" name="Picture Placeholder 3">
            <a:extLst>
              <a:ext uri="{FF2B5EF4-FFF2-40B4-BE49-F238E27FC236}">
                <a16:creationId xmlns:a16="http://schemas.microsoft.com/office/drawing/2014/main" id="{60656343-BD2F-4D15-8182-26E2859B4FA0}"/>
              </a:ext>
            </a:extLst>
          </p:cNvPr>
          <p:cNvSpPr>
            <a:spLocks noGrp="1"/>
          </p:cNvSpPr>
          <p:nvPr>
            <p:ph type="pic" sz="quarter" idx="33" hasCustomPrompt="1"/>
          </p:nvPr>
        </p:nvSpPr>
        <p:spPr>
          <a:xfrm>
            <a:off x="6391859" y="3573755"/>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30" name="Picture Placeholder 3">
            <a:extLst>
              <a:ext uri="{FF2B5EF4-FFF2-40B4-BE49-F238E27FC236}">
                <a16:creationId xmlns:a16="http://schemas.microsoft.com/office/drawing/2014/main" id="{B8CAEB5A-AFF6-470D-9652-8BE4874BF6BD}"/>
              </a:ext>
            </a:extLst>
          </p:cNvPr>
          <p:cNvSpPr>
            <a:spLocks noGrp="1"/>
          </p:cNvSpPr>
          <p:nvPr>
            <p:ph type="pic" sz="quarter" idx="34" hasCustomPrompt="1"/>
          </p:nvPr>
        </p:nvSpPr>
        <p:spPr>
          <a:xfrm>
            <a:off x="6391859" y="4474013"/>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31" name="Picture Placeholder 3">
            <a:extLst>
              <a:ext uri="{FF2B5EF4-FFF2-40B4-BE49-F238E27FC236}">
                <a16:creationId xmlns:a16="http://schemas.microsoft.com/office/drawing/2014/main" id="{DCB13ECD-5E46-430F-94E8-2218DA872BB7}"/>
              </a:ext>
            </a:extLst>
          </p:cNvPr>
          <p:cNvSpPr>
            <a:spLocks noGrp="1"/>
          </p:cNvSpPr>
          <p:nvPr>
            <p:ph type="pic" sz="quarter" idx="35" hasCustomPrompt="1"/>
          </p:nvPr>
        </p:nvSpPr>
        <p:spPr>
          <a:xfrm>
            <a:off x="6391859" y="5374270"/>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32" name="Text Placeholder 7">
            <a:extLst>
              <a:ext uri="{FF2B5EF4-FFF2-40B4-BE49-F238E27FC236}">
                <a16:creationId xmlns:a16="http://schemas.microsoft.com/office/drawing/2014/main" id="{6411A15E-C9DA-4B7D-994F-1E9A6E757C23}"/>
              </a:ext>
            </a:extLst>
          </p:cNvPr>
          <p:cNvSpPr>
            <a:spLocks noGrp="1"/>
          </p:cNvSpPr>
          <p:nvPr>
            <p:ph type="body" sz="quarter" idx="36"/>
          </p:nvPr>
        </p:nvSpPr>
        <p:spPr>
          <a:xfrm>
            <a:off x="7282380" y="2028249"/>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3" name="Text Placeholder 7">
            <a:extLst>
              <a:ext uri="{FF2B5EF4-FFF2-40B4-BE49-F238E27FC236}">
                <a16:creationId xmlns:a16="http://schemas.microsoft.com/office/drawing/2014/main" id="{11A06E69-36A1-4649-B98E-579C2D9D98BE}"/>
              </a:ext>
            </a:extLst>
          </p:cNvPr>
          <p:cNvSpPr>
            <a:spLocks noGrp="1"/>
          </p:cNvSpPr>
          <p:nvPr>
            <p:ph type="body" sz="quarter" idx="37"/>
          </p:nvPr>
        </p:nvSpPr>
        <p:spPr>
          <a:xfrm>
            <a:off x="7282380" y="2928507"/>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4" name="Text Placeholder 7">
            <a:extLst>
              <a:ext uri="{FF2B5EF4-FFF2-40B4-BE49-F238E27FC236}">
                <a16:creationId xmlns:a16="http://schemas.microsoft.com/office/drawing/2014/main" id="{FCBC9149-27DB-47FF-A51D-54879FFEFE1D}"/>
              </a:ext>
            </a:extLst>
          </p:cNvPr>
          <p:cNvSpPr>
            <a:spLocks noGrp="1"/>
          </p:cNvSpPr>
          <p:nvPr>
            <p:ph type="body" sz="quarter" idx="38"/>
          </p:nvPr>
        </p:nvSpPr>
        <p:spPr>
          <a:xfrm>
            <a:off x="7282380" y="3828765"/>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5" name="Text Placeholder 7">
            <a:extLst>
              <a:ext uri="{FF2B5EF4-FFF2-40B4-BE49-F238E27FC236}">
                <a16:creationId xmlns:a16="http://schemas.microsoft.com/office/drawing/2014/main" id="{BE13AEA2-2BAC-46F6-93F7-B81245852709}"/>
              </a:ext>
            </a:extLst>
          </p:cNvPr>
          <p:cNvSpPr>
            <a:spLocks noGrp="1"/>
          </p:cNvSpPr>
          <p:nvPr>
            <p:ph type="body" sz="quarter" idx="39"/>
          </p:nvPr>
        </p:nvSpPr>
        <p:spPr>
          <a:xfrm>
            <a:off x="7282380" y="4729023"/>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6" name="Text Placeholder 7">
            <a:extLst>
              <a:ext uri="{FF2B5EF4-FFF2-40B4-BE49-F238E27FC236}">
                <a16:creationId xmlns:a16="http://schemas.microsoft.com/office/drawing/2014/main" id="{78E44F53-B893-40DC-AD35-1F7D44899ADC}"/>
              </a:ext>
            </a:extLst>
          </p:cNvPr>
          <p:cNvSpPr>
            <a:spLocks noGrp="1"/>
          </p:cNvSpPr>
          <p:nvPr>
            <p:ph type="body" sz="quarter" idx="40"/>
          </p:nvPr>
        </p:nvSpPr>
        <p:spPr>
          <a:xfrm>
            <a:off x="7282380" y="5629280"/>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7" name="Slide Number Placeholder 5">
            <a:extLst>
              <a:ext uri="{FF2B5EF4-FFF2-40B4-BE49-F238E27FC236}">
                <a16:creationId xmlns:a16="http://schemas.microsoft.com/office/drawing/2014/main" id="{063C7AC9-88CF-4496-87B4-78ED23AC5960}"/>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130687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34963" y="1773238"/>
            <a:ext cx="5113337" cy="4140200"/>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511333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5113342"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9" name="Content Placeholder 2">
            <a:extLst>
              <a:ext uri="{FF2B5EF4-FFF2-40B4-BE49-F238E27FC236}">
                <a16:creationId xmlns:a16="http://schemas.microsoft.com/office/drawing/2014/main" id="{3BA430FE-4DE6-44B6-BCFF-63D08724FA4A}"/>
              </a:ext>
            </a:extLst>
          </p:cNvPr>
          <p:cNvSpPr>
            <a:spLocks noGrp="1"/>
          </p:cNvSpPr>
          <p:nvPr>
            <p:ph sz="quarter" idx="19"/>
          </p:nvPr>
        </p:nvSpPr>
        <p:spPr>
          <a:xfrm>
            <a:off x="5633884" y="1773238"/>
            <a:ext cx="5754841" cy="4140200"/>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989248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tho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858504" y="3613408"/>
            <a:ext cx="3430684" cy="291741"/>
          </a:xfrm>
          <a:noFill/>
        </p:spPr>
        <p:txBody>
          <a:bodyPr anchor="ctr" anchorCtr="0">
            <a:normAutofit/>
          </a:bodyPr>
          <a:lstStyle>
            <a:lvl1pPr marL="0" indent="0">
              <a:buNone/>
              <a:defRPr sz="1400" b="1">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4" name="Picture Placeholder 3">
            <a:extLst>
              <a:ext uri="{FF2B5EF4-FFF2-40B4-BE49-F238E27FC236}">
                <a16:creationId xmlns:a16="http://schemas.microsoft.com/office/drawing/2014/main" id="{B6E38E33-D6DE-4C97-A290-AD1129113C64}"/>
              </a:ext>
            </a:extLst>
          </p:cNvPr>
          <p:cNvSpPr>
            <a:spLocks noGrp="1"/>
          </p:cNvSpPr>
          <p:nvPr>
            <p:ph type="pic" sz="quarter" idx="19"/>
          </p:nvPr>
        </p:nvSpPr>
        <p:spPr>
          <a:xfrm>
            <a:off x="1593790" y="1773238"/>
            <a:ext cx="1960114" cy="1727046"/>
          </a:xfrm>
        </p:spPr>
        <p:txBody>
          <a:bodyPr/>
          <a:lstStyle>
            <a:lvl1pPr>
              <a:defRPr>
                <a:solidFill>
                  <a:schemeClr val="tx1"/>
                </a:solidFill>
              </a:defRPr>
            </a:lvl1pPr>
          </a:lstStyle>
          <a:p>
            <a:r>
              <a:rPr lang="en-US" dirty="0"/>
              <a:t>Click icon to add picture</a:t>
            </a:r>
            <a:endParaRPr lang="en-GB" dirty="0"/>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Content Placeholder 2">
            <a:extLst>
              <a:ext uri="{FF2B5EF4-FFF2-40B4-BE49-F238E27FC236}">
                <a16:creationId xmlns:a16="http://schemas.microsoft.com/office/drawing/2014/main" id="{3CDD5515-0787-457E-9431-FE77E377A1D0}"/>
              </a:ext>
            </a:extLst>
          </p:cNvPr>
          <p:cNvSpPr>
            <a:spLocks noGrp="1"/>
          </p:cNvSpPr>
          <p:nvPr>
            <p:ph sz="quarter" idx="24"/>
          </p:nvPr>
        </p:nvSpPr>
        <p:spPr>
          <a:xfrm>
            <a:off x="858504" y="3938128"/>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4" name="Content Placeholder 2">
            <a:extLst>
              <a:ext uri="{FF2B5EF4-FFF2-40B4-BE49-F238E27FC236}">
                <a16:creationId xmlns:a16="http://schemas.microsoft.com/office/drawing/2014/main" id="{129F06A0-6B60-4263-9408-01BA72918715}"/>
              </a:ext>
            </a:extLst>
          </p:cNvPr>
          <p:cNvSpPr>
            <a:spLocks noGrp="1"/>
          </p:cNvSpPr>
          <p:nvPr>
            <p:ph sz="quarter" idx="25"/>
          </p:nvPr>
        </p:nvSpPr>
        <p:spPr>
          <a:xfrm>
            <a:off x="858504" y="4272779"/>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5" name="Content Placeholder 2">
            <a:extLst>
              <a:ext uri="{FF2B5EF4-FFF2-40B4-BE49-F238E27FC236}">
                <a16:creationId xmlns:a16="http://schemas.microsoft.com/office/drawing/2014/main" id="{B84A2CAE-343D-4944-825C-25D60C410328}"/>
              </a:ext>
            </a:extLst>
          </p:cNvPr>
          <p:cNvSpPr>
            <a:spLocks noGrp="1"/>
          </p:cNvSpPr>
          <p:nvPr>
            <p:ph sz="quarter" idx="26"/>
          </p:nvPr>
        </p:nvSpPr>
        <p:spPr>
          <a:xfrm>
            <a:off x="858504" y="4607430"/>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8" name="Content Placeholder 2">
            <a:extLst>
              <a:ext uri="{FF2B5EF4-FFF2-40B4-BE49-F238E27FC236}">
                <a16:creationId xmlns:a16="http://schemas.microsoft.com/office/drawing/2014/main" id="{6461F304-BAC1-4EC3-B5EE-903CF4183893}"/>
              </a:ext>
            </a:extLst>
          </p:cNvPr>
          <p:cNvSpPr>
            <a:spLocks noGrp="1"/>
          </p:cNvSpPr>
          <p:nvPr>
            <p:ph sz="quarter" idx="27"/>
          </p:nvPr>
        </p:nvSpPr>
        <p:spPr>
          <a:xfrm>
            <a:off x="858504" y="4942081"/>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9" name="Content Placeholder 2">
            <a:extLst>
              <a:ext uri="{FF2B5EF4-FFF2-40B4-BE49-F238E27FC236}">
                <a16:creationId xmlns:a16="http://schemas.microsoft.com/office/drawing/2014/main" id="{6ED4DB16-2C40-41AE-AA02-D4890553B085}"/>
              </a:ext>
            </a:extLst>
          </p:cNvPr>
          <p:cNvSpPr>
            <a:spLocks noGrp="1"/>
          </p:cNvSpPr>
          <p:nvPr>
            <p:ph sz="quarter" idx="28"/>
          </p:nvPr>
        </p:nvSpPr>
        <p:spPr>
          <a:xfrm>
            <a:off x="858504" y="5276732"/>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1" name="Content Placeholder 2">
            <a:extLst>
              <a:ext uri="{FF2B5EF4-FFF2-40B4-BE49-F238E27FC236}">
                <a16:creationId xmlns:a16="http://schemas.microsoft.com/office/drawing/2014/main" id="{FBB017E0-F142-4800-9047-CE53C0332E9B}"/>
              </a:ext>
            </a:extLst>
          </p:cNvPr>
          <p:cNvSpPr>
            <a:spLocks noGrp="1"/>
          </p:cNvSpPr>
          <p:nvPr>
            <p:ph sz="quarter" idx="29"/>
          </p:nvPr>
        </p:nvSpPr>
        <p:spPr>
          <a:xfrm>
            <a:off x="858504" y="5611385"/>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2" name="Content Placeholder 2">
            <a:extLst>
              <a:ext uri="{FF2B5EF4-FFF2-40B4-BE49-F238E27FC236}">
                <a16:creationId xmlns:a16="http://schemas.microsoft.com/office/drawing/2014/main" id="{C0D306F7-8F68-4C5B-991F-182CE9F0E83D}"/>
              </a:ext>
            </a:extLst>
          </p:cNvPr>
          <p:cNvSpPr>
            <a:spLocks noGrp="1"/>
          </p:cNvSpPr>
          <p:nvPr>
            <p:ph sz="quarter" idx="30"/>
          </p:nvPr>
        </p:nvSpPr>
        <p:spPr>
          <a:xfrm>
            <a:off x="4384133" y="3613408"/>
            <a:ext cx="3430684" cy="291741"/>
          </a:xfrm>
          <a:noFill/>
        </p:spPr>
        <p:txBody>
          <a:bodyPr anchor="ctr" anchorCtr="0">
            <a:normAutofit/>
          </a:bodyPr>
          <a:lstStyle>
            <a:lvl1pPr marL="0" indent="0">
              <a:buNone/>
              <a:defRPr sz="1400" b="1">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3" name="Picture Placeholder 3">
            <a:extLst>
              <a:ext uri="{FF2B5EF4-FFF2-40B4-BE49-F238E27FC236}">
                <a16:creationId xmlns:a16="http://schemas.microsoft.com/office/drawing/2014/main" id="{CFA86431-D557-4BC6-92C2-363EC7420752}"/>
              </a:ext>
            </a:extLst>
          </p:cNvPr>
          <p:cNvSpPr>
            <a:spLocks noGrp="1"/>
          </p:cNvSpPr>
          <p:nvPr>
            <p:ph type="pic" sz="quarter" idx="31"/>
          </p:nvPr>
        </p:nvSpPr>
        <p:spPr>
          <a:xfrm>
            <a:off x="5119419" y="1773238"/>
            <a:ext cx="1960114" cy="1727046"/>
          </a:xfrm>
        </p:spPr>
        <p:txBody>
          <a:bodyPr/>
          <a:lstStyle>
            <a:lvl1pPr>
              <a:defRPr>
                <a:solidFill>
                  <a:schemeClr val="tx1"/>
                </a:solidFill>
              </a:defRPr>
            </a:lvl1pPr>
          </a:lstStyle>
          <a:p>
            <a:r>
              <a:rPr lang="en-US" dirty="0"/>
              <a:t>Click icon to add picture</a:t>
            </a:r>
            <a:endParaRPr lang="en-GB" dirty="0"/>
          </a:p>
        </p:txBody>
      </p:sp>
      <p:sp>
        <p:nvSpPr>
          <p:cNvPr id="24" name="Content Placeholder 2">
            <a:extLst>
              <a:ext uri="{FF2B5EF4-FFF2-40B4-BE49-F238E27FC236}">
                <a16:creationId xmlns:a16="http://schemas.microsoft.com/office/drawing/2014/main" id="{C0494473-C758-4528-BEE0-7C5562109D34}"/>
              </a:ext>
            </a:extLst>
          </p:cNvPr>
          <p:cNvSpPr>
            <a:spLocks noGrp="1"/>
          </p:cNvSpPr>
          <p:nvPr>
            <p:ph sz="quarter" idx="32"/>
          </p:nvPr>
        </p:nvSpPr>
        <p:spPr>
          <a:xfrm>
            <a:off x="4384133" y="3938128"/>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5" name="Content Placeholder 2">
            <a:extLst>
              <a:ext uri="{FF2B5EF4-FFF2-40B4-BE49-F238E27FC236}">
                <a16:creationId xmlns:a16="http://schemas.microsoft.com/office/drawing/2014/main" id="{034DAEDF-D0E8-489A-B67E-F442D709DD41}"/>
              </a:ext>
            </a:extLst>
          </p:cNvPr>
          <p:cNvSpPr>
            <a:spLocks noGrp="1"/>
          </p:cNvSpPr>
          <p:nvPr>
            <p:ph sz="quarter" idx="33"/>
          </p:nvPr>
        </p:nvSpPr>
        <p:spPr>
          <a:xfrm>
            <a:off x="4384133" y="4272779"/>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6" name="Content Placeholder 2">
            <a:extLst>
              <a:ext uri="{FF2B5EF4-FFF2-40B4-BE49-F238E27FC236}">
                <a16:creationId xmlns:a16="http://schemas.microsoft.com/office/drawing/2014/main" id="{3E1416A8-31F3-4D4A-B997-DB4F8725F71D}"/>
              </a:ext>
            </a:extLst>
          </p:cNvPr>
          <p:cNvSpPr>
            <a:spLocks noGrp="1"/>
          </p:cNvSpPr>
          <p:nvPr>
            <p:ph sz="quarter" idx="34"/>
          </p:nvPr>
        </p:nvSpPr>
        <p:spPr>
          <a:xfrm>
            <a:off x="4384133" y="4607430"/>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7" name="Content Placeholder 2">
            <a:extLst>
              <a:ext uri="{FF2B5EF4-FFF2-40B4-BE49-F238E27FC236}">
                <a16:creationId xmlns:a16="http://schemas.microsoft.com/office/drawing/2014/main" id="{A25A75C0-1F2C-45F2-9916-E9881F0AD087}"/>
              </a:ext>
            </a:extLst>
          </p:cNvPr>
          <p:cNvSpPr>
            <a:spLocks noGrp="1"/>
          </p:cNvSpPr>
          <p:nvPr>
            <p:ph sz="quarter" idx="35"/>
          </p:nvPr>
        </p:nvSpPr>
        <p:spPr>
          <a:xfrm>
            <a:off x="4384133" y="4942081"/>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8" name="Content Placeholder 2">
            <a:extLst>
              <a:ext uri="{FF2B5EF4-FFF2-40B4-BE49-F238E27FC236}">
                <a16:creationId xmlns:a16="http://schemas.microsoft.com/office/drawing/2014/main" id="{D8430A71-7147-43FB-8154-1EE1CBAE48FE}"/>
              </a:ext>
            </a:extLst>
          </p:cNvPr>
          <p:cNvSpPr>
            <a:spLocks noGrp="1"/>
          </p:cNvSpPr>
          <p:nvPr>
            <p:ph sz="quarter" idx="36"/>
          </p:nvPr>
        </p:nvSpPr>
        <p:spPr>
          <a:xfrm>
            <a:off x="4384133" y="5276732"/>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9" name="Content Placeholder 2">
            <a:extLst>
              <a:ext uri="{FF2B5EF4-FFF2-40B4-BE49-F238E27FC236}">
                <a16:creationId xmlns:a16="http://schemas.microsoft.com/office/drawing/2014/main" id="{EEA7A42A-5186-404B-8584-714325E7770E}"/>
              </a:ext>
            </a:extLst>
          </p:cNvPr>
          <p:cNvSpPr>
            <a:spLocks noGrp="1"/>
          </p:cNvSpPr>
          <p:nvPr>
            <p:ph sz="quarter" idx="37"/>
          </p:nvPr>
        </p:nvSpPr>
        <p:spPr>
          <a:xfrm>
            <a:off x="4384133" y="5611385"/>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0" name="Content Placeholder 2">
            <a:extLst>
              <a:ext uri="{FF2B5EF4-FFF2-40B4-BE49-F238E27FC236}">
                <a16:creationId xmlns:a16="http://schemas.microsoft.com/office/drawing/2014/main" id="{D08E95A1-BCE5-4352-8A86-00EE5F64413A}"/>
              </a:ext>
            </a:extLst>
          </p:cNvPr>
          <p:cNvSpPr>
            <a:spLocks noGrp="1"/>
          </p:cNvSpPr>
          <p:nvPr>
            <p:ph sz="quarter" idx="38"/>
          </p:nvPr>
        </p:nvSpPr>
        <p:spPr>
          <a:xfrm>
            <a:off x="7938042" y="3613408"/>
            <a:ext cx="3430684" cy="291741"/>
          </a:xfrm>
          <a:noFill/>
        </p:spPr>
        <p:txBody>
          <a:bodyPr anchor="ctr" anchorCtr="0">
            <a:normAutofit/>
          </a:bodyPr>
          <a:lstStyle>
            <a:lvl1pPr marL="0" indent="0">
              <a:buNone/>
              <a:defRPr sz="1400" b="1">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1" name="Picture Placeholder 3">
            <a:extLst>
              <a:ext uri="{FF2B5EF4-FFF2-40B4-BE49-F238E27FC236}">
                <a16:creationId xmlns:a16="http://schemas.microsoft.com/office/drawing/2014/main" id="{472D8FF4-CA35-4470-A520-140DC44B6FAD}"/>
              </a:ext>
            </a:extLst>
          </p:cNvPr>
          <p:cNvSpPr>
            <a:spLocks noGrp="1"/>
          </p:cNvSpPr>
          <p:nvPr>
            <p:ph type="pic" sz="quarter" idx="39"/>
          </p:nvPr>
        </p:nvSpPr>
        <p:spPr>
          <a:xfrm>
            <a:off x="8673328" y="1773238"/>
            <a:ext cx="1960114" cy="1727046"/>
          </a:xfrm>
        </p:spPr>
        <p:txBody>
          <a:bodyPr/>
          <a:lstStyle>
            <a:lvl1pPr>
              <a:defRPr>
                <a:solidFill>
                  <a:schemeClr val="tx1"/>
                </a:solidFill>
              </a:defRPr>
            </a:lvl1pPr>
          </a:lstStyle>
          <a:p>
            <a:r>
              <a:rPr lang="en-US" dirty="0"/>
              <a:t>Click icon to add picture</a:t>
            </a:r>
            <a:endParaRPr lang="en-GB" dirty="0"/>
          </a:p>
        </p:txBody>
      </p:sp>
      <p:sp>
        <p:nvSpPr>
          <p:cNvPr id="32" name="Content Placeholder 2">
            <a:extLst>
              <a:ext uri="{FF2B5EF4-FFF2-40B4-BE49-F238E27FC236}">
                <a16:creationId xmlns:a16="http://schemas.microsoft.com/office/drawing/2014/main" id="{52F3C564-C22E-4B38-BB5E-994080622E7B}"/>
              </a:ext>
            </a:extLst>
          </p:cNvPr>
          <p:cNvSpPr>
            <a:spLocks noGrp="1"/>
          </p:cNvSpPr>
          <p:nvPr>
            <p:ph sz="quarter" idx="40"/>
          </p:nvPr>
        </p:nvSpPr>
        <p:spPr>
          <a:xfrm>
            <a:off x="7938042" y="3938128"/>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3" name="Content Placeholder 2">
            <a:extLst>
              <a:ext uri="{FF2B5EF4-FFF2-40B4-BE49-F238E27FC236}">
                <a16:creationId xmlns:a16="http://schemas.microsoft.com/office/drawing/2014/main" id="{AE9B82E5-3B82-4E6F-BD12-BF224B93F591}"/>
              </a:ext>
            </a:extLst>
          </p:cNvPr>
          <p:cNvSpPr>
            <a:spLocks noGrp="1"/>
          </p:cNvSpPr>
          <p:nvPr>
            <p:ph sz="quarter" idx="41"/>
          </p:nvPr>
        </p:nvSpPr>
        <p:spPr>
          <a:xfrm>
            <a:off x="7938042" y="4272779"/>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4" name="Content Placeholder 2">
            <a:extLst>
              <a:ext uri="{FF2B5EF4-FFF2-40B4-BE49-F238E27FC236}">
                <a16:creationId xmlns:a16="http://schemas.microsoft.com/office/drawing/2014/main" id="{AFE0BCE8-7965-4F1B-87B8-F79D85BE17FB}"/>
              </a:ext>
            </a:extLst>
          </p:cNvPr>
          <p:cNvSpPr>
            <a:spLocks noGrp="1"/>
          </p:cNvSpPr>
          <p:nvPr>
            <p:ph sz="quarter" idx="42"/>
          </p:nvPr>
        </p:nvSpPr>
        <p:spPr>
          <a:xfrm>
            <a:off x="7938042" y="4607430"/>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5" name="Content Placeholder 2">
            <a:extLst>
              <a:ext uri="{FF2B5EF4-FFF2-40B4-BE49-F238E27FC236}">
                <a16:creationId xmlns:a16="http://schemas.microsoft.com/office/drawing/2014/main" id="{1D1CCAED-A255-491F-83BD-837E0900691F}"/>
              </a:ext>
            </a:extLst>
          </p:cNvPr>
          <p:cNvSpPr>
            <a:spLocks noGrp="1"/>
          </p:cNvSpPr>
          <p:nvPr>
            <p:ph sz="quarter" idx="43"/>
          </p:nvPr>
        </p:nvSpPr>
        <p:spPr>
          <a:xfrm>
            <a:off x="7938042" y="4942081"/>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6" name="Content Placeholder 2">
            <a:extLst>
              <a:ext uri="{FF2B5EF4-FFF2-40B4-BE49-F238E27FC236}">
                <a16:creationId xmlns:a16="http://schemas.microsoft.com/office/drawing/2014/main" id="{C6F6CA35-D6E1-4B6B-AD36-A5D7A4509676}"/>
              </a:ext>
            </a:extLst>
          </p:cNvPr>
          <p:cNvSpPr>
            <a:spLocks noGrp="1"/>
          </p:cNvSpPr>
          <p:nvPr>
            <p:ph sz="quarter" idx="44"/>
          </p:nvPr>
        </p:nvSpPr>
        <p:spPr>
          <a:xfrm>
            <a:off x="7938042" y="5276732"/>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7" name="Content Placeholder 2">
            <a:extLst>
              <a:ext uri="{FF2B5EF4-FFF2-40B4-BE49-F238E27FC236}">
                <a16:creationId xmlns:a16="http://schemas.microsoft.com/office/drawing/2014/main" id="{7B5A5F4E-9C88-4A05-B7FA-8950B48D4FF8}"/>
              </a:ext>
            </a:extLst>
          </p:cNvPr>
          <p:cNvSpPr>
            <a:spLocks noGrp="1"/>
          </p:cNvSpPr>
          <p:nvPr>
            <p:ph sz="quarter" idx="45"/>
          </p:nvPr>
        </p:nvSpPr>
        <p:spPr>
          <a:xfrm>
            <a:off x="7938042" y="5611385"/>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Tree>
    <p:extLst>
      <p:ext uri="{BB962C8B-B14F-4D97-AF65-F5344CB8AC3E}">
        <p14:creationId xmlns:p14="http://schemas.microsoft.com/office/powerpoint/2010/main" val="765610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09">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6E29076-F9E4-487F-821B-71BC80C27272}"/>
              </a:ext>
            </a:extLst>
          </p:cNvPr>
          <p:cNvSpPr>
            <a:spLocks noGrp="1"/>
          </p:cNvSpPr>
          <p:nvPr>
            <p:ph type="body" sz="quarter" idx="20"/>
          </p:nvPr>
        </p:nvSpPr>
        <p:spPr>
          <a:xfrm>
            <a:off x="575263"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4" name="Picture Placeholder 3">
            <a:extLst>
              <a:ext uri="{FF2B5EF4-FFF2-40B4-BE49-F238E27FC236}">
                <a16:creationId xmlns:a16="http://schemas.microsoft.com/office/drawing/2014/main" id="{B6E38E33-D6DE-4C97-A290-AD1129113C64}"/>
              </a:ext>
            </a:extLst>
          </p:cNvPr>
          <p:cNvSpPr>
            <a:spLocks noGrp="1"/>
          </p:cNvSpPr>
          <p:nvPr>
            <p:ph type="pic" sz="quarter" idx="19"/>
          </p:nvPr>
        </p:nvSpPr>
        <p:spPr>
          <a:xfrm>
            <a:off x="575264"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25" name="Text Placeholder 2">
            <a:extLst>
              <a:ext uri="{FF2B5EF4-FFF2-40B4-BE49-F238E27FC236}">
                <a16:creationId xmlns:a16="http://schemas.microsoft.com/office/drawing/2014/main" id="{3D8A87A0-8121-48E8-A6C5-3A18108B0AA6}"/>
              </a:ext>
            </a:extLst>
          </p:cNvPr>
          <p:cNvSpPr>
            <a:spLocks noGrp="1"/>
          </p:cNvSpPr>
          <p:nvPr>
            <p:ph type="body" sz="quarter" idx="21"/>
          </p:nvPr>
        </p:nvSpPr>
        <p:spPr>
          <a:xfrm>
            <a:off x="3310859"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26" name="Picture Placeholder 3">
            <a:extLst>
              <a:ext uri="{FF2B5EF4-FFF2-40B4-BE49-F238E27FC236}">
                <a16:creationId xmlns:a16="http://schemas.microsoft.com/office/drawing/2014/main" id="{A41295C7-A620-47F7-B072-E3243312F767}"/>
              </a:ext>
            </a:extLst>
          </p:cNvPr>
          <p:cNvSpPr>
            <a:spLocks noGrp="1"/>
          </p:cNvSpPr>
          <p:nvPr>
            <p:ph type="pic" sz="quarter" idx="22"/>
          </p:nvPr>
        </p:nvSpPr>
        <p:spPr>
          <a:xfrm>
            <a:off x="3310860"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
        <p:nvSpPr>
          <p:cNvPr id="38" name="Text Placeholder 2">
            <a:extLst>
              <a:ext uri="{FF2B5EF4-FFF2-40B4-BE49-F238E27FC236}">
                <a16:creationId xmlns:a16="http://schemas.microsoft.com/office/drawing/2014/main" id="{9809BF50-BDE4-49F4-A745-BAC4C536F638}"/>
              </a:ext>
            </a:extLst>
          </p:cNvPr>
          <p:cNvSpPr>
            <a:spLocks noGrp="1"/>
          </p:cNvSpPr>
          <p:nvPr>
            <p:ph type="body" sz="quarter" idx="23"/>
          </p:nvPr>
        </p:nvSpPr>
        <p:spPr>
          <a:xfrm>
            <a:off x="6046455"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39" name="Picture Placeholder 3">
            <a:extLst>
              <a:ext uri="{FF2B5EF4-FFF2-40B4-BE49-F238E27FC236}">
                <a16:creationId xmlns:a16="http://schemas.microsoft.com/office/drawing/2014/main" id="{0A7A6344-C611-4EC9-8145-94F551568811}"/>
              </a:ext>
            </a:extLst>
          </p:cNvPr>
          <p:cNvSpPr>
            <a:spLocks noGrp="1"/>
          </p:cNvSpPr>
          <p:nvPr>
            <p:ph type="pic" sz="quarter" idx="24"/>
          </p:nvPr>
        </p:nvSpPr>
        <p:spPr>
          <a:xfrm>
            <a:off x="6046456"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
        <p:nvSpPr>
          <p:cNvPr id="40" name="Text Placeholder 2">
            <a:extLst>
              <a:ext uri="{FF2B5EF4-FFF2-40B4-BE49-F238E27FC236}">
                <a16:creationId xmlns:a16="http://schemas.microsoft.com/office/drawing/2014/main" id="{0BDCA294-181B-425D-BE5C-9E7F539125F2}"/>
              </a:ext>
            </a:extLst>
          </p:cNvPr>
          <p:cNvSpPr>
            <a:spLocks noGrp="1"/>
          </p:cNvSpPr>
          <p:nvPr>
            <p:ph type="body" sz="quarter" idx="25"/>
          </p:nvPr>
        </p:nvSpPr>
        <p:spPr>
          <a:xfrm>
            <a:off x="8782050"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41" name="Picture Placeholder 3">
            <a:extLst>
              <a:ext uri="{FF2B5EF4-FFF2-40B4-BE49-F238E27FC236}">
                <a16:creationId xmlns:a16="http://schemas.microsoft.com/office/drawing/2014/main" id="{045EAAAF-1257-4AC4-BDFD-9F7747FF8B8E}"/>
              </a:ext>
            </a:extLst>
          </p:cNvPr>
          <p:cNvSpPr>
            <a:spLocks noGrp="1"/>
          </p:cNvSpPr>
          <p:nvPr>
            <p:ph type="pic" sz="quarter" idx="26"/>
          </p:nvPr>
        </p:nvSpPr>
        <p:spPr>
          <a:xfrm>
            <a:off x="8782051"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Tree>
    <p:extLst>
      <p:ext uri="{BB962C8B-B14F-4D97-AF65-F5344CB8AC3E}">
        <p14:creationId xmlns:p14="http://schemas.microsoft.com/office/powerpoint/2010/main" val="41663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2" name="Picture Placeholder 2">
            <a:extLst>
              <a:ext uri="{FF2B5EF4-FFF2-40B4-BE49-F238E27FC236}">
                <a16:creationId xmlns:a16="http://schemas.microsoft.com/office/drawing/2014/main" id="{73024D62-B471-4150-A745-094677B48111}"/>
              </a:ext>
            </a:extLst>
          </p:cNvPr>
          <p:cNvSpPr>
            <a:spLocks noGrp="1"/>
          </p:cNvSpPr>
          <p:nvPr>
            <p:ph type="pic" sz="quarter" idx="27" hasCustomPrompt="1"/>
          </p:nvPr>
        </p:nvSpPr>
        <p:spPr>
          <a:xfrm>
            <a:off x="1272586"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3" name="Picture Placeholder 2">
            <a:extLst>
              <a:ext uri="{FF2B5EF4-FFF2-40B4-BE49-F238E27FC236}">
                <a16:creationId xmlns:a16="http://schemas.microsoft.com/office/drawing/2014/main" id="{11B34630-EE12-41A7-825E-216FB577025C}"/>
              </a:ext>
            </a:extLst>
          </p:cNvPr>
          <p:cNvSpPr>
            <a:spLocks noGrp="1"/>
          </p:cNvSpPr>
          <p:nvPr>
            <p:ph type="pic" sz="quarter" idx="28" hasCustomPrompt="1"/>
          </p:nvPr>
        </p:nvSpPr>
        <p:spPr>
          <a:xfrm>
            <a:off x="3147832"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4" name="Picture Placeholder 2">
            <a:extLst>
              <a:ext uri="{FF2B5EF4-FFF2-40B4-BE49-F238E27FC236}">
                <a16:creationId xmlns:a16="http://schemas.microsoft.com/office/drawing/2014/main" id="{940549A9-86F4-4ACC-9D2E-D04582C24E8C}"/>
              </a:ext>
            </a:extLst>
          </p:cNvPr>
          <p:cNvSpPr>
            <a:spLocks noGrp="1"/>
          </p:cNvSpPr>
          <p:nvPr>
            <p:ph type="pic" sz="quarter" idx="29" hasCustomPrompt="1"/>
          </p:nvPr>
        </p:nvSpPr>
        <p:spPr>
          <a:xfrm>
            <a:off x="5023078"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5" name="Picture Placeholder 2">
            <a:extLst>
              <a:ext uri="{FF2B5EF4-FFF2-40B4-BE49-F238E27FC236}">
                <a16:creationId xmlns:a16="http://schemas.microsoft.com/office/drawing/2014/main" id="{AF29A063-5E2F-45F8-B5F8-910FFDA2F075}"/>
              </a:ext>
            </a:extLst>
          </p:cNvPr>
          <p:cNvSpPr>
            <a:spLocks noGrp="1"/>
          </p:cNvSpPr>
          <p:nvPr>
            <p:ph type="pic" sz="quarter" idx="30" hasCustomPrompt="1"/>
          </p:nvPr>
        </p:nvSpPr>
        <p:spPr>
          <a:xfrm>
            <a:off x="6898324"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6" name="Picture Placeholder 2">
            <a:extLst>
              <a:ext uri="{FF2B5EF4-FFF2-40B4-BE49-F238E27FC236}">
                <a16:creationId xmlns:a16="http://schemas.microsoft.com/office/drawing/2014/main" id="{355F2303-DE4B-4CBE-98EC-321ED5C0F202}"/>
              </a:ext>
            </a:extLst>
          </p:cNvPr>
          <p:cNvSpPr>
            <a:spLocks noGrp="1"/>
          </p:cNvSpPr>
          <p:nvPr>
            <p:ph type="pic" sz="quarter" idx="31" hasCustomPrompt="1"/>
          </p:nvPr>
        </p:nvSpPr>
        <p:spPr>
          <a:xfrm>
            <a:off x="8773570"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7" name="Picture Placeholder 2">
            <a:extLst>
              <a:ext uri="{FF2B5EF4-FFF2-40B4-BE49-F238E27FC236}">
                <a16:creationId xmlns:a16="http://schemas.microsoft.com/office/drawing/2014/main" id="{F9A15659-34A6-4BF4-9761-3AF1741D5B06}"/>
              </a:ext>
            </a:extLst>
          </p:cNvPr>
          <p:cNvSpPr>
            <a:spLocks noGrp="1"/>
          </p:cNvSpPr>
          <p:nvPr>
            <p:ph type="pic" sz="quarter" idx="32" hasCustomPrompt="1"/>
          </p:nvPr>
        </p:nvSpPr>
        <p:spPr>
          <a:xfrm>
            <a:off x="334963"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8" name="Picture Placeholder 2">
            <a:extLst>
              <a:ext uri="{FF2B5EF4-FFF2-40B4-BE49-F238E27FC236}">
                <a16:creationId xmlns:a16="http://schemas.microsoft.com/office/drawing/2014/main" id="{D29BD021-EFE6-446F-BF1E-84A76020B5DA}"/>
              </a:ext>
            </a:extLst>
          </p:cNvPr>
          <p:cNvSpPr>
            <a:spLocks noGrp="1"/>
          </p:cNvSpPr>
          <p:nvPr>
            <p:ph type="pic" sz="quarter" idx="33" hasCustomPrompt="1"/>
          </p:nvPr>
        </p:nvSpPr>
        <p:spPr>
          <a:xfrm>
            <a:off x="2210209"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9" name="Picture Placeholder 2">
            <a:extLst>
              <a:ext uri="{FF2B5EF4-FFF2-40B4-BE49-F238E27FC236}">
                <a16:creationId xmlns:a16="http://schemas.microsoft.com/office/drawing/2014/main" id="{8AF3A671-2383-4249-94DA-BF242BE3D2E8}"/>
              </a:ext>
            </a:extLst>
          </p:cNvPr>
          <p:cNvSpPr>
            <a:spLocks noGrp="1"/>
          </p:cNvSpPr>
          <p:nvPr>
            <p:ph type="pic" sz="quarter" idx="34" hasCustomPrompt="1"/>
          </p:nvPr>
        </p:nvSpPr>
        <p:spPr>
          <a:xfrm>
            <a:off x="4085455"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50" name="Picture Placeholder 2">
            <a:extLst>
              <a:ext uri="{FF2B5EF4-FFF2-40B4-BE49-F238E27FC236}">
                <a16:creationId xmlns:a16="http://schemas.microsoft.com/office/drawing/2014/main" id="{0A4223A7-567F-4BE5-B8AB-E770C5A942B9}"/>
              </a:ext>
            </a:extLst>
          </p:cNvPr>
          <p:cNvSpPr>
            <a:spLocks noGrp="1"/>
          </p:cNvSpPr>
          <p:nvPr>
            <p:ph type="pic" sz="quarter" idx="35" hasCustomPrompt="1"/>
          </p:nvPr>
        </p:nvSpPr>
        <p:spPr>
          <a:xfrm>
            <a:off x="5960701"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51" name="Picture Placeholder 2">
            <a:extLst>
              <a:ext uri="{FF2B5EF4-FFF2-40B4-BE49-F238E27FC236}">
                <a16:creationId xmlns:a16="http://schemas.microsoft.com/office/drawing/2014/main" id="{23DA670C-07DC-4FF5-B4AE-C2DB6A973B1D}"/>
              </a:ext>
            </a:extLst>
          </p:cNvPr>
          <p:cNvSpPr>
            <a:spLocks noGrp="1"/>
          </p:cNvSpPr>
          <p:nvPr>
            <p:ph type="pic" sz="quarter" idx="36" hasCustomPrompt="1"/>
          </p:nvPr>
        </p:nvSpPr>
        <p:spPr>
          <a:xfrm>
            <a:off x="7835947"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52" name="Picture Placeholder 2">
            <a:extLst>
              <a:ext uri="{FF2B5EF4-FFF2-40B4-BE49-F238E27FC236}">
                <a16:creationId xmlns:a16="http://schemas.microsoft.com/office/drawing/2014/main" id="{AAB48EFF-5703-496B-BB08-9B8AC9D91EE8}"/>
              </a:ext>
            </a:extLst>
          </p:cNvPr>
          <p:cNvSpPr>
            <a:spLocks noGrp="1"/>
          </p:cNvSpPr>
          <p:nvPr>
            <p:ph type="pic" sz="quarter" idx="37" hasCustomPrompt="1"/>
          </p:nvPr>
        </p:nvSpPr>
        <p:spPr>
          <a:xfrm>
            <a:off x="9711192"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Tree>
    <p:extLst>
      <p:ext uri="{BB962C8B-B14F-4D97-AF65-F5344CB8AC3E}">
        <p14:creationId xmlns:p14="http://schemas.microsoft.com/office/powerpoint/2010/main" val="2470868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6" name="Text Placeholder 8">
            <a:extLst>
              <a:ext uri="{FF2B5EF4-FFF2-40B4-BE49-F238E27FC236}">
                <a16:creationId xmlns:a16="http://schemas.microsoft.com/office/drawing/2014/main" id="{D79FCC77-B0AF-4F16-8A7A-7BFFD5FD1D3A}"/>
              </a:ext>
            </a:extLst>
          </p:cNvPr>
          <p:cNvSpPr>
            <a:spLocks noGrp="1"/>
          </p:cNvSpPr>
          <p:nvPr userDrawn="1">
            <p:ph type="body" sz="quarter" idx="25" hasCustomPrompt="1"/>
          </p:nvPr>
        </p:nvSpPr>
        <p:spPr>
          <a:xfrm>
            <a:off x="876690" y="2763628"/>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8" name="Text Placeholder 8">
            <a:extLst>
              <a:ext uri="{FF2B5EF4-FFF2-40B4-BE49-F238E27FC236}">
                <a16:creationId xmlns:a16="http://schemas.microsoft.com/office/drawing/2014/main" id="{57BD3087-2B9D-43DE-BCC5-E8A6F86DCE77}"/>
              </a:ext>
            </a:extLst>
          </p:cNvPr>
          <p:cNvSpPr>
            <a:spLocks noGrp="1"/>
          </p:cNvSpPr>
          <p:nvPr>
            <p:ph type="body" sz="quarter" idx="30" hasCustomPrompt="1"/>
          </p:nvPr>
        </p:nvSpPr>
        <p:spPr>
          <a:xfrm>
            <a:off x="876690" y="3308026"/>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9" name="Text Placeholder 8">
            <a:extLst>
              <a:ext uri="{FF2B5EF4-FFF2-40B4-BE49-F238E27FC236}">
                <a16:creationId xmlns:a16="http://schemas.microsoft.com/office/drawing/2014/main" id="{992DC1E7-02F3-4A5E-9B49-81C824BB5C54}"/>
              </a:ext>
            </a:extLst>
          </p:cNvPr>
          <p:cNvSpPr>
            <a:spLocks noGrp="1"/>
          </p:cNvSpPr>
          <p:nvPr>
            <p:ph type="body" sz="quarter" idx="31" hasCustomPrompt="1"/>
          </p:nvPr>
        </p:nvSpPr>
        <p:spPr>
          <a:xfrm>
            <a:off x="591258" y="1849225"/>
            <a:ext cx="3495182" cy="724293"/>
          </a:xfrm>
          <a:prstGeom prst="roundRect">
            <a:avLst>
              <a:gd name="adj" fmla="val 11461"/>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40" name="Text Placeholder 8">
            <a:extLst>
              <a:ext uri="{FF2B5EF4-FFF2-40B4-BE49-F238E27FC236}">
                <a16:creationId xmlns:a16="http://schemas.microsoft.com/office/drawing/2014/main" id="{4FB3919F-51ED-41F5-84B5-A1ABB9B738C7}"/>
              </a:ext>
            </a:extLst>
          </p:cNvPr>
          <p:cNvSpPr>
            <a:spLocks noGrp="1"/>
          </p:cNvSpPr>
          <p:nvPr>
            <p:ph type="body" sz="quarter" idx="32" hasCustomPrompt="1"/>
          </p:nvPr>
        </p:nvSpPr>
        <p:spPr>
          <a:xfrm>
            <a:off x="876690" y="3852424"/>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41" name="Text Placeholder 8">
            <a:extLst>
              <a:ext uri="{FF2B5EF4-FFF2-40B4-BE49-F238E27FC236}">
                <a16:creationId xmlns:a16="http://schemas.microsoft.com/office/drawing/2014/main" id="{415CF6F6-F379-4109-97EB-B1AA833F26B3}"/>
              </a:ext>
            </a:extLst>
          </p:cNvPr>
          <p:cNvSpPr>
            <a:spLocks noGrp="1"/>
          </p:cNvSpPr>
          <p:nvPr>
            <p:ph type="body" sz="quarter" idx="33" hasCustomPrompt="1"/>
          </p:nvPr>
        </p:nvSpPr>
        <p:spPr>
          <a:xfrm>
            <a:off x="876690" y="4396822"/>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1" name="Text Placeholder 8">
            <a:extLst>
              <a:ext uri="{FF2B5EF4-FFF2-40B4-BE49-F238E27FC236}">
                <a16:creationId xmlns:a16="http://schemas.microsoft.com/office/drawing/2014/main" id="{1EB75C63-906A-460F-8623-7FE720C14F97}"/>
              </a:ext>
            </a:extLst>
          </p:cNvPr>
          <p:cNvSpPr>
            <a:spLocks noGrp="1"/>
          </p:cNvSpPr>
          <p:nvPr>
            <p:ph type="body" sz="quarter" idx="34" hasCustomPrompt="1"/>
          </p:nvPr>
        </p:nvSpPr>
        <p:spPr>
          <a:xfrm>
            <a:off x="876690" y="4941221"/>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0" name="Text Placeholder 8">
            <a:extLst>
              <a:ext uri="{FF2B5EF4-FFF2-40B4-BE49-F238E27FC236}">
                <a16:creationId xmlns:a16="http://schemas.microsoft.com/office/drawing/2014/main" id="{A41A872A-6A1D-4C08-92EA-4723628BD309}"/>
              </a:ext>
            </a:extLst>
          </p:cNvPr>
          <p:cNvSpPr>
            <a:spLocks noGrp="1"/>
          </p:cNvSpPr>
          <p:nvPr>
            <p:ph type="body" sz="quarter" idx="35" hasCustomPrompt="1"/>
          </p:nvPr>
        </p:nvSpPr>
        <p:spPr>
          <a:xfrm>
            <a:off x="4637985" y="2763628"/>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1" name="Text Placeholder 8">
            <a:extLst>
              <a:ext uri="{FF2B5EF4-FFF2-40B4-BE49-F238E27FC236}">
                <a16:creationId xmlns:a16="http://schemas.microsoft.com/office/drawing/2014/main" id="{4D2DF789-BC62-4CFB-AEA0-22372BA59A4F}"/>
              </a:ext>
            </a:extLst>
          </p:cNvPr>
          <p:cNvSpPr>
            <a:spLocks noGrp="1"/>
          </p:cNvSpPr>
          <p:nvPr>
            <p:ph type="body" sz="quarter" idx="36" hasCustomPrompt="1"/>
          </p:nvPr>
        </p:nvSpPr>
        <p:spPr>
          <a:xfrm>
            <a:off x="4637985" y="3308026"/>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2" name="Text Placeholder 8">
            <a:extLst>
              <a:ext uri="{FF2B5EF4-FFF2-40B4-BE49-F238E27FC236}">
                <a16:creationId xmlns:a16="http://schemas.microsoft.com/office/drawing/2014/main" id="{D1EB0229-89F6-43C3-B31C-411331A4FE5A}"/>
              </a:ext>
            </a:extLst>
          </p:cNvPr>
          <p:cNvSpPr>
            <a:spLocks noGrp="1"/>
          </p:cNvSpPr>
          <p:nvPr>
            <p:ph type="body" sz="quarter" idx="37" hasCustomPrompt="1"/>
          </p:nvPr>
        </p:nvSpPr>
        <p:spPr>
          <a:xfrm>
            <a:off x="4352553" y="1849225"/>
            <a:ext cx="3495182" cy="724293"/>
          </a:xfrm>
          <a:prstGeom prst="roundRect">
            <a:avLst>
              <a:gd name="adj" fmla="val 11461"/>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73" name="Text Placeholder 8">
            <a:extLst>
              <a:ext uri="{FF2B5EF4-FFF2-40B4-BE49-F238E27FC236}">
                <a16:creationId xmlns:a16="http://schemas.microsoft.com/office/drawing/2014/main" id="{F051EA32-BC66-4326-9A9B-611D0FAD835F}"/>
              </a:ext>
            </a:extLst>
          </p:cNvPr>
          <p:cNvSpPr>
            <a:spLocks noGrp="1"/>
          </p:cNvSpPr>
          <p:nvPr>
            <p:ph type="body" sz="quarter" idx="38" hasCustomPrompt="1"/>
          </p:nvPr>
        </p:nvSpPr>
        <p:spPr>
          <a:xfrm>
            <a:off x="4637985" y="3852424"/>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4" name="Text Placeholder 8">
            <a:extLst>
              <a:ext uri="{FF2B5EF4-FFF2-40B4-BE49-F238E27FC236}">
                <a16:creationId xmlns:a16="http://schemas.microsoft.com/office/drawing/2014/main" id="{DC0F362C-B41C-4A27-A35F-138D29CE8D37}"/>
              </a:ext>
            </a:extLst>
          </p:cNvPr>
          <p:cNvSpPr>
            <a:spLocks noGrp="1"/>
          </p:cNvSpPr>
          <p:nvPr>
            <p:ph type="body" sz="quarter" idx="39" hasCustomPrompt="1"/>
          </p:nvPr>
        </p:nvSpPr>
        <p:spPr>
          <a:xfrm>
            <a:off x="4637985" y="4396822"/>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5" name="Text Placeholder 8">
            <a:extLst>
              <a:ext uri="{FF2B5EF4-FFF2-40B4-BE49-F238E27FC236}">
                <a16:creationId xmlns:a16="http://schemas.microsoft.com/office/drawing/2014/main" id="{001A6826-6F6C-498E-957B-19D62DEA4111}"/>
              </a:ext>
            </a:extLst>
          </p:cNvPr>
          <p:cNvSpPr>
            <a:spLocks noGrp="1"/>
          </p:cNvSpPr>
          <p:nvPr>
            <p:ph type="body" sz="quarter" idx="40" hasCustomPrompt="1"/>
          </p:nvPr>
        </p:nvSpPr>
        <p:spPr>
          <a:xfrm>
            <a:off x="4637985" y="4941221"/>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6" name="Text Placeholder 8">
            <a:extLst>
              <a:ext uri="{FF2B5EF4-FFF2-40B4-BE49-F238E27FC236}">
                <a16:creationId xmlns:a16="http://schemas.microsoft.com/office/drawing/2014/main" id="{EDA09E6C-823E-4402-8AED-3B769478C119}"/>
              </a:ext>
            </a:extLst>
          </p:cNvPr>
          <p:cNvSpPr>
            <a:spLocks noGrp="1"/>
          </p:cNvSpPr>
          <p:nvPr>
            <p:ph type="body" sz="quarter" idx="41" hasCustomPrompt="1"/>
          </p:nvPr>
        </p:nvSpPr>
        <p:spPr>
          <a:xfrm>
            <a:off x="8389853" y="2763628"/>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7" name="Text Placeholder 8">
            <a:extLst>
              <a:ext uri="{FF2B5EF4-FFF2-40B4-BE49-F238E27FC236}">
                <a16:creationId xmlns:a16="http://schemas.microsoft.com/office/drawing/2014/main" id="{62C32E91-D8E9-4BA8-A624-895DE8AA8491}"/>
              </a:ext>
            </a:extLst>
          </p:cNvPr>
          <p:cNvSpPr>
            <a:spLocks noGrp="1"/>
          </p:cNvSpPr>
          <p:nvPr>
            <p:ph type="body" sz="quarter" idx="42" hasCustomPrompt="1"/>
          </p:nvPr>
        </p:nvSpPr>
        <p:spPr>
          <a:xfrm>
            <a:off x="8389853" y="3308026"/>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8" name="Text Placeholder 8">
            <a:extLst>
              <a:ext uri="{FF2B5EF4-FFF2-40B4-BE49-F238E27FC236}">
                <a16:creationId xmlns:a16="http://schemas.microsoft.com/office/drawing/2014/main" id="{F1130669-0109-4E3E-A5C4-482856912438}"/>
              </a:ext>
            </a:extLst>
          </p:cNvPr>
          <p:cNvSpPr>
            <a:spLocks noGrp="1"/>
          </p:cNvSpPr>
          <p:nvPr>
            <p:ph type="body" sz="quarter" idx="43" hasCustomPrompt="1"/>
          </p:nvPr>
        </p:nvSpPr>
        <p:spPr>
          <a:xfrm>
            <a:off x="8104421" y="1849225"/>
            <a:ext cx="3495182" cy="724293"/>
          </a:xfrm>
          <a:prstGeom prst="roundRect">
            <a:avLst>
              <a:gd name="adj" fmla="val 11461"/>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79" name="Text Placeholder 8">
            <a:extLst>
              <a:ext uri="{FF2B5EF4-FFF2-40B4-BE49-F238E27FC236}">
                <a16:creationId xmlns:a16="http://schemas.microsoft.com/office/drawing/2014/main" id="{372F436A-01E7-4BEC-88F1-59F625CF962C}"/>
              </a:ext>
            </a:extLst>
          </p:cNvPr>
          <p:cNvSpPr>
            <a:spLocks noGrp="1"/>
          </p:cNvSpPr>
          <p:nvPr>
            <p:ph type="body" sz="quarter" idx="44" hasCustomPrompt="1"/>
          </p:nvPr>
        </p:nvSpPr>
        <p:spPr>
          <a:xfrm>
            <a:off x="8389853" y="3852424"/>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80" name="Text Placeholder 8">
            <a:extLst>
              <a:ext uri="{FF2B5EF4-FFF2-40B4-BE49-F238E27FC236}">
                <a16:creationId xmlns:a16="http://schemas.microsoft.com/office/drawing/2014/main" id="{99F4ECD3-E7D3-4293-B502-C28E5E9F2A76}"/>
              </a:ext>
            </a:extLst>
          </p:cNvPr>
          <p:cNvSpPr>
            <a:spLocks noGrp="1"/>
          </p:cNvSpPr>
          <p:nvPr>
            <p:ph type="body" sz="quarter" idx="45" hasCustomPrompt="1"/>
          </p:nvPr>
        </p:nvSpPr>
        <p:spPr>
          <a:xfrm>
            <a:off x="8389853" y="4396822"/>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81" name="Text Placeholder 8">
            <a:extLst>
              <a:ext uri="{FF2B5EF4-FFF2-40B4-BE49-F238E27FC236}">
                <a16:creationId xmlns:a16="http://schemas.microsoft.com/office/drawing/2014/main" id="{9AA73148-F0E8-4754-B397-8B4709A608BE}"/>
              </a:ext>
            </a:extLst>
          </p:cNvPr>
          <p:cNvSpPr>
            <a:spLocks noGrp="1"/>
          </p:cNvSpPr>
          <p:nvPr>
            <p:ph type="body" sz="quarter" idx="46" hasCustomPrompt="1"/>
          </p:nvPr>
        </p:nvSpPr>
        <p:spPr>
          <a:xfrm>
            <a:off x="8389853" y="4941221"/>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Tree>
    <p:extLst>
      <p:ext uri="{BB962C8B-B14F-4D97-AF65-F5344CB8AC3E}">
        <p14:creationId xmlns:p14="http://schemas.microsoft.com/office/powerpoint/2010/main" val="141383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4 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6" name="Text Placeholder 8">
            <a:extLst>
              <a:ext uri="{FF2B5EF4-FFF2-40B4-BE49-F238E27FC236}">
                <a16:creationId xmlns:a16="http://schemas.microsoft.com/office/drawing/2014/main" id="{D79FCC77-B0AF-4F16-8A7A-7BFFD5FD1D3A}"/>
              </a:ext>
            </a:extLst>
          </p:cNvPr>
          <p:cNvSpPr>
            <a:spLocks noGrp="1"/>
          </p:cNvSpPr>
          <p:nvPr userDrawn="1">
            <p:ph type="body" sz="quarter" idx="25" hasCustomPrompt="1"/>
          </p:nvPr>
        </p:nvSpPr>
        <p:spPr>
          <a:xfrm>
            <a:off x="1348032"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8" name="Text Placeholder 8">
            <a:extLst>
              <a:ext uri="{FF2B5EF4-FFF2-40B4-BE49-F238E27FC236}">
                <a16:creationId xmlns:a16="http://schemas.microsoft.com/office/drawing/2014/main" id="{57BD3087-2B9D-43DE-BCC5-E8A6F86DCE77}"/>
              </a:ext>
            </a:extLst>
          </p:cNvPr>
          <p:cNvSpPr>
            <a:spLocks noGrp="1"/>
          </p:cNvSpPr>
          <p:nvPr>
            <p:ph type="body" sz="quarter" idx="30" hasCustomPrompt="1"/>
          </p:nvPr>
        </p:nvSpPr>
        <p:spPr>
          <a:xfrm>
            <a:off x="1348032"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9" name="Text Placeholder 8">
            <a:extLst>
              <a:ext uri="{FF2B5EF4-FFF2-40B4-BE49-F238E27FC236}">
                <a16:creationId xmlns:a16="http://schemas.microsoft.com/office/drawing/2014/main" id="{992DC1E7-02F3-4A5E-9B49-81C824BB5C54}"/>
              </a:ext>
            </a:extLst>
          </p:cNvPr>
          <p:cNvSpPr>
            <a:spLocks noGrp="1"/>
          </p:cNvSpPr>
          <p:nvPr>
            <p:ph type="body" sz="quarter" idx="31" hasCustomPrompt="1"/>
          </p:nvPr>
        </p:nvSpPr>
        <p:spPr>
          <a:xfrm>
            <a:off x="1062600"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40" name="Text Placeholder 8">
            <a:extLst>
              <a:ext uri="{FF2B5EF4-FFF2-40B4-BE49-F238E27FC236}">
                <a16:creationId xmlns:a16="http://schemas.microsoft.com/office/drawing/2014/main" id="{4FB3919F-51ED-41F5-84B5-A1ABB9B738C7}"/>
              </a:ext>
            </a:extLst>
          </p:cNvPr>
          <p:cNvSpPr>
            <a:spLocks noGrp="1"/>
          </p:cNvSpPr>
          <p:nvPr>
            <p:ph type="body" sz="quarter" idx="32" hasCustomPrompt="1"/>
          </p:nvPr>
        </p:nvSpPr>
        <p:spPr>
          <a:xfrm>
            <a:off x="1348032"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41" name="Text Placeholder 8">
            <a:extLst>
              <a:ext uri="{FF2B5EF4-FFF2-40B4-BE49-F238E27FC236}">
                <a16:creationId xmlns:a16="http://schemas.microsoft.com/office/drawing/2014/main" id="{415CF6F6-F379-4109-97EB-B1AA833F26B3}"/>
              </a:ext>
            </a:extLst>
          </p:cNvPr>
          <p:cNvSpPr>
            <a:spLocks noGrp="1"/>
          </p:cNvSpPr>
          <p:nvPr>
            <p:ph type="body" sz="quarter" idx="33" hasCustomPrompt="1"/>
          </p:nvPr>
        </p:nvSpPr>
        <p:spPr>
          <a:xfrm>
            <a:off x="1348032"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1" name="Text Placeholder 8">
            <a:extLst>
              <a:ext uri="{FF2B5EF4-FFF2-40B4-BE49-F238E27FC236}">
                <a16:creationId xmlns:a16="http://schemas.microsoft.com/office/drawing/2014/main" id="{1EB75C63-906A-460F-8623-7FE720C14F97}"/>
              </a:ext>
            </a:extLst>
          </p:cNvPr>
          <p:cNvSpPr>
            <a:spLocks noGrp="1"/>
          </p:cNvSpPr>
          <p:nvPr>
            <p:ph type="body" sz="quarter" idx="34" hasCustomPrompt="1"/>
          </p:nvPr>
        </p:nvSpPr>
        <p:spPr>
          <a:xfrm>
            <a:off x="1348032"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2" name="Text Placeholder 8">
            <a:extLst>
              <a:ext uri="{FF2B5EF4-FFF2-40B4-BE49-F238E27FC236}">
                <a16:creationId xmlns:a16="http://schemas.microsoft.com/office/drawing/2014/main" id="{0F125C9E-8F1E-4AEA-9212-F9DA22F160C3}"/>
              </a:ext>
            </a:extLst>
          </p:cNvPr>
          <p:cNvSpPr>
            <a:spLocks noGrp="1"/>
          </p:cNvSpPr>
          <p:nvPr>
            <p:ph type="body" sz="quarter" idx="35" hasCustomPrompt="1"/>
          </p:nvPr>
        </p:nvSpPr>
        <p:spPr>
          <a:xfrm>
            <a:off x="3942007"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3" name="Text Placeholder 8">
            <a:extLst>
              <a:ext uri="{FF2B5EF4-FFF2-40B4-BE49-F238E27FC236}">
                <a16:creationId xmlns:a16="http://schemas.microsoft.com/office/drawing/2014/main" id="{8C014905-6E32-49B1-B029-DC66C5E16B44}"/>
              </a:ext>
            </a:extLst>
          </p:cNvPr>
          <p:cNvSpPr>
            <a:spLocks noGrp="1"/>
          </p:cNvSpPr>
          <p:nvPr>
            <p:ph type="body" sz="quarter" idx="36" hasCustomPrompt="1"/>
          </p:nvPr>
        </p:nvSpPr>
        <p:spPr>
          <a:xfrm>
            <a:off x="3942007"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4" name="Text Placeholder 8">
            <a:extLst>
              <a:ext uri="{FF2B5EF4-FFF2-40B4-BE49-F238E27FC236}">
                <a16:creationId xmlns:a16="http://schemas.microsoft.com/office/drawing/2014/main" id="{5DF7D154-5DA0-46FB-BF83-1130C6061205}"/>
              </a:ext>
            </a:extLst>
          </p:cNvPr>
          <p:cNvSpPr>
            <a:spLocks noGrp="1"/>
          </p:cNvSpPr>
          <p:nvPr>
            <p:ph type="body" sz="quarter" idx="37" hasCustomPrompt="1"/>
          </p:nvPr>
        </p:nvSpPr>
        <p:spPr>
          <a:xfrm>
            <a:off x="3656575"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55" name="Text Placeholder 8">
            <a:extLst>
              <a:ext uri="{FF2B5EF4-FFF2-40B4-BE49-F238E27FC236}">
                <a16:creationId xmlns:a16="http://schemas.microsoft.com/office/drawing/2014/main" id="{63D370B0-F5C4-4120-A34C-C3D42970B575}"/>
              </a:ext>
            </a:extLst>
          </p:cNvPr>
          <p:cNvSpPr>
            <a:spLocks noGrp="1"/>
          </p:cNvSpPr>
          <p:nvPr>
            <p:ph type="body" sz="quarter" idx="38" hasCustomPrompt="1"/>
          </p:nvPr>
        </p:nvSpPr>
        <p:spPr>
          <a:xfrm>
            <a:off x="3942007"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6" name="Text Placeholder 8">
            <a:extLst>
              <a:ext uri="{FF2B5EF4-FFF2-40B4-BE49-F238E27FC236}">
                <a16:creationId xmlns:a16="http://schemas.microsoft.com/office/drawing/2014/main" id="{C9B40FC2-6152-4B43-9F38-5876CA3BFA37}"/>
              </a:ext>
            </a:extLst>
          </p:cNvPr>
          <p:cNvSpPr>
            <a:spLocks noGrp="1"/>
          </p:cNvSpPr>
          <p:nvPr>
            <p:ph type="body" sz="quarter" idx="39" hasCustomPrompt="1"/>
          </p:nvPr>
        </p:nvSpPr>
        <p:spPr>
          <a:xfrm>
            <a:off x="3942007"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7" name="Text Placeholder 8">
            <a:extLst>
              <a:ext uri="{FF2B5EF4-FFF2-40B4-BE49-F238E27FC236}">
                <a16:creationId xmlns:a16="http://schemas.microsoft.com/office/drawing/2014/main" id="{62FC250B-2D9F-4439-9DE5-28568953FA02}"/>
              </a:ext>
            </a:extLst>
          </p:cNvPr>
          <p:cNvSpPr>
            <a:spLocks noGrp="1"/>
          </p:cNvSpPr>
          <p:nvPr>
            <p:ph type="body" sz="quarter" idx="40" hasCustomPrompt="1"/>
          </p:nvPr>
        </p:nvSpPr>
        <p:spPr>
          <a:xfrm>
            <a:off x="3942007"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8" name="Text Placeholder 8">
            <a:extLst>
              <a:ext uri="{FF2B5EF4-FFF2-40B4-BE49-F238E27FC236}">
                <a16:creationId xmlns:a16="http://schemas.microsoft.com/office/drawing/2014/main" id="{FE22E975-7F56-433B-955A-AEFD08B16C88}"/>
              </a:ext>
            </a:extLst>
          </p:cNvPr>
          <p:cNvSpPr>
            <a:spLocks noGrp="1"/>
          </p:cNvSpPr>
          <p:nvPr>
            <p:ph type="body" sz="quarter" idx="41" hasCustomPrompt="1"/>
          </p:nvPr>
        </p:nvSpPr>
        <p:spPr>
          <a:xfrm>
            <a:off x="6535982"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9" name="Text Placeholder 8">
            <a:extLst>
              <a:ext uri="{FF2B5EF4-FFF2-40B4-BE49-F238E27FC236}">
                <a16:creationId xmlns:a16="http://schemas.microsoft.com/office/drawing/2014/main" id="{1B1D088D-51CB-423C-B539-7045EF3EA634}"/>
              </a:ext>
            </a:extLst>
          </p:cNvPr>
          <p:cNvSpPr>
            <a:spLocks noGrp="1"/>
          </p:cNvSpPr>
          <p:nvPr>
            <p:ph type="body" sz="quarter" idx="42" hasCustomPrompt="1"/>
          </p:nvPr>
        </p:nvSpPr>
        <p:spPr>
          <a:xfrm>
            <a:off x="6535982"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0" name="Text Placeholder 8">
            <a:extLst>
              <a:ext uri="{FF2B5EF4-FFF2-40B4-BE49-F238E27FC236}">
                <a16:creationId xmlns:a16="http://schemas.microsoft.com/office/drawing/2014/main" id="{CEB4FAC7-1BCA-497A-B05D-87585DF8ADDE}"/>
              </a:ext>
            </a:extLst>
          </p:cNvPr>
          <p:cNvSpPr>
            <a:spLocks noGrp="1"/>
          </p:cNvSpPr>
          <p:nvPr>
            <p:ph type="body" sz="quarter" idx="43" hasCustomPrompt="1"/>
          </p:nvPr>
        </p:nvSpPr>
        <p:spPr>
          <a:xfrm>
            <a:off x="6250550"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1" name="Text Placeholder 8">
            <a:extLst>
              <a:ext uri="{FF2B5EF4-FFF2-40B4-BE49-F238E27FC236}">
                <a16:creationId xmlns:a16="http://schemas.microsoft.com/office/drawing/2014/main" id="{F0DB9DA3-D101-4E7E-B27E-8803C8753067}"/>
              </a:ext>
            </a:extLst>
          </p:cNvPr>
          <p:cNvSpPr>
            <a:spLocks noGrp="1"/>
          </p:cNvSpPr>
          <p:nvPr>
            <p:ph type="body" sz="quarter" idx="44" hasCustomPrompt="1"/>
          </p:nvPr>
        </p:nvSpPr>
        <p:spPr>
          <a:xfrm>
            <a:off x="6535982"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2" name="Text Placeholder 8">
            <a:extLst>
              <a:ext uri="{FF2B5EF4-FFF2-40B4-BE49-F238E27FC236}">
                <a16:creationId xmlns:a16="http://schemas.microsoft.com/office/drawing/2014/main" id="{62A721C1-FD90-413D-BE32-935076D92EC8}"/>
              </a:ext>
            </a:extLst>
          </p:cNvPr>
          <p:cNvSpPr>
            <a:spLocks noGrp="1"/>
          </p:cNvSpPr>
          <p:nvPr>
            <p:ph type="body" sz="quarter" idx="45" hasCustomPrompt="1"/>
          </p:nvPr>
        </p:nvSpPr>
        <p:spPr>
          <a:xfrm>
            <a:off x="6535982"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3" name="Text Placeholder 8">
            <a:extLst>
              <a:ext uri="{FF2B5EF4-FFF2-40B4-BE49-F238E27FC236}">
                <a16:creationId xmlns:a16="http://schemas.microsoft.com/office/drawing/2014/main" id="{5FB380CE-3398-49CF-B983-2BB34A6BCF20}"/>
              </a:ext>
            </a:extLst>
          </p:cNvPr>
          <p:cNvSpPr>
            <a:spLocks noGrp="1"/>
          </p:cNvSpPr>
          <p:nvPr>
            <p:ph type="body" sz="quarter" idx="46" hasCustomPrompt="1"/>
          </p:nvPr>
        </p:nvSpPr>
        <p:spPr>
          <a:xfrm>
            <a:off x="6535982"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4" name="Text Placeholder 8">
            <a:extLst>
              <a:ext uri="{FF2B5EF4-FFF2-40B4-BE49-F238E27FC236}">
                <a16:creationId xmlns:a16="http://schemas.microsoft.com/office/drawing/2014/main" id="{67EB024D-CD92-4442-9E9B-7176FD3E8696}"/>
              </a:ext>
            </a:extLst>
          </p:cNvPr>
          <p:cNvSpPr>
            <a:spLocks noGrp="1"/>
          </p:cNvSpPr>
          <p:nvPr>
            <p:ph type="body" sz="quarter" idx="47" hasCustomPrompt="1"/>
          </p:nvPr>
        </p:nvSpPr>
        <p:spPr>
          <a:xfrm>
            <a:off x="9129957"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5" name="Text Placeholder 8">
            <a:extLst>
              <a:ext uri="{FF2B5EF4-FFF2-40B4-BE49-F238E27FC236}">
                <a16:creationId xmlns:a16="http://schemas.microsoft.com/office/drawing/2014/main" id="{303A2B01-1ACF-476E-A3C1-817231CA1B56}"/>
              </a:ext>
            </a:extLst>
          </p:cNvPr>
          <p:cNvSpPr>
            <a:spLocks noGrp="1"/>
          </p:cNvSpPr>
          <p:nvPr>
            <p:ph type="body" sz="quarter" idx="48" hasCustomPrompt="1"/>
          </p:nvPr>
        </p:nvSpPr>
        <p:spPr>
          <a:xfrm>
            <a:off x="9129957"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6" name="Text Placeholder 8">
            <a:extLst>
              <a:ext uri="{FF2B5EF4-FFF2-40B4-BE49-F238E27FC236}">
                <a16:creationId xmlns:a16="http://schemas.microsoft.com/office/drawing/2014/main" id="{56CBF29C-4A3C-45AB-A9B6-B75D4B7B96A5}"/>
              </a:ext>
            </a:extLst>
          </p:cNvPr>
          <p:cNvSpPr>
            <a:spLocks noGrp="1"/>
          </p:cNvSpPr>
          <p:nvPr>
            <p:ph type="body" sz="quarter" idx="49" hasCustomPrompt="1"/>
          </p:nvPr>
        </p:nvSpPr>
        <p:spPr>
          <a:xfrm>
            <a:off x="8844525"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7" name="Text Placeholder 8">
            <a:extLst>
              <a:ext uri="{FF2B5EF4-FFF2-40B4-BE49-F238E27FC236}">
                <a16:creationId xmlns:a16="http://schemas.microsoft.com/office/drawing/2014/main" id="{7B15A0F6-40BC-446C-A67F-9053BF859349}"/>
              </a:ext>
            </a:extLst>
          </p:cNvPr>
          <p:cNvSpPr>
            <a:spLocks noGrp="1"/>
          </p:cNvSpPr>
          <p:nvPr>
            <p:ph type="body" sz="quarter" idx="50" hasCustomPrompt="1"/>
          </p:nvPr>
        </p:nvSpPr>
        <p:spPr>
          <a:xfrm>
            <a:off x="9129957"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8" name="Text Placeholder 8">
            <a:extLst>
              <a:ext uri="{FF2B5EF4-FFF2-40B4-BE49-F238E27FC236}">
                <a16:creationId xmlns:a16="http://schemas.microsoft.com/office/drawing/2014/main" id="{56BBFFB0-31A5-448D-8AB9-3B5C35F5A138}"/>
              </a:ext>
            </a:extLst>
          </p:cNvPr>
          <p:cNvSpPr>
            <a:spLocks noGrp="1"/>
          </p:cNvSpPr>
          <p:nvPr>
            <p:ph type="body" sz="quarter" idx="51" hasCustomPrompt="1"/>
          </p:nvPr>
        </p:nvSpPr>
        <p:spPr>
          <a:xfrm>
            <a:off x="9129957"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9" name="Text Placeholder 8">
            <a:extLst>
              <a:ext uri="{FF2B5EF4-FFF2-40B4-BE49-F238E27FC236}">
                <a16:creationId xmlns:a16="http://schemas.microsoft.com/office/drawing/2014/main" id="{38655B6D-3576-4702-A4B6-31176E224A2F}"/>
              </a:ext>
            </a:extLst>
          </p:cNvPr>
          <p:cNvSpPr>
            <a:spLocks noGrp="1"/>
          </p:cNvSpPr>
          <p:nvPr>
            <p:ph type="body" sz="quarter" idx="52" hasCustomPrompt="1"/>
          </p:nvPr>
        </p:nvSpPr>
        <p:spPr>
          <a:xfrm>
            <a:off x="9129957"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Tree>
    <p:extLst>
      <p:ext uri="{BB962C8B-B14F-4D97-AF65-F5344CB8AC3E}">
        <p14:creationId xmlns:p14="http://schemas.microsoft.com/office/powerpoint/2010/main" val="125634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4 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6" name="Text Placeholder 8">
            <a:extLst>
              <a:ext uri="{FF2B5EF4-FFF2-40B4-BE49-F238E27FC236}">
                <a16:creationId xmlns:a16="http://schemas.microsoft.com/office/drawing/2014/main" id="{D79FCC77-B0AF-4F16-8A7A-7BFFD5FD1D3A}"/>
              </a:ext>
            </a:extLst>
          </p:cNvPr>
          <p:cNvSpPr>
            <a:spLocks noGrp="1"/>
          </p:cNvSpPr>
          <p:nvPr userDrawn="1">
            <p:ph type="body" sz="quarter" idx="25" hasCustomPrompt="1"/>
          </p:nvPr>
        </p:nvSpPr>
        <p:spPr>
          <a:xfrm>
            <a:off x="618748"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8" name="Text Placeholder 8">
            <a:extLst>
              <a:ext uri="{FF2B5EF4-FFF2-40B4-BE49-F238E27FC236}">
                <a16:creationId xmlns:a16="http://schemas.microsoft.com/office/drawing/2014/main" id="{57BD3087-2B9D-43DE-BCC5-E8A6F86DCE77}"/>
              </a:ext>
            </a:extLst>
          </p:cNvPr>
          <p:cNvSpPr>
            <a:spLocks noGrp="1"/>
          </p:cNvSpPr>
          <p:nvPr>
            <p:ph type="body" sz="quarter" idx="30" hasCustomPrompt="1"/>
          </p:nvPr>
        </p:nvSpPr>
        <p:spPr>
          <a:xfrm>
            <a:off x="618748"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9" name="Text Placeholder 8">
            <a:extLst>
              <a:ext uri="{FF2B5EF4-FFF2-40B4-BE49-F238E27FC236}">
                <a16:creationId xmlns:a16="http://schemas.microsoft.com/office/drawing/2014/main" id="{992DC1E7-02F3-4A5E-9B49-81C824BB5C54}"/>
              </a:ext>
            </a:extLst>
          </p:cNvPr>
          <p:cNvSpPr>
            <a:spLocks noGrp="1"/>
          </p:cNvSpPr>
          <p:nvPr>
            <p:ph type="body" sz="quarter" idx="31" hasCustomPrompt="1"/>
          </p:nvPr>
        </p:nvSpPr>
        <p:spPr>
          <a:xfrm>
            <a:off x="345458"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40" name="Text Placeholder 8">
            <a:extLst>
              <a:ext uri="{FF2B5EF4-FFF2-40B4-BE49-F238E27FC236}">
                <a16:creationId xmlns:a16="http://schemas.microsoft.com/office/drawing/2014/main" id="{4FB3919F-51ED-41F5-84B5-A1ABB9B738C7}"/>
              </a:ext>
            </a:extLst>
          </p:cNvPr>
          <p:cNvSpPr>
            <a:spLocks noGrp="1"/>
          </p:cNvSpPr>
          <p:nvPr>
            <p:ph type="body" sz="quarter" idx="32" hasCustomPrompt="1"/>
          </p:nvPr>
        </p:nvSpPr>
        <p:spPr>
          <a:xfrm>
            <a:off x="618748"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41" name="Text Placeholder 8">
            <a:extLst>
              <a:ext uri="{FF2B5EF4-FFF2-40B4-BE49-F238E27FC236}">
                <a16:creationId xmlns:a16="http://schemas.microsoft.com/office/drawing/2014/main" id="{415CF6F6-F379-4109-97EB-B1AA833F26B3}"/>
              </a:ext>
            </a:extLst>
          </p:cNvPr>
          <p:cNvSpPr>
            <a:spLocks noGrp="1"/>
          </p:cNvSpPr>
          <p:nvPr>
            <p:ph type="body" sz="quarter" idx="33" hasCustomPrompt="1"/>
          </p:nvPr>
        </p:nvSpPr>
        <p:spPr>
          <a:xfrm>
            <a:off x="618748"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1" name="Text Placeholder 8">
            <a:extLst>
              <a:ext uri="{FF2B5EF4-FFF2-40B4-BE49-F238E27FC236}">
                <a16:creationId xmlns:a16="http://schemas.microsoft.com/office/drawing/2014/main" id="{1EB75C63-906A-460F-8623-7FE720C14F97}"/>
              </a:ext>
            </a:extLst>
          </p:cNvPr>
          <p:cNvSpPr>
            <a:spLocks noGrp="1"/>
          </p:cNvSpPr>
          <p:nvPr>
            <p:ph type="body" sz="quarter" idx="34" hasCustomPrompt="1"/>
          </p:nvPr>
        </p:nvSpPr>
        <p:spPr>
          <a:xfrm>
            <a:off x="618748"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2" name="Text Placeholder 8">
            <a:extLst>
              <a:ext uri="{FF2B5EF4-FFF2-40B4-BE49-F238E27FC236}">
                <a16:creationId xmlns:a16="http://schemas.microsoft.com/office/drawing/2014/main" id="{0F125C9E-8F1E-4AEA-9212-F9DA22F160C3}"/>
              </a:ext>
            </a:extLst>
          </p:cNvPr>
          <p:cNvSpPr>
            <a:spLocks noGrp="1"/>
          </p:cNvSpPr>
          <p:nvPr>
            <p:ph type="body" sz="quarter" idx="35" hasCustomPrompt="1"/>
          </p:nvPr>
        </p:nvSpPr>
        <p:spPr>
          <a:xfrm>
            <a:off x="2940561"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3" name="Text Placeholder 8">
            <a:extLst>
              <a:ext uri="{FF2B5EF4-FFF2-40B4-BE49-F238E27FC236}">
                <a16:creationId xmlns:a16="http://schemas.microsoft.com/office/drawing/2014/main" id="{8C014905-6E32-49B1-B029-DC66C5E16B44}"/>
              </a:ext>
            </a:extLst>
          </p:cNvPr>
          <p:cNvSpPr>
            <a:spLocks noGrp="1"/>
          </p:cNvSpPr>
          <p:nvPr>
            <p:ph type="body" sz="quarter" idx="36" hasCustomPrompt="1"/>
          </p:nvPr>
        </p:nvSpPr>
        <p:spPr>
          <a:xfrm>
            <a:off x="2940561"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4" name="Text Placeholder 8">
            <a:extLst>
              <a:ext uri="{FF2B5EF4-FFF2-40B4-BE49-F238E27FC236}">
                <a16:creationId xmlns:a16="http://schemas.microsoft.com/office/drawing/2014/main" id="{5DF7D154-5DA0-46FB-BF83-1130C6061205}"/>
              </a:ext>
            </a:extLst>
          </p:cNvPr>
          <p:cNvSpPr>
            <a:spLocks noGrp="1"/>
          </p:cNvSpPr>
          <p:nvPr>
            <p:ph type="body" sz="quarter" idx="37" hasCustomPrompt="1"/>
          </p:nvPr>
        </p:nvSpPr>
        <p:spPr>
          <a:xfrm>
            <a:off x="2667271"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55" name="Text Placeholder 8">
            <a:extLst>
              <a:ext uri="{FF2B5EF4-FFF2-40B4-BE49-F238E27FC236}">
                <a16:creationId xmlns:a16="http://schemas.microsoft.com/office/drawing/2014/main" id="{63D370B0-F5C4-4120-A34C-C3D42970B575}"/>
              </a:ext>
            </a:extLst>
          </p:cNvPr>
          <p:cNvSpPr>
            <a:spLocks noGrp="1"/>
          </p:cNvSpPr>
          <p:nvPr>
            <p:ph type="body" sz="quarter" idx="38" hasCustomPrompt="1"/>
          </p:nvPr>
        </p:nvSpPr>
        <p:spPr>
          <a:xfrm>
            <a:off x="2940561"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6" name="Text Placeholder 8">
            <a:extLst>
              <a:ext uri="{FF2B5EF4-FFF2-40B4-BE49-F238E27FC236}">
                <a16:creationId xmlns:a16="http://schemas.microsoft.com/office/drawing/2014/main" id="{C9B40FC2-6152-4B43-9F38-5876CA3BFA37}"/>
              </a:ext>
            </a:extLst>
          </p:cNvPr>
          <p:cNvSpPr>
            <a:spLocks noGrp="1"/>
          </p:cNvSpPr>
          <p:nvPr>
            <p:ph type="body" sz="quarter" idx="39" hasCustomPrompt="1"/>
          </p:nvPr>
        </p:nvSpPr>
        <p:spPr>
          <a:xfrm>
            <a:off x="2940561"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7" name="Text Placeholder 8">
            <a:extLst>
              <a:ext uri="{FF2B5EF4-FFF2-40B4-BE49-F238E27FC236}">
                <a16:creationId xmlns:a16="http://schemas.microsoft.com/office/drawing/2014/main" id="{62FC250B-2D9F-4439-9DE5-28568953FA02}"/>
              </a:ext>
            </a:extLst>
          </p:cNvPr>
          <p:cNvSpPr>
            <a:spLocks noGrp="1"/>
          </p:cNvSpPr>
          <p:nvPr>
            <p:ph type="body" sz="quarter" idx="40" hasCustomPrompt="1"/>
          </p:nvPr>
        </p:nvSpPr>
        <p:spPr>
          <a:xfrm>
            <a:off x="2940561"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8" name="Text Placeholder 8">
            <a:extLst>
              <a:ext uri="{FF2B5EF4-FFF2-40B4-BE49-F238E27FC236}">
                <a16:creationId xmlns:a16="http://schemas.microsoft.com/office/drawing/2014/main" id="{FE22E975-7F56-433B-955A-AEFD08B16C88}"/>
              </a:ext>
            </a:extLst>
          </p:cNvPr>
          <p:cNvSpPr>
            <a:spLocks noGrp="1"/>
          </p:cNvSpPr>
          <p:nvPr>
            <p:ph type="body" sz="quarter" idx="41" hasCustomPrompt="1"/>
          </p:nvPr>
        </p:nvSpPr>
        <p:spPr>
          <a:xfrm>
            <a:off x="5262374"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9" name="Text Placeholder 8">
            <a:extLst>
              <a:ext uri="{FF2B5EF4-FFF2-40B4-BE49-F238E27FC236}">
                <a16:creationId xmlns:a16="http://schemas.microsoft.com/office/drawing/2014/main" id="{1B1D088D-51CB-423C-B539-7045EF3EA634}"/>
              </a:ext>
            </a:extLst>
          </p:cNvPr>
          <p:cNvSpPr>
            <a:spLocks noGrp="1"/>
          </p:cNvSpPr>
          <p:nvPr>
            <p:ph type="body" sz="quarter" idx="42" hasCustomPrompt="1"/>
          </p:nvPr>
        </p:nvSpPr>
        <p:spPr>
          <a:xfrm>
            <a:off x="5262374"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0" name="Text Placeholder 8">
            <a:extLst>
              <a:ext uri="{FF2B5EF4-FFF2-40B4-BE49-F238E27FC236}">
                <a16:creationId xmlns:a16="http://schemas.microsoft.com/office/drawing/2014/main" id="{CEB4FAC7-1BCA-497A-B05D-87585DF8ADDE}"/>
              </a:ext>
            </a:extLst>
          </p:cNvPr>
          <p:cNvSpPr>
            <a:spLocks noGrp="1"/>
          </p:cNvSpPr>
          <p:nvPr>
            <p:ph type="body" sz="quarter" idx="43" hasCustomPrompt="1"/>
          </p:nvPr>
        </p:nvSpPr>
        <p:spPr>
          <a:xfrm>
            <a:off x="4989084"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1" name="Text Placeholder 8">
            <a:extLst>
              <a:ext uri="{FF2B5EF4-FFF2-40B4-BE49-F238E27FC236}">
                <a16:creationId xmlns:a16="http://schemas.microsoft.com/office/drawing/2014/main" id="{F0DB9DA3-D101-4E7E-B27E-8803C8753067}"/>
              </a:ext>
            </a:extLst>
          </p:cNvPr>
          <p:cNvSpPr>
            <a:spLocks noGrp="1"/>
          </p:cNvSpPr>
          <p:nvPr>
            <p:ph type="body" sz="quarter" idx="44" hasCustomPrompt="1"/>
          </p:nvPr>
        </p:nvSpPr>
        <p:spPr>
          <a:xfrm>
            <a:off x="5262374"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2" name="Text Placeholder 8">
            <a:extLst>
              <a:ext uri="{FF2B5EF4-FFF2-40B4-BE49-F238E27FC236}">
                <a16:creationId xmlns:a16="http://schemas.microsoft.com/office/drawing/2014/main" id="{62A721C1-FD90-413D-BE32-935076D92EC8}"/>
              </a:ext>
            </a:extLst>
          </p:cNvPr>
          <p:cNvSpPr>
            <a:spLocks noGrp="1"/>
          </p:cNvSpPr>
          <p:nvPr>
            <p:ph type="body" sz="quarter" idx="45" hasCustomPrompt="1"/>
          </p:nvPr>
        </p:nvSpPr>
        <p:spPr>
          <a:xfrm>
            <a:off x="5262374"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3" name="Text Placeholder 8">
            <a:extLst>
              <a:ext uri="{FF2B5EF4-FFF2-40B4-BE49-F238E27FC236}">
                <a16:creationId xmlns:a16="http://schemas.microsoft.com/office/drawing/2014/main" id="{5FB380CE-3398-49CF-B983-2BB34A6BCF20}"/>
              </a:ext>
            </a:extLst>
          </p:cNvPr>
          <p:cNvSpPr>
            <a:spLocks noGrp="1"/>
          </p:cNvSpPr>
          <p:nvPr>
            <p:ph type="body" sz="quarter" idx="46" hasCustomPrompt="1"/>
          </p:nvPr>
        </p:nvSpPr>
        <p:spPr>
          <a:xfrm>
            <a:off x="5262374"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4" name="Text Placeholder 8">
            <a:extLst>
              <a:ext uri="{FF2B5EF4-FFF2-40B4-BE49-F238E27FC236}">
                <a16:creationId xmlns:a16="http://schemas.microsoft.com/office/drawing/2014/main" id="{67EB024D-CD92-4442-9E9B-7176FD3E8696}"/>
              </a:ext>
            </a:extLst>
          </p:cNvPr>
          <p:cNvSpPr>
            <a:spLocks noGrp="1"/>
          </p:cNvSpPr>
          <p:nvPr>
            <p:ph type="body" sz="quarter" idx="47" hasCustomPrompt="1"/>
          </p:nvPr>
        </p:nvSpPr>
        <p:spPr>
          <a:xfrm>
            <a:off x="7584187"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5" name="Text Placeholder 8">
            <a:extLst>
              <a:ext uri="{FF2B5EF4-FFF2-40B4-BE49-F238E27FC236}">
                <a16:creationId xmlns:a16="http://schemas.microsoft.com/office/drawing/2014/main" id="{303A2B01-1ACF-476E-A3C1-817231CA1B56}"/>
              </a:ext>
            </a:extLst>
          </p:cNvPr>
          <p:cNvSpPr>
            <a:spLocks noGrp="1"/>
          </p:cNvSpPr>
          <p:nvPr>
            <p:ph type="body" sz="quarter" idx="48" hasCustomPrompt="1"/>
          </p:nvPr>
        </p:nvSpPr>
        <p:spPr>
          <a:xfrm>
            <a:off x="7584187"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6" name="Text Placeholder 8">
            <a:extLst>
              <a:ext uri="{FF2B5EF4-FFF2-40B4-BE49-F238E27FC236}">
                <a16:creationId xmlns:a16="http://schemas.microsoft.com/office/drawing/2014/main" id="{56CBF29C-4A3C-45AB-A9B6-B75D4B7B96A5}"/>
              </a:ext>
            </a:extLst>
          </p:cNvPr>
          <p:cNvSpPr>
            <a:spLocks noGrp="1"/>
          </p:cNvSpPr>
          <p:nvPr>
            <p:ph type="body" sz="quarter" idx="49" hasCustomPrompt="1"/>
          </p:nvPr>
        </p:nvSpPr>
        <p:spPr>
          <a:xfrm>
            <a:off x="7310897"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7" name="Text Placeholder 8">
            <a:extLst>
              <a:ext uri="{FF2B5EF4-FFF2-40B4-BE49-F238E27FC236}">
                <a16:creationId xmlns:a16="http://schemas.microsoft.com/office/drawing/2014/main" id="{7B15A0F6-40BC-446C-A67F-9053BF859349}"/>
              </a:ext>
            </a:extLst>
          </p:cNvPr>
          <p:cNvSpPr>
            <a:spLocks noGrp="1"/>
          </p:cNvSpPr>
          <p:nvPr>
            <p:ph type="body" sz="quarter" idx="50" hasCustomPrompt="1"/>
          </p:nvPr>
        </p:nvSpPr>
        <p:spPr>
          <a:xfrm>
            <a:off x="7584187"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8" name="Text Placeholder 8">
            <a:extLst>
              <a:ext uri="{FF2B5EF4-FFF2-40B4-BE49-F238E27FC236}">
                <a16:creationId xmlns:a16="http://schemas.microsoft.com/office/drawing/2014/main" id="{56BBFFB0-31A5-448D-8AB9-3B5C35F5A138}"/>
              </a:ext>
            </a:extLst>
          </p:cNvPr>
          <p:cNvSpPr>
            <a:spLocks noGrp="1"/>
          </p:cNvSpPr>
          <p:nvPr>
            <p:ph type="body" sz="quarter" idx="51" hasCustomPrompt="1"/>
          </p:nvPr>
        </p:nvSpPr>
        <p:spPr>
          <a:xfrm>
            <a:off x="7584187"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9" name="Text Placeholder 8">
            <a:extLst>
              <a:ext uri="{FF2B5EF4-FFF2-40B4-BE49-F238E27FC236}">
                <a16:creationId xmlns:a16="http://schemas.microsoft.com/office/drawing/2014/main" id="{38655B6D-3576-4702-A4B6-31176E224A2F}"/>
              </a:ext>
            </a:extLst>
          </p:cNvPr>
          <p:cNvSpPr>
            <a:spLocks noGrp="1"/>
          </p:cNvSpPr>
          <p:nvPr>
            <p:ph type="body" sz="quarter" idx="52" hasCustomPrompt="1"/>
          </p:nvPr>
        </p:nvSpPr>
        <p:spPr>
          <a:xfrm>
            <a:off x="7584187"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0" name="Text Placeholder 8">
            <a:extLst>
              <a:ext uri="{FF2B5EF4-FFF2-40B4-BE49-F238E27FC236}">
                <a16:creationId xmlns:a16="http://schemas.microsoft.com/office/drawing/2014/main" id="{80AC20E9-2630-4957-8CB1-54AA62DA38E5}"/>
              </a:ext>
            </a:extLst>
          </p:cNvPr>
          <p:cNvSpPr>
            <a:spLocks noGrp="1"/>
          </p:cNvSpPr>
          <p:nvPr>
            <p:ph type="body" sz="quarter" idx="53" hasCustomPrompt="1"/>
          </p:nvPr>
        </p:nvSpPr>
        <p:spPr>
          <a:xfrm>
            <a:off x="9930521"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1" name="Text Placeholder 8">
            <a:extLst>
              <a:ext uri="{FF2B5EF4-FFF2-40B4-BE49-F238E27FC236}">
                <a16:creationId xmlns:a16="http://schemas.microsoft.com/office/drawing/2014/main" id="{B16395D1-AC3C-40EF-A985-C449ACB4B8FD}"/>
              </a:ext>
            </a:extLst>
          </p:cNvPr>
          <p:cNvSpPr>
            <a:spLocks noGrp="1"/>
          </p:cNvSpPr>
          <p:nvPr>
            <p:ph type="body" sz="quarter" idx="54" hasCustomPrompt="1"/>
          </p:nvPr>
        </p:nvSpPr>
        <p:spPr>
          <a:xfrm>
            <a:off x="9930521"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2" name="Text Placeholder 8">
            <a:extLst>
              <a:ext uri="{FF2B5EF4-FFF2-40B4-BE49-F238E27FC236}">
                <a16:creationId xmlns:a16="http://schemas.microsoft.com/office/drawing/2014/main" id="{72A4F081-2F59-49A8-8F4E-F4CDD13EC4E8}"/>
              </a:ext>
            </a:extLst>
          </p:cNvPr>
          <p:cNvSpPr>
            <a:spLocks noGrp="1"/>
          </p:cNvSpPr>
          <p:nvPr>
            <p:ph type="body" sz="quarter" idx="55" hasCustomPrompt="1"/>
          </p:nvPr>
        </p:nvSpPr>
        <p:spPr>
          <a:xfrm>
            <a:off x="9657231"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33" name="Text Placeholder 8">
            <a:extLst>
              <a:ext uri="{FF2B5EF4-FFF2-40B4-BE49-F238E27FC236}">
                <a16:creationId xmlns:a16="http://schemas.microsoft.com/office/drawing/2014/main" id="{0839627E-CB4B-4D36-9812-475B1E9B9571}"/>
              </a:ext>
            </a:extLst>
          </p:cNvPr>
          <p:cNvSpPr>
            <a:spLocks noGrp="1"/>
          </p:cNvSpPr>
          <p:nvPr>
            <p:ph type="body" sz="quarter" idx="56" hasCustomPrompt="1"/>
          </p:nvPr>
        </p:nvSpPr>
        <p:spPr>
          <a:xfrm>
            <a:off x="9930521"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4" name="Text Placeholder 8">
            <a:extLst>
              <a:ext uri="{FF2B5EF4-FFF2-40B4-BE49-F238E27FC236}">
                <a16:creationId xmlns:a16="http://schemas.microsoft.com/office/drawing/2014/main" id="{BB4F870B-C7F7-45E0-B77E-55532957AE1F}"/>
              </a:ext>
            </a:extLst>
          </p:cNvPr>
          <p:cNvSpPr>
            <a:spLocks noGrp="1"/>
          </p:cNvSpPr>
          <p:nvPr>
            <p:ph type="body" sz="quarter" idx="57" hasCustomPrompt="1"/>
          </p:nvPr>
        </p:nvSpPr>
        <p:spPr>
          <a:xfrm>
            <a:off x="9930521"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5" name="Text Placeholder 8">
            <a:extLst>
              <a:ext uri="{FF2B5EF4-FFF2-40B4-BE49-F238E27FC236}">
                <a16:creationId xmlns:a16="http://schemas.microsoft.com/office/drawing/2014/main" id="{2BDA3741-4679-4220-9ADD-24C50B4D4C70}"/>
              </a:ext>
            </a:extLst>
          </p:cNvPr>
          <p:cNvSpPr>
            <a:spLocks noGrp="1"/>
          </p:cNvSpPr>
          <p:nvPr>
            <p:ph type="body" sz="quarter" idx="58" hasCustomPrompt="1"/>
          </p:nvPr>
        </p:nvSpPr>
        <p:spPr>
          <a:xfrm>
            <a:off x="9930521"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Tree>
    <p:extLst>
      <p:ext uri="{BB962C8B-B14F-4D97-AF65-F5344CB8AC3E}">
        <p14:creationId xmlns:p14="http://schemas.microsoft.com/office/powerpoint/2010/main" val="1749787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81516" y="171965"/>
            <a:ext cx="974628" cy="974169"/>
          </a:xfrm>
          <a:prstGeom prst="rect">
            <a:avLst/>
          </a:prstGeom>
        </p:spPr>
      </p:pic>
      <p:sp>
        <p:nvSpPr>
          <p:cNvPr id="6" name="Rectangle 5"/>
          <p:cNvSpPr/>
          <p:nvPr userDrawn="1"/>
        </p:nvSpPr>
        <p:spPr>
          <a:xfrm>
            <a:off x="0" y="6749209"/>
            <a:ext cx="12192000" cy="137160"/>
          </a:xfrm>
          <a:prstGeom prst="rect">
            <a:avLst/>
          </a:prstGeom>
          <a:solidFill>
            <a:srgbClr val="9FA052"/>
          </a:solidFill>
          <a:ln w="12700" cap="flat">
            <a:no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8" name="Slide Number Placeholder 5">
            <a:extLst>
              <a:ext uri="{FF2B5EF4-FFF2-40B4-BE49-F238E27FC236}">
                <a16:creationId xmlns:a16="http://schemas.microsoft.com/office/drawing/2014/main" id="{976780D5-DAED-4AF4-B235-DAD30CFB21E4}"/>
              </a:ext>
            </a:extLst>
          </p:cNvPr>
          <p:cNvSpPr>
            <a:spLocks noGrp="1"/>
          </p:cNvSpPr>
          <p:nvPr>
            <p:ph type="sldNum" sz="quarter" idx="12"/>
          </p:nvPr>
        </p:nvSpPr>
        <p:spPr>
          <a:xfrm>
            <a:off x="11353800" y="6356350"/>
            <a:ext cx="838200" cy="530019"/>
          </a:xfrm>
        </p:spPr>
        <p:txBody>
          <a:bodyPr/>
          <a:lstStyle>
            <a:lvl1pPr>
              <a:defRPr>
                <a:solidFill>
                  <a:schemeClr val="tx2">
                    <a:lumMod val="60000"/>
                    <a:lumOff val="40000"/>
                  </a:schemeClr>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388528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chnical Appendix">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11053761"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3" y="180789"/>
            <a:ext cx="11053779"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1" name="Text Placeholder 20">
            <a:extLst>
              <a:ext uri="{FF2B5EF4-FFF2-40B4-BE49-F238E27FC236}">
                <a16:creationId xmlns:a16="http://schemas.microsoft.com/office/drawing/2014/main" id="{DE48DAB3-EA5E-406A-A36C-E9D17D543B01}"/>
              </a:ext>
            </a:extLst>
          </p:cNvPr>
          <p:cNvSpPr>
            <a:spLocks noGrp="1"/>
          </p:cNvSpPr>
          <p:nvPr>
            <p:ph type="body" sz="quarter" idx="18"/>
          </p:nvPr>
        </p:nvSpPr>
        <p:spPr>
          <a:xfrm>
            <a:off x="334962" y="1773238"/>
            <a:ext cx="11053761" cy="4140200"/>
          </a:xfrm>
        </p:spPr>
        <p:txBody>
          <a:bodyPr>
            <a:normAutofit/>
          </a:bodyPr>
          <a:lstStyle>
            <a:lvl1pPr marL="0" indent="0">
              <a:spcBef>
                <a:spcPts val="800"/>
              </a:spcBef>
              <a:buNone/>
              <a:defRPr sz="1200">
                <a:solidFill>
                  <a:schemeClr val="tx1"/>
                </a:solidFill>
              </a:defRPr>
            </a:lvl1pPr>
            <a:lvl2pPr marL="179388" indent="-179388">
              <a:spcBef>
                <a:spcPts val="0"/>
              </a:spcBef>
              <a:spcAft>
                <a:spcPts val="600"/>
              </a:spcAft>
              <a:buFont typeface="Arial" panose="020B0604020202020204" pitchFamily="34" charset="0"/>
              <a:buChar char="•"/>
              <a:defRPr sz="1200">
                <a:solidFill>
                  <a:schemeClr val="tx1"/>
                </a:solidFill>
              </a:defRPr>
            </a:lvl2pPr>
            <a:lvl3pPr marL="358775" indent="-179388">
              <a:spcBef>
                <a:spcPts val="0"/>
              </a:spcBef>
              <a:spcAft>
                <a:spcPts val="600"/>
              </a:spcAft>
              <a:defRPr sz="1200">
                <a:solidFill>
                  <a:schemeClr val="tx1"/>
                </a:solidFill>
              </a:defRPr>
            </a:lvl3pPr>
            <a:lvl4pPr marL="358775" indent="-179388">
              <a:defRPr sz="1200"/>
            </a:lvl4pPr>
            <a:lvl5pPr marL="358775" indent="-179388">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36507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0" name="Text Placeholder 15">
            <a:extLst>
              <a:ext uri="{FF2B5EF4-FFF2-40B4-BE49-F238E27FC236}">
                <a16:creationId xmlns:a16="http://schemas.microsoft.com/office/drawing/2014/main" id="{92D1609D-7758-40DF-80EF-992AD510CACA}"/>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Thank</a:t>
            </a:r>
          </a:p>
        </p:txBody>
      </p:sp>
      <p:sp>
        <p:nvSpPr>
          <p:cNvPr id="13" name="Title 1">
            <a:extLst>
              <a:ext uri="{FF2B5EF4-FFF2-40B4-BE49-F238E27FC236}">
                <a16:creationId xmlns:a16="http://schemas.microsoft.com/office/drawing/2014/main" id="{A3FB55F1-292B-4A81-B7F8-A65CD2FCD443}"/>
              </a:ext>
            </a:extLst>
          </p:cNvPr>
          <p:cNvSpPr>
            <a:spLocks noGrp="1"/>
          </p:cNvSpPr>
          <p:nvPr>
            <p:ph type="title" hasCustomPrompt="1"/>
          </p:nvPr>
        </p:nvSpPr>
        <p:spPr>
          <a:xfrm>
            <a:off x="334963" y="828475"/>
            <a:ext cx="4356083" cy="653022"/>
          </a:xfrm>
        </p:spPr>
        <p:txBody>
          <a:bodyPr lIns="72000" tIns="0" bIns="0"/>
          <a:lstStyle>
            <a:lvl1pPr>
              <a:defRPr>
                <a:solidFill>
                  <a:schemeClr val="tx1"/>
                </a:solidFill>
              </a:defRPr>
            </a:lvl1pPr>
          </a:lstStyle>
          <a:p>
            <a:r>
              <a:rPr lang="en-US" dirty="0"/>
              <a:t>You</a:t>
            </a:r>
            <a:endParaRPr lang="en-GB" dirty="0"/>
          </a:p>
        </p:txBody>
      </p:sp>
      <p:sp>
        <p:nvSpPr>
          <p:cNvPr id="14" name="Shape 1164">
            <a:extLst>
              <a:ext uri="{FF2B5EF4-FFF2-40B4-BE49-F238E27FC236}">
                <a16:creationId xmlns:a16="http://schemas.microsoft.com/office/drawing/2014/main" id="{C8D4B34F-2F5D-4FD1-94FF-74F08A0F7E3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9" name="Text Placeholder 8">
            <a:extLst>
              <a:ext uri="{FF2B5EF4-FFF2-40B4-BE49-F238E27FC236}">
                <a16:creationId xmlns:a16="http://schemas.microsoft.com/office/drawing/2014/main" id="{C88A7A83-EB77-4F82-AD76-7A4AB0CE8965}"/>
              </a:ext>
            </a:extLst>
          </p:cNvPr>
          <p:cNvSpPr>
            <a:spLocks noGrp="1"/>
          </p:cNvSpPr>
          <p:nvPr>
            <p:ph type="body" sz="quarter" idx="31" hasCustomPrompt="1"/>
          </p:nvPr>
        </p:nvSpPr>
        <p:spPr>
          <a:xfrm>
            <a:off x="334963" y="1849225"/>
            <a:ext cx="4608512" cy="724293"/>
          </a:xfrm>
          <a:prstGeom prst="roundRect">
            <a:avLst>
              <a:gd name="adj" fmla="val 0"/>
            </a:avLst>
          </a:prstGeom>
          <a:ln>
            <a:noFill/>
          </a:ln>
        </p:spPr>
        <p:txBody>
          <a:bodyPr lIns="0" anchor="ctr" anchorCtr="0">
            <a:noAutofit/>
          </a:bodyPr>
          <a:lstStyle>
            <a:lvl1pPr marL="0" indent="0" algn="l">
              <a:buNone/>
              <a:defRPr sz="3000">
                <a:solidFill>
                  <a:schemeClr val="tx1"/>
                </a:solidFill>
              </a:defRPr>
            </a:lvl1pPr>
          </a:lstStyle>
          <a:p>
            <a:pPr lvl="0"/>
            <a:r>
              <a:rPr lang="en-US" dirty="0"/>
              <a:t>Contact</a:t>
            </a:r>
          </a:p>
        </p:txBody>
      </p:sp>
      <p:sp>
        <p:nvSpPr>
          <p:cNvPr id="11" name="Text Placeholder 8">
            <a:extLst>
              <a:ext uri="{FF2B5EF4-FFF2-40B4-BE49-F238E27FC236}">
                <a16:creationId xmlns:a16="http://schemas.microsoft.com/office/drawing/2014/main" id="{D0D41DF7-0259-46E9-89E9-C0C9B63AFEB3}"/>
              </a:ext>
            </a:extLst>
          </p:cNvPr>
          <p:cNvSpPr>
            <a:spLocks noGrp="1"/>
          </p:cNvSpPr>
          <p:nvPr>
            <p:ph type="body" sz="quarter" idx="32" hasCustomPrompt="1"/>
          </p:nvPr>
        </p:nvSpPr>
        <p:spPr>
          <a:xfrm>
            <a:off x="334963" y="2857894"/>
            <a:ext cx="4608512" cy="290660"/>
          </a:xfrm>
          <a:prstGeom prst="roundRect">
            <a:avLst>
              <a:gd name="adj" fmla="val 0"/>
            </a:avLst>
          </a:prstGeom>
          <a:ln>
            <a:noFill/>
          </a:ln>
        </p:spPr>
        <p:txBody>
          <a:bodyPr lIns="0" anchor="ctr" anchorCtr="0">
            <a:noAutofit/>
          </a:bodyPr>
          <a:lstStyle>
            <a:lvl1pPr marL="0" indent="0" algn="l">
              <a:buNone/>
              <a:defRPr sz="1800" b="1">
                <a:solidFill>
                  <a:schemeClr val="tx1"/>
                </a:solidFill>
              </a:defRPr>
            </a:lvl1pPr>
          </a:lstStyle>
          <a:p>
            <a:pPr lvl="0"/>
            <a:r>
              <a:rPr lang="en-US" dirty="0"/>
              <a:t>Contact name</a:t>
            </a:r>
          </a:p>
        </p:txBody>
      </p:sp>
      <p:sp>
        <p:nvSpPr>
          <p:cNvPr id="12" name="Text Placeholder 8">
            <a:extLst>
              <a:ext uri="{FF2B5EF4-FFF2-40B4-BE49-F238E27FC236}">
                <a16:creationId xmlns:a16="http://schemas.microsoft.com/office/drawing/2014/main" id="{F85406AD-D908-4D9A-BA0A-6061D23C9E08}"/>
              </a:ext>
            </a:extLst>
          </p:cNvPr>
          <p:cNvSpPr>
            <a:spLocks noGrp="1"/>
          </p:cNvSpPr>
          <p:nvPr>
            <p:ph type="body" sz="quarter" idx="33" hasCustomPrompt="1"/>
          </p:nvPr>
        </p:nvSpPr>
        <p:spPr>
          <a:xfrm>
            <a:off x="334963" y="3187832"/>
            <a:ext cx="4608512" cy="290660"/>
          </a:xfrm>
          <a:prstGeom prst="roundRect">
            <a:avLst>
              <a:gd name="adj" fmla="val 0"/>
            </a:avLst>
          </a:prstGeom>
          <a:ln>
            <a:noFill/>
          </a:ln>
        </p:spPr>
        <p:txBody>
          <a:bodyPr lIns="0" anchor="ctr" anchorCtr="0">
            <a:noAutofit/>
          </a:bodyPr>
          <a:lstStyle>
            <a:lvl1pPr marL="0" indent="0" algn="l">
              <a:buNone/>
              <a:defRPr sz="1600">
                <a:solidFill>
                  <a:schemeClr val="tx1"/>
                </a:solidFill>
              </a:defRPr>
            </a:lvl1pPr>
          </a:lstStyle>
          <a:p>
            <a:pPr lvl="0"/>
            <a:r>
              <a:rPr lang="en-US" dirty="0"/>
              <a:t>Contact email</a:t>
            </a:r>
          </a:p>
        </p:txBody>
      </p:sp>
      <p:sp>
        <p:nvSpPr>
          <p:cNvPr id="17" name="Text Placeholder 8">
            <a:extLst>
              <a:ext uri="{FF2B5EF4-FFF2-40B4-BE49-F238E27FC236}">
                <a16:creationId xmlns:a16="http://schemas.microsoft.com/office/drawing/2014/main" id="{78BD595C-E605-4EF1-944D-F917626BED0F}"/>
              </a:ext>
            </a:extLst>
          </p:cNvPr>
          <p:cNvSpPr>
            <a:spLocks noGrp="1"/>
          </p:cNvSpPr>
          <p:nvPr>
            <p:ph type="body" sz="quarter" idx="34" hasCustomPrompt="1"/>
          </p:nvPr>
        </p:nvSpPr>
        <p:spPr>
          <a:xfrm>
            <a:off x="334963" y="3979685"/>
            <a:ext cx="4608512" cy="290660"/>
          </a:xfrm>
          <a:prstGeom prst="roundRect">
            <a:avLst>
              <a:gd name="adj" fmla="val 0"/>
            </a:avLst>
          </a:prstGeom>
          <a:ln>
            <a:noFill/>
          </a:ln>
        </p:spPr>
        <p:txBody>
          <a:bodyPr lIns="0" anchor="ctr" anchorCtr="0">
            <a:noAutofit/>
          </a:bodyPr>
          <a:lstStyle>
            <a:lvl1pPr marL="0" indent="0" algn="l">
              <a:buNone/>
              <a:defRPr sz="1800" b="1">
                <a:solidFill>
                  <a:schemeClr val="tx1"/>
                </a:solidFill>
              </a:defRPr>
            </a:lvl1pPr>
          </a:lstStyle>
          <a:p>
            <a:pPr lvl="0"/>
            <a:r>
              <a:rPr lang="en-US" dirty="0"/>
              <a:t>Contact name</a:t>
            </a:r>
          </a:p>
        </p:txBody>
      </p:sp>
      <p:sp>
        <p:nvSpPr>
          <p:cNvPr id="18" name="Text Placeholder 8">
            <a:extLst>
              <a:ext uri="{FF2B5EF4-FFF2-40B4-BE49-F238E27FC236}">
                <a16:creationId xmlns:a16="http://schemas.microsoft.com/office/drawing/2014/main" id="{5DEE3D86-E1F8-487A-BB50-436D0D1A30B0}"/>
              </a:ext>
            </a:extLst>
          </p:cNvPr>
          <p:cNvSpPr>
            <a:spLocks noGrp="1"/>
          </p:cNvSpPr>
          <p:nvPr>
            <p:ph type="body" sz="quarter" idx="35" hasCustomPrompt="1"/>
          </p:nvPr>
        </p:nvSpPr>
        <p:spPr>
          <a:xfrm>
            <a:off x="334963" y="4309623"/>
            <a:ext cx="4608512" cy="290660"/>
          </a:xfrm>
          <a:prstGeom prst="roundRect">
            <a:avLst>
              <a:gd name="adj" fmla="val 0"/>
            </a:avLst>
          </a:prstGeom>
          <a:ln>
            <a:noFill/>
          </a:ln>
        </p:spPr>
        <p:txBody>
          <a:bodyPr lIns="0" anchor="ctr" anchorCtr="0">
            <a:noAutofit/>
          </a:bodyPr>
          <a:lstStyle>
            <a:lvl1pPr marL="0" indent="0" algn="l">
              <a:buNone/>
              <a:defRPr sz="1600">
                <a:solidFill>
                  <a:schemeClr val="tx1"/>
                </a:solidFill>
              </a:defRPr>
            </a:lvl1pPr>
          </a:lstStyle>
          <a:p>
            <a:pPr lvl="0"/>
            <a:r>
              <a:rPr lang="en-US" dirty="0"/>
              <a:t>Contact email</a:t>
            </a:r>
          </a:p>
        </p:txBody>
      </p:sp>
      <p:sp>
        <p:nvSpPr>
          <p:cNvPr id="2" name="Rectangle 1">
            <a:extLst>
              <a:ext uri="{FF2B5EF4-FFF2-40B4-BE49-F238E27FC236}">
                <a16:creationId xmlns:a16="http://schemas.microsoft.com/office/drawing/2014/main" id="{3B15FBC7-328D-45ED-BCC7-40C2F6C590B0}"/>
              </a:ext>
            </a:extLst>
          </p:cNvPr>
          <p:cNvSpPr/>
          <p:nvPr userDrawn="1"/>
        </p:nvSpPr>
        <p:spPr>
          <a:xfrm>
            <a:off x="5461950" y="2829613"/>
            <a:ext cx="5926775" cy="1877437"/>
          </a:xfrm>
          <a:prstGeom prst="rect">
            <a:avLst/>
          </a:prstGeom>
        </p:spPr>
        <p:txBody>
          <a:bodyPr wrap="square" lIns="0">
            <a:spAutoFit/>
          </a:bodyPr>
          <a:lstStyle/>
          <a:p>
            <a:r>
              <a:rPr lang="en-GB" sz="1600" b="1" dirty="0">
                <a:solidFill>
                  <a:schemeClr val="tx1"/>
                </a:solidFill>
                <a:latin typeface="Calibri" panose="020F0502020204030204" pitchFamily="34" charset="0"/>
              </a:rPr>
              <a:t>Progressive Partnership </a:t>
            </a:r>
            <a:br>
              <a:rPr lang="en-GB" sz="1600" b="1" dirty="0">
                <a:solidFill>
                  <a:schemeClr val="tx1"/>
                </a:solidFill>
                <a:latin typeface="Calibri" panose="020F0502020204030204" pitchFamily="34" charset="0"/>
              </a:rPr>
            </a:br>
            <a:r>
              <a:rPr lang="en-GB" sz="1600" dirty="0">
                <a:solidFill>
                  <a:schemeClr val="tx1"/>
                </a:solidFill>
                <a:latin typeface="Calibri" panose="020F0502020204030204" pitchFamily="34" charset="0"/>
              </a:rPr>
              <a:t>Q Court, 3 Quality Street </a:t>
            </a:r>
            <a:br>
              <a:rPr lang="en-GB" sz="1600" dirty="0">
                <a:solidFill>
                  <a:schemeClr val="tx1"/>
                </a:solidFill>
                <a:latin typeface="Calibri" panose="020F0502020204030204" pitchFamily="34" charset="0"/>
              </a:rPr>
            </a:br>
            <a:r>
              <a:rPr lang="en-GB" sz="1600" dirty="0">
                <a:solidFill>
                  <a:schemeClr val="tx1"/>
                </a:solidFill>
                <a:latin typeface="Calibri" panose="020F0502020204030204" pitchFamily="34" charset="0"/>
              </a:rPr>
              <a:t>Edinburgh, </a:t>
            </a:r>
            <a:br>
              <a:rPr lang="en-GB" sz="1600" dirty="0">
                <a:solidFill>
                  <a:schemeClr val="tx1"/>
                </a:solidFill>
                <a:latin typeface="Calibri" panose="020F0502020204030204" pitchFamily="34" charset="0"/>
              </a:rPr>
            </a:br>
            <a:r>
              <a:rPr lang="en-GB" sz="1600" dirty="0">
                <a:solidFill>
                  <a:schemeClr val="tx1"/>
                </a:solidFill>
                <a:latin typeface="Calibri" panose="020F0502020204030204" pitchFamily="34" charset="0"/>
              </a:rPr>
              <a:t>EH4 5BP </a:t>
            </a:r>
          </a:p>
          <a:p>
            <a:br>
              <a:rPr lang="en-GB" sz="1000" dirty="0">
                <a:solidFill>
                  <a:schemeClr val="tx1"/>
                </a:solidFill>
                <a:latin typeface="Calibri" panose="020F0502020204030204" pitchFamily="34" charset="0"/>
              </a:rPr>
            </a:br>
            <a:r>
              <a:rPr lang="en-GB" sz="1600" dirty="0">
                <a:solidFill>
                  <a:schemeClr val="tx1"/>
                </a:solidFill>
                <a:latin typeface="Calibri" panose="020F0502020204030204" pitchFamily="34" charset="0"/>
              </a:rPr>
              <a:t>0131 316 1900 </a:t>
            </a:r>
          </a:p>
          <a:p>
            <a:endParaRPr lang="en-GB" sz="1000" dirty="0">
              <a:solidFill>
                <a:schemeClr val="tx1"/>
              </a:solidFill>
              <a:latin typeface="Calibri" panose="020F0502020204030204" pitchFamily="34" charset="0"/>
            </a:endParaRPr>
          </a:p>
          <a:p>
            <a:r>
              <a:rPr lang="en-GB" sz="1600" dirty="0">
                <a:solidFill>
                  <a:schemeClr val="tx1"/>
                </a:solidFill>
                <a:latin typeface="Calibri" panose="020F0502020204030204" pitchFamily="34" charset="0"/>
                <a:hlinkClick r:id="rId2"/>
              </a:rPr>
              <a:t>info@progressivepartnership.co.uk</a:t>
            </a:r>
            <a:endParaRPr lang="en-US" sz="1600" dirty="0">
              <a:solidFill>
                <a:schemeClr val="tx1"/>
              </a:solidFill>
            </a:endParaRPr>
          </a:p>
        </p:txBody>
      </p:sp>
    </p:spTree>
    <p:extLst>
      <p:ext uri="{BB962C8B-B14F-4D97-AF65-F5344CB8AC3E}">
        <p14:creationId xmlns:p14="http://schemas.microsoft.com/office/powerpoint/2010/main" val="1947374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orient="horz" pos="1930">
          <p15:clr>
            <a:srgbClr val="FBAE40"/>
          </p15:clr>
        </p15:guide>
        <p15:guide id="8" orient="horz" pos="263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87AFF-02C7-42D3-B4B6-C43CABB00129}"/>
              </a:ext>
            </a:extLst>
          </p:cNvPr>
          <p:cNvSpPr>
            <a:spLocks noGrp="1"/>
          </p:cNvSpPr>
          <p:nvPr>
            <p:ph type="ctrTitle"/>
          </p:nvPr>
        </p:nvSpPr>
        <p:spPr>
          <a:xfrm>
            <a:off x="392865" y="2217927"/>
            <a:ext cx="8366958" cy="1525603"/>
          </a:xfrm>
        </p:spPr>
        <p:txBody>
          <a:bodyPr tIns="0" bIns="0" anchor="ctr" anchorCtr="0">
            <a:noAutofit/>
          </a:bodyPr>
          <a:lstStyle>
            <a:lvl1pPr algn="l">
              <a:defRPr sz="4400">
                <a:solidFill>
                  <a:schemeClr val="tx1"/>
                </a:solidFill>
              </a:defRPr>
            </a:lvl1pPr>
          </a:lstStyle>
          <a:p>
            <a:r>
              <a:rPr lang="en-US"/>
              <a:t>Click to edit Master title style</a:t>
            </a:r>
            <a:endParaRPr lang="en-GB" dirty="0"/>
          </a:p>
        </p:txBody>
      </p:sp>
      <p:sp>
        <p:nvSpPr>
          <p:cNvPr id="12" name="Shape 1164">
            <a:extLst>
              <a:ext uri="{FF2B5EF4-FFF2-40B4-BE49-F238E27FC236}">
                <a16:creationId xmlns:a16="http://schemas.microsoft.com/office/drawing/2014/main" id="{D1AE36B1-5D41-4B9E-826A-D73D8447567F}"/>
              </a:ext>
            </a:extLst>
          </p:cNvPr>
          <p:cNvSpPr/>
          <p:nvPr userDrawn="1"/>
        </p:nvSpPr>
        <p:spPr>
          <a:xfrm flipH="1">
            <a:off x="392865" y="2226734"/>
            <a:ext cx="0" cy="1525603"/>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Picture Placeholder 6">
            <a:extLst>
              <a:ext uri="{FF2B5EF4-FFF2-40B4-BE49-F238E27FC236}">
                <a16:creationId xmlns:a16="http://schemas.microsoft.com/office/drawing/2014/main" id="{865931DE-F18A-497F-BF1E-D8BFC20042D1}"/>
              </a:ext>
            </a:extLst>
          </p:cNvPr>
          <p:cNvSpPr>
            <a:spLocks noGrp="1"/>
          </p:cNvSpPr>
          <p:nvPr>
            <p:ph type="pic" sz="quarter" idx="13" hasCustomPrompt="1"/>
          </p:nvPr>
        </p:nvSpPr>
        <p:spPr>
          <a:xfrm>
            <a:off x="371473" y="782425"/>
            <a:ext cx="1163563" cy="1161936"/>
          </a:xfrm>
          <a:prstGeom prst="ellipse">
            <a:avLst/>
          </a:prstGeom>
          <a:solidFill>
            <a:schemeClr val="accent1"/>
          </a:solidFill>
          <a:ln>
            <a:solidFill>
              <a:schemeClr val="accent1"/>
            </a:solidFill>
          </a:ln>
        </p:spPr>
        <p:txBody>
          <a:bodyPr anchor="ctr" anchorCtr="0">
            <a:noAutofit/>
          </a:bodyPr>
          <a:lstStyle>
            <a:lvl1pPr marL="0" indent="0" algn="ctr">
              <a:buNone/>
              <a:defRPr sz="1400">
                <a:solidFill>
                  <a:schemeClr val="tx1"/>
                </a:solidFill>
              </a:defRPr>
            </a:lvl1pPr>
          </a:lstStyle>
          <a:p>
            <a:r>
              <a:rPr lang="en-US" dirty="0"/>
              <a:t>Icon</a:t>
            </a:r>
          </a:p>
        </p:txBody>
      </p:sp>
      <p:sp>
        <p:nvSpPr>
          <p:cNvPr id="10" name="Slide Number Placeholder 5">
            <a:extLst>
              <a:ext uri="{FF2B5EF4-FFF2-40B4-BE49-F238E27FC236}">
                <a16:creationId xmlns:a16="http://schemas.microsoft.com/office/drawing/2014/main" id="{036C57A2-6C24-4492-B2C2-71EC9270530B}"/>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pic>
        <p:nvPicPr>
          <p:cNvPr id="8" name="Picture 7">
            <a:extLst>
              <a:ext uri="{FF2B5EF4-FFF2-40B4-BE49-F238E27FC236}">
                <a16:creationId xmlns:a16="http://schemas.microsoft.com/office/drawing/2014/main" id="{0A61BA11-2A26-4A14-BC2E-8D0CBF34DB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81516" y="171965"/>
            <a:ext cx="974628" cy="974169"/>
          </a:xfrm>
          <a:prstGeom prst="rect">
            <a:avLst/>
          </a:prstGeom>
        </p:spPr>
      </p:pic>
    </p:spTree>
    <p:extLst>
      <p:ext uri="{BB962C8B-B14F-4D97-AF65-F5344CB8AC3E}">
        <p14:creationId xmlns:p14="http://schemas.microsoft.com/office/powerpoint/2010/main" val="281232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34">
          <p15:clr>
            <a:srgbClr val="FBAE40"/>
          </p15:clr>
        </p15:guide>
        <p15:guide id="2" orient="horz" pos="1956">
          <p15:clr>
            <a:srgbClr val="FBAE40"/>
          </p15:clr>
        </p15:guide>
        <p15:guide id="3" orient="horz" pos="2001">
          <p15:clr>
            <a:srgbClr val="FBAE40"/>
          </p15:clr>
        </p15:guide>
        <p15:guide id="4" orient="horz" pos="2364">
          <p15:clr>
            <a:srgbClr val="FBAE40"/>
          </p15:clr>
        </p15:guide>
        <p15:guide id="5" orient="horz" pos="2409">
          <p15:clr>
            <a:srgbClr val="FBAE40"/>
          </p15:clr>
        </p15:guide>
        <p15:guide id="6" orient="horz" pos="2727">
          <p15:clr>
            <a:srgbClr val="FBAE40"/>
          </p15:clr>
        </p15:guide>
        <p15:guide id="7" pos="551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14EA53-ACF0-4193-808C-A08A9F090C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24199" y="73531"/>
            <a:ext cx="3189672" cy="3196430"/>
          </a:xfrm>
          <a:prstGeom prst="rect">
            <a:avLst/>
          </a:prstGeom>
        </p:spPr>
      </p:pic>
      <p:sp>
        <p:nvSpPr>
          <p:cNvPr id="2" name="Title 1">
            <a:extLst>
              <a:ext uri="{FF2B5EF4-FFF2-40B4-BE49-F238E27FC236}">
                <a16:creationId xmlns:a16="http://schemas.microsoft.com/office/drawing/2014/main" id="{51787AFF-02C7-42D3-B4B6-C43CABB00129}"/>
              </a:ext>
            </a:extLst>
          </p:cNvPr>
          <p:cNvSpPr>
            <a:spLocks noGrp="1"/>
          </p:cNvSpPr>
          <p:nvPr>
            <p:ph type="ctrTitle"/>
          </p:nvPr>
        </p:nvSpPr>
        <p:spPr>
          <a:xfrm>
            <a:off x="2640013" y="2433233"/>
            <a:ext cx="6119810" cy="671917"/>
          </a:xfrm>
        </p:spPr>
        <p:txBody>
          <a:bodyPr tIns="0" bIns="0" anchor="ctr" anchorCtr="0">
            <a:noAutofit/>
          </a:bodyPr>
          <a:lstStyle>
            <a:lvl1pPr algn="l">
              <a:defRPr sz="4000">
                <a:solidFill>
                  <a:schemeClr val="tx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3132B42E-368F-46F2-B09C-1E08B7C934F7}"/>
              </a:ext>
            </a:extLst>
          </p:cNvPr>
          <p:cNvSpPr>
            <a:spLocks noGrp="1"/>
          </p:cNvSpPr>
          <p:nvPr>
            <p:ph type="subTitle" idx="1"/>
          </p:nvPr>
        </p:nvSpPr>
        <p:spPr>
          <a:xfrm>
            <a:off x="2640012" y="3176588"/>
            <a:ext cx="6119811" cy="576263"/>
          </a:xfrm>
        </p:spPr>
        <p:txBody>
          <a:bodyPr tIns="0" bIns="0" anchor="ctr" anchorCtr="0">
            <a:normAutofit/>
          </a:bodyPr>
          <a:lstStyle>
            <a:lvl1pPr marL="0" indent="0" algn="l">
              <a:buNone/>
              <a:defRPr sz="4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7" name="Picture 6">
            <a:extLst>
              <a:ext uri="{FF2B5EF4-FFF2-40B4-BE49-F238E27FC236}">
                <a16:creationId xmlns:a16="http://schemas.microsoft.com/office/drawing/2014/main" id="{9819DBF1-12E0-4DF0-B232-8462755788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8945" y="5869175"/>
            <a:ext cx="1577286" cy="887224"/>
          </a:xfrm>
          <a:prstGeom prst="rect">
            <a:avLst/>
          </a:prstGeom>
        </p:spPr>
      </p:pic>
      <p:pic>
        <p:nvPicPr>
          <p:cNvPr id="8" name="Picture 7">
            <a:extLst>
              <a:ext uri="{FF2B5EF4-FFF2-40B4-BE49-F238E27FC236}">
                <a16:creationId xmlns:a16="http://schemas.microsoft.com/office/drawing/2014/main" id="{DEF53192-9412-43EE-BF0D-2FA01470DFD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517289" y="5869175"/>
            <a:ext cx="1496582" cy="887224"/>
          </a:xfrm>
          <a:prstGeom prst="rect">
            <a:avLst/>
          </a:prstGeom>
        </p:spPr>
      </p:pic>
      <p:sp>
        <p:nvSpPr>
          <p:cNvPr id="10" name="Shape 1159">
            <a:extLst>
              <a:ext uri="{FF2B5EF4-FFF2-40B4-BE49-F238E27FC236}">
                <a16:creationId xmlns:a16="http://schemas.microsoft.com/office/drawing/2014/main" id="{C7E04995-3D8E-4130-9140-035EF8C8CF14}"/>
              </a:ext>
            </a:extLst>
          </p:cNvPr>
          <p:cNvSpPr/>
          <p:nvPr userDrawn="1"/>
        </p:nvSpPr>
        <p:spPr>
          <a:xfrm flipH="1">
            <a:off x="2617540" y="2433234"/>
            <a:ext cx="1" cy="2002452"/>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lumMod val="75000"/>
                  <a:lumOff val="25000"/>
                </a:schemeClr>
              </a:solidFill>
              <a:latin typeface="+mj-lt"/>
            </a:endParaRPr>
          </a:p>
        </p:txBody>
      </p:sp>
      <p:sp>
        <p:nvSpPr>
          <p:cNvPr id="11" name="Text Placeholder 15">
            <a:extLst>
              <a:ext uri="{FF2B5EF4-FFF2-40B4-BE49-F238E27FC236}">
                <a16:creationId xmlns:a16="http://schemas.microsoft.com/office/drawing/2014/main" id="{B0390DF3-2084-4BD5-8BDF-53050412E1DB}"/>
              </a:ext>
            </a:extLst>
          </p:cNvPr>
          <p:cNvSpPr>
            <a:spLocks noGrp="1"/>
          </p:cNvSpPr>
          <p:nvPr>
            <p:ph type="body" sz="quarter" idx="15" hasCustomPrompt="1"/>
          </p:nvPr>
        </p:nvSpPr>
        <p:spPr>
          <a:xfrm>
            <a:off x="2640013" y="3834107"/>
            <a:ext cx="6119798" cy="498269"/>
          </a:xfrm>
          <a:prstGeom prst="rect">
            <a:avLst/>
          </a:prstGeom>
        </p:spPr>
        <p:txBody>
          <a:bodyPr tIns="0" bIns="0"/>
          <a:lstStyle>
            <a:lvl1pPr marL="0" indent="0">
              <a:buNone/>
              <a:defRPr sz="2800">
                <a:solidFill>
                  <a:schemeClr val="tx1"/>
                </a:solidFill>
                <a:latin typeface="+mj-lt"/>
              </a:defRPr>
            </a:lvl1pPr>
            <a:lvl2pPr>
              <a:defRPr sz="2800">
                <a:latin typeface="+mj-lt"/>
              </a:defRPr>
            </a:lvl2pPr>
            <a:lvl3pPr>
              <a:defRPr sz="2800">
                <a:latin typeface="+mj-lt"/>
              </a:defRPr>
            </a:lvl3pPr>
            <a:lvl4pPr>
              <a:defRPr sz="2800">
                <a:latin typeface="+mj-lt"/>
              </a:defRPr>
            </a:lvl4pPr>
            <a:lvl5pPr>
              <a:defRPr sz="2800">
                <a:latin typeface="+mj-lt"/>
              </a:defRPr>
            </a:lvl5pPr>
          </a:lstStyle>
          <a:p>
            <a:pPr lvl="0"/>
            <a:r>
              <a:rPr lang="en-GB" dirty="0"/>
              <a:t>Date</a:t>
            </a:r>
          </a:p>
        </p:txBody>
      </p:sp>
    </p:spTree>
    <p:extLst>
      <p:ext uri="{BB962C8B-B14F-4D97-AF65-F5344CB8AC3E}">
        <p14:creationId xmlns:p14="http://schemas.microsoft.com/office/powerpoint/2010/main" val="2324476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663" userDrawn="1">
          <p15:clr>
            <a:srgbClr val="FBAE40"/>
          </p15:clr>
        </p15:guide>
        <p15:guide id="2" orient="horz" pos="1956" userDrawn="1">
          <p15:clr>
            <a:srgbClr val="FBAE40"/>
          </p15:clr>
        </p15:guide>
        <p15:guide id="3" orient="horz" pos="2001" userDrawn="1">
          <p15:clr>
            <a:srgbClr val="FBAE40"/>
          </p15:clr>
        </p15:guide>
        <p15:guide id="4" orient="horz" pos="2364" userDrawn="1">
          <p15:clr>
            <a:srgbClr val="FBAE40"/>
          </p15:clr>
        </p15:guide>
        <p15:guide id="5" orient="horz" pos="2409" userDrawn="1">
          <p15:clr>
            <a:srgbClr val="FBAE40"/>
          </p15:clr>
        </p15:guide>
        <p15:guide id="6" orient="horz" pos="2727" userDrawn="1">
          <p15:clr>
            <a:srgbClr val="FBAE40"/>
          </p15:clr>
        </p15:guide>
        <p15:guide id="7" pos="5518"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608510"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3" y="180789"/>
            <a:ext cx="4608517"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 name="Picture Placeholder 3">
            <a:extLst>
              <a:ext uri="{FF2B5EF4-FFF2-40B4-BE49-F238E27FC236}">
                <a16:creationId xmlns:a16="http://schemas.microsoft.com/office/drawing/2014/main" id="{E42B07E2-56F0-4968-8491-D3F4559B0B8B}"/>
              </a:ext>
            </a:extLst>
          </p:cNvPr>
          <p:cNvSpPr>
            <a:spLocks noGrp="1"/>
          </p:cNvSpPr>
          <p:nvPr>
            <p:ph type="pic" sz="quarter" idx="21" hasCustomPrompt="1"/>
          </p:nvPr>
        </p:nvSpPr>
        <p:spPr>
          <a:xfrm>
            <a:off x="1715180" y="1773239"/>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3" name="Picture Placeholder 3">
            <a:extLst>
              <a:ext uri="{FF2B5EF4-FFF2-40B4-BE49-F238E27FC236}">
                <a16:creationId xmlns:a16="http://schemas.microsoft.com/office/drawing/2014/main" id="{7949E59F-D099-46E3-AB95-15EB19B72918}"/>
              </a:ext>
            </a:extLst>
          </p:cNvPr>
          <p:cNvSpPr>
            <a:spLocks noGrp="1"/>
          </p:cNvSpPr>
          <p:nvPr>
            <p:ph type="pic" sz="quarter" idx="22" hasCustomPrompt="1"/>
          </p:nvPr>
        </p:nvSpPr>
        <p:spPr>
          <a:xfrm>
            <a:off x="1715180" y="2673497"/>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4" name="Picture Placeholder 3">
            <a:extLst>
              <a:ext uri="{FF2B5EF4-FFF2-40B4-BE49-F238E27FC236}">
                <a16:creationId xmlns:a16="http://schemas.microsoft.com/office/drawing/2014/main" id="{0F0E2777-15EB-426A-BCA4-0C8902A890ED}"/>
              </a:ext>
            </a:extLst>
          </p:cNvPr>
          <p:cNvSpPr>
            <a:spLocks noGrp="1"/>
          </p:cNvSpPr>
          <p:nvPr>
            <p:ph type="pic" sz="quarter" idx="23" hasCustomPrompt="1"/>
          </p:nvPr>
        </p:nvSpPr>
        <p:spPr>
          <a:xfrm>
            <a:off x="1715180" y="3573755"/>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5" name="Picture Placeholder 3">
            <a:extLst>
              <a:ext uri="{FF2B5EF4-FFF2-40B4-BE49-F238E27FC236}">
                <a16:creationId xmlns:a16="http://schemas.microsoft.com/office/drawing/2014/main" id="{8758170F-B745-4BF3-9D36-8A0D16F9FC45}"/>
              </a:ext>
            </a:extLst>
          </p:cNvPr>
          <p:cNvSpPr>
            <a:spLocks noGrp="1"/>
          </p:cNvSpPr>
          <p:nvPr>
            <p:ph type="pic" sz="quarter" idx="24" hasCustomPrompt="1"/>
          </p:nvPr>
        </p:nvSpPr>
        <p:spPr>
          <a:xfrm>
            <a:off x="1715180" y="4474013"/>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7" name="Picture Placeholder 3">
            <a:extLst>
              <a:ext uri="{FF2B5EF4-FFF2-40B4-BE49-F238E27FC236}">
                <a16:creationId xmlns:a16="http://schemas.microsoft.com/office/drawing/2014/main" id="{B917A2E2-D08A-4C99-8F3B-C84D2A5B6009}"/>
              </a:ext>
            </a:extLst>
          </p:cNvPr>
          <p:cNvSpPr>
            <a:spLocks noGrp="1"/>
          </p:cNvSpPr>
          <p:nvPr>
            <p:ph type="pic" sz="quarter" idx="25" hasCustomPrompt="1"/>
          </p:nvPr>
        </p:nvSpPr>
        <p:spPr>
          <a:xfrm>
            <a:off x="1715180" y="5374270"/>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8" name="Text Placeholder 7">
            <a:extLst>
              <a:ext uri="{FF2B5EF4-FFF2-40B4-BE49-F238E27FC236}">
                <a16:creationId xmlns:a16="http://schemas.microsoft.com/office/drawing/2014/main" id="{CC8BB0C0-B6AB-459C-9D67-3D6F63852D53}"/>
              </a:ext>
            </a:extLst>
          </p:cNvPr>
          <p:cNvSpPr>
            <a:spLocks noGrp="1"/>
          </p:cNvSpPr>
          <p:nvPr>
            <p:ph type="body" sz="quarter" idx="26"/>
          </p:nvPr>
        </p:nvSpPr>
        <p:spPr>
          <a:xfrm>
            <a:off x="2605701" y="2028249"/>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0" name="Text Placeholder 7">
            <a:extLst>
              <a:ext uri="{FF2B5EF4-FFF2-40B4-BE49-F238E27FC236}">
                <a16:creationId xmlns:a16="http://schemas.microsoft.com/office/drawing/2014/main" id="{B797F62F-A3FA-4A4E-916F-C177B89F7969}"/>
              </a:ext>
            </a:extLst>
          </p:cNvPr>
          <p:cNvSpPr>
            <a:spLocks noGrp="1"/>
          </p:cNvSpPr>
          <p:nvPr>
            <p:ph type="body" sz="quarter" idx="27"/>
          </p:nvPr>
        </p:nvSpPr>
        <p:spPr>
          <a:xfrm>
            <a:off x="2605701" y="2928507"/>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2" name="Text Placeholder 7">
            <a:extLst>
              <a:ext uri="{FF2B5EF4-FFF2-40B4-BE49-F238E27FC236}">
                <a16:creationId xmlns:a16="http://schemas.microsoft.com/office/drawing/2014/main" id="{00E3690B-5306-4FA4-A15A-72ECC3AB0A14}"/>
              </a:ext>
            </a:extLst>
          </p:cNvPr>
          <p:cNvSpPr>
            <a:spLocks noGrp="1"/>
          </p:cNvSpPr>
          <p:nvPr>
            <p:ph type="body" sz="quarter" idx="28"/>
          </p:nvPr>
        </p:nvSpPr>
        <p:spPr>
          <a:xfrm>
            <a:off x="2605701" y="3828765"/>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5" name="Text Placeholder 7">
            <a:extLst>
              <a:ext uri="{FF2B5EF4-FFF2-40B4-BE49-F238E27FC236}">
                <a16:creationId xmlns:a16="http://schemas.microsoft.com/office/drawing/2014/main" id="{9E2E16F5-4606-41AD-A3D4-956B09E49B77}"/>
              </a:ext>
            </a:extLst>
          </p:cNvPr>
          <p:cNvSpPr>
            <a:spLocks noGrp="1"/>
          </p:cNvSpPr>
          <p:nvPr>
            <p:ph type="body" sz="quarter" idx="29"/>
          </p:nvPr>
        </p:nvSpPr>
        <p:spPr>
          <a:xfrm>
            <a:off x="2605701" y="4729023"/>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6" name="Text Placeholder 7">
            <a:extLst>
              <a:ext uri="{FF2B5EF4-FFF2-40B4-BE49-F238E27FC236}">
                <a16:creationId xmlns:a16="http://schemas.microsoft.com/office/drawing/2014/main" id="{128F8F08-6D47-4DFB-8D3F-B6E25675F367}"/>
              </a:ext>
            </a:extLst>
          </p:cNvPr>
          <p:cNvSpPr>
            <a:spLocks noGrp="1"/>
          </p:cNvSpPr>
          <p:nvPr>
            <p:ph type="body" sz="quarter" idx="30"/>
          </p:nvPr>
        </p:nvSpPr>
        <p:spPr>
          <a:xfrm>
            <a:off x="2605701" y="5629280"/>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7" name="Picture Placeholder 3">
            <a:extLst>
              <a:ext uri="{FF2B5EF4-FFF2-40B4-BE49-F238E27FC236}">
                <a16:creationId xmlns:a16="http://schemas.microsoft.com/office/drawing/2014/main" id="{47BB64EA-D503-4E74-991B-9B0E198B13FB}"/>
              </a:ext>
            </a:extLst>
          </p:cNvPr>
          <p:cNvSpPr>
            <a:spLocks noGrp="1"/>
          </p:cNvSpPr>
          <p:nvPr>
            <p:ph type="pic" sz="quarter" idx="31" hasCustomPrompt="1"/>
          </p:nvPr>
        </p:nvSpPr>
        <p:spPr>
          <a:xfrm>
            <a:off x="6391859" y="1773239"/>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28" name="Picture Placeholder 3">
            <a:extLst>
              <a:ext uri="{FF2B5EF4-FFF2-40B4-BE49-F238E27FC236}">
                <a16:creationId xmlns:a16="http://schemas.microsoft.com/office/drawing/2014/main" id="{22651F84-514E-446D-A290-9BF121144542}"/>
              </a:ext>
            </a:extLst>
          </p:cNvPr>
          <p:cNvSpPr>
            <a:spLocks noGrp="1"/>
          </p:cNvSpPr>
          <p:nvPr>
            <p:ph type="pic" sz="quarter" idx="32" hasCustomPrompt="1"/>
          </p:nvPr>
        </p:nvSpPr>
        <p:spPr>
          <a:xfrm>
            <a:off x="6391859" y="2673497"/>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29" name="Picture Placeholder 3">
            <a:extLst>
              <a:ext uri="{FF2B5EF4-FFF2-40B4-BE49-F238E27FC236}">
                <a16:creationId xmlns:a16="http://schemas.microsoft.com/office/drawing/2014/main" id="{60656343-BD2F-4D15-8182-26E2859B4FA0}"/>
              </a:ext>
            </a:extLst>
          </p:cNvPr>
          <p:cNvSpPr>
            <a:spLocks noGrp="1"/>
          </p:cNvSpPr>
          <p:nvPr>
            <p:ph type="pic" sz="quarter" idx="33" hasCustomPrompt="1"/>
          </p:nvPr>
        </p:nvSpPr>
        <p:spPr>
          <a:xfrm>
            <a:off x="6391859" y="3573755"/>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30" name="Picture Placeholder 3">
            <a:extLst>
              <a:ext uri="{FF2B5EF4-FFF2-40B4-BE49-F238E27FC236}">
                <a16:creationId xmlns:a16="http://schemas.microsoft.com/office/drawing/2014/main" id="{B8CAEB5A-AFF6-470D-9652-8BE4874BF6BD}"/>
              </a:ext>
            </a:extLst>
          </p:cNvPr>
          <p:cNvSpPr>
            <a:spLocks noGrp="1"/>
          </p:cNvSpPr>
          <p:nvPr>
            <p:ph type="pic" sz="quarter" idx="34" hasCustomPrompt="1"/>
          </p:nvPr>
        </p:nvSpPr>
        <p:spPr>
          <a:xfrm>
            <a:off x="6391859" y="4474013"/>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31" name="Picture Placeholder 3">
            <a:extLst>
              <a:ext uri="{FF2B5EF4-FFF2-40B4-BE49-F238E27FC236}">
                <a16:creationId xmlns:a16="http://schemas.microsoft.com/office/drawing/2014/main" id="{DCB13ECD-5E46-430F-94E8-2218DA872BB7}"/>
              </a:ext>
            </a:extLst>
          </p:cNvPr>
          <p:cNvSpPr>
            <a:spLocks noGrp="1"/>
          </p:cNvSpPr>
          <p:nvPr>
            <p:ph type="pic" sz="quarter" idx="35" hasCustomPrompt="1"/>
          </p:nvPr>
        </p:nvSpPr>
        <p:spPr>
          <a:xfrm>
            <a:off x="6391859" y="5374270"/>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32" name="Text Placeholder 7">
            <a:extLst>
              <a:ext uri="{FF2B5EF4-FFF2-40B4-BE49-F238E27FC236}">
                <a16:creationId xmlns:a16="http://schemas.microsoft.com/office/drawing/2014/main" id="{6411A15E-C9DA-4B7D-994F-1E9A6E757C23}"/>
              </a:ext>
            </a:extLst>
          </p:cNvPr>
          <p:cNvSpPr>
            <a:spLocks noGrp="1"/>
          </p:cNvSpPr>
          <p:nvPr>
            <p:ph type="body" sz="quarter" idx="36"/>
          </p:nvPr>
        </p:nvSpPr>
        <p:spPr>
          <a:xfrm>
            <a:off x="7282380" y="2028249"/>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3" name="Text Placeholder 7">
            <a:extLst>
              <a:ext uri="{FF2B5EF4-FFF2-40B4-BE49-F238E27FC236}">
                <a16:creationId xmlns:a16="http://schemas.microsoft.com/office/drawing/2014/main" id="{11A06E69-36A1-4649-B98E-579C2D9D98BE}"/>
              </a:ext>
            </a:extLst>
          </p:cNvPr>
          <p:cNvSpPr>
            <a:spLocks noGrp="1"/>
          </p:cNvSpPr>
          <p:nvPr>
            <p:ph type="body" sz="quarter" idx="37"/>
          </p:nvPr>
        </p:nvSpPr>
        <p:spPr>
          <a:xfrm>
            <a:off x="7282380" y="2928507"/>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4" name="Text Placeholder 7">
            <a:extLst>
              <a:ext uri="{FF2B5EF4-FFF2-40B4-BE49-F238E27FC236}">
                <a16:creationId xmlns:a16="http://schemas.microsoft.com/office/drawing/2014/main" id="{FCBC9149-27DB-47FF-A51D-54879FFEFE1D}"/>
              </a:ext>
            </a:extLst>
          </p:cNvPr>
          <p:cNvSpPr>
            <a:spLocks noGrp="1"/>
          </p:cNvSpPr>
          <p:nvPr>
            <p:ph type="body" sz="quarter" idx="38"/>
          </p:nvPr>
        </p:nvSpPr>
        <p:spPr>
          <a:xfrm>
            <a:off x="7282380" y="3828765"/>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5" name="Text Placeholder 7">
            <a:extLst>
              <a:ext uri="{FF2B5EF4-FFF2-40B4-BE49-F238E27FC236}">
                <a16:creationId xmlns:a16="http://schemas.microsoft.com/office/drawing/2014/main" id="{BE13AEA2-2BAC-46F6-93F7-B81245852709}"/>
              </a:ext>
            </a:extLst>
          </p:cNvPr>
          <p:cNvSpPr>
            <a:spLocks noGrp="1"/>
          </p:cNvSpPr>
          <p:nvPr>
            <p:ph type="body" sz="quarter" idx="39"/>
          </p:nvPr>
        </p:nvSpPr>
        <p:spPr>
          <a:xfrm>
            <a:off x="7282380" y="4729023"/>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6" name="Text Placeholder 7">
            <a:extLst>
              <a:ext uri="{FF2B5EF4-FFF2-40B4-BE49-F238E27FC236}">
                <a16:creationId xmlns:a16="http://schemas.microsoft.com/office/drawing/2014/main" id="{78E44F53-B893-40DC-AD35-1F7D44899ADC}"/>
              </a:ext>
            </a:extLst>
          </p:cNvPr>
          <p:cNvSpPr>
            <a:spLocks noGrp="1"/>
          </p:cNvSpPr>
          <p:nvPr>
            <p:ph type="body" sz="quarter" idx="40"/>
          </p:nvPr>
        </p:nvSpPr>
        <p:spPr>
          <a:xfrm>
            <a:off x="7282380" y="5629280"/>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7" name="Slide Number Placeholder 5">
            <a:extLst>
              <a:ext uri="{FF2B5EF4-FFF2-40B4-BE49-F238E27FC236}">
                <a16:creationId xmlns:a16="http://schemas.microsoft.com/office/drawing/2014/main" id="{063C7AC9-88CF-4496-87B4-78ED23AC5960}"/>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2071334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87AFF-02C7-42D3-B4B6-C43CABB00129}"/>
              </a:ext>
            </a:extLst>
          </p:cNvPr>
          <p:cNvSpPr>
            <a:spLocks noGrp="1"/>
          </p:cNvSpPr>
          <p:nvPr>
            <p:ph type="ctrTitle"/>
          </p:nvPr>
        </p:nvSpPr>
        <p:spPr>
          <a:xfrm>
            <a:off x="392865" y="2217927"/>
            <a:ext cx="8366958" cy="1525603"/>
          </a:xfrm>
        </p:spPr>
        <p:txBody>
          <a:bodyPr tIns="0" bIns="0" anchor="ctr" anchorCtr="0">
            <a:noAutofit/>
          </a:bodyPr>
          <a:lstStyle>
            <a:lvl1pPr algn="l">
              <a:defRPr sz="4400">
                <a:solidFill>
                  <a:schemeClr val="tx1"/>
                </a:solidFill>
              </a:defRPr>
            </a:lvl1pPr>
          </a:lstStyle>
          <a:p>
            <a:r>
              <a:rPr lang="en-US"/>
              <a:t>Click to edit Master title style</a:t>
            </a:r>
            <a:endParaRPr lang="en-GB" dirty="0"/>
          </a:p>
        </p:txBody>
      </p:sp>
      <p:sp>
        <p:nvSpPr>
          <p:cNvPr id="12" name="Shape 1164">
            <a:extLst>
              <a:ext uri="{FF2B5EF4-FFF2-40B4-BE49-F238E27FC236}">
                <a16:creationId xmlns:a16="http://schemas.microsoft.com/office/drawing/2014/main" id="{D1AE36B1-5D41-4B9E-826A-D73D8447567F}"/>
              </a:ext>
            </a:extLst>
          </p:cNvPr>
          <p:cNvSpPr/>
          <p:nvPr userDrawn="1"/>
        </p:nvSpPr>
        <p:spPr>
          <a:xfrm flipH="1">
            <a:off x="392865" y="2226734"/>
            <a:ext cx="0" cy="1525603"/>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Picture Placeholder 6">
            <a:extLst>
              <a:ext uri="{FF2B5EF4-FFF2-40B4-BE49-F238E27FC236}">
                <a16:creationId xmlns:a16="http://schemas.microsoft.com/office/drawing/2014/main" id="{865931DE-F18A-497F-BF1E-D8BFC20042D1}"/>
              </a:ext>
            </a:extLst>
          </p:cNvPr>
          <p:cNvSpPr>
            <a:spLocks noGrp="1"/>
          </p:cNvSpPr>
          <p:nvPr>
            <p:ph type="pic" sz="quarter" idx="13" hasCustomPrompt="1"/>
          </p:nvPr>
        </p:nvSpPr>
        <p:spPr>
          <a:xfrm>
            <a:off x="371473" y="782425"/>
            <a:ext cx="1163563" cy="1161936"/>
          </a:xfrm>
          <a:prstGeom prst="ellipse">
            <a:avLst/>
          </a:prstGeom>
          <a:solidFill>
            <a:schemeClr val="accent1"/>
          </a:solidFill>
          <a:ln>
            <a:solidFill>
              <a:schemeClr val="accent1"/>
            </a:solidFill>
          </a:ln>
        </p:spPr>
        <p:txBody>
          <a:bodyPr anchor="ctr" anchorCtr="0">
            <a:noAutofit/>
          </a:bodyPr>
          <a:lstStyle>
            <a:lvl1pPr marL="0" indent="0" algn="ctr">
              <a:buNone/>
              <a:defRPr sz="1400">
                <a:solidFill>
                  <a:schemeClr val="tx1"/>
                </a:solidFill>
              </a:defRPr>
            </a:lvl1pPr>
          </a:lstStyle>
          <a:p>
            <a:r>
              <a:rPr lang="en-US" dirty="0"/>
              <a:t>Icon</a:t>
            </a:r>
          </a:p>
        </p:txBody>
      </p:sp>
      <p:sp>
        <p:nvSpPr>
          <p:cNvPr id="10" name="Slide Number Placeholder 5">
            <a:extLst>
              <a:ext uri="{FF2B5EF4-FFF2-40B4-BE49-F238E27FC236}">
                <a16:creationId xmlns:a16="http://schemas.microsoft.com/office/drawing/2014/main" id="{036C57A2-6C24-4492-B2C2-71EC9270530B}"/>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pic>
        <p:nvPicPr>
          <p:cNvPr id="8" name="Picture 7">
            <a:extLst>
              <a:ext uri="{FF2B5EF4-FFF2-40B4-BE49-F238E27FC236}">
                <a16:creationId xmlns:a16="http://schemas.microsoft.com/office/drawing/2014/main" id="{0A61BA11-2A26-4A14-BC2E-8D0CBF34DB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81516" y="170703"/>
            <a:ext cx="974628" cy="976693"/>
          </a:xfrm>
          <a:prstGeom prst="rect">
            <a:avLst/>
          </a:prstGeom>
        </p:spPr>
      </p:pic>
    </p:spTree>
    <p:extLst>
      <p:ext uri="{BB962C8B-B14F-4D97-AF65-F5344CB8AC3E}">
        <p14:creationId xmlns:p14="http://schemas.microsoft.com/office/powerpoint/2010/main" val="354886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34" userDrawn="1">
          <p15:clr>
            <a:srgbClr val="FBAE40"/>
          </p15:clr>
        </p15:guide>
        <p15:guide id="2" orient="horz" pos="1956">
          <p15:clr>
            <a:srgbClr val="FBAE40"/>
          </p15:clr>
        </p15:guide>
        <p15:guide id="3" orient="horz" pos="2001">
          <p15:clr>
            <a:srgbClr val="FBAE40"/>
          </p15:clr>
        </p15:guide>
        <p15:guide id="4" orient="horz" pos="2364">
          <p15:clr>
            <a:srgbClr val="FBAE40"/>
          </p15:clr>
        </p15:guide>
        <p15:guide id="5" orient="horz" pos="2409">
          <p15:clr>
            <a:srgbClr val="FBAE40"/>
          </p15:clr>
        </p15:guide>
        <p15:guide id="6" orient="horz" pos="2727">
          <p15:clr>
            <a:srgbClr val="FBAE40"/>
          </p15:clr>
        </p15:guide>
        <p15:guide id="7" pos="551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lide Number Placeholder 5">
            <a:extLst>
              <a:ext uri="{FF2B5EF4-FFF2-40B4-BE49-F238E27FC236}">
                <a16:creationId xmlns:a16="http://schemas.microsoft.com/office/drawing/2014/main" id="{8A74B032-60D2-4360-9843-7088F0C2CD2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2498372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Org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lide Number Placeholder 5">
            <a:extLst>
              <a:ext uri="{FF2B5EF4-FFF2-40B4-BE49-F238E27FC236}">
                <a16:creationId xmlns:a16="http://schemas.microsoft.com/office/drawing/2014/main" id="{8A74B032-60D2-4360-9843-7088F0C2CD2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6" name="Text Placeholder 3">
            <a:extLst>
              <a:ext uri="{FF2B5EF4-FFF2-40B4-BE49-F238E27FC236}">
                <a16:creationId xmlns:a16="http://schemas.microsoft.com/office/drawing/2014/main" id="{1B6B5E03-0DE4-47DE-AADA-448A62CFAD11}"/>
              </a:ext>
            </a:extLst>
          </p:cNvPr>
          <p:cNvSpPr>
            <a:spLocks noGrp="1"/>
          </p:cNvSpPr>
          <p:nvPr>
            <p:ph type="body" sz="quarter" idx="15"/>
          </p:nvPr>
        </p:nvSpPr>
        <p:spPr>
          <a:xfrm>
            <a:off x="4878727" y="1808000"/>
            <a:ext cx="2434546" cy="783160"/>
          </a:xfrm>
          <a:solidFill>
            <a:schemeClr val="accent1"/>
          </a:solidFill>
        </p:spPr>
        <p:txBody>
          <a:bodyPr anchor="ctr" anchorCtr="0">
            <a:normAutofit/>
          </a:bodyPr>
          <a:lstStyle>
            <a:lvl1pPr marL="0" indent="0" algn="ctr">
              <a:buNone/>
              <a:defRPr sz="1800" b="1" i="1">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7" name="Text Placeholder 3">
            <a:extLst>
              <a:ext uri="{FF2B5EF4-FFF2-40B4-BE49-F238E27FC236}">
                <a16:creationId xmlns:a16="http://schemas.microsoft.com/office/drawing/2014/main" id="{C3C4298C-40AC-4CF3-981E-A18D6557F7AC}"/>
              </a:ext>
            </a:extLst>
          </p:cNvPr>
          <p:cNvSpPr>
            <a:spLocks noGrp="1"/>
          </p:cNvSpPr>
          <p:nvPr>
            <p:ph type="body" sz="quarter" idx="16"/>
          </p:nvPr>
        </p:nvSpPr>
        <p:spPr>
          <a:xfrm>
            <a:off x="1050925" y="3078161"/>
            <a:ext cx="2349111" cy="744539"/>
          </a:xfr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5" name="Text Placeholder 3">
            <a:extLst>
              <a:ext uri="{FF2B5EF4-FFF2-40B4-BE49-F238E27FC236}">
                <a16:creationId xmlns:a16="http://schemas.microsoft.com/office/drawing/2014/main" id="{AD55EEB5-4707-49DF-B76F-2D049DE62236}"/>
              </a:ext>
            </a:extLst>
          </p:cNvPr>
          <p:cNvSpPr>
            <a:spLocks noGrp="1"/>
          </p:cNvSpPr>
          <p:nvPr>
            <p:ph type="body" sz="quarter" idx="17"/>
          </p:nvPr>
        </p:nvSpPr>
        <p:spPr>
          <a:xfrm>
            <a:off x="3717925" y="3078161"/>
            <a:ext cx="2349111" cy="744539"/>
          </a:xfr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6" name="Text Placeholder 3">
            <a:extLst>
              <a:ext uri="{FF2B5EF4-FFF2-40B4-BE49-F238E27FC236}">
                <a16:creationId xmlns:a16="http://schemas.microsoft.com/office/drawing/2014/main" id="{0E5BEC11-092B-46C9-9E1A-CCA8E1B7A319}"/>
              </a:ext>
            </a:extLst>
          </p:cNvPr>
          <p:cNvSpPr>
            <a:spLocks noGrp="1"/>
          </p:cNvSpPr>
          <p:nvPr>
            <p:ph type="body" sz="quarter" idx="18"/>
          </p:nvPr>
        </p:nvSpPr>
        <p:spPr>
          <a:xfrm>
            <a:off x="6384925" y="3078161"/>
            <a:ext cx="2349111" cy="744539"/>
          </a:xfr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7" name="Text Placeholder 3">
            <a:extLst>
              <a:ext uri="{FF2B5EF4-FFF2-40B4-BE49-F238E27FC236}">
                <a16:creationId xmlns:a16="http://schemas.microsoft.com/office/drawing/2014/main" id="{D6A8B98F-F133-4833-9870-8DE7D7A78DD3}"/>
              </a:ext>
            </a:extLst>
          </p:cNvPr>
          <p:cNvSpPr>
            <a:spLocks noGrp="1"/>
          </p:cNvSpPr>
          <p:nvPr>
            <p:ph type="body" sz="quarter" idx="19"/>
          </p:nvPr>
        </p:nvSpPr>
        <p:spPr>
          <a:xfrm>
            <a:off x="9051925" y="3078161"/>
            <a:ext cx="2349111" cy="744539"/>
          </a:xfr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bg1"/>
                </a:solidFill>
                <a:latin typeface="Calibri" panose="020F0502020204030204" pitchFamily="34" charset="0"/>
              </a:defRPr>
            </a:lvl1pPr>
          </a:lstStyle>
          <a:p>
            <a:pPr marL="0" lvl="0" algn="ctr">
              <a:lnSpc>
                <a:spcPct val="80000"/>
              </a:lnSpc>
            </a:pPr>
            <a:r>
              <a:rPr lang="en-US"/>
              <a:t>Click to edit Master text styles</a:t>
            </a:r>
          </a:p>
        </p:txBody>
      </p:sp>
      <p:sp>
        <p:nvSpPr>
          <p:cNvPr id="38" name="Text Placeholder 3">
            <a:extLst>
              <a:ext uri="{FF2B5EF4-FFF2-40B4-BE49-F238E27FC236}">
                <a16:creationId xmlns:a16="http://schemas.microsoft.com/office/drawing/2014/main" id="{41DADAEC-D12F-4992-94C9-EC0473715E7F}"/>
              </a:ext>
            </a:extLst>
          </p:cNvPr>
          <p:cNvSpPr>
            <a:spLocks noGrp="1"/>
          </p:cNvSpPr>
          <p:nvPr>
            <p:ph type="body" sz="quarter" idx="20"/>
          </p:nvPr>
        </p:nvSpPr>
        <p:spPr>
          <a:xfrm>
            <a:off x="428625" y="41703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9" name="Text Placeholder 3">
            <a:extLst>
              <a:ext uri="{FF2B5EF4-FFF2-40B4-BE49-F238E27FC236}">
                <a16:creationId xmlns:a16="http://schemas.microsoft.com/office/drawing/2014/main" id="{09E4AB13-2331-4206-A004-7FE030351ABC}"/>
              </a:ext>
            </a:extLst>
          </p:cNvPr>
          <p:cNvSpPr>
            <a:spLocks noGrp="1"/>
          </p:cNvSpPr>
          <p:nvPr>
            <p:ph type="body" sz="quarter" idx="21"/>
          </p:nvPr>
        </p:nvSpPr>
        <p:spPr>
          <a:xfrm>
            <a:off x="2282825" y="41703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0" name="Text Placeholder 3">
            <a:extLst>
              <a:ext uri="{FF2B5EF4-FFF2-40B4-BE49-F238E27FC236}">
                <a16:creationId xmlns:a16="http://schemas.microsoft.com/office/drawing/2014/main" id="{FBBEC0C4-BC61-4BB5-A400-4FE5B18C2237}"/>
              </a:ext>
            </a:extLst>
          </p:cNvPr>
          <p:cNvSpPr>
            <a:spLocks noGrp="1"/>
          </p:cNvSpPr>
          <p:nvPr>
            <p:ph type="body" sz="quarter" idx="22"/>
          </p:nvPr>
        </p:nvSpPr>
        <p:spPr>
          <a:xfrm>
            <a:off x="428625" y="46466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1" name="Text Placeholder 3">
            <a:extLst>
              <a:ext uri="{FF2B5EF4-FFF2-40B4-BE49-F238E27FC236}">
                <a16:creationId xmlns:a16="http://schemas.microsoft.com/office/drawing/2014/main" id="{813888E9-B1CF-49BC-806F-6257E5A13617}"/>
              </a:ext>
            </a:extLst>
          </p:cNvPr>
          <p:cNvSpPr>
            <a:spLocks noGrp="1"/>
          </p:cNvSpPr>
          <p:nvPr>
            <p:ph type="body" sz="quarter" idx="23"/>
          </p:nvPr>
        </p:nvSpPr>
        <p:spPr>
          <a:xfrm>
            <a:off x="2282825" y="46466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2" name="Text Placeholder 3">
            <a:extLst>
              <a:ext uri="{FF2B5EF4-FFF2-40B4-BE49-F238E27FC236}">
                <a16:creationId xmlns:a16="http://schemas.microsoft.com/office/drawing/2014/main" id="{7B49EAB0-221D-4A97-82ED-A07C9FAAF43A}"/>
              </a:ext>
            </a:extLst>
          </p:cNvPr>
          <p:cNvSpPr>
            <a:spLocks noGrp="1"/>
          </p:cNvSpPr>
          <p:nvPr>
            <p:ph type="body" sz="quarter" idx="24"/>
          </p:nvPr>
        </p:nvSpPr>
        <p:spPr>
          <a:xfrm>
            <a:off x="428625" y="51228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3" name="Text Placeholder 3">
            <a:extLst>
              <a:ext uri="{FF2B5EF4-FFF2-40B4-BE49-F238E27FC236}">
                <a16:creationId xmlns:a16="http://schemas.microsoft.com/office/drawing/2014/main" id="{243FEC88-14A9-4D69-B572-053F0FFF1D82}"/>
              </a:ext>
            </a:extLst>
          </p:cNvPr>
          <p:cNvSpPr>
            <a:spLocks noGrp="1"/>
          </p:cNvSpPr>
          <p:nvPr>
            <p:ph type="body" sz="quarter" idx="25"/>
          </p:nvPr>
        </p:nvSpPr>
        <p:spPr>
          <a:xfrm>
            <a:off x="2282825" y="51228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4" name="Text Placeholder 3">
            <a:extLst>
              <a:ext uri="{FF2B5EF4-FFF2-40B4-BE49-F238E27FC236}">
                <a16:creationId xmlns:a16="http://schemas.microsoft.com/office/drawing/2014/main" id="{139C8642-5863-4363-AC16-D7C506736573}"/>
              </a:ext>
            </a:extLst>
          </p:cNvPr>
          <p:cNvSpPr>
            <a:spLocks noGrp="1"/>
          </p:cNvSpPr>
          <p:nvPr>
            <p:ph type="body" sz="quarter" idx="26"/>
          </p:nvPr>
        </p:nvSpPr>
        <p:spPr>
          <a:xfrm>
            <a:off x="428625" y="55991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5" name="Text Placeholder 3">
            <a:extLst>
              <a:ext uri="{FF2B5EF4-FFF2-40B4-BE49-F238E27FC236}">
                <a16:creationId xmlns:a16="http://schemas.microsoft.com/office/drawing/2014/main" id="{8657389A-7C58-499D-9A9B-ED1B30DDAC85}"/>
              </a:ext>
            </a:extLst>
          </p:cNvPr>
          <p:cNvSpPr>
            <a:spLocks noGrp="1"/>
          </p:cNvSpPr>
          <p:nvPr>
            <p:ph type="body" sz="quarter" idx="27"/>
          </p:nvPr>
        </p:nvSpPr>
        <p:spPr>
          <a:xfrm>
            <a:off x="2282825" y="55991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6" name="Text Placeholder 3">
            <a:extLst>
              <a:ext uri="{FF2B5EF4-FFF2-40B4-BE49-F238E27FC236}">
                <a16:creationId xmlns:a16="http://schemas.microsoft.com/office/drawing/2014/main" id="{197DE97A-D809-4D66-8547-55FC52F4F202}"/>
              </a:ext>
            </a:extLst>
          </p:cNvPr>
          <p:cNvSpPr>
            <a:spLocks noGrp="1"/>
          </p:cNvSpPr>
          <p:nvPr>
            <p:ph type="body" sz="quarter" idx="28"/>
          </p:nvPr>
        </p:nvSpPr>
        <p:spPr>
          <a:xfrm>
            <a:off x="2282825" y="60753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7" name="Text Placeholder 3">
            <a:extLst>
              <a:ext uri="{FF2B5EF4-FFF2-40B4-BE49-F238E27FC236}">
                <a16:creationId xmlns:a16="http://schemas.microsoft.com/office/drawing/2014/main" id="{36D3F0D7-A3DF-4348-AB67-C388780C5147}"/>
              </a:ext>
            </a:extLst>
          </p:cNvPr>
          <p:cNvSpPr>
            <a:spLocks noGrp="1"/>
          </p:cNvSpPr>
          <p:nvPr>
            <p:ph type="body" sz="quarter" idx="29"/>
          </p:nvPr>
        </p:nvSpPr>
        <p:spPr>
          <a:xfrm>
            <a:off x="9051925" y="417036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8" name="Text Placeholder 3">
            <a:extLst>
              <a:ext uri="{FF2B5EF4-FFF2-40B4-BE49-F238E27FC236}">
                <a16:creationId xmlns:a16="http://schemas.microsoft.com/office/drawing/2014/main" id="{F44528D5-34A3-43AA-8ECC-83D5AD6697F2}"/>
              </a:ext>
            </a:extLst>
          </p:cNvPr>
          <p:cNvSpPr>
            <a:spLocks noGrp="1"/>
          </p:cNvSpPr>
          <p:nvPr>
            <p:ph type="body" sz="quarter" idx="30"/>
          </p:nvPr>
        </p:nvSpPr>
        <p:spPr>
          <a:xfrm>
            <a:off x="9051925" y="464661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9" name="Text Placeholder 3">
            <a:extLst>
              <a:ext uri="{FF2B5EF4-FFF2-40B4-BE49-F238E27FC236}">
                <a16:creationId xmlns:a16="http://schemas.microsoft.com/office/drawing/2014/main" id="{B0708596-18AF-48E3-9739-99D2C62936DA}"/>
              </a:ext>
            </a:extLst>
          </p:cNvPr>
          <p:cNvSpPr>
            <a:spLocks noGrp="1"/>
          </p:cNvSpPr>
          <p:nvPr>
            <p:ph type="body" sz="quarter" idx="31"/>
          </p:nvPr>
        </p:nvSpPr>
        <p:spPr>
          <a:xfrm>
            <a:off x="9051925" y="512286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50" name="Text Placeholder 3">
            <a:extLst>
              <a:ext uri="{FF2B5EF4-FFF2-40B4-BE49-F238E27FC236}">
                <a16:creationId xmlns:a16="http://schemas.microsoft.com/office/drawing/2014/main" id="{31994D44-8CD5-469D-9483-9B7D24806B03}"/>
              </a:ext>
            </a:extLst>
          </p:cNvPr>
          <p:cNvSpPr>
            <a:spLocks noGrp="1"/>
          </p:cNvSpPr>
          <p:nvPr>
            <p:ph type="body" sz="quarter" idx="32"/>
          </p:nvPr>
        </p:nvSpPr>
        <p:spPr>
          <a:xfrm>
            <a:off x="9051925" y="559911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Tree>
    <p:extLst>
      <p:ext uri="{BB962C8B-B14F-4D97-AF65-F5344CB8AC3E}">
        <p14:creationId xmlns:p14="http://schemas.microsoft.com/office/powerpoint/2010/main" val="317769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Method - Text Boxes">
    <p:spTree>
      <p:nvGrpSpPr>
        <p:cNvPr id="1" name=""/>
        <p:cNvGrpSpPr/>
        <p:nvPr/>
      </p:nvGrpSpPr>
      <p:grpSpPr>
        <a:xfrm>
          <a:off x="0" y="0"/>
          <a:ext cx="0" cy="0"/>
          <a:chOff x="0" y="0"/>
          <a:chExt cx="0" cy="0"/>
        </a:xfrm>
      </p:grpSpPr>
      <p:sp>
        <p:nvSpPr>
          <p:cNvPr id="26" name="Text Placeholder 3">
            <a:extLst>
              <a:ext uri="{FF2B5EF4-FFF2-40B4-BE49-F238E27FC236}">
                <a16:creationId xmlns:a16="http://schemas.microsoft.com/office/drawing/2014/main" id="{AC7174C0-80A5-4342-A3CC-9F04C0AB1F15}"/>
              </a:ext>
            </a:extLst>
          </p:cNvPr>
          <p:cNvSpPr>
            <a:spLocks noGrp="1"/>
          </p:cNvSpPr>
          <p:nvPr>
            <p:ph type="body" sz="quarter" idx="15"/>
          </p:nvPr>
        </p:nvSpPr>
        <p:spPr>
          <a:xfrm>
            <a:off x="428625" y="2687638"/>
            <a:ext cx="5343525" cy="355600"/>
          </a:xfrm>
          <a:solidFill>
            <a:schemeClr val="accent2"/>
          </a:solidFill>
        </p:spPr>
        <p:txBody>
          <a:bodyPr anchor="ctr" anchorCtr="0">
            <a:norm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25" name="Text Placeholder 3">
            <a:extLst>
              <a:ext uri="{FF2B5EF4-FFF2-40B4-BE49-F238E27FC236}">
                <a16:creationId xmlns:a16="http://schemas.microsoft.com/office/drawing/2014/main" id="{4E53D4F7-B538-47BA-B4B0-F14C1D63F562}"/>
              </a:ext>
            </a:extLst>
          </p:cNvPr>
          <p:cNvSpPr>
            <a:spLocks noGrp="1"/>
          </p:cNvSpPr>
          <p:nvPr>
            <p:ph type="body" sz="quarter" idx="14"/>
          </p:nvPr>
        </p:nvSpPr>
        <p:spPr>
          <a:xfrm>
            <a:off x="334963" y="2173288"/>
            <a:ext cx="11053762" cy="355600"/>
          </a:xfrm>
          <a:noFill/>
        </p:spPr>
        <p:txBody>
          <a:bodyPr anchor="ctr" anchorCtr="0">
            <a:normAutofit/>
          </a:bodyPr>
          <a:lstStyle>
            <a:lvl1pPr marL="0" indent="0" algn="ctr">
              <a:buNone/>
              <a:defRPr sz="1800">
                <a:solidFill>
                  <a:schemeClr val="tx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4" name="Text Placeholder 3">
            <a:extLst>
              <a:ext uri="{FF2B5EF4-FFF2-40B4-BE49-F238E27FC236}">
                <a16:creationId xmlns:a16="http://schemas.microsoft.com/office/drawing/2014/main" id="{B31DA6E3-44C6-43B1-AC03-2FBD670DD379}"/>
              </a:ext>
            </a:extLst>
          </p:cNvPr>
          <p:cNvSpPr>
            <a:spLocks noGrp="1"/>
          </p:cNvSpPr>
          <p:nvPr>
            <p:ph type="body" sz="quarter" idx="13"/>
          </p:nvPr>
        </p:nvSpPr>
        <p:spPr>
          <a:xfrm>
            <a:off x="334963" y="1773238"/>
            <a:ext cx="11053762" cy="355600"/>
          </a:xfrm>
          <a:solidFill>
            <a:schemeClr val="accent1"/>
          </a:solidFill>
        </p:spPr>
        <p:txBody>
          <a:bodyPr anchor="ctr" anchorCtr="0">
            <a:norm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lide Number Placeholder 5">
            <a:extLst>
              <a:ext uri="{FF2B5EF4-FFF2-40B4-BE49-F238E27FC236}">
                <a16:creationId xmlns:a16="http://schemas.microsoft.com/office/drawing/2014/main" id="{8A74B032-60D2-4360-9843-7088F0C2CD2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27" name="Text Placeholder 3">
            <a:extLst>
              <a:ext uri="{FF2B5EF4-FFF2-40B4-BE49-F238E27FC236}">
                <a16:creationId xmlns:a16="http://schemas.microsoft.com/office/drawing/2014/main" id="{AAFFBC41-42B4-4940-80FF-AB5F3F07D393}"/>
              </a:ext>
            </a:extLst>
          </p:cNvPr>
          <p:cNvSpPr>
            <a:spLocks noGrp="1"/>
          </p:cNvSpPr>
          <p:nvPr>
            <p:ph type="body" sz="quarter" idx="16"/>
          </p:nvPr>
        </p:nvSpPr>
        <p:spPr>
          <a:xfrm>
            <a:off x="428625" y="3092606"/>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28" name="Text Placeholder 3">
            <a:extLst>
              <a:ext uri="{FF2B5EF4-FFF2-40B4-BE49-F238E27FC236}">
                <a16:creationId xmlns:a16="http://schemas.microsoft.com/office/drawing/2014/main" id="{AED2DB75-260A-4EA2-8163-A3A69A10F01A}"/>
              </a:ext>
            </a:extLst>
          </p:cNvPr>
          <p:cNvSpPr>
            <a:spLocks noGrp="1"/>
          </p:cNvSpPr>
          <p:nvPr>
            <p:ph type="body" sz="quarter" idx="17"/>
          </p:nvPr>
        </p:nvSpPr>
        <p:spPr>
          <a:xfrm>
            <a:off x="428625" y="3594111"/>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29" name="Text Placeholder 3">
            <a:extLst>
              <a:ext uri="{FF2B5EF4-FFF2-40B4-BE49-F238E27FC236}">
                <a16:creationId xmlns:a16="http://schemas.microsoft.com/office/drawing/2014/main" id="{D8F4CF5D-5EE5-41EE-A6FD-1F29FDECAA32}"/>
              </a:ext>
            </a:extLst>
          </p:cNvPr>
          <p:cNvSpPr>
            <a:spLocks noGrp="1"/>
          </p:cNvSpPr>
          <p:nvPr>
            <p:ph type="body" sz="quarter" idx="18"/>
          </p:nvPr>
        </p:nvSpPr>
        <p:spPr>
          <a:xfrm>
            <a:off x="428625" y="4095616"/>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0" name="Text Placeholder 3">
            <a:extLst>
              <a:ext uri="{FF2B5EF4-FFF2-40B4-BE49-F238E27FC236}">
                <a16:creationId xmlns:a16="http://schemas.microsoft.com/office/drawing/2014/main" id="{19644F64-31D7-4853-BAE6-6C7E3D57E0CF}"/>
              </a:ext>
            </a:extLst>
          </p:cNvPr>
          <p:cNvSpPr>
            <a:spLocks noGrp="1"/>
          </p:cNvSpPr>
          <p:nvPr>
            <p:ph type="body" sz="quarter" idx="19"/>
          </p:nvPr>
        </p:nvSpPr>
        <p:spPr>
          <a:xfrm>
            <a:off x="428625" y="4597121"/>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1" name="Text Placeholder 3">
            <a:extLst>
              <a:ext uri="{FF2B5EF4-FFF2-40B4-BE49-F238E27FC236}">
                <a16:creationId xmlns:a16="http://schemas.microsoft.com/office/drawing/2014/main" id="{15D4F098-CD79-4228-B5F5-DB2F60850DA1}"/>
              </a:ext>
            </a:extLst>
          </p:cNvPr>
          <p:cNvSpPr>
            <a:spLocks noGrp="1"/>
          </p:cNvSpPr>
          <p:nvPr>
            <p:ph type="body" sz="quarter" idx="20"/>
          </p:nvPr>
        </p:nvSpPr>
        <p:spPr>
          <a:xfrm>
            <a:off x="428625" y="5098626"/>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2" name="Text Placeholder 3">
            <a:extLst>
              <a:ext uri="{FF2B5EF4-FFF2-40B4-BE49-F238E27FC236}">
                <a16:creationId xmlns:a16="http://schemas.microsoft.com/office/drawing/2014/main" id="{A3E43D5A-D6D9-480C-B304-CB2034E92E1A}"/>
              </a:ext>
            </a:extLst>
          </p:cNvPr>
          <p:cNvSpPr>
            <a:spLocks noGrp="1"/>
          </p:cNvSpPr>
          <p:nvPr>
            <p:ph type="body" sz="quarter" idx="21"/>
          </p:nvPr>
        </p:nvSpPr>
        <p:spPr>
          <a:xfrm>
            <a:off x="428625" y="5600129"/>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3" name="Text Placeholder 3">
            <a:extLst>
              <a:ext uri="{FF2B5EF4-FFF2-40B4-BE49-F238E27FC236}">
                <a16:creationId xmlns:a16="http://schemas.microsoft.com/office/drawing/2014/main" id="{67F68B22-CF63-4B8B-BED6-A0177F523F68}"/>
              </a:ext>
            </a:extLst>
          </p:cNvPr>
          <p:cNvSpPr>
            <a:spLocks noGrp="1"/>
          </p:cNvSpPr>
          <p:nvPr>
            <p:ph type="body" sz="quarter" idx="22"/>
          </p:nvPr>
        </p:nvSpPr>
        <p:spPr>
          <a:xfrm>
            <a:off x="5981700" y="3092606"/>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4" name="Text Placeholder 3">
            <a:extLst>
              <a:ext uri="{FF2B5EF4-FFF2-40B4-BE49-F238E27FC236}">
                <a16:creationId xmlns:a16="http://schemas.microsoft.com/office/drawing/2014/main" id="{0BA2F974-DA7A-457B-BB09-D46137004C8E}"/>
              </a:ext>
            </a:extLst>
          </p:cNvPr>
          <p:cNvSpPr>
            <a:spLocks noGrp="1"/>
          </p:cNvSpPr>
          <p:nvPr>
            <p:ph type="body" sz="quarter" idx="23"/>
          </p:nvPr>
        </p:nvSpPr>
        <p:spPr>
          <a:xfrm>
            <a:off x="5981700" y="3594111"/>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5" name="Text Placeholder 3">
            <a:extLst>
              <a:ext uri="{FF2B5EF4-FFF2-40B4-BE49-F238E27FC236}">
                <a16:creationId xmlns:a16="http://schemas.microsoft.com/office/drawing/2014/main" id="{F37BB99F-3BE1-4CD3-B6B6-F078ACA55A04}"/>
              </a:ext>
            </a:extLst>
          </p:cNvPr>
          <p:cNvSpPr>
            <a:spLocks noGrp="1"/>
          </p:cNvSpPr>
          <p:nvPr>
            <p:ph type="body" sz="quarter" idx="24"/>
          </p:nvPr>
        </p:nvSpPr>
        <p:spPr>
          <a:xfrm>
            <a:off x="5981700" y="4095616"/>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6" name="Text Placeholder 3">
            <a:extLst>
              <a:ext uri="{FF2B5EF4-FFF2-40B4-BE49-F238E27FC236}">
                <a16:creationId xmlns:a16="http://schemas.microsoft.com/office/drawing/2014/main" id="{AAF9FBFE-C419-43C0-BEBE-2822255DB6AC}"/>
              </a:ext>
            </a:extLst>
          </p:cNvPr>
          <p:cNvSpPr>
            <a:spLocks noGrp="1"/>
          </p:cNvSpPr>
          <p:nvPr>
            <p:ph type="body" sz="quarter" idx="25"/>
          </p:nvPr>
        </p:nvSpPr>
        <p:spPr>
          <a:xfrm>
            <a:off x="5981700" y="4597121"/>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7" name="Text Placeholder 3">
            <a:extLst>
              <a:ext uri="{FF2B5EF4-FFF2-40B4-BE49-F238E27FC236}">
                <a16:creationId xmlns:a16="http://schemas.microsoft.com/office/drawing/2014/main" id="{894199EB-E9C0-4D78-AE7E-FB0765BACF05}"/>
              </a:ext>
            </a:extLst>
          </p:cNvPr>
          <p:cNvSpPr>
            <a:spLocks noGrp="1"/>
          </p:cNvSpPr>
          <p:nvPr>
            <p:ph type="body" sz="quarter" idx="26"/>
          </p:nvPr>
        </p:nvSpPr>
        <p:spPr>
          <a:xfrm>
            <a:off x="5981700" y="5600129"/>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8" name="Text Placeholder 3">
            <a:extLst>
              <a:ext uri="{FF2B5EF4-FFF2-40B4-BE49-F238E27FC236}">
                <a16:creationId xmlns:a16="http://schemas.microsoft.com/office/drawing/2014/main" id="{A471076A-80CE-4091-A311-9B095BDD095E}"/>
              </a:ext>
            </a:extLst>
          </p:cNvPr>
          <p:cNvSpPr>
            <a:spLocks noGrp="1"/>
          </p:cNvSpPr>
          <p:nvPr>
            <p:ph type="body" sz="quarter" idx="27"/>
          </p:nvPr>
        </p:nvSpPr>
        <p:spPr>
          <a:xfrm>
            <a:off x="5981700" y="2687638"/>
            <a:ext cx="5343526" cy="355600"/>
          </a:xfrm>
          <a:solidFill>
            <a:schemeClr val="accent2">
              <a:lumMod val="60000"/>
              <a:lumOff val="40000"/>
            </a:schemeClr>
          </a:solidFill>
        </p:spPr>
        <p:txBody>
          <a:bodyPr anchor="ctr" anchorCtr="0">
            <a:norm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FC054381-063F-4E84-9A03-EE3344367266}"/>
              </a:ext>
            </a:extLst>
          </p:cNvPr>
          <p:cNvSpPr>
            <a:spLocks noGrp="1"/>
          </p:cNvSpPr>
          <p:nvPr>
            <p:ph type="body" sz="quarter" idx="28"/>
          </p:nvPr>
        </p:nvSpPr>
        <p:spPr>
          <a:xfrm>
            <a:off x="5981700" y="5098626"/>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Tree>
    <p:extLst>
      <p:ext uri="{BB962C8B-B14F-4D97-AF65-F5344CB8AC3E}">
        <p14:creationId xmlns:p14="http://schemas.microsoft.com/office/powerpoint/2010/main" val="3671741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4969556" y="1773238"/>
            <a:ext cx="6419169" cy="4140200"/>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12" name="Subtitle 2">
            <a:extLst>
              <a:ext uri="{FF2B5EF4-FFF2-40B4-BE49-F238E27FC236}">
                <a16:creationId xmlns:a16="http://schemas.microsoft.com/office/drawing/2014/main" id="{6B73036E-03E0-4BC8-A1DA-B54489EC8F54}"/>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6091"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15">
            <a:extLst>
              <a:ext uri="{FF2B5EF4-FFF2-40B4-BE49-F238E27FC236}">
                <a16:creationId xmlns:a16="http://schemas.microsoft.com/office/drawing/2014/main" id="{F2A97D82-1BAC-4D88-86D5-59D4E2AC926E}"/>
              </a:ext>
            </a:extLst>
          </p:cNvPr>
          <p:cNvSpPr>
            <a:spLocks noGrp="1"/>
          </p:cNvSpPr>
          <p:nvPr>
            <p:ph type="body" sz="quarter" idx="19"/>
          </p:nvPr>
        </p:nvSpPr>
        <p:spPr>
          <a:xfrm>
            <a:off x="4943477" y="6114064"/>
            <a:ext cx="4367674" cy="344487"/>
          </a:xfrm>
          <a:prstGeom prst="rect">
            <a:avLst/>
          </a:prstGeom>
        </p:spPr>
        <p:txBody>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cxnSp>
        <p:nvCxnSpPr>
          <p:cNvPr id="10" name="Straight Connector 9">
            <a:extLst>
              <a:ext uri="{FF2B5EF4-FFF2-40B4-BE49-F238E27FC236}">
                <a16:creationId xmlns:a16="http://schemas.microsoft.com/office/drawing/2014/main" id="{C09600BD-552C-4991-8556-7E3DB531339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1" name="Text Placeholder 15">
            <a:extLst>
              <a:ext uri="{FF2B5EF4-FFF2-40B4-BE49-F238E27FC236}">
                <a16:creationId xmlns:a16="http://schemas.microsoft.com/office/drawing/2014/main" id="{76455754-034B-4FE0-8D3A-6BDB29E0E168}"/>
              </a:ext>
            </a:extLst>
          </p:cNvPr>
          <p:cNvSpPr>
            <a:spLocks noGrp="1"/>
          </p:cNvSpPr>
          <p:nvPr>
            <p:ph type="body" sz="quarter" idx="20"/>
          </p:nvPr>
        </p:nvSpPr>
        <p:spPr>
          <a:xfrm>
            <a:off x="9311150" y="6114063"/>
            <a:ext cx="2077576" cy="344487"/>
          </a:xfrm>
          <a:prstGeom prst="rect">
            <a:avLst/>
          </a:prstGeom>
        </p:spPr>
        <p:txBody>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3" name="Title 1">
            <a:extLst>
              <a:ext uri="{FF2B5EF4-FFF2-40B4-BE49-F238E27FC236}">
                <a16:creationId xmlns:a16="http://schemas.microsoft.com/office/drawing/2014/main" id="{5D8861A1-2098-4A9A-8082-B69749034F39}"/>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4" name="Text Placeholder 15">
            <a:extLst>
              <a:ext uri="{FF2B5EF4-FFF2-40B4-BE49-F238E27FC236}">
                <a16:creationId xmlns:a16="http://schemas.microsoft.com/office/drawing/2014/main" id="{9F5DA177-EBEB-4456-9E97-EB20BA509A6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5" name="Slide Number Placeholder 5">
            <a:extLst>
              <a:ext uri="{FF2B5EF4-FFF2-40B4-BE49-F238E27FC236}">
                <a16:creationId xmlns:a16="http://schemas.microsoft.com/office/drawing/2014/main" id="{DC564927-45F2-46F4-ADD6-026787ADC08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3433374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orient="horz" pos="416"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hart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F54C031-8B4D-4FA0-BDE8-AF15EA630F42}"/>
              </a:ext>
            </a:extLst>
          </p:cNvPr>
          <p:cNvSpPr>
            <a:spLocks noGrp="1"/>
          </p:cNvSpPr>
          <p:nvPr>
            <p:ph type="pic" sz="quarter" idx="21"/>
          </p:nvPr>
        </p:nvSpPr>
        <p:spPr>
          <a:xfrm>
            <a:off x="4968875" y="1773238"/>
            <a:ext cx="6419850" cy="4140200"/>
          </a:xfrm>
        </p:spPr>
        <p:txBody>
          <a:bodyPr/>
          <a:lstStyle>
            <a:lvl1pPr>
              <a:defRPr>
                <a:solidFill>
                  <a:schemeClr val="tx1"/>
                </a:solidFill>
              </a:defRPr>
            </a:lvl1pPr>
          </a:lstStyle>
          <a:p>
            <a:r>
              <a:rPr lang="en-US" dirty="0"/>
              <a:t>Click icon to add picture</a:t>
            </a:r>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6091"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15">
            <a:extLst>
              <a:ext uri="{FF2B5EF4-FFF2-40B4-BE49-F238E27FC236}">
                <a16:creationId xmlns:a16="http://schemas.microsoft.com/office/drawing/2014/main" id="{F2A97D82-1BAC-4D88-86D5-59D4E2AC926E}"/>
              </a:ext>
            </a:extLst>
          </p:cNvPr>
          <p:cNvSpPr>
            <a:spLocks noGrp="1"/>
          </p:cNvSpPr>
          <p:nvPr>
            <p:ph type="body" sz="quarter" idx="19"/>
          </p:nvPr>
        </p:nvSpPr>
        <p:spPr>
          <a:xfrm>
            <a:off x="4943477"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cxnSp>
        <p:nvCxnSpPr>
          <p:cNvPr id="10" name="Straight Connector 9">
            <a:extLst>
              <a:ext uri="{FF2B5EF4-FFF2-40B4-BE49-F238E27FC236}">
                <a16:creationId xmlns:a16="http://schemas.microsoft.com/office/drawing/2014/main" id="{C09600BD-552C-4991-8556-7E3DB531339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1" name="Text Placeholder 15">
            <a:extLst>
              <a:ext uri="{FF2B5EF4-FFF2-40B4-BE49-F238E27FC236}">
                <a16:creationId xmlns:a16="http://schemas.microsoft.com/office/drawing/2014/main" id="{76455754-034B-4FE0-8D3A-6BDB29E0E168}"/>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4" name="Title 1">
            <a:extLst>
              <a:ext uri="{FF2B5EF4-FFF2-40B4-BE49-F238E27FC236}">
                <a16:creationId xmlns:a16="http://schemas.microsoft.com/office/drawing/2014/main" id="{C0F3B955-9A8F-443F-9072-EE58F9F7FA5B}"/>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5" name="Text Placeholder 15">
            <a:extLst>
              <a:ext uri="{FF2B5EF4-FFF2-40B4-BE49-F238E27FC236}">
                <a16:creationId xmlns:a16="http://schemas.microsoft.com/office/drawing/2014/main" id="{38C8F27D-B720-49FD-BA9A-2D3CA5B24D8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ubtitle 2">
            <a:extLst>
              <a:ext uri="{FF2B5EF4-FFF2-40B4-BE49-F238E27FC236}">
                <a16:creationId xmlns:a16="http://schemas.microsoft.com/office/drawing/2014/main" id="{8898E0E6-56FB-45EA-9FA9-86DC943AF5B3}"/>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
        <p:nvSpPr>
          <p:cNvPr id="16" name="Slide Number Placeholder 5">
            <a:extLst>
              <a:ext uri="{FF2B5EF4-FFF2-40B4-BE49-F238E27FC236}">
                <a16:creationId xmlns:a16="http://schemas.microsoft.com/office/drawing/2014/main" id="{06DDDFAC-040A-4EE8-BAD7-D2D2D117953A}"/>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2783463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2 x  Charts and Content">
    <p:spTree>
      <p:nvGrpSpPr>
        <p:cNvPr id="1" name=""/>
        <p:cNvGrpSpPr/>
        <p:nvPr/>
      </p:nvGrpSpPr>
      <p:grpSpPr>
        <a:xfrm>
          <a:off x="0" y="0"/>
          <a:ext cx="0" cy="0"/>
          <a:chOff x="0" y="0"/>
          <a:chExt cx="0" cy="0"/>
        </a:xfrm>
      </p:grpSpPr>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4969556" y="1775666"/>
            <a:ext cx="6419169" cy="2016640"/>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a:xfrm>
            <a:off x="11388724" y="6356350"/>
            <a:ext cx="803275"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6091"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15">
            <a:extLst>
              <a:ext uri="{FF2B5EF4-FFF2-40B4-BE49-F238E27FC236}">
                <a16:creationId xmlns:a16="http://schemas.microsoft.com/office/drawing/2014/main" id="{F2A97D82-1BAC-4D88-86D5-59D4E2AC926E}"/>
              </a:ext>
            </a:extLst>
          </p:cNvPr>
          <p:cNvSpPr>
            <a:spLocks noGrp="1"/>
          </p:cNvSpPr>
          <p:nvPr>
            <p:ph type="body" sz="quarter" idx="19"/>
          </p:nvPr>
        </p:nvSpPr>
        <p:spPr>
          <a:xfrm>
            <a:off x="4943477"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cxnSp>
        <p:nvCxnSpPr>
          <p:cNvPr id="10" name="Straight Connector 9">
            <a:extLst>
              <a:ext uri="{FF2B5EF4-FFF2-40B4-BE49-F238E27FC236}">
                <a16:creationId xmlns:a16="http://schemas.microsoft.com/office/drawing/2014/main" id="{C09600BD-552C-4991-8556-7E3DB531339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1" name="Text Placeholder 15">
            <a:extLst>
              <a:ext uri="{FF2B5EF4-FFF2-40B4-BE49-F238E27FC236}">
                <a16:creationId xmlns:a16="http://schemas.microsoft.com/office/drawing/2014/main" id="{76455754-034B-4FE0-8D3A-6BDB29E0E168}"/>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3" name="Chart Placeholder 15">
            <a:extLst>
              <a:ext uri="{FF2B5EF4-FFF2-40B4-BE49-F238E27FC236}">
                <a16:creationId xmlns:a16="http://schemas.microsoft.com/office/drawing/2014/main" id="{AA0A2279-7B6C-4193-A5E4-3CA2087F071F}"/>
              </a:ext>
            </a:extLst>
          </p:cNvPr>
          <p:cNvSpPr>
            <a:spLocks noGrp="1"/>
          </p:cNvSpPr>
          <p:nvPr>
            <p:ph type="chart" sz="quarter" idx="21"/>
          </p:nvPr>
        </p:nvSpPr>
        <p:spPr>
          <a:xfrm>
            <a:off x="4969555" y="3896798"/>
            <a:ext cx="6419169" cy="2016640"/>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14" name="Title 1">
            <a:extLst>
              <a:ext uri="{FF2B5EF4-FFF2-40B4-BE49-F238E27FC236}">
                <a16:creationId xmlns:a16="http://schemas.microsoft.com/office/drawing/2014/main" id="{758746CB-0715-4CFC-8448-2B9C4A95B3D9}"/>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5" name="Text Placeholder 15">
            <a:extLst>
              <a:ext uri="{FF2B5EF4-FFF2-40B4-BE49-F238E27FC236}">
                <a16:creationId xmlns:a16="http://schemas.microsoft.com/office/drawing/2014/main" id="{81B001C3-295F-4BFC-94CA-ABC1A2F5CFE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7" name="Subtitle 2">
            <a:extLst>
              <a:ext uri="{FF2B5EF4-FFF2-40B4-BE49-F238E27FC236}">
                <a16:creationId xmlns:a16="http://schemas.microsoft.com/office/drawing/2014/main" id="{8AB2B771-B26B-4A1C-97E9-A881BA3439EE}"/>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Tree>
    <p:extLst>
      <p:ext uri="{BB962C8B-B14F-4D97-AF65-F5344CB8AC3E}">
        <p14:creationId xmlns:p14="http://schemas.microsoft.com/office/powerpoint/2010/main" val="1131928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3 x Charts and Content">
    <p:spTree>
      <p:nvGrpSpPr>
        <p:cNvPr id="1" name=""/>
        <p:cNvGrpSpPr/>
        <p:nvPr/>
      </p:nvGrpSpPr>
      <p:grpSpPr>
        <a:xfrm>
          <a:off x="0" y="0"/>
          <a:ext cx="0" cy="0"/>
          <a:chOff x="0" y="0"/>
          <a:chExt cx="0" cy="0"/>
        </a:xfrm>
      </p:grpSpPr>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4943476" y="3106994"/>
            <a:ext cx="6445250" cy="2806444"/>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a:xfrm>
            <a:off x="11388724" y="6356350"/>
            <a:ext cx="803275"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2309"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0" name="Chart Placeholder 15">
            <a:extLst>
              <a:ext uri="{FF2B5EF4-FFF2-40B4-BE49-F238E27FC236}">
                <a16:creationId xmlns:a16="http://schemas.microsoft.com/office/drawing/2014/main" id="{37469A43-22D4-45D5-982C-AF5FA2AA9575}"/>
              </a:ext>
            </a:extLst>
          </p:cNvPr>
          <p:cNvSpPr>
            <a:spLocks noGrp="1"/>
          </p:cNvSpPr>
          <p:nvPr>
            <p:ph type="chart" sz="quarter" idx="20"/>
          </p:nvPr>
        </p:nvSpPr>
        <p:spPr>
          <a:xfrm>
            <a:off x="4943475" y="1209652"/>
            <a:ext cx="2895588" cy="1878343"/>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11" name="Chart Placeholder 15">
            <a:extLst>
              <a:ext uri="{FF2B5EF4-FFF2-40B4-BE49-F238E27FC236}">
                <a16:creationId xmlns:a16="http://schemas.microsoft.com/office/drawing/2014/main" id="{4DF73A70-8A4F-4CDB-BEE2-789C6315BF03}"/>
              </a:ext>
            </a:extLst>
          </p:cNvPr>
          <p:cNvSpPr>
            <a:spLocks noGrp="1"/>
          </p:cNvSpPr>
          <p:nvPr>
            <p:ph type="chart" sz="quarter" idx="21"/>
          </p:nvPr>
        </p:nvSpPr>
        <p:spPr>
          <a:xfrm>
            <a:off x="7953388" y="1209652"/>
            <a:ext cx="2895588" cy="1878343"/>
          </a:xfrm>
        </p:spPr>
        <p:txBody>
          <a:bodyPr>
            <a:normAutofit/>
          </a:bodyPr>
          <a:lstStyle>
            <a:lvl1pPr marL="0" indent="0">
              <a:buNone/>
              <a:defRPr sz="2400">
                <a:solidFill>
                  <a:schemeClr val="tx1"/>
                </a:solidFill>
              </a:defRPr>
            </a:lvl1pPr>
          </a:lstStyle>
          <a:p>
            <a:r>
              <a:rPr lang="en-US" dirty="0"/>
              <a:t>Click icon to add chart</a:t>
            </a:r>
            <a:endParaRPr lang="en-GB" dirty="0"/>
          </a:p>
        </p:txBody>
      </p:sp>
      <p:cxnSp>
        <p:nvCxnSpPr>
          <p:cNvPr id="13" name="Straight Connector 12">
            <a:extLst>
              <a:ext uri="{FF2B5EF4-FFF2-40B4-BE49-F238E27FC236}">
                <a16:creationId xmlns:a16="http://schemas.microsoft.com/office/drawing/2014/main" id="{FCF7057D-1DE1-4E16-849E-07E6A6D875D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4" name="Text Placeholder 15">
            <a:extLst>
              <a:ext uri="{FF2B5EF4-FFF2-40B4-BE49-F238E27FC236}">
                <a16:creationId xmlns:a16="http://schemas.microsoft.com/office/drawing/2014/main" id="{FEA19783-587D-496D-9B57-8CCE647E84ED}"/>
              </a:ext>
            </a:extLst>
          </p:cNvPr>
          <p:cNvSpPr>
            <a:spLocks noGrp="1"/>
          </p:cNvSpPr>
          <p:nvPr>
            <p:ph type="body" sz="quarter" idx="19"/>
          </p:nvPr>
        </p:nvSpPr>
        <p:spPr>
          <a:xfrm>
            <a:off x="4943477"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5" name="Text Placeholder 15">
            <a:extLst>
              <a:ext uri="{FF2B5EF4-FFF2-40B4-BE49-F238E27FC236}">
                <a16:creationId xmlns:a16="http://schemas.microsoft.com/office/drawing/2014/main" id="{DD11324A-B5C0-478B-8640-9B895C93559E}"/>
              </a:ext>
            </a:extLst>
          </p:cNvPr>
          <p:cNvSpPr>
            <a:spLocks noGrp="1"/>
          </p:cNvSpPr>
          <p:nvPr>
            <p:ph type="body" sz="quarter" idx="22"/>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9" name="Title 1">
            <a:extLst>
              <a:ext uri="{FF2B5EF4-FFF2-40B4-BE49-F238E27FC236}">
                <a16:creationId xmlns:a16="http://schemas.microsoft.com/office/drawing/2014/main" id="{22730DFE-AA8B-4CAE-969D-C8F5877F5A4F}"/>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E6963694-FA72-4F5C-A497-656DDC9B5A1C}"/>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7" name="Subtitle 2">
            <a:extLst>
              <a:ext uri="{FF2B5EF4-FFF2-40B4-BE49-F238E27FC236}">
                <a16:creationId xmlns:a16="http://schemas.microsoft.com/office/drawing/2014/main" id="{A548175E-88FA-4D1D-A641-2A547B8C302F}"/>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Tree>
    <p:extLst>
      <p:ext uri="{BB962C8B-B14F-4D97-AF65-F5344CB8AC3E}">
        <p14:creationId xmlns:p14="http://schemas.microsoft.com/office/powerpoint/2010/main" val="2937326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lide Number Placeholder 5">
            <a:extLst>
              <a:ext uri="{FF2B5EF4-FFF2-40B4-BE49-F238E27FC236}">
                <a16:creationId xmlns:a16="http://schemas.microsoft.com/office/drawing/2014/main" id="{8A74B032-60D2-4360-9843-7088F0C2CD2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415214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Long Chart with Explanation">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363540" y="1773239"/>
            <a:ext cx="11025185" cy="3330074"/>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0" name="Text Placeholder 15">
            <a:extLst>
              <a:ext uri="{FF2B5EF4-FFF2-40B4-BE49-F238E27FC236}">
                <a16:creationId xmlns:a16="http://schemas.microsoft.com/office/drawing/2014/main" id="{92D1609D-7758-40DF-80EF-992AD510CACA}"/>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Title 1">
            <a:extLst>
              <a:ext uri="{FF2B5EF4-FFF2-40B4-BE49-F238E27FC236}">
                <a16:creationId xmlns:a16="http://schemas.microsoft.com/office/drawing/2014/main" id="{A3FB55F1-292B-4A81-B7F8-A65CD2FCD443}"/>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4" name="Shape 1164">
            <a:extLst>
              <a:ext uri="{FF2B5EF4-FFF2-40B4-BE49-F238E27FC236}">
                <a16:creationId xmlns:a16="http://schemas.microsoft.com/office/drawing/2014/main" id="{C8D4B34F-2F5D-4FD1-94FF-74F08A0F7E3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5" name="Subtitle 2">
            <a:extLst>
              <a:ext uri="{FF2B5EF4-FFF2-40B4-BE49-F238E27FC236}">
                <a16:creationId xmlns:a16="http://schemas.microsoft.com/office/drawing/2014/main" id="{C1CAEEC6-98CF-480A-9CE2-22BA24804E86}"/>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cxnSp>
        <p:nvCxnSpPr>
          <p:cNvPr id="3" name="Straight Connector 2">
            <a:extLst>
              <a:ext uri="{FF2B5EF4-FFF2-40B4-BE49-F238E27FC236}">
                <a16:creationId xmlns:a16="http://schemas.microsoft.com/office/drawing/2014/main" id="{F0F992A7-C2C2-4CBA-B21B-224B6B9058A9}"/>
              </a:ext>
            </a:extLst>
          </p:cNvPr>
          <p:cNvCxnSpPr/>
          <p:nvPr userDrawn="1"/>
        </p:nvCxnSpPr>
        <p:spPr>
          <a:xfrm>
            <a:off x="308881" y="5158187"/>
            <a:ext cx="1110842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6BE0A82B-F489-4149-A5EB-6905467E9628}"/>
              </a:ext>
            </a:extLst>
          </p:cNvPr>
          <p:cNvSpPr>
            <a:spLocks noGrp="1"/>
          </p:cNvSpPr>
          <p:nvPr>
            <p:ph type="body" sz="quarter" idx="19"/>
          </p:nvPr>
        </p:nvSpPr>
        <p:spPr>
          <a:xfrm>
            <a:off x="334963"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8" name="Text Placeholder 15">
            <a:extLst>
              <a:ext uri="{FF2B5EF4-FFF2-40B4-BE49-F238E27FC236}">
                <a16:creationId xmlns:a16="http://schemas.microsoft.com/office/drawing/2014/main" id="{8A121265-9488-403C-BF8D-4B57874204A6}"/>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9" name="Text Placeholder 20">
            <a:extLst>
              <a:ext uri="{FF2B5EF4-FFF2-40B4-BE49-F238E27FC236}">
                <a16:creationId xmlns:a16="http://schemas.microsoft.com/office/drawing/2014/main" id="{E67A4AA1-23DE-4D8F-90F9-60FA1BADF297}"/>
              </a:ext>
            </a:extLst>
          </p:cNvPr>
          <p:cNvSpPr>
            <a:spLocks noGrp="1"/>
          </p:cNvSpPr>
          <p:nvPr>
            <p:ph type="body" sz="quarter" idx="21"/>
          </p:nvPr>
        </p:nvSpPr>
        <p:spPr>
          <a:xfrm>
            <a:off x="584964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137405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Long Chart + Table with Explanation">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363541" y="1773239"/>
            <a:ext cx="8573070" cy="3330074"/>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0" name="Text Placeholder 15">
            <a:extLst>
              <a:ext uri="{FF2B5EF4-FFF2-40B4-BE49-F238E27FC236}">
                <a16:creationId xmlns:a16="http://schemas.microsoft.com/office/drawing/2014/main" id="{92D1609D-7758-40DF-80EF-992AD510CACA}"/>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Title 1">
            <a:extLst>
              <a:ext uri="{FF2B5EF4-FFF2-40B4-BE49-F238E27FC236}">
                <a16:creationId xmlns:a16="http://schemas.microsoft.com/office/drawing/2014/main" id="{A3FB55F1-292B-4A81-B7F8-A65CD2FCD443}"/>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4" name="Shape 1164">
            <a:extLst>
              <a:ext uri="{FF2B5EF4-FFF2-40B4-BE49-F238E27FC236}">
                <a16:creationId xmlns:a16="http://schemas.microsoft.com/office/drawing/2014/main" id="{C8D4B34F-2F5D-4FD1-94FF-74F08A0F7E3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5" name="Subtitle 2">
            <a:extLst>
              <a:ext uri="{FF2B5EF4-FFF2-40B4-BE49-F238E27FC236}">
                <a16:creationId xmlns:a16="http://schemas.microsoft.com/office/drawing/2014/main" id="{C1CAEEC6-98CF-480A-9CE2-22BA24804E86}"/>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cxnSp>
        <p:nvCxnSpPr>
          <p:cNvPr id="3" name="Straight Connector 2">
            <a:extLst>
              <a:ext uri="{FF2B5EF4-FFF2-40B4-BE49-F238E27FC236}">
                <a16:creationId xmlns:a16="http://schemas.microsoft.com/office/drawing/2014/main" id="{F0F992A7-C2C2-4CBA-B21B-224B6B9058A9}"/>
              </a:ext>
            </a:extLst>
          </p:cNvPr>
          <p:cNvCxnSpPr/>
          <p:nvPr userDrawn="1"/>
        </p:nvCxnSpPr>
        <p:spPr>
          <a:xfrm>
            <a:off x="308881" y="5158187"/>
            <a:ext cx="1110842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6BE0A82B-F489-4149-A5EB-6905467E9628}"/>
              </a:ext>
            </a:extLst>
          </p:cNvPr>
          <p:cNvSpPr>
            <a:spLocks noGrp="1"/>
          </p:cNvSpPr>
          <p:nvPr>
            <p:ph type="body" sz="quarter" idx="19"/>
          </p:nvPr>
        </p:nvSpPr>
        <p:spPr>
          <a:xfrm>
            <a:off x="334963"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8" name="Text Placeholder 15">
            <a:extLst>
              <a:ext uri="{FF2B5EF4-FFF2-40B4-BE49-F238E27FC236}">
                <a16:creationId xmlns:a16="http://schemas.microsoft.com/office/drawing/2014/main" id="{8A121265-9488-403C-BF8D-4B57874204A6}"/>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9" name="Text Placeholder 20">
            <a:extLst>
              <a:ext uri="{FF2B5EF4-FFF2-40B4-BE49-F238E27FC236}">
                <a16:creationId xmlns:a16="http://schemas.microsoft.com/office/drawing/2014/main" id="{E67A4AA1-23DE-4D8F-90F9-60FA1BADF297}"/>
              </a:ext>
            </a:extLst>
          </p:cNvPr>
          <p:cNvSpPr>
            <a:spLocks noGrp="1"/>
          </p:cNvSpPr>
          <p:nvPr>
            <p:ph type="body" sz="quarter" idx="21"/>
          </p:nvPr>
        </p:nvSpPr>
        <p:spPr>
          <a:xfrm>
            <a:off x="584964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
        <p:nvSpPr>
          <p:cNvPr id="4" name="Table Placeholder 3">
            <a:extLst>
              <a:ext uri="{FF2B5EF4-FFF2-40B4-BE49-F238E27FC236}">
                <a16:creationId xmlns:a16="http://schemas.microsoft.com/office/drawing/2014/main" id="{8E999531-0BF5-4BBD-A7FB-5A0C71C56A91}"/>
              </a:ext>
            </a:extLst>
          </p:cNvPr>
          <p:cNvSpPr>
            <a:spLocks noGrp="1"/>
          </p:cNvSpPr>
          <p:nvPr>
            <p:ph type="tbl" sz="quarter" idx="22"/>
          </p:nvPr>
        </p:nvSpPr>
        <p:spPr>
          <a:xfrm>
            <a:off x="9021764" y="1773238"/>
            <a:ext cx="2366962" cy="3328987"/>
          </a:xfrm>
          <a:solidFill>
            <a:schemeClr val="bg2"/>
          </a:solidFill>
        </p:spPr>
        <p:txBody>
          <a:bodyPr>
            <a:normAutofit/>
          </a:bodyPr>
          <a:lstStyle>
            <a:lvl1pPr marL="0" indent="0">
              <a:buNone/>
              <a:defRPr sz="2400">
                <a:solidFill>
                  <a:schemeClr val="tx1"/>
                </a:solidFill>
              </a:defRPr>
            </a:lvl1pPr>
          </a:lstStyle>
          <a:p>
            <a:r>
              <a:rPr lang="en-US" dirty="0"/>
              <a:t>Click icon to add table</a:t>
            </a:r>
          </a:p>
        </p:txBody>
      </p:sp>
    </p:spTree>
    <p:extLst>
      <p:ext uri="{BB962C8B-B14F-4D97-AF65-F5344CB8AC3E}">
        <p14:creationId xmlns:p14="http://schemas.microsoft.com/office/powerpoint/2010/main" val="1036109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4 x Imag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1887794" y="1773239"/>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4" name="Picture Placeholder 3">
            <a:extLst>
              <a:ext uri="{FF2B5EF4-FFF2-40B4-BE49-F238E27FC236}">
                <a16:creationId xmlns:a16="http://schemas.microsoft.com/office/drawing/2014/main" id="{BF63C8C0-15D9-488B-967E-7F92BB4C8EA0}"/>
              </a:ext>
            </a:extLst>
          </p:cNvPr>
          <p:cNvSpPr>
            <a:spLocks noGrp="1"/>
          </p:cNvSpPr>
          <p:nvPr>
            <p:ph type="pic" sz="quarter" idx="19"/>
          </p:nvPr>
        </p:nvSpPr>
        <p:spPr>
          <a:xfrm>
            <a:off x="334963" y="1773239"/>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3" name="Content Placeholder 2">
            <a:extLst>
              <a:ext uri="{FF2B5EF4-FFF2-40B4-BE49-F238E27FC236}">
                <a16:creationId xmlns:a16="http://schemas.microsoft.com/office/drawing/2014/main" id="{597A7DE0-A6CC-465F-B22C-F8591DBA936C}"/>
              </a:ext>
            </a:extLst>
          </p:cNvPr>
          <p:cNvSpPr>
            <a:spLocks noGrp="1"/>
          </p:cNvSpPr>
          <p:nvPr>
            <p:ph sz="quarter" idx="20"/>
          </p:nvPr>
        </p:nvSpPr>
        <p:spPr>
          <a:xfrm>
            <a:off x="1887794" y="2836713"/>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4" name="Picture Placeholder 3">
            <a:extLst>
              <a:ext uri="{FF2B5EF4-FFF2-40B4-BE49-F238E27FC236}">
                <a16:creationId xmlns:a16="http://schemas.microsoft.com/office/drawing/2014/main" id="{A7FB07AC-E9C4-45EE-B235-A809B3E43C88}"/>
              </a:ext>
            </a:extLst>
          </p:cNvPr>
          <p:cNvSpPr>
            <a:spLocks noGrp="1"/>
          </p:cNvSpPr>
          <p:nvPr>
            <p:ph type="pic" sz="quarter" idx="21"/>
          </p:nvPr>
        </p:nvSpPr>
        <p:spPr>
          <a:xfrm>
            <a:off x="334963" y="2836713"/>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5" name="Content Placeholder 2">
            <a:extLst>
              <a:ext uri="{FF2B5EF4-FFF2-40B4-BE49-F238E27FC236}">
                <a16:creationId xmlns:a16="http://schemas.microsoft.com/office/drawing/2014/main" id="{12C610E3-E962-49A3-BF8A-4D5DE4D503E4}"/>
              </a:ext>
            </a:extLst>
          </p:cNvPr>
          <p:cNvSpPr>
            <a:spLocks noGrp="1"/>
          </p:cNvSpPr>
          <p:nvPr>
            <p:ph sz="quarter" idx="22"/>
          </p:nvPr>
        </p:nvSpPr>
        <p:spPr>
          <a:xfrm>
            <a:off x="1887794" y="3900187"/>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6" name="Picture Placeholder 3">
            <a:extLst>
              <a:ext uri="{FF2B5EF4-FFF2-40B4-BE49-F238E27FC236}">
                <a16:creationId xmlns:a16="http://schemas.microsoft.com/office/drawing/2014/main" id="{9A99E5EA-076D-4E8A-B742-C24FCAAD30BA}"/>
              </a:ext>
            </a:extLst>
          </p:cNvPr>
          <p:cNvSpPr>
            <a:spLocks noGrp="1"/>
          </p:cNvSpPr>
          <p:nvPr>
            <p:ph type="pic" sz="quarter" idx="23"/>
          </p:nvPr>
        </p:nvSpPr>
        <p:spPr>
          <a:xfrm>
            <a:off x="334963" y="3900187"/>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7" name="Content Placeholder 2">
            <a:extLst>
              <a:ext uri="{FF2B5EF4-FFF2-40B4-BE49-F238E27FC236}">
                <a16:creationId xmlns:a16="http://schemas.microsoft.com/office/drawing/2014/main" id="{CC1D1C60-D033-4EAB-9212-9B64D5C3E7F7}"/>
              </a:ext>
            </a:extLst>
          </p:cNvPr>
          <p:cNvSpPr>
            <a:spLocks noGrp="1"/>
          </p:cNvSpPr>
          <p:nvPr>
            <p:ph sz="quarter" idx="24"/>
          </p:nvPr>
        </p:nvSpPr>
        <p:spPr>
          <a:xfrm>
            <a:off x="1887794" y="4963662"/>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8" name="Picture Placeholder 3">
            <a:extLst>
              <a:ext uri="{FF2B5EF4-FFF2-40B4-BE49-F238E27FC236}">
                <a16:creationId xmlns:a16="http://schemas.microsoft.com/office/drawing/2014/main" id="{9DB9C266-33D7-4EE9-BB1C-85AB16A9C228}"/>
              </a:ext>
            </a:extLst>
          </p:cNvPr>
          <p:cNvSpPr>
            <a:spLocks noGrp="1"/>
          </p:cNvSpPr>
          <p:nvPr>
            <p:ph type="pic" sz="quarter" idx="25"/>
          </p:nvPr>
        </p:nvSpPr>
        <p:spPr>
          <a:xfrm>
            <a:off x="334963" y="4963662"/>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9" name="Title 1">
            <a:extLst>
              <a:ext uri="{FF2B5EF4-FFF2-40B4-BE49-F238E27FC236}">
                <a16:creationId xmlns:a16="http://schemas.microsoft.com/office/drawing/2014/main" id="{8000B93E-0AD3-4FDE-8CF1-A658581FF118}"/>
              </a:ext>
            </a:extLst>
          </p:cNvPr>
          <p:cNvSpPr>
            <a:spLocks noGrp="1"/>
          </p:cNvSpPr>
          <p:nvPr>
            <p:ph type="title"/>
          </p:nvPr>
        </p:nvSpPr>
        <p:spPr>
          <a:xfrm>
            <a:off x="334963" y="828475"/>
            <a:ext cx="460850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30" name="Text Placeholder 15">
            <a:extLst>
              <a:ext uri="{FF2B5EF4-FFF2-40B4-BE49-F238E27FC236}">
                <a16:creationId xmlns:a16="http://schemas.microsoft.com/office/drawing/2014/main" id="{D397FF8C-4222-4521-A46B-7E1564B5812C}"/>
              </a:ext>
            </a:extLst>
          </p:cNvPr>
          <p:cNvSpPr>
            <a:spLocks noGrp="1"/>
          </p:cNvSpPr>
          <p:nvPr>
            <p:ph type="body" sz="quarter" idx="11" hasCustomPrompt="1"/>
          </p:nvPr>
        </p:nvSpPr>
        <p:spPr>
          <a:xfrm>
            <a:off x="334963" y="180789"/>
            <a:ext cx="4608511"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Tree>
    <p:extLst>
      <p:ext uri="{BB962C8B-B14F-4D97-AF65-F5344CB8AC3E}">
        <p14:creationId xmlns:p14="http://schemas.microsoft.com/office/powerpoint/2010/main" val="1094784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3 x Imag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1887794" y="1773238"/>
            <a:ext cx="9500931" cy="1281413"/>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4" name="Picture Placeholder 3">
            <a:extLst>
              <a:ext uri="{FF2B5EF4-FFF2-40B4-BE49-F238E27FC236}">
                <a16:creationId xmlns:a16="http://schemas.microsoft.com/office/drawing/2014/main" id="{BF63C8C0-15D9-488B-967E-7F92BB4C8EA0}"/>
              </a:ext>
            </a:extLst>
          </p:cNvPr>
          <p:cNvSpPr>
            <a:spLocks noGrp="1"/>
          </p:cNvSpPr>
          <p:nvPr>
            <p:ph type="pic" sz="quarter" idx="19"/>
          </p:nvPr>
        </p:nvSpPr>
        <p:spPr>
          <a:xfrm>
            <a:off x="334963" y="1773238"/>
            <a:ext cx="1493837" cy="1281413"/>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3" name="Content Placeholder 2">
            <a:extLst>
              <a:ext uri="{FF2B5EF4-FFF2-40B4-BE49-F238E27FC236}">
                <a16:creationId xmlns:a16="http://schemas.microsoft.com/office/drawing/2014/main" id="{597A7DE0-A6CC-465F-B22C-F8591DBA936C}"/>
              </a:ext>
            </a:extLst>
          </p:cNvPr>
          <p:cNvSpPr>
            <a:spLocks noGrp="1"/>
          </p:cNvSpPr>
          <p:nvPr>
            <p:ph sz="quarter" idx="20"/>
          </p:nvPr>
        </p:nvSpPr>
        <p:spPr>
          <a:xfrm>
            <a:off x="1887794" y="3195589"/>
            <a:ext cx="9500931" cy="1281413"/>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4" name="Picture Placeholder 3">
            <a:extLst>
              <a:ext uri="{FF2B5EF4-FFF2-40B4-BE49-F238E27FC236}">
                <a16:creationId xmlns:a16="http://schemas.microsoft.com/office/drawing/2014/main" id="{A7FB07AC-E9C4-45EE-B235-A809B3E43C88}"/>
              </a:ext>
            </a:extLst>
          </p:cNvPr>
          <p:cNvSpPr>
            <a:spLocks noGrp="1"/>
          </p:cNvSpPr>
          <p:nvPr>
            <p:ph type="pic" sz="quarter" idx="21"/>
          </p:nvPr>
        </p:nvSpPr>
        <p:spPr>
          <a:xfrm>
            <a:off x="334963" y="3195589"/>
            <a:ext cx="1493837" cy="1281413"/>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5" name="Content Placeholder 2">
            <a:extLst>
              <a:ext uri="{FF2B5EF4-FFF2-40B4-BE49-F238E27FC236}">
                <a16:creationId xmlns:a16="http://schemas.microsoft.com/office/drawing/2014/main" id="{12C610E3-E962-49A3-BF8A-4D5DE4D503E4}"/>
              </a:ext>
            </a:extLst>
          </p:cNvPr>
          <p:cNvSpPr>
            <a:spLocks noGrp="1"/>
          </p:cNvSpPr>
          <p:nvPr>
            <p:ph sz="quarter" idx="22"/>
          </p:nvPr>
        </p:nvSpPr>
        <p:spPr>
          <a:xfrm>
            <a:off x="1887794" y="4617940"/>
            <a:ext cx="9500931" cy="1281413"/>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6" name="Picture Placeholder 3">
            <a:extLst>
              <a:ext uri="{FF2B5EF4-FFF2-40B4-BE49-F238E27FC236}">
                <a16:creationId xmlns:a16="http://schemas.microsoft.com/office/drawing/2014/main" id="{9A99E5EA-076D-4E8A-B742-C24FCAAD30BA}"/>
              </a:ext>
            </a:extLst>
          </p:cNvPr>
          <p:cNvSpPr>
            <a:spLocks noGrp="1"/>
          </p:cNvSpPr>
          <p:nvPr>
            <p:ph type="pic" sz="quarter" idx="23"/>
          </p:nvPr>
        </p:nvSpPr>
        <p:spPr>
          <a:xfrm>
            <a:off x="334963" y="4617940"/>
            <a:ext cx="1493837" cy="1281413"/>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14" name="Title 1">
            <a:extLst>
              <a:ext uri="{FF2B5EF4-FFF2-40B4-BE49-F238E27FC236}">
                <a16:creationId xmlns:a16="http://schemas.microsoft.com/office/drawing/2014/main" id="{F821DED0-C9C9-464F-A8A7-220675EDA677}"/>
              </a:ext>
            </a:extLst>
          </p:cNvPr>
          <p:cNvSpPr>
            <a:spLocks noGrp="1"/>
          </p:cNvSpPr>
          <p:nvPr>
            <p:ph type="title"/>
          </p:nvPr>
        </p:nvSpPr>
        <p:spPr>
          <a:xfrm>
            <a:off x="334963" y="828475"/>
            <a:ext cx="460850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5" name="Text Placeholder 15">
            <a:extLst>
              <a:ext uri="{FF2B5EF4-FFF2-40B4-BE49-F238E27FC236}">
                <a16:creationId xmlns:a16="http://schemas.microsoft.com/office/drawing/2014/main" id="{188EE7A5-F027-4211-9EA9-01A102359615}"/>
              </a:ext>
            </a:extLst>
          </p:cNvPr>
          <p:cNvSpPr>
            <a:spLocks noGrp="1"/>
          </p:cNvSpPr>
          <p:nvPr>
            <p:ph type="body" sz="quarter" idx="11" hasCustomPrompt="1"/>
          </p:nvPr>
        </p:nvSpPr>
        <p:spPr>
          <a:xfrm>
            <a:off x="334963" y="180789"/>
            <a:ext cx="4608511"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Tree>
    <p:extLst>
      <p:ext uri="{BB962C8B-B14F-4D97-AF65-F5344CB8AC3E}">
        <p14:creationId xmlns:p14="http://schemas.microsoft.com/office/powerpoint/2010/main" val="110955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List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lumMod val="75000"/>
                    <a:lumOff val="25000"/>
                  </a:schemeClr>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34964" y="1773238"/>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
        <p:nvSpPr>
          <p:cNvPr id="29" name="Title 1">
            <a:extLst>
              <a:ext uri="{FF2B5EF4-FFF2-40B4-BE49-F238E27FC236}">
                <a16:creationId xmlns:a16="http://schemas.microsoft.com/office/drawing/2014/main" id="{8000B93E-0AD3-4FDE-8CF1-A658581FF118}"/>
              </a:ext>
            </a:extLst>
          </p:cNvPr>
          <p:cNvSpPr>
            <a:spLocks noGrp="1"/>
          </p:cNvSpPr>
          <p:nvPr>
            <p:ph type="title"/>
          </p:nvPr>
        </p:nvSpPr>
        <p:spPr>
          <a:xfrm>
            <a:off x="334963" y="828475"/>
            <a:ext cx="460850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30" name="Text Placeholder 15">
            <a:extLst>
              <a:ext uri="{FF2B5EF4-FFF2-40B4-BE49-F238E27FC236}">
                <a16:creationId xmlns:a16="http://schemas.microsoft.com/office/drawing/2014/main" id="{D397FF8C-4222-4521-A46B-7E1564B5812C}"/>
              </a:ext>
            </a:extLst>
          </p:cNvPr>
          <p:cNvSpPr>
            <a:spLocks noGrp="1"/>
          </p:cNvSpPr>
          <p:nvPr>
            <p:ph type="body" sz="quarter" idx="11" hasCustomPrompt="1"/>
          </p:nvPr>
        </p:nvSpPr>
        <p:spPr>
          <a:xfrm>
            <a:off x="334963" y="180789"/>
            <a:ext cx="4608511"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4" name="Content Placeholder 2">
            <a:extLst>
              <a:ext uri="{FF2B5EF4-FFF2-40B4-BE49-F238E27FC236}">
                <a16:creationId xmlns:a16="http://schemas.microsoft.com/office/drawing/2014/main" id="{CE7974E6-EE30-48B3-B3F5-F565AC200B1C}"/>
              </a:ext>
            </a:extLst>
          </p:cNvPr>
          <p:cNvSpPr>
            <a:spLocks noGrp="1"/>
          </p:cNvSpPr>
          <p:nvPr>
            <p:ph sz="quarter" idx="19"/>
          </p:nvPr>
        </p:nvSpPr>
        <p:spPr>
          <a:xfrm>
            <a:off x="334964" y="2822756"/>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
        <p:nvSpPr>
          <p:cNvPr id="15" name="Content Placeholder 2">
            <a:extLst>
              <a:ext uri="{FF2B5EF4-FFF2-40B4-BE49-F238E27FC236}">
                <a16:creationId xmlns:a16="http://schemas.microsoft.com/office/drawing/2014/main" id="{AC23AEA4-34CB-436A-9C59-CEF8D0C28D9A}"/>
              </a:ext>
            </a:extLst>
          </p:cNvPr>
          <p:cNvSpPr>
            <a:spLocks noGrp="1"/>
          </p:cNvSpPr>
          <p:nvPr>
            <p:ph sz="quarter" idx="20"/>
          </p:nvPr>
        </p:nvSpPr>
        <p:spPr>
          <a:xfrm>
            <a:off x="334964" y="3872274"/>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
        <p:nvSpPr>
          <p:cNvPr id="16" name="Content Placeholder 2">
            <a:extLst>
              <a:ext uri="{FF2B5EF4-FFF2-40B4-BE49-F238E27FC236}">
                <a16:creationId xmlns:a16="http://schemas.microsoft.com/office/drawing/2014/main" id="{DF866E33-44C7-4831-9707-8F07B9715C60}"/>
              </a:ext>
            </a:extLst>
          </p:cNvPr>
          <p:cNvSpPr>
            <a:spLocks noGrp="1"/>
          </p:cNvSpPr>
          <p:nvPr>
            <p:ph sz="quarter" idx="21"/>
          </p:nvPr>
        </p:nvSpPr>
        <p:spPr>
          <a:xfrm>
            <a:off x="334964" y="4921792"/>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7129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n Portraits">
    <p:spTree>
      <p:nvGrpSpPr>
        <p:cNvPr id="1" name=""/>
        <p:cNvGrpSpPr/>
        <p:nvPr/>
      </p:nvGrpSpPr>
      <p:grpSpPr>
        <a:xfrm>
          <a:off x="0" y="0"/>
          <a:ext cx="0" cy="0"/>
          <a:chOff x="0" y="0"/>
          <a:chExt cx="0" cy="0"/>
        </a:xfrm>
      </p:grpSpPr>
      <p:sp>
        <p:nvSpPr>
          <p:cNvPr id="12" name="Shape 1164">
            <a:extLst>
              <a:ext uri="{FF2B5EF4-FFF2-40B4-BE49-F238E27FC236}">
                <a16:creationId xmlns:a16="http://schemas.microsoft.com/office/drawing/2014/main" id="{CD7798E0-E356-42F3-8AD6-0984CF1041B4}"/>
              </a:ext>
            </a:extLst>
          </p:cNvPr>
          <p:cNvSpPr/>
          <p:nvPr userDrawn="1"/>
        </p:nvSpPr>
        <p:spPr>
          <a:xfrm flipH="1">
            <a:off x="305472" y="180154"/>
            <a:ext cx="0" cy="4465170"/>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939358" y="1773236"/>
            <a:ext cx="4608511" cy="4140201"/>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4" name="Picture Placeholder 3">
            <a:extLst>
              <a:ext uri="{FF2B5EF4-FFF2-40B4-BE49-F238E27FC236}">
                <a16:creationId xmlns:a16="http://schemas.microsoft.com/office/drawing/2014/main" id="{BF63C8C0-15D9-488B-967E-7F92BB4C8EA0}"/>
              </a:ext>
            </a:extLst>
          </p:cNvPr>
          <p:cNvSpPr>
            <a:spLocks noGrp="1"/>
          </p:cNvSpPr>
          <p:nvPr>
            <p:ph type="pic" sz="quarter" idx="19"/>
          </p:nvPr>
        </p:nvSpPr>
        <p:spPr>
          <a:xfrm>
            <a:off x="8547869" y="1773238"/>
            <a:ext cx="2840856" cy="41402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5A499FB6-9FB4-47C2-977D-8C2D6D89A5F3}"/>
              </a:ext>
            </a:extLst>
          </p:cNvPr>
          <p:cNvSpPr>
            <a:spLocks noGrp="1"/>
          </p:cNvSpPr>
          <p:nvPr>
            <p:ph type="title"/>
          </p:nvPr>
        </p:nvSpPr>
        <p:spPr>
          <a:xfrm>
            <a:off x="334963" y="180128"/>
            <a:ext cx="3450456" cy="5733310"/>
          </a:xfrm>
        </p:spPr>
        <p:txBody>
          <a:bodyPr anchor="t" anchorCtr="0">
            <a:normAutofit/>
          </a:bodyPr>
          <a:lstStyle>
            <a:lvl1pPr>
              <a:defRPr sz="3600" i="1">
                <a:solidFill>
                  <a:schemeClr val="tx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133C1CF-FAB1-458C-A4EC-93357061C3CC}"/>
              </a:ext>
            </a:extLst>
          </p:cNvPr>
          <p:cNvSpPr>
            <a:spLocks noGrp="1"/>
          </p:cNvSpPr>
          <p:nvPr>
            <p:ph type="body" sz="quarter" idx="20"/>
          </p:nvPr>
        </p:nvSpPr>
        <p:spPr>
          <a:xfrm>
            <a:off x="8547100" y="5913438"/>
            <a:ext cx="2841625" cy="530019"/>
          </a:xfrm>
        </p:spPr>
        <p:txBody>
          <a:bodyPr>
            <a:noAutofit/>
          </a:bodyPr>
          <a:lstStyle>
            <a:lvl1pPr marL="0" indent="0" algn="ctr">
              <a:buNone/>
              <a:defRPr sz="16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2313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34963" y="1773238"/>
            <a:ext cx="11053761" cy="4140200"/>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11053762"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1105378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Tree>
    <p:extLst>
      <p:ext uri="{BB962C8B-B14F-4D97-AF65-F5344CB8AC3E}">
        <p14:creationId xmlns:p14="http://schemas.microsoft.com/office/powerpoint/2010/main" val="2671451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able ">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544481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5444822"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 name="Table Placeholder 3">
            <a:extLst>
              <a:ext uri="{FF2B5EF4-FFF2-40B4-BE49-F238E27FC236}">
                <a16:creationId xmlns:a16="http://schemas.microsoft.com/office/drawing/2014/main" id="{1DC2640B-97B7-4399-B34D-3444CD3D2A4F}"/>
              </a:ext>
            </a:extLst>
          </p:cNvPr>
          <p:cNvSpPr>
            <a:spLocks noGrp="1"/>
          </p:cNvSpPr>
          <p:nvPr>
            <p:ph type="tbl" sz="quarter" idx="13" hasCustomPrompt="1"/>
          </p:nvPr>
        </p:nvSpPr>
        <p:spPr>
          <a:xfrm>
            <a:off x="309562" y="1773238"/>
            <a:ext cx="11417375" cy="4140200"/>
          </a:xfrm>
          <a:solidFill>
            <a:schemeClr val="bg1">
              <a:lumMod val="95000"/>
            </a:schemeClr>
          </a:solidFill>
        </p:spPr>
        <p:txBody>
          <a:bodyPr>
            <a:normAutofit/>
          </a:bodyPr>
          <a:lstStyle>
            <a:lvl1pPr marL="0" indent="0">
              <a:buNone/>
              <a:defRPr sz="1400">
                <a:solidFill>
                  <a:schemeClr val="tx1"/>
                </a:solidFill>
              </a:defRPr>
            </a:lvl1pPr>
          </a:lstStyle>
          <a:p>
            <a:r>
              <a:rPr lang="en-US" dirty="0"/>
              <a:t>Click icon to insert table</a:t>
            </a:r>
          </a:p>
        </p:txBody>
      </p:sp>
    </p:spTree>
    <p:extLst>
      <p:ext uri="{BB962C8B-B14F-4D97-AF65-F5344CB8AC3E}">
        <p14:creationId xmlns:p14="http://schemas.microsoft.com/office/powerpoint/2010/main" val="1934841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378" userDrawn="1">
          <p15:clr>
            <a:srgbClr val="FBAE40"/>
          </p15:clr>
        </p15:guide>
        <p15:guide id="6" orient="horz" pos="3725">
          <p15:clr>
            <a:srgbClr val="FBAE40"/>
          </p15:clr>
        </p15:guide>
        <p15:guide id="7"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able x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544481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5444822"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 name="Table Placeholder 3">
            <a:extLst>
              <a:ext uri="{FF2B5EF4-FFF2-40B4-BE49-F238E27FC236}">
                <a16:creationId xmlns:a16="http://schemas.microsoft.com/office/drawing/2014/main" id="{1DC2640B-97B7-4399-B34D-3444CD3D2A4F}"/>
              </a:ext>
            </a:extLst>
          </p:cNvPr>
          <p:cNvSpPr>
            <a:spLocks noGrp="1"/>
          </p:cNvSpPr>
          <p:nvPr>
            <p:ph type="tbl" sz="quarter" idx="13" hasCustomPrompt="1"/>
          </p:nvPr>
        </p:nvSpPr>
        <p:spPr>
          <a:xfrm>
            <a:off x="309563" y="1773238"/>
            <a:ext cx="5470213" cy="4140200"/>
          </a:xfrm>
          <a:solidFill>
            <a:schemeClr val="bg1">
              <a:lumMod val="95000"/>
            </a:schemeClr>
          </a:solidFill>
        </p:spPr>
        <p:txBody>
          <a:bodyPr>
            <a:normAutofit/>
          </a:bodyPr>
          <a:lstStyle>
            <a:lvl1pPr marL="0" indent="0">
              <a:buNone/>
              <a:defRPr sz="1400">
                <a:solidFill>
                  <a:schemeClr val="tx1"/>
                </a:solidFill>
              </a:defRPr>
            </a:lvl1pPr>
          </a:lstStyle>
          <a:p>
            <a:r>
              <a:rPr lang="en-US" dirty="0"/>
              <a:t>Click icon to insert table</a:t>
            </a:r>
          </a:p>
        </p:txBody>
      </p:sp>
      <p:sp>
        <p:nvSpPr>
          <p:cNvPr id="9" name="Table Placeholder 3">
            <a:extLst>
              <a:ext uri="{FF2B5EF4-FFF2-40B4-BE49-F238E27FC236}">
                <a16:creationId xmlns:a16="http://schemas.microsoft.com/office/drawing/2014/main" id="{D196D2B1-4383-490E-B1A0-11A872853B1A}"/>
              </a:ext>
            </a:extLst>
          </p:cNvPr>
          <p:cNvSpPr>
            <a:spLocks noGrp="1"/>
          </p:cNvSpPr>
          <p:nvPr>
            <p:ph type="tbl" sz="quarter" idx="14" hasCustomPrompt="1"/>
          </p:nvPr>
        </p:nvSpPr>
        <p:spPr>
          <a:xfrm>
            <a:off x="5918512" y="1773238"/>
            <a:ext cx="5470213" cy="4140200"/>
          </a:xfrm>
          <a:solidFill>
            <a:schemeClr val="bg1">
              <a:lumMod val="95000"/>
            </a:schemeClr>
          </a:solidFill>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icon to insert table</a:t>
            </a:r>
          </a:p>
        </p:txBody>
      </p:sp>
    </p:spTree>
    <p:extLst>
      <p:ext uri="{BB962C8B-B14F-4D97-AF65-F5344CB8AC3E}">
        <p14:creationId xmlns:p14="http://schemas.microsoft.com/office/powerpoint/2010/main" val="1535630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34963" y="1773238"/>
            <a:ext cx="5113337" cy="4140200"/>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511333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5113342"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9" name="Content Placeholder 2">
            <a:extLst>
              <a:ext uri="{FF2B5EF4-FFF2-40B4-BE49-F238E27FC236}">
                <a16:creationId xmlns:a16="http://schemas.microsoft.com/office/drawing/2014/main" id="{3BA430FE-4DE6-44B6-BCFF-63D08724FA4A}"/>
              </a:ext>
            </a:extLst>
          </p:cNvPr>
          <p:cNvSpPr>
            <a:spLocks noGrp="1"/>
          </p:cNvSpPr>
          <p:nvPr>
            <p:ph sz="quarter" idx="19"/>
          </p:nvPr>
        </p:nvSpPr>
        <p:spPr>
          <a:xfrm>
            <a:off x="5633884" y="1773238"/>
            <a:ext cx="5754841" cy="4140200"/>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179596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rg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lide Number Placeholder 5">
            <a:extLst>
              <a:ext uri="{FF2B5EF4-FFF2-40B4-BE49-F238E27FC236}">
                <a16:creationId xmlns:a16="http://schemas.microsoft.com/office/drawing/2014/main" id="{8A74B032-60D2-4360-9843-7088F0C2CD2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6" name="Text Placeholder 3">
            <a:extLst>
              <a:ext uri="{FF2B5EF4-FFF2-40B4-BE49-F238E27FC236}">
                <a16:creationId xmlns:a16="http://schemas.microsoft.com/office/drawing/2014/main" id="{1B6B5E03-0DE4-47DE-AADA-448A62CFAD11}"/>
              </a:ext>
            </a:extLst>
          </p:cNvPr>
          <p:cNvSpPr>
            <a:spLocks noGrp="1"/>
          </p:cNvSpPr>
          <p:nvPr>
            <p:ph type="body" sz="quarter" idx="15"/>
          </p:nvPr>
        </p:nvSpPr>
        <p:spPr>
          <a:xfrm>
            <a:off x="4878727" y="1808000"/>
            <a:ext cx="2434546" cy="783160"/>
          </a:xfrm>
          <a:solidFill>
            <a:schemeClr val="accent1"/>
          </a:solidFill>
        </p:spPr>
        <p:txBody>
          <a:bodyPr anchor="ctr" anchorCtr="0">
            <a:normAutofit/>
          </a:bodyPr>
          <a:lstStyle>
            <a:lvl1pPr marL="0" indent="0" algn="ctr">
              <a:buNone/>
              <a:defRPr sz="1800" b="1" i="1">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7" name="Text Placeholder 3">
            <a:extLst>
              <a:ext uri="{FF2B5EF4-FFF2-40B4-BE49-F238E27FC236}">
                <a16:creationId xmlns:a16="http://schemas.microsoft.com/office/drawing/2014/main" id="{C3C4298C-40AC-4CF3-981E-A18D6557F7AC}"/>
              </a:ext>
            </a:extLst>
          </p:cNvPr>
          <p:cNvSpPr>
            <a:spLocks noGrp="1"/>
          </p:cNvSpPr>
          <p:nvPr>
            <p:ph type="body" sz="quarter" idx="16"/>
          </p:nvPr>
        </p:nvSpPr>
        <p:spPr>
          <a:xfrm>
            <a:off x="1050925" y="3078161"/>
            <a:ext cx="2349111" cy="744539"/>
          </a:xfr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5" name="Text Placeholder 3">
            <a:extLst>
              <a:ext uri="{FF2B5EF4-FFF2-40B4-BE49-F238E27FC236}">
                <a16:creationId xmlns:a16="http://schemas.microsoft.com/office/drawing/2014/main" id="{AD55EEB5-4707-49DF-B76F-2D049DE62236}"/>
              </a:ext>
            </a:extLst>
          </p:cNvPr>
          <p:cNvSpPr>
            <a:spLocks noGrp="1"/>
          </p:cNvSpPr>
          <p:nvPr>
            <p:ph type="body" sz="quarter" idx="17"/>
          </p:nvPr>
        </p:nvSpPr>
        <p:spPr>
          <a:xfrm>
            <a:off x="3717925" y="3078161"/>
            <a:ext cx="2349111" cy="744539"/>
          </a:xfr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6" name="Text Placeholder 3">
            <a:extLst>
              <a:ext uri="{FF2B5EF4-FFF2-40B4-BE49-F238E27FC236}">
                <a16:creationId xmlns:a16="http://schemas.microsoft.com/office/drawing/2014/main" id="{0E5BEC11-092B-46C9-9E1A-CCA8E1B7A319}"/>
              </a:ext>
            </a:extLst>
          </p:cNvPr>
          <p:cNvSpPr>
            <a:spLocks noGrp="1"/>
          </p:cNvSpPr>
          <p:nvPr>
            <p:ph type="body" sz="quarter" idx="18"/>
          </p:nvPr>
        </p:nvSpPr>
        <p:spPr>
          <a:xfrm>
            <a:off x="6384925" y="3078161"/>
            <a:ext cx="2349111" cy="744539"/>
          </a:xfr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7" name="Text Placeholder 3">
            <a:extLst>
              <a:ext uri="{FF2B5EF4-FFF2-40B4-BE49-F238E27FC236}">
                <a16:creationId xmlns:a16="http://schemas.microsoft.com/office/drawing/2014/main" id="{D6A8B98F-F133-4833-9870-8DE7D7A78DD3}"/>
              </a:ext>
            </a:extLst>
          </p:cNvPr>
          <p:cNvSpPr>
            <a:spLocks noGrp="1"/>
          </p:cNvSpPr>
          <p:nvPr>
            <p:ph type="body" sz="quarter" idx="19"/>
          </p:nvPr>
        </p:nvSpPr>
        <p:spPr>
          <a:xfrm>
            <a:off x="9051925" y="3078161"/>
            <a:ext cx="2349111" cy="744539"/>
          </a:xfr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bg1"/>
                </a:solidFill>
                <a:latin typeface="Calibri" panose="020F0502020204030204" pitchFamily="34" charset="0"/>
              </a:defRPr>
            </a:lvl1pPr>
          </a:lstStyle>
          <a:p>
            <a:pPr marL="0" lvl="0" algn="ctr">
              <a:lnSpc>
                <a:spcPct val="80000"/>
              </a:lnSpc>
            </a:pPr>
            <a:r>
              <a:rPr lang="en-US"/>
              <a:t>Click to edit Master text styles</a:t>
            </a:r>
          </a:p>
        </p:txBody>
      </p:sp>
      <p:sp>
        <p:nvSpPr>
          <p:cNvPr id="38" name="Text Placeholder 3">
            <a:extLst>
              <a:ext uri="{FF2B5EF4-FFF2-40B4-BE49-F238E27FC236}">
                <a16:creationId xmlns:a16="http://schemas.microsoft.com/office/drawing/2014/main" id="{41DADAEC-D12F-4992-94C9-EC0473715E7F}"/>
              </a:ext>
            </a:extLst>
          </p:cNvPr>
          <p:cNvSpPr>
            <a:spLocks noGrp="1"/>
          </p:cNvSpPr>
          <p:nvPr>
            <p:ph type="body" sz="quarter" idx="20"/>
          </p:nvPr>
        </p:nvSpPr>
        <p:spPr>
          <a:xfrm>
            <a:off x="428625" y="41703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9" name="Text Placeholder 3">
            <a:extLst>
              <a:ext uri="{FF2B5EF4-FFF2-40B4-BE49-F238E27FC236}">
                <a16:creationId xmlns:a16="http://schemas.microsoft.com/office/drawing/2014/main" id="{09E4AB13-2331-4206-A004-7FE030351ABC}"/>
              </a:ext>
            </a:extLst>
          </p:cNvPr>
          <p:cNvSpPr>
            <a:spLocks noGrp="1"/>
          </p:cNvSpPr>
          <p:nvPr>
            <p:ph type="body" sz="quarter" idx="21"/>
          </p:nvPr>
        </p:nvSpPr>
        <p:spPr>
          <a:xfrm>
            <a:off x="2282825" y="41703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0" name="Text Placeholder 3">
            <a:extLst>
              <a:ext uri="{FF2B5EF4-FFF2-40B4-BE49-F238E27FC236}">
                <a16:creationId xmlns:a16="http://schemas.microsoft.com/office/drawing/2014/main" id="{FBBEC0C4-BC61-4BB5-A400-4FE5B18C2237}"/>
              </a:ext>
            </a:extLst>
          </p:cNvPr>
          <p:cNvSpPr>
            <a:spLocks noGrp="1"/>
          </p:cNvSpPr>
          <p:nvPr>
            <p:ph type="body" sz="quarter" idx="22"/>
          </p:nvPr>
        </p:nvSpPr>
        <p:spPr>
          <a:xfrm>
            <a:off x="428625" y="46466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1" name="Text Placeholder 3">
            <a:extLst>
              <a:ext uri="{FF2B5EF4-FFF2-40B4-BE49-F238E27FC236}">
                <a16:creationId xmlns:a16="http://schemas.microsoft.com/office/drawing/2014/main" id="{813888E9-B1CF-49BC-806F-6257E5A13617}"/>
              </a:ext>
            </a:extLst>
          </p:cNvPr>
          <p:cNvSpPr>
            <a:spLocks noGrp="1"/>
          </p:cNvSpPr>
          <p:nvPr>
            <p:ph type="body" sz="quarter" idx="23"/>
          </p:nvPr>
        </p:nvSpPr>
        <p:spPr>
          <a:xfrm>
            <a:off x="2282825" y="46466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2" name="Text Placeholder 3">
            <a:extLst>
              <a:ext uri="{FF2B5EF4-FFF2-40B4-BE49-F238E27FC236}">
                <a16:creationId xmlns:a16="http://schemas.microsoft.com/office/drawing/2014/main" id="{7B49EAB0-221D-4A97-82ED-A07C9FAAF43A}"/>
              </a:ext>
            </a:extLst>
          </p:cNvPr>
          <p:cNvSpPr>
            <a:spLocks noGrp="1"/>
          </p:cNvSpPr>
          <p:nvPr>
            <p:ph type="body" sz="quarter" idx="24"/>
          </p:nvPr>
        </p:nvSpPr>
        <p:spPr>
          <a:xfrm>
            <a:off x="428625" y="51228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3" name="Text Placeholder 3">
            <a:extLst>
              <a:ext uri="{FF2B5EF4-FFF2-40B4-BE49-F238E27FC236}">
                <a16:creationId xmlns:a16="http://schemas.microsoft.com/office/drawing/2014/main" id="{243FEC88-14A9-4D69-B572-053F0FFF1D82}"/>
              </a:ext>
            </a:extLst>
          </p:cNvPr>
          <p:cNvSpPr>
            <a:spLocks noGrp="1"/>
          </p:cNvSpPr>
          <p:nvPr>
            <p:ph type="body" sz="quarter" idx="25"/>
          </p:nvPr>
        </p:nvSpPr>
        <p:spPr>
          <a:xfrm>
            <a:off x="2282825" y="51228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4" name="Text Placeholder 3">
            <a:extLst>
              <a:ext uri="{FF2B5EF4-FFF2-40B4-BE49-F238E27FC236}">
                <a16:creationId xmlns:a16="http://schemas.microsoft.com/office/drawing/2014/main" id="{139C8642-5863-4363-AC16-D7C506736573}"/>
              </a:ext>
            </a:extLst>
          </p:cNvPr>
          <p:cNvSpPr>
            <a:spLocks noGrp="1"/>
          </p:cNvSpPr>
          <p:nvPr>
            <p:ph type="body" sz="quarter" idx="26"/>
          </p:nvPr>
        </p:nvSpPr>
        <p:spPr>
          <a:xfrm>
            <a:off x="428625" y="55991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5" name="Text Placeholder 3">
            <a:extLst>
              <a:ext uri="{FF2B5EF4-FFF2-40B4-BE49-F238E27FC236}">
                <a16:creationId xmlns:a16="http://schemas.microsoft.com/office/drawing/2014/main" id="{8657389A-7C58-499D-9A9B-ED1B30DDAC85}"/>
              </a:ext>
            </a:extLst>
          </p:cNvPr>
          <p:cNvSpPr>
            <a:spLocks noGrp="1"/>
          </p:cNvSpPr>
          <p:nvPr>
            <p:ph type="body" sz="quarter" idx="27"/>
          </p:nvPr>
        </p:nvSpPr>
        <p:spPr>
          <a:xfrm>
            <a:off x="2282825" y="55991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6" name="Text Placeholder 3">
            <a:extLst>
              <a:ext uri="{FF2B5EF4-FFF2-40B4-BE49-F238E27FC236}">
                <a16:creationId xmlns:a16="http://schemas.microsoft.com/office/drawing/2014/main" id="{197DE97A-D809-4D66-8547-55FC52F4F202}"/>
              </a:ext>
            </a:extLst>
          </p:cNvPr>
          <p:cNvSpPr>
            <a:spLocks noGrp="1"/>
          </p:cNvSpPr>
          <p:nvPr>
            <p:ph type="body" sz="quarter" idx="28"/>
          </p:nvPr>
        </p:nvSpPr>
        <p:spPr>
          <a:xfrm>
            <a:off x="2282825" y="60753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7" name="Text Placeholder 3">
            <a:extLst>
              <a:ext uri="{FF2B5EF4-FFF2-40B4-BE49-F238E27FC236}">
                <a16:creationId xmlns:a16="http://schemas.microsoft.com/office/drawing/2014/main" id="{36D3F0D7-A3DF-4348-AB67-C388780C5147}"/>
              </a:ext>
            </a:extLst>
          </p:cNvPr>
          <p:cNvSpPr>
            <a:spLocks noGrp="1"/>
          </p:cNvSpPr>
          <p:nvPr>
            <p:ph type="body" sz="quarter" idx="29"/>
          </p:nvPr>
        </p:nvSpPr>
        <p:spPr>
          <a:xfrm>
            <a:off x="9051925" y="417036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8" name="Text Placeholder 3">
            <a:extLst>
              <a:ext uri="{FF2B5EF4-FFF2-40B4-BE49-F238E27FC236}">
                <a16:creationId xmlns:a16="http://schemas.microsoft.com/office/drawing/2014/main" id="{F44528D5-34A3-43AA-8ECC-83D5AD6697F2}"/>
              </a:ext>
            </a:extLst>
          </p:cNvPr>
          <p:cNvSpPr>
            <a:spLocks noGrp="1"/>
          </p:cNvSpPr>
          <p:nvPr>
            <p:ph type="body" sz="quarter" idx="30"/>
          </p:nvPr>
        </p:nvSpPr>
        <p:spPr>
          <a:xfrm>
            <a:off x="9051925" y="464661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9" name="Text Placeholder 3">
            <a:extLst>
              <a:ext uri="{FF2B5EF4-FFF2-40B4-BE49-F238E27FC236}">
                <a16:creationId xmlns:a16="http://schemas.microsoft.com/office/drawing/2014/main" id="{B0708596-18AF-48E3-9739-99D2C62936DA}"/>
              </a:ext>
            </a:extLst>
          </p:cNvPr>
          <p:cNvSpPr>
            <a:spLocks noGrp="1"/>
          </p:cNvSpPr>
          <p:nvPr>
            <p:ph type="body" sz="quarter" idx="31"/>
          </p:nvPr>
        </p:nvSpPr>
        <p:spPr>
          <a:xfrm>
            <a:off x="9051925" y="512286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50" name="Text Placeholder 3">
            <a:extLst>
              <a:ext uri="{FF2B5EF4-FFF2-40B4-BE49-F238E27FC236}">
                <a16:creationId xmlns:a16="http://schemas.microsoft.com/office/drawing/2014/main" id="{31994D44-8CD5-469D-9483-9B7D24806B03}"/>
              </a:ext>
            </a:extLst>
          </p:cNvPr>
          <p:cNvSpPr>
            <a:spLocks noGrp="1"/>
          </p:cNvSpPr>
          <p:nvPr>
            <p:ph type="body" sz="quarter" idx="32"/>
          </p:nvPr>
        </p:nvSpPr>
        <p:spPr>
          <a:xfrm>
            <a:off x="9051925" y="559911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Tree>
    <p:extLst>
      <p:ext uri="{BB962C8B-B14F-4D97-AF65-F5344CB8AC3E}">
        <p14:creationId xmlns:p14="http://schemas.microsoft.com/office/powerpoint/2010/main" val="2535119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Metho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858504" y="3613408"/>
            <a:ext cx="3430684" cy="291741"/>
          </a:xfrm>
          <a:noFill/>
        </p:spPr>
        <p:txBody>
          <a:bodyPr anchor="ctr" anchorCtr="0">
            <a:normAutofit/>
          </a:bodyPr>
          <a:lstStyle>
            <a:lvl1pPr marL="0" indent="0">
              <a:buNone/>
              <a:defRPr sz="1400" b="1">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4" name="Picture Placeholder 3">
            <a:extLst>
              <a:ext uri="{FF2B5EF4-FFF2-40B4-BE49-F238E27FC236}">
                <a16:creationId xmlns:a16="http://schemas.microsoft.com/office/drawing/2014/main" id="{B6E38E33-D6DE-4C97-A290-AD1129113C64}"/>
              </a:ext>
            </a:extLst>
          </p:cNvPr>
          <p:cNvSpPr>
            <a:spLocks noGrp="1"/>
          </p:cNvSpPr>
          <p:nvPr>
            <p:ph type="pic" sz="quarter" idx="19"/>
          </p:nvPr>
        </p:nvSpPr>
        <p:spPr>
          <a:xfrm>
            <a:off x="1593790" y="1773238"/>
            <a:ext cx="1960114" cy="1727046"/>
          </a:xfrm>
        </p:spPr>
        <p:txBody>
          <a:bodyPr/>
          <a:lstStyle>
            <a:lvl1pPr>
              <a:defRPr>
                <a:solidFill>
                  <a:schemeClr val="tx1"/>
                </a:solidFill>
              </a:defRPr>
            </a:lvl1pPr>
          </a:lstStyle>
          <a:p>
            <a:r>
              <a:rPr lang="en-US" dirty="0"/>
              <a:t>Click icon to add picture</a:t>
            </a:r>
            <a:endParaRPr lang="en-GB" dirty="0"/>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Content Placeholder 2">
            <a:extLst>
              <a:ext uri="{FF2B5EF4-FFF2-40B4-BE49-F238E27FC236}">
                <a16:creationId xmlns:a16="http://schemas.microsoft.com/office/drawing/2014/main" id="{3CDD5515-0787-457E-9431-FE77E377A1D0}"/>
              </a:ext>
            </a:extLst>
          </p:cNvPr>
          <p:cNvSpPr>
            <a:spLocks noGrp="1"/>
          </p:cNvSpPr>
          <p:nvPr>
            <p:ph sz="quarter" idx="24"/>
          </p:nvPr>
        </p:nvSpPr>
        <p:spPr>
          <a:xfrm>
            <a:off x="858504" y="3938128"/>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4" name="Content Placeholder 2">
            <a:extLst>
              <a:ext uri="{FF2B5EF4-FFF2-40B4-BE49-F238E27FC236}">
                <a16:creationId xmlns:a16="http://schemas.microsoft.com/office/drawing/2014/main" id="{129F06A0-6B60-4263-9408-01BA72918715}"/>
              </a:ext>
            </a:extLst>
          </p:cNvPr>
          <p:cNvSpPr>
            <a:spLocks noGrp="1"/>
          </p:cNvSpPr>
          <p:nvPr>
            <p:ph sz="quarter" idx="25"/>
          </p:nvPr>
        </p:nvSpPr>
        <p:spPr>
          <a:xfrm>
            <a:off x="858504" y="4272779"/>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5" name="Content Placeholder 2">
            <a:extLst>
              <a:ext uri="{FF2B5EF4-FFF2-40B4-BE49-F238E27FC236}">
                <a16:creationId xmlns:a16="http://schemas.microsoft.com/office/drawing/2014/main" id="{B84A2CAE-343D-4944-825C-25D60C410328}"/>
              </a:ext>
            </a:extLst>
          </p:cNvPr>
          <p:cNvSpPr>
            <a:spLocks noGrp="1"/>
          </p:cNvSpPr>
          <p:nvPr>
            <p:ph sz="quarter" idx="26"/>
          </p:nvPr>
        </p:nvSpPr>
        <p:spPr>
          <a:xfrm>
            <a:off x="858504" y="4607430"/>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8" name="Content Placeholder 2">
            <a:extLst>
              <a:ext uri="{FF2B5EF4-FFF2-40B4-BE49-F238E27FC236}">
                <a16:creationId xmlns:a16="http://schemas.microsoft.com/office/drawing/2014/main" id="{6461F304-BAC1-4EC3-B5EE-903CF4183893}"/>
              </a:ext>
            </a:extLst>
          </p:cNvPr>
          <p:cNvSpPr>
            <a:spLocks noGrp="1"/>
          </p:cNvSpPr>
          <p:nvPr>
            <p:ph sz="quarter" idx="27"/>
          </p:nvPr>
        </p:nvSpPr>
        <p:spPr>
          <a:xfrm>
            <a:off x="858504" y="4942081"/>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9" name="Content Placeholder 2">
            <a:extLst>
              <a:ext uri="{FF2B5EF4-FFF2-40B4-BE49-F238E27FC236}">
                <a16:creationId xmlns:a16="http://schemas.microsoft.com/office/drawing/2014/main" id="{6ED4DB16-2C40-41AE-AA02-D4890553B085}"/>
              </a:ext>
            </a:extLst>
          </p:cNvPr>
          <p:cNvSpPr>
            <a:spLocks noGrp="1"/>
          </p:cNvSpPr>
          <p:nvPr>
            <p:ph sz="quarter" idx="28"/>
          </p:nvPr>
        </p:nvSpPr>
        <p:spPr>
          <a:xfrm>
            <a:off x="858504" y="5276732"/>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1" name="Content Placeholder 2">
            <a:extLst>
              <a:ext uri="{FF2B5EF4-FFF2-40B4-BE49-F238E27FC236}">
                <a16:creationId xmlns:a16="http://schemas.microsoft.com/office/drawing/2014/main" id="{FBB017E0-F142-4800-9047-CE53C0332E9B}"/>
              </a:ext>
            </a:extLst>
          </p:cNvPr>
          <p:cNvSpPr>
            <a:spLocks noGrp="1"/>
          </p:cNvSpPr>
          <p:nvPr>
            <p:ph sz="quarter" idx="29"/>
          </p:nvPr>
        </p:nvSpPr>
        <p:spPr>
          <a:xfrm>
            <a:off x="858504" y="5611385"/>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2" name="Content Placeholder 2">
            <a:extLst>
              <a:ext uri="{FF2B5EF4-FFF2-40B4-BE49-F238E27FC236}">
                <a16:creationId xmlns:a16="http://schemas.microsoft.com/office/drawing/2014/main" id="{C0D306F7-8F68-4C5B-991F-182CE9F0E83D}"/>
              </a:ext>
            </a:extLst>
          </p:cNvPr>
          <p:cNvSpPr>
            <a:spLocks noGrp="1"/>
          </p:cNvSpPr>
          <p:nvPr>
            <p:ph sz="quarter" idx="30"/>
          </p:nvPr>
        </p:nvSpPr>
        <p:spPr>
          <a:xfrm>
            <a:off x="4384133" y="3613408"/>
            <a:ext cx="3430684" cy="291741"/>
          </a:xfrm>
          <a:noFill/>
        </p:spPr>
        <p:txBody>
          <a:bodyPr anchor="ctr" anchorCtr="0">
            <a:normAutofit/>
          </a:bodyPr>
          <a:lstStyle>
            <a:lvl1pPr marL="0" indent="0">
              <a:buNone/>
              <a:defRPr sz="1400" b="1">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3" name="Picture Placeholder 3">
            <a:extLst>
              <a:ext uri="{FF2B5EF4-FFF2-40B4-BE49-F238E27FC236}">
                <a16:creationId xmlns:a16="http://schemas.microsoft.com/office/drawing/2014/main" id="{CFA86431-D557-4BC6-92C2-363EC7420752}"/>
              </a:ext>
            </a:extLst>
          </p:cNvPr>
          <p:cNvSpPr>
            <a:spLocks noGrp="1"/>
          </p:cNvSpPr>
          <p:nvPr>
            <p:ph type="pic" sz="quarter" idx="31"/>
          </p:nvPr>
        </p:nvSpPr>
        <p:spPr>
          <a:xfrm>
            <a:off x="5119419" y="1773238"/>
            <a:ext cx="1960114" cy="1727046"/>
          </a:xfrm>
        </p:spPr>
        <p:txBody>
          <a:bodyPr/>
          <a:lstStyle>
            <a:lvl1pPr>
              <a:defRPr>
                <a:solidFill>
                  <a:schemeClr val="tx1"/>
                </a:solidFill>
              </a:defRPr>
            </a:lvl1pPr>
          </a:lstStyle>
          <a:p>
            <a:r>
              <a:rPr lang="en-US" dirty="0"/>
              <a:t>Click icon to add picture</a:t>
            </a:r>
            <a:endParaRPr lang="en-GB" dirty="0"/>
          </a:p>
        </p:txBody>
      </p:sp>
      <p:sp>
        <p:nvSpPr>
          <p:cNvPr id="24" name="Content Placeholder 2">
            <a:extLst>
              <a:ext uri="{FF2B5EF4-FFF2-40B4-BE49-F238E27FC236}">
                <a16:creationId xmlns:a16="http://schemas.microsoft.com/office/drawing/2014/main" id="{C0494473-C758-4528-BEE0-7C5562109D34}"/>
              </a:ext>
            </a:extLst>
          </p:cNvPr>
          <p:cNvSpPr>
            <a:spLocks noGrp="1"/>
          </p:cNvSpPr>
          <p:nvPr>
            <p:ph sz="quarter" idx="32"/>
          </p:nvPr>
        </p:nvSpPr>
        <p:spPr>
          <a:xfrm>
            <a:off x="4384133" y="3938128"/>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5" name="Content Placeholder 2">
            <a:extLst>
              <a:ext uri="{FF2B5EF4-FFF2-40B4-BE49-F238E27FC236}">
                <a16:creationId xmlns:a16="http://schemas.microsoft.com/office/drawing/2014/main" id="{034DAEDF-D0E8-489A-B67E-F442D709DD41}"/>
              </a:ext>
            </a:extLst>
          </p:cNvPr>
          <p:cNvSpPr>
            <a:spLocks noGrp="1"/>
          </p:cNvSpPr>
          <p:nvPr>
            <p:ph sz="quarter" idx="33"/>
          </p:nvPr>
        </p:nvSpPr>
        <p:spPr>
          <a:xfrm>
            <a:off x="4384133" y="4272779"/>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6" name="Content Placeholder 2">
            <a:extLst>
              <a:ext uri="{FF2B5EF4-FFF2-40B4-BE49-F238E27FC236}">
                <a16:creationId xmlns:a16="http://schemas.microsoft.com/office/drawing/2014/main" id="{3E1416A8-31F3-4D4A-B997-DB4F8725F71D}"/>
              </a:ext>
            </a:extLst>
          </p:cNvPr>
          <p:cNvSpPr>
            <a:spLocks noGrp="1"/>
          </p:cNvSpPr>
          <p:nvPr>
            <p:ph sz="quarter" idx="34"/>
          </p:nvPr>
        </p:nvSpPr>
        <p:spPr>
          <a:xfrm>
            <a:off x="4384133" y="4607430"/>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7" name="Content Placeholder 2">
            <a:extLst>
              <a:ext uri="{FF2B5EF4-FFF2-40B4-BE49-F238E27FC236}">
                <a16:creationId xmlns:a16="http://schemas.microsoft.com/office/drawing/2014/main" id="{A25A75C0-1F2C-45F2-9916-E9881F0AD087}"/>
              </a:ext>
            </a:extLst>
          </p:cNvPr>
          <p:cNvSpPr>
            <a:spLocks noGrp="1"/>
          </p:cNvSpPr>
          <p:nvPr>
            <p:ph sz="quarter" idx="35"/>
          </p:nvPr>
        </p:nvSpPr>
        <p:spPr>
          <a:xfrm>
            <a:off x="4384133" y="4942081"/>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8" name="Content Placeholder 2">
            <a:extLst>
              <a:ext uri="{FF2B5EF4-FFF2-40B4-BE49-F238E27FC236}">
                <a16:creationId xmlns:a16="http://schemas.microsoft.com/office/drawing/2014/main" id="{D8430A71-7147-43FB-8154-1EE1CBAE48FE}"/>
              </a:ext>
            </a:extLst>
          </p:cNvPr>
          <p:cNvSpPr>
            <a:spLocks noGrp="1"/>
          </p:cNvSpPr>
          <p:nvPr>
            <p:ph sz="quarter" idx="36"/>
          </p:nvPr>
        </p:nvSpPr>
        <p:spPr>
          <a:xfrm>
            <a:off x="4384133" y="5276732"/>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9" name="Content Placeholder 2">
            <a:extLst>
              <a:ext uri="{FF2B5EF4-FFF2-40B4-BE49-F238E27FC236}">
                <a16:creationId xmlns:a16="http://schemas.microsoft.com/office/drawing/2014/main" id="{EEA7A42A-5186-404B-8584-714325E7770E}"/>
              </a:ext>
            </a:extLst>
          </p:cNvPr>
          <p:cNvSpPr>
            <a:spLocks noGrp="1"/>
          </p:cNvSpPr>
          <p:nvPr>
            <p:ph sz="quarter" idx="37"/>
          </p:nvPr>
        </p:nvSpPr>
        <p:spPr>
          <a:xfrm>
            <a:off x="4384133" y="5611385"/>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0" name="Content Placeholder 2">
            <a:extLst>
              <a:ext uri="{FF2B5EF4-FFF2-40B4-BE49-F238E27FC236}">
                <a16:creationId xmlns:a16="http://schemas.microsoft.com/office/drawing/2014/main" id="{D08E95A1-BCE5-4352-8A86-00EE5F64413A}"/>
              </a:ext>
            </a:extLst>
          </p:cNvPr>
          <p:cNvSpPr>
            <a:spLocks noGrp="1"/>
          </p:cNvSpPr>
          <p:nvPr>
            <p:ph sz="quarter" idx="38"/>
          </p:nvPr>
        </p:nvSpPr>
        <p:spPr>
          <a:xfrm>
            <a:off x="7938042" y="3613408"/>
            <a:ext cx="3430684" cy="291741"/>
          </a:xfrm>
          <a:noFill/>
        </p:spPr>
        <p:txBody>
          <a:bodyPr anchor="ctr" anchorCtr="0">
            <a:normAutofit/>
          </a:bodyPr>
          <a:lstStyle>
            <a:lvl1pPr marL="0" indent="0">
              <a:buNone/>
              <a:defRPr sz="1400" b="1">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1" name="Picture Placeholder 3">
            <a:extLst>
              <a:ext uri="{FF2B5EF4-FFF2-40B4-BE49-F238E27FC236}">
                <a16:creationId xmlns:a16="http://schemas.microsoft.com/office/drawing/2014/main" id="{472D8FF4-CA35-4470-A520-140DC44B6FAD}"/>
              </a:ext>
            </a:extLst>
          </p:cNvPr>
          <p:cNvSpPr>
            <a:spLocks noGrp="1"/>
          </p:cNvSpPr>
          <p:nvPr>
            <p:ph type="pic" sz="quarter" idx="39"/>
          </p:nvPr>
        </p:nvSpPr>
        <p:spPr>
          <a:xfrm>
            <a:off x="8673328" y="1773238"/>
            <a:ext cx="1960114" cy="1727046"/>
          </a:xfrm>
        </p:spPr>
        <p:txBody>
          <a:bodyPr/>
          <a:lstStyle>
            <a:lvl1pPr>
              <a:defRPr>
                <a:solidFill>
                  <a:schemeClr val="tx1"/>
                </a:solidFill>
              </a:defRPr>
            </a:lvl1pPr>
          </a:lstStyle>
          <a:p>
            <a:r>
              <a:rPr lang="en-US" dirty="0"/>
              <a:t>Click icon to add picture</a:t>
            </a:r>
            <a:endParaRPr lang="en-GB" dirty="0"/>
          </a:p>
        </p:txBody>
      </p:sp>
      <p:sp>
        <p:nvSpPr>
          <p:cNvPr id="32" name="Content Placeholder 2">
            <a:extLst>
              <a:ext uri="{FF2B5EF4-FFF2-40B4-BE49-F238E27FC236}">
                <a16:creationId xmlns:a16="http://schemas.microsoft.com/office/drawing/2014/main" id="{52F3C564-C22E-4B38-BB5E-994080622E7B}"/>
              </a:ext>
            </a:extLst>
          </p:cNvPr>
          <p:cNvSpPr>
            <a:spLocks noGrp="1"/>
          </p:cNvSpPr>
          <p:nvPr>
            <p:ph sz="quarter" idx="40"/>
          </p:nvPr>
        </p:nvSpPr>
        <p:spPr>
          <a:xfrm>
            <a:off x="7938042" y="3938128"/>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3" name="Content Placeholder 2">
            <a:extLst>
              <a:ext uri="{FF2B5EF4-FFF2-40B4-BE49-F238E27FC236}">
                <a16:creationId xmlns:a16="http://schemas.microsoft.com/office/drawing/2014/main" id="{AE9B82E5-3B82-4E6F-BD12-BF224B93F591}"/>
              </a:ext>
            </a:extLst>
          </p:cNvPr>
          <p:cNvSpPr>
            <a:spLocks noGrp="1"/>
          </p:cNvSpPr>
          <p:nvPr>
            <p:ph sz="quarter" idx="41"/>
          </p:nvPr>
        </p:nvSpPr>
        <p:spPr>
          <a:xfrm>
            <a:off x="7938042" y="4272779"/>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4" name="Content Placeholder 2">
            <a:extLst>
              <a:ext uri="{FF2B5EF4-FFF2-40B4-BE49-F238E27FC236}">
                <a16:creationId xmlns:a16="http://schemas.microsoft.com/office/drawing/2014/main" id="{AFE0BCE8-7965-4F1B-87B8-F79D85BE17FB}"/>
              </a:ext>
            </a:extLst>
          </p:cNvPr>
          <p:cNvSpPr>
            <a:spLocks noGrp="1"/>
          </p:cNvSpPr>
          <p:nvPr>
            <p:ph sz="quarter" idx="42"/>
          </p:nvPr>
        </p:nvSpPr>
        <p:spPr>
          <a:xfrm>
            <a:off x="7938042" y="4607430"/>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5" name="Content Placeholder 2">
            <a:extLst>
              <a:ext uri="{FF2B5EF4-FFF2-40B4-BE49-F238E27FC236}">
                <a16:creationId xmlns:a16="http://schemas.microsoft.com/office/drawing/2014/main" id="{1D1CCAED-A255-491F-83BD-837E0900691F}"/>
              </a:ext>
            </a:extLst>
          </p:cNvPr>
          <p:cNvSpPr>
            <a:spLocks noGrp="1"/>
          </p:cNvSpPr>
          <p:nvPr>
            <p:ph sz="quarter" idx="43"/>
          </p:nvPr>
        </p:nvSpPr>
        <p:spPr>
          <a:xfrm>
            <a:off x="7938042" y="4942081"/>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6" name="Content Placeholder 2">
            <a:extLst>
              <a:ext uri="{FF2B5EF4-FFF2-40B4-BE49-F238E27FC236}">
                <a16:creationId xmlns:a16="http://schemas.microsoft.com/office/drawing/2014/main" id="{C6F6CA35-D6E1-4B6B-AD36-A5D7A4509676}"/>
              </a:ext>
            </a:extLst>
          </p:cNvPr>
          <p:cNvSpPr>
            <a:spLocks noGrp="1"/>
          </p:cNvSpPr>
          <p:nvPr>
            <p:ph sz="quarter" idx="44"/>
          </p:nvPr>
        </p:nvSpPr>
        <p:spPr>
          <a:xfrm>
            <a:off x="7938042" y="5276732"/>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7" name="Content Placeholder 2">
            <a:extLst>
              <a:ext uri="{FF2B5EF4-FFF2-40B4-BE49-F238E27FC236}">
                <a16:creationId xmlns:a16="http://schemas.microsoft.com/office/drawing/2014/main" id="{7B5A5F4E-9C88-4A05-B7FA-8950B48D4FF8}"/>
              </a:ext>
            </a:extLst>
          </p:cNvPr>
          <p:cNvSpPr>
            <a:spLocks noGrp="1"/>
          </p:cNvSpPr>
          <p:nvPr>
            <p:ph sz="quarter" idx="45"/>
          </p:nvPr>
        </p:nvSpPr>
        <p:spPr>
          <a:xfrm>
            <a:off x="7938042" y="5611385"/>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Tree>
    <p:extLst>
      <p:ext uri="{BB962C8B-B14F-4D97-AF65-F5344CB8AC3E}">
        <p14:creationId xmlns:p14="http://schemas.microsoft.com/office/powerpoint/2010/main" val="1187465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09" userDrawn="1">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eam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6E29076-F9E4-487F-821B-71BC80C27272}"/>
              </a:ext>
            </a:extLst>
          </p:cNvPr>
          <p:cNvSpPr>
            <a:spLocks noGrp="1"/>
          </p:cNvSpPr>
          <p:nvPr>
            <p:ph type="body" sz="quarter" idx="20"/>
          </p:nvPr>
        </p:nvSpPr>
        <p:spPr>
          <a:xfrm>
            <a:off x="575263"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4" name="Picture Placeholder 3">
            <a:extLst>
              <a:ext uri="{FF2B5EF4-FFF2-40B4-BE49-F238E27FC236}">
                <a16:creationId xmlns:a16="http://schemas.microsoft.com/office/drawing/2014/main" id="{B6E38E33-D6DE-4C97-A290-AD1129113C64}"/>
              </a:ext>
            </a:extLst>
          </p:cNvPr>
          <p:cNvSpPr>
            <a:spLocks noGrp="1"/>
          </p:cNvSpPr>
          <p:nvPr>
            <p:ph type="pic" sz="quarter" idx="19"/>
          </p:nvPr>
        </p:nvSpPr>
        <p:spPr>
          <a:xfrm>
            <a:off x="575264"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25" name="Text Placeholder 2">
            <a:extLst>
              <a:ext uri="{FF2B5EF4-FFF2-40B4-BE49-F238E27FC236}">
                <a16:creationId xmlns:a16="http://schemas.microsoft.com/office/drawing/2014/main" id="{3D8A87A0-8121-48E8-A6C5-3A18108B0AA6}"/>
              </a:ext>
            </a:extLst>
          </p:cNvPr>
          <p:cNvSpPr>
            <a:spLocks noGrp="1"/>
          </p:cNvSpPr>
          <p:nvPr>
            <p:ph type="body" sz="quarter" idx="21"/>
          </p:nvPr>
        </p:nvSpPr>
        <p:spPr>
          <a:xfrm>
            <a:off x="3310859"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26" name="Picture Placeholder 3">
            <a:extLst>
              <a:ext uri="{FF2B5EF4-FFF2-40B4-BE49-F238E27FC236}">
                <a16:creationId xmlns:a16="http://schemas.microsoft.com/office/drawing/2014/main" id="{A41295C7-A620-47F7-B072-E3243312F767}"/>
              </a:ext>
            </a:extLst>
          </p:cNvPr>
          <p:cNvSpPr>
            <a:spLocks noGrp="1"/>
          </p:cNvSpPr>
          <p:nvPr>
            <p:ph type="pic" sz="quarter" idx="22"/>
          </p:nvPr>
        </p:nvSpPr>
        <p:spPr>
          <a:xfrm>
            <a:off x="3310860"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
        <p:nvSpPr>
          <p:cNvPr id="38" name="Text Placeholder 2">
            <a:extLst>
              <a:ext uri="{FF2B5EF4-FFF2-40B4-BE49-F238E27FC236}">
                <a16:creationId xmlns:a16="http://schemas.microsoft.com/office/drawing/2014/main" id="{9809BF50-BDE4-49F4-A745-BAC4C536F638}"/>
              </a:ext>
            </a:extLst>
          </p:cNvPr>
          <p:cNvSpPr>
            <a:spLocks noGrp="1"/>
          </p:cNvSpPr>
          <p:nvPr>
            <p:ph type="body" sz="quarter" idx="23"/>
          </p:nvPr>
        </p:nvSpPr>
        <p:spPr>
          <a:xfrm>
            <a:off x="6046455"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39" name="Picture Placeholder 3">
            <a:extLst>
              <a:ext uri="{FF2B5EF4-FFF2-40B4-BE49-F238E27FC236}">
                <a16:creationId xmlns:a16="http://schemas.microsoft.com/office/drawing/2014/main" id="{0A7A6344-C611-4EC9-8145-94F551568811}"/>
              </a:ext>
            </a:extLst>
          </p:cNvPr>
          <p:cNvSpPr>
            <a:spLocks noGrp="1"/>
          </p:cNvSpPr>
          <p:nvPr>
            <p:ph type="pic" sz="quarter" idx="24"/>
          </p:nvPr>
        </p:nvSpPr>
        <p:spPr>
          <a:xfrm>
            <a:off x="6046456"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
        <p:nvSpPr>
          <p:cNvPr id="40" name="Text Placeholder 2">
            <a:extLst>
              <a:ext uri="{FF2B5EF4-FFF2-40B4-BE49-F238E27FC236}">
                <a16:creationId xmlns:a16="http://schemas.microsoft.com/office/drawing/2014/main" id="{0BDCA294-181B-425D-BE5C-9E7F539125F2}"/>
              </a:ext>
            </a:extLst>
          </p:cNvPr>
          <p:cNvSpPr>
            <a:spLocks noGrp="1"/>
          </p:cNvSpPr>
          <p:nvPr>
            <p:ph type="body" sz="quarter" idx="25"/>
          </p:nvPr>
        </p:nvSpPr>
        <p:spPr>
          <a:xfrm>
            <a:off x="8782050"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41" name="Picture Placeholder 3">
            <a:extLst>
              <a:ext uri="{FF2B5EF4-FFF2-40B4-BE49-F238E27FC236}">
                <a16:creationId xmlns:a16="http://schemas.microsoft.com/office/drawing/2014/main" id="{045EAAAF-1257-4AC4-BDFD-9F7747FF8B8E}"/>
              </a:ext>
            </a:extLst>
          </p:cNvPr>
          <p:cNvSpPr>
            <a:spLocks noGrp="1"/>
          </p:cNvSpPr>
          <p:nvPr>
            <p:ph type="pic" sz="quarter" idx="26"/>
          </p:nvPr>
        </p:nvSpPr>
        <p:spPr>
          <a:xfrm>
            <a:off x="8782051"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Tree>
    <p:extLst>
      <p:ext uri="{BB962C8B-B14F-4D97-AF65-F5344CB8AC3E}">
        <p14:creationId xmlns:p14="http://schemas.microsoft.com/office/powerpoint/2010/main" val="776012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eam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2" name="Picture Placeholder 2">
            <a:extLst>
              <a:ext uri="{FF2B5EF4-FFF2-40B4-BE49-F238E27FC236}">
                <a16:creationId xmlns:a16="http://schemas.microsoft.com/office/drawing/2014/main" id="{73024D62-B471-4150-A745-094677B48111}"/>
              </a:ext>
            </a:extLst>
          </p:cNvPr>
          <p:cNvSpPr>
            <a:spLocks noGrp="1"/>
          </p:cNvSpPr>
          <p:nvPr>
            <p:ph type="pic" sz="quarter" idx="27" hasCustomPrompt="1"/>
          </p:nvPr>
        </p:nvSpPr>
        <p:spPr>
          <a:xfrm>
            <a:off x="1272586"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3" name="Picture Placeholder 2">
            <a:extLst>
              <a:ext uri="{FF2B5EF4-FFF2-40B4-BE49-F238E27FC236}">
                <a16:creationId xmlns:a16="http://schemas.microsoft.com/office/drawing/2014/main" id="{11B34630-EE12-41A7-825E-216FB577025C}"/>
              </a:ext>
            </a:extLst>
          </p:cNvPr>
          <p:cNvSpPr>
            <a:spLocks noGrp="1"/>
          </p:cNvSpPr>
          <p:nvPr>
            <p:ph type="pic" sz="quarter" idx="28" hasCustomPrompt="1"/>
          </p:nvPr>
        </p:nvSpPr>
        <p:spPr>
          <a:xfrm>
            <a:off x="3147832"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4" name="Picture Placeholder 2">
            <a:extLst>
              <a:ext uri="{FF2B5EF4-FFF2-40B4-BE49-F238E27FC236}">
                <a16:creationId xmlns:a16="http://schemas.microsoft.com/office/drawing/2014/main" id="{940549A9-86F4-4ACC-9D2E-D04582C24E8C}"/>
              </a:ext>
            </a:extLst>
          </p:cNvPr>
          <p:cNvSpPr>
            <a:spLocks noGrp="1"/>
          </p:cNvSpPr>
          <p:nvPr>
            <p:ph type="pic" sz="quarter" idx="29" hasCustomPrompt="1"/>
          </p:nvPr>
        </p:nvSpPr>
        <p:spPr>
          <a:xfrm>
            <a:off x="5023078"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5" name="Picture Placeholder 2">
            <a:extLst>
              <a:ext uri="{FF2B5EF4-FFF2-40B4-BE49-F238E27FC236}">
                <a16:creationId xmlns:a16="http://schemas.microsoft.com/office/drawing/2014/main" id="{AF29A063-5E2F-45F8-B5F8-910FFDA2F075}"/>
              </a:ext>
            </a:extLst>
          </p:cNvPr>
          <p:cNvSpPr>
            <a:spLocks noGrp="1"/>
          </p:cNvSpPr>
          <p:nvPr>
            <p:ph type="pic" sz="quarter" idx="30" hasCustomPrompt="1"/>
          </p:nvPr>
        </p:nvSpPr>
        <p:spPr>
          <a:xfrm>
            <a:off x="6898324"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6" name="Picture Placeholder 2">
            <a:extLst>
              <a:ext uri="{FF2B5EF4-FFF2-40B4-BE49-F238E27FC236}">
                <a16:creationId xmlns:a16="http://schemas.microsoft.com/office/drawing/2014/main" id="{355F2303-DE4B-4CBE-98EC-321ED5C0F202}"/>
              </a:ext>
            </a:extLst>
          </p:cNvPr>
          <p:cNvSpPr>
            <a:spLocks noGrp="1"/>
          </p:cNvSpPr>
          <p:nvPr>
            <p:ph type="pic" sz="quarter" idx="31" hasCustomPrompt="1"/>
          </p:nvPr>
        </p:nvSpPr>
        <p:spPr>
          <a:xfrm>
            <a:off x="8773570"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7" name="Picture Placeholder 2">
            <a:extLst>
              <a:ext uri="{FF2B5EF4-FFF2-40B4-BE49-F238E27FC236}">
                <a16:creationId xmlns:a16="http://schemas.microsoft.com/office/drawing/2014/main" id="{F9A15659-34A6-4BF4-9761-3AF1741D5B06}"/>
              </a:ext>
            </a:extLst>
          </p:cNvPr>
          <p:cNvSpPr>
            <a:spLocks noGrp="1"/>
          </p:cNvSpPr>
          <p:nvPr>
            <p:ph type="pic" sz="quarter" idx="32" hasCustomPrompt="1"/>
          </p:nvPr>
        </p:nvSpPr>
        <p:spPr>
          <a:xfrm>
            <a:off x="334963"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8" name="Picture Placeholder 2">
            <a:extLst>
              <a:ext uri="{FF2B5EF4-FFF2-40B4-BE49-F238E27FC236}">
                <a16:creationId xmlns:a16="http://schemas.microsoft.com/office/drawing/2014/main" id="{D29BD021-EFE6-446F-BF1E-84A76020B5DA}"/>
              </a:ext>
            </a:extLst>
          </p:cNvPr>
          <p:cNvSpPr>
            <a:spLocks noGrp="1"/>
          </p:cNvSpPr>
          <p:nvPr>
            <p:ph type="pic" sz="quarter" idx="33" hasCustomPrompt="1"/>
          </p:nvPr>
        </p:nvSpPr>
        <p:spPr>
          <a:xfrm>
            <a:off x="2210209"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9" name="Picture Placeholder 2">
            <a:extLst>
              <a:ext uri="{FF2B5EF4-FFF2-40B4-BE49-F238E27FC236}">
                <a16:creationId xmlns:a16="http://schemas.microsoft.com/office/drawing/2014/main" id="{8AF3A671-2383-4249-94DA-BF242BE3D2E8}"/>
              </a:ext>
            </a:extLst>
          </p:cNvPr>
          <p:cNvSpPr>
            <a:spLocks noGrp="1"/>
          </p:cNvSpPr>
          <p:nvPr>
            <p:ph type="pic" sz="quarter" idx="34" hasCustomPrompt="1"/>
          </p:nvPr>
        </p:nvSpPr>
        <p:spPr>
          <a:xfrm>
            <a:off x="4085455"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50" name="Picture Placeholder 2">
            <a:extLst>
              <a:ext uri="{FF2B5EF4-FFF2-40B4-BE49-F238E27FC236}">
                <a16:creationId xmlns:a16="http://schemas.microsoft.com/office/drawing/2014/main" id="{0A4223A7-567F-4BE5-B8AB-E770C5A942B9}"/>
              </a:ext>
            </a:extLst>
          </p:cNvPr>
          <p:cNvSpPr>
            <a:spLocks noGrp="1"/>
          </p:cNvSpPr>
          <p:nvPr>
            <p:ph type="pic" sz="quarter" idx="35" hasCustomPrompt="1"/>
          </p:nvPr>
        </p:nvSpPr>
        <p:spPr>
          <a:xfrm>
            <a:off x="5960701"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51" name="Picture Placeholder 2">
            <a:extLst>
              <a:ext uri="{FF2B5EF4-FFF2-40B4-BE49-F238E27FC236}">
                <a16:creationId xmlns:a16="http://schemas.microsoft.com/office/drawing/2014/main" id="{23DA670C-07DC-4FF5-B4AE-C2DB6A973B1D}"/>
              </a:ext>
            </a:extLst>
          </p:cNvPr>
          <p:cNvSpPr>
            <a:spLocks noGrp="1"/>
          </p:cNvSpPr>
          <p:nvPr>
            <p:ph type="pic" sz="quarter" idx="36" hasCustomPrompt="1"/>
          </p:nvPr>
        </p:nvSpPr>
        <p:spPr>
          <a:xfrm>
            <a:off x="7835947"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52" name="Picture Placeholder 2">
            <a:extLst>
              <a:ext uri="{FF2B5EF4-FFF2-40B4-BE49-F238E27FC236}">
                <a16:creationId xmlns:a16="http://schemas.microsoft.com/office/drawing/2014/main" id="{AAB48EFF-5703-496B-BB08-9B8AC9D91EE8}"/>
              </a:ext>
            </a:extLst>
          </p:cNvPr>
          <p:cNvSpPr>
            <a:spLocks noGrp="1"/>
          </p:cNvSpPr>
          <p:nvPr>
            <p:ph type="pic" sz="quarter" idx="37" hasCustomPrompt="1"/>
          </p:nvPr>
        </p:nvSpPr>
        <p:spPr>
          <a:xfrm>
            <a:off x="9711192"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Tree>
    <p:extLst>
      <p:ext uri="{BB962C8B-B14F-4D97-AF65-F5344CB8AC3E}">
        <p14:creationId xmlns:p14="http://schemas.microsoft.com/office/powerpoint/2010/main" val="117714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3 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6" name="Text Placeholder 8">
            <a:extLst>
              <a:ext uri="{FF2B5EF4-FFF2-40B4-BE49-F238E27FC236}">
                <a16:creationId xmlns:a16="http://schemas.microsoft.com/office/drawing/2014/main" id="{D79FCC77-B0AF-4F16-8A7A-7BFFD5FD1D3A}"/>
              </a:ext>
            </a:extLst>
          </p:cNvPr>
          <p:cNvSpPr>
            <a:spLocks noGrp="1"/>
          </p:cNvSpPr>
          <p:nvPr userDrawn="1">
            <p:ph type="body" sz="quarter" idx="25" hasCustomPrompt="1"/>
          </p:nvPr>
        </p:nvSpPr>
        <p:spPr>
          <a:xfrm>
            <a:off x="876690" y="2763628"/>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8" name="Text Placeholder 8">
            <a:extLst>
              <a:ext uri="{FF2B5EF4-FFF2-40B4-BE49-F238E27FC236}">
                <a16:creationId xmlns:a16="http://schemas.microsoft.com/office/drawing/2014/main" id="{57BD3087-2B9D-43DE-BCC5-E8A6F86DCE77}"/>
              </a:ext>
            </a:extLst>
          </p:cNvPr>
          <p:cNvSpPr>
            <a:spLocks noGrp="1"/>
          </p:cNvSpPr>
          <p:nvPr>
            <p:ph type="body" sz="quarter" idx="30" hasCustomPrompt="1"/>
          </p:nvPr>
        </p:nvSpPr>
        <p:spPr>
          <a:xfrm>
            <a:off x="876690" y="3308026"/>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9" name="Text Placeholder 8">
            <a:extLst>
              <a:ext uri="{FF2B5EF4-FFF2-40B4-BE49-F238E27FC236}">
                <a16:creationId xmlns:a16="http://schemas.microsoft.com/office/drawing/2014/main" id="{992DC1E7-02F3-4A5E-9B49-81C824BB5C54}"/>
              </a:ext>
            </a:extLst>
          </p:cNvPr>
          <p:cNvSpPr>
            <a:spLocks noGrp="1"/>
          </p:cNvSpPr>
          <p:nvPr>
            <p:ph type="body" sz="quarter" idx="31" hasCustomPrompt="1"/>
          </p:nvPr>
        </p:nvSpPr>
        <p:spPr>
          <a:xfrm>
            <a:off x="591258" y="1849225"/>
            <a:ext cx="3495182" cy="724293"/>
          </a:xfrm>
          <a:prstGeom prst="roundRect">
            <a:avLst>
              <a:gd name="adj" fmla="val 11461"/>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40" name="Text Placeholder 8">
            <a:extLst>
              <a:ext uri="{FF2B5EF4-FFF2-40B4-BE49-F238E27FC236}">
                <a16:creationId xmlns:a16="http://schemas.microsoft.com/office/drawing/2014/main" id="{4FB3919F-51ED-41F5-84B5-A1ABB9B738C7}"/>
              </a:ext>
            </a:extLst>
          </p:cNvPr>
          <p:cNvSpPr>
            <a:spLocks noGrp="1"/>
          </p:cNvSpPr>
          <p:nvPr>
            <p:ph type="body" sz="quarter" idx="32" hasCustomPrompt="1"/>
          </p:nvPr>
        </p:nvSpPr>
        <p:spPr>
          <a:xfrm>
            <a:off x="876690" y="3852424"/>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41" name="Text Placeholder 8">
            <a:extLst>
              <a:ext uri="{FF2B5EF4-FFF2-40B4-BE49-F238E27FC236}">
                <a16:creationId xmlns:a16="http://schemas.microsoft.com/office/drawing/2014/main" id="{415CF6F6-F379-4109-97EB-B1AA833F26B3}"/>
              </a:ext>
            </a:extLst>
          </p:cNvPr>
          <p:cNvSpPr>
            <a:spLocks noGrp="1"/>
          </p:cNvSpPr>
          <p:nvPr>
            <p:ph type="body" sz="quarter" idx="33" hasCustomPrompt="1"/>
          </p:nvPr>
        </p:nvSpPr>
        <p:spPr>
          <a:xfrm>
            <a:off x="876690" y="4396822"/>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1" name="Text Placeholder 8">
            <a:extLst>
              <a:ext uri="{FF2B5EF4-FFF2-40B4-BE49-F238E27FC236}">
                <a16:creationId xmlns:a16="http://schemas.microsoft.com/office/drawing/2014/main" id="{1EB75C63-906A-460F-8623-7FE720C14F97}"/>
              </a:ext>
            </a:extLst>
          </p:cNvPr>
          <p:cNvSpPr>
            <a:spLocks noGrp="1"/>
          </p:cNvSpPr>
          <p:nvPr>
            <p:ph type="body" sz="quarter" idx="34" hasCustomPrompt="1"/>
          </p:nvPr>
        </p:nvSpPr>
        <p:spPr>
          <a:xfrm>
            <a:off x="876690" y="4941221"/>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0" name="Text Placeholder 8">
            <a:extLst>
              <a:ext uri="{FF2B5EF4-FFF2-40B4-BE49-F238E27FC236}">
                <a16:creationId xmlns:a16="http://schemas.microsoft.com/office/drawing/2014/main" id="{A41A872A-6A1D-4C08-92EA-4723628BD309}"/>
              </a:ext>
            </a:extLst>
          </p:cNvPr>
          <p:cNvSpPr>
            <a:spLocks noGrp="1"/>
          </p:cNvSpPr>
          <p:nvPr>
            <p:ph type="body" sz="quarter" idx="35" hasCustomPrompt="1"/>
          </p:nvPr>
        </p:nvSpPr>
        <p:spPr>
          <a:xfrm>
            <a:off x="4637985" y="2763628"/>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1" name="Text Placeholder 8">
            <a:extLst>
              <a:ext uri="{FF2B5EF4-FFF2-40B4-BE49-F238E27FC236}">
                <a16:creationId xmlns:a16="http://schemas.microsoft.com/office/drawing/2014/main" id="{4D2DF789-BC62-4CFB-AEA0-22372BA59A4F}"/>
              </a:ext>
            </a:extLst>
          </p:cNvPr>
          <p:cNvSpPr>
            <a:spLocks noGrp="1"/>
          </p:cNvSpPr>
          <p:nvPr>
            <p:ph type="body" sz="quarter" idx="36" hasCustomPrompt="1"/>
          </p:nvPr>
        </p:nvSpPr>
        <p:spPr>
          <a:xfrm>
            <a:off x="4637985" y="3308026"/>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2" name="Text Placeholder 8">
            <a:extLst>
              <a:ext uri="{FF2B5EF4-FFF2-40B4-BE49-F238E27FC236}">
                <a16:creationId xmlns:a16="http://schemas.microsoft.com/office/drawing/2014/main" id="{D1EB0229-89F6-43C3-B31C-411331A4FE5A}"/>
              </a:ext>
            </a:extLst>
          </p:cNvPr>
          <p:cNvSpPr>
            <a:spLocks noGrp="1"/>
          </p:cNvSpPr>
          <p:nvPr>
            <p:ph type="body" sz="quarter" idx="37" hasCustomPrompt="1"/>
          </p:nvPr>
        </p:nvSpPr>
        <p:spPr>
          <a:xfrm>
            <a:off x="4352553" y="1849225"/>
            <a:ext cx="3495182" cy="724293"/>
          </a:xfrm>
          <a:prstGeom prst="roundRect">
            <a:avLst>
              <a:gd name="adj" fmla="val 11461"/>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73" name="Text Placeholder 8">
            <a:extLst>
              <a:ext uri="{FF2B5EF4-FFF2-40B4-BE49-F238E27FC236}">
                <a16:creationId xmlns:a16="http://schemas.microsoft.com/office/drawing/2014/main" id="{F051EA32-BC66-4326-9A9B-611D0FAD835F}"/>
              </a:ext>
            </a:extLst>
          </p:cNvPr>
          <p:cNvSpPr>
            <a:spLocks noGrp="1"/>
          </p:cNvSpPr>
          <p:nvPr>
            <p:ph type="body" sz="quarter" idx="38" hasCustomPrompt="1"/>
          </p:nvPr>
        </p:nvSpPr>
        <p:spPr>
          <a:xfrm>
            <a:off x="4637985" y="3852424"/>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4" name="Text Placeholder 8">
            <a:extLst>
              <a:ext uri="{FF2B5EF4-FFF2-40B4-BE49-F238E27FC236}">
                <a16:creationId xmlns:a16="http://schemas.microsoft.com/office/drawing/2014/main" id="{DC0F362C-B41C-4A27-A35F-138D29CE8D37}"/>
              </a:ext>
            </a:extLst>
          </p:cNvPr>
          <p:cNvSpPr>
            <a:spLocks noGrp="1"/>
          </p:cNvSpPr>
          <p:nvPr>
            <p:ph type="body" sz="quarter" idx="39" hasCustomPrompt="1"/>
          </p:nvPr>
        </p:nvSpPr>
        <p:spPr>
          <a:xfrm>
            <a:off x="4637985" y="4396822"/>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5" name="Text Placeholder 8">
            <a:extLst>
              <a:ext uri="{FF2B5EF4-FFF2-40B4-BE49-F238E27FC236}">
                <a16:creationId xmlns:a16="http://schemas.microsoft.com/office/drawing/2014/main" id="{001A6826-6F6C-498E-957B-19D62DEA4111}"/>
              </a:ext>
            </a:extLst>
          </p:cNvPr>
          <p:cNvSpPr>
            <a:spLocks noGrp="1"/>
          </p:cNvSpPr>
          <p:nvPr>
            <p:ph type="body" sz="quarter" idx="40" hasCustomPrompt="1"/>
          </p:nvPr>
        </p:nvSpPr>
        <p:spPr>
          <a:xfrm>
            <a:off x="4637985" y="4941221"/>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6" name="Text Placeholder 8">
            <a:extLst>
              <a:ext uri="{FF2B5EF4-FFF2-40B4-BE49-F238E27FC236}">
                <a16:creationId xmlns:a16="http://schemas.microsoft.com/office/drawing/2014/main" id="{EDA09E6C-823E-4402-8AED-3B769478C119}"/>
              </a:ext>
            </a:extLst>
          </p:cNvPr>
          <p:cNvSpPr>
            <a:spLocks noGrp="1"/>
          </p:cNvSpPr>
          <p:nvPr>
            <p:ph type="body" sz="quarter" idx="41" hasCustomPrompt="1"/>
          </p:nvPr>
        </p:nvSpPr>
        <p:spPr>
          <a:xfrm>
            <a:off x="8389853" y="2763628"/>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7" name="Text Placeholder 8">
            <a:extLst>
              <a:ext uri="{FF2B5EF4-FFF2-40B4-BE49-F238E27FC236}">
                <a16:creationId xmlns:a16="http://schemas.microsoft.com/office/drawing/2014/main" id="{62C32E91-D8E9-4BA8-A624-895DE8AA8491}"/>
              </a:ext>
            </a:extLst>
          </p:cNvPr>
          <p:cNvSpPr>
            <a:spLocks noGrp="1"/>
          </p:cNvSpPr>
          <p:nvPr>
            <p:ph type="body" sz="quarter" idx="42" hasCustomPrompt="1"/>
          </p:nvPr>
        </p:nvSpPr>
        <p:spPr>
          <a:xfrm>
            <a:off x="8389853" y="3308026"/>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8" name="Text Placeholder 8">
            <a:extLst>
              <a:ext uri="{FF2B5EF4-FFF2-40B4-BE49-F238E27FC236}">
                <a16:creationId xmlns:a16="http://schemas.microsoft.com/office/drawing/2014/main" id="{F1130669-0109-4E3E-A5C4-482856912438}"/>
              </a:ext>
            </a:extLst>
          </p:cNvPr>
          <p:cNvSpPr>
            <a:spLocks noGrp="1"/>
          </p:cNvSpPr>
          <p:nvPr>
            <p:ph type="body" sz="quarter" idx="43" hasCustomPrompt="1"/>
          </p:nvPr>
        </p:nvSpPr>
        <p:spPr>
          <a:xfrm>
            <a:off x="8104421" y="1849225"/>
            <a:ext cx="3495182" cy="724293"/>
          </a:xfrm>
          <a:prstGeom prst="roundRect">
            <a:avLst>
              <a:gd name="adj" fmla="val 11461"/>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79" name="Text Placeholder 8">
            <a:extLst>
              <a:ext uri="{FF2B5EF4-FFF2-40B4-BE49-F238E27FC236}">
                <a16:creationId xmlns:a16="http://schemas.microsoft.com/office/drawing/2014/main" id="{372F436A-01E7-4BEC-88F1-59F625CF962C}"/>
              </a:ext>
            </a:extLst>
          </p:cNvPr>
          <p:cNvSpPr>
            <a:spLocks noGrp="1"/>
          </p:cNvSpPr>
          <p:nvPr>
            <p:ph type="body" sz="quarter" idx="44" hasCustomPrompt="1"/>
          </p:nvPr>
        </p:nvSpPr>
        <p:spPr>
          <a:xfrm>
            <a:off x="8389853" y="3852424"/>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80" name="Text Placeholder 8">
            <a:extLst>
              <a:ext uri="{FF2B5EF4-FFF2-40B4-BE49-F238E27FC236}">
                <a16:creationId xmlns:a16="http://schemas.microsoft.com/office/drawing/2014/main" id="{99F4ECD3-E7D3-4293-B502-C28E5E9F2A76}"/>
              </a:ext>
            </a:extLst>
          </p:cNvPr>
          <p:cNvSpPr>
            <a:spLocks noGrp="1"/>
          </p:cNvSpPr>
          <p:nvPr>
            <p:ph type="body" sz="quarter" idx="45" hasCustomPrompt="1"/>
          </p:nvPr>
        </p:nvSpPr>
        <p:spPr>
          <a:xfrm>
            <a:off x="8389853" y="4396822"/>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81" name="Text Placeholder 8">
            <a:extLst>
              <a:ext uri="{FF2B5EF4-FFF2-40B4-BE49-F238E27FC236}">
                <a16:creationId xmlns:a16="http://schemas.microsoft.com/office/drawing/2014/main" id="{9AA73148-F0E8-4754-B397-8B4709A608BE}"/>
              </a:ext>
            </a:extLst>
          </p:cNvPr>
          <p:cNvSpPr>
            <a:spLocks noGrp="1"/>
          </p:cNvSpPr>
          <p:nvPr>
            <p:ph type="body" sz="quarter" idx="46" hasCustomPrompt="1"/>
          </p:nvPr>
        </p:nvSpPr>
        <p:spPr>
          <a:xfrm>
            <a:off x="8389853" y="4941221"/>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Tree>
    <p:extLst>
      <p:ext uri="{BB962C8B-B14F-4D97-AF65-F5344CB8AC3E}">
        <p14:creationId xmlns:p14="http://schemas.microsoft.com/office/powerpoint/2010/main" val="2284277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4 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6" name="Text Placeholder 8">
            <a:extLst>
              <a:ext uri="{FF2B5EF4-FFF2-40B4-BE49-F238E27FC236}">
                <a16:creationId xmlns:a16="http://schemas.microsoft.com/office/drawing/2014/main" id="{D79FCC77-B0AF-4F16-8A7A-7BFFD5FD1D3A}"/>
              </a:ext>
            </a:extLst>
          </p:cNvPr>
          <p:cNvSpPr>
            <a:spLocks noGrp="1"/>
          </p:cNvSpPr>
          <p:nvPr userDrawn="1">
            <p:ph type="body" sz="quarter" idx="25" hasCustomPrompt="1"/>
          </p:nvPr>
        </p:nvSpPr>
        <p:spPr>
          <a:xfrm>
            <a:off x="1348032"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8" name="Text Placeholder 8">
            <a:extLst>
              <a:ext uri="{FF2B5EF4-FFF2-40B4-BE49-F238E27FC236}">
                <a16:creationId xmlns:a16="http://schemas.microsoft.com/office/drawing/2014/main" id="{57BD3087-2B9D-43DE-BCC5-E8A6F86DCE77}"/>
              </a:ext>
            </a:extLst>
          </p:cNvPr>
          <p:cNvSpPr>
            <a:spLocks noGrp="1"/>
          </p:cNvSpPr>
          <p:nvPr>
            <p:ph type="body" sz="quarter" idx="30" hasCustomPrompt="1"/>
          </p:nvPr>
        </p:nvSpPr>
        <p:spPr>
          <a:xfrm>
            <a:off x="1348032"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9" name="Text Placeholder 8">
            <a:extLst>
              <a:ext uri="{FF2B5EF4-FFF2-40B4-BE49-F238E27FC236}">
                <a16:creationId xmlns:a16="http://schemas.microsoft.com/office/drawing/2014/main" id="{992DC1E7-02F3-4A5E-9B49-81C824BB5C54}"/>
              </a:ext>
            </a:extLst>
          </p:cNvPr>
          <p:cNvSpPr>
            <a:spLocks noGrp="1"/>
          </p:cNvSpPr>
          <p:nvPr>
            <p:ph type="body" sz="quarter" idx="31" hasCustomPrompt="1"/>
          </p:nvPr>
        </p:nvSpPr>
        <p:spPr>
          <a:xfrm>
            <a:off x="1062600"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40" name="Text Placeholder 8">
            <a:extLst>
              <a:ext uri="{FF2B5EF4-FFF2-40B4-BE49-F238E27FC236}">
                <a16:creationId xmlns:a16="http://schemas.microsoft.com/office/drawing/2014/main" id="{4FB3919F-51ED-41F5-84B5-A1ABB9B738C7}"/>
              </a:ext>
            </a:extLst>
          </p:cNvPr>
          <p:cNvSpPr>
            <a:spLocks noGrp="1"/>
          </p:cNvSpPr>
          <p:nvPr>
            <p:ph type="body" sz="quarter" idx="32" hasCustomPrompt="1"/>
          </p:nvPr>
        </p:nvSpPr>
        <p:spPr>
          <a:xfrm>
            <a:off x="1348032"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41" name="Text Placeholder 8">
            <a:extLst>
              <a:ext uri="{FF2B5EF4-FFF2-40B4-BE49-F238E27FC236}">
                <a16:creationId xmlns:a16="http://schemas.microsoft.com/office/drawing/2014/main" id="{415CF6F6-F379-4109-97EB-B1AA833F26B3}"/>
              </a:ext>
            </a:extLst>
          </p:cNvPr>
          <p:cNvSpPr>
            <a:spLocks noGrp="1"/>
          </p:cNvSpPr>
          <p:nvPr>
            <p:ph type="body" sz="quarter" idx="33" hasCustomPrompt="1"/>
          </p:nvPr>
        </p:nvSpPr>
        <p:spPr>
          <a:xfrm>
            <a:off x="1348032"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1" name="Text Placeholder 8">
            <a:extLst>
              <a:ext uri="{FF2B5EF4-FFF2-40B4-BE49-F238E27FC236}">
                <a16:creationId xmlns:a16="http://schemas.microsoft.com/office/drawing/2014/main" id="{1EB75C63-906A-460F-8623-7FE720C14F97}"/>
              </a:ext>
            </a:extLst>
          </p:cNvPr>
          <p:cNvSpPr>
            <a:spLocks noGrp="1"/>
          </p:cNvSpPr>
          <p:nvPr>
            <p:ph type="body" sz="quarter" idx="34" hasCustomPrompt="1"/>
          </p:nvPr>
        </p:nvSpPr>
        <p:spPr>
          <a:xfrm>
            <a:off x="1348032"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2" name="Text Placeholder 8">
            <a:extLst>
              <a:ext uri="{FF2B5EF4-FFF2-40B4-BE49-F238E27FC236}">
                <a16:creationId xmlns:a16="http://schemas.microsoft.com/office/drawing/2014/main" id="{0F125C9E-8F1E-4AEA-9212-F9DA22F160C3}"/>
              </a:ext>
            </a:extLst>
          </p:cNvPr>
          <p:cNvSpPr>
            <a:spLocks noGrp="1"/>
          </p:cNvSpPr>
          <p:nvPr>
            <p:ph type="body" sz="quarter" idx="35" hasCustomPrompt="1"/>
          </p:nvPr>
        </p:nvSpPr>
        <p:spPr>
          <a:xfrm>
            <a:off x="3942007"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3" name="Text Placeholder 8">
            <a:extLst>
              <a:ext uri="{FF2B5EF4-FFF2-40B4-BE49-F238E27FC236}">
                <a16:creationId xmlns:a16="http://schemas.microsoft.com/office/drawing/2014/main" id="{8C014905-6E32-49B1-B029-DC66C5E16B44}"/>
              </a:ext>
            </a:extLst>
          </p:cNvPr>
          <p:cNvSpPr>
            <a:spLocks noGrp="1"/>
          </p:cNvSpPr>
          <p:nvPr>
            <p:ph type="body" sz="quarter" idx="36" hasCustomPrompt="1"/>
          </p:nvPr>
        </p:nvSpPr>
        <p:spPr>
          <a:xfrm>
            <a:off x="3942007"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4" name="Text Placeholder 8">
            <a:extLst>
              <a:ext uri="{FF2B5EF4-FFF2-40B4-BE49-F238E27FC236}">
                <a16:creationId xmlns:a16="http://schemas.microsoft.com/office/drawing/2014/main" id="{5DF7D154-5DA0-46FB-BF83-1130C6061205}"/>
              </a:ext>
            </a:extLst>
          </p:cNvPr>
          <p:cNvSpPr>
            <a:spLocks noGrp="1"/>
          </p:cNvSpPr>
          <p:nvPr>
            <p:ph type="body" sz="quarter" idx="37" hasCustomPrompt="1"/>
          </p:nvPr>
        </p:nvSpPr>
        <p:spPr>
          <a:xfrm>
            <a:off x="3656575"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55" name="Text Placeholder 8">
            <a:extLst>
              <a:ext uri="{FF2B5EF4-FFF2-40B4-BE49-F238E27FC236}">
                <a16:creationId xmlns:a16="http://schemas.microsoft.com/office/drawing/2014/main" id="{63D370B0-F5C4-4120-A34C-C3D42970B575}"/>
              </a:ext>
            </a:extLst>
          </p:cNvPr>
          <p:cNvSpPr>
            <a:spLocks noGrp="1"/>
          </p:cNvSpPr>
          <p:nvPr>
            <p:ph type="body" sz="quarter" idx="38" hasCustomPrompt="1"/>
          </p:nvPr>
        </p:nvSpPr>
        <p:spPr>
          <a:xfrm>
            <a:off x="3942007"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6" name="Text Placeholder 8">
            <a:extLst>
              <a:ext uri="{FF2B5EF4-FFF2-40B4-BE49-F238E27FC236}">
                <a16:creationId xmlns:a16="http://schemas.microsoft.com/office/drawing/2014/main" id="{C9B40FC2-6152-4B43-9F38-5876CA3BFA37}"/>
              </a:ext>
            </a:extLst>
          </p:cNvPr>
          <p:cNvSpPr>
            <a:spLocks noGrp="1"/>
          </p:cNvSpPr>
          <p:nvPr>
            <p:ph type="body" sz="quarter" idx="39" hasCustomPrompt="1"/>
          </p:nvPr>
        </p:nvSpPr>
        <p:spPr>
          <a:xfrm>
            <a:off x="3942007"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7" name="Text Placeholder 8">
            <a:extLst>
              <a:ext uri="{FF2B5EF4-FFF2-40B4-BE49-F238E27FC236}">
                <a16:creationId xmlns:a16="http://schemas.microsoft.com/office/drawing/2014/main" id="{62FC250B-2D9F-4439-9DE5-28568953FA02}"/>
              </a:ext>
            </a:extLst>
          </p:cNvPr>
          <p:cNvSpPr>
            <a:spLocks noGrp="1"/>
          </p:cNvSpPr>
          <p:nvPr>
            <p:ph type="body" sz="quarter" idx="40" hasCustomPrompt="1"/>
          </p:nvPr>
        </p:nvSpPr>
        <p:spPr>
          <a:xfrm>
            <a:off x="3942007"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8" name="Text Placeholder 8">
            <a:extLst>
              <a:ext uri="{FF2B5EF4-FFF2-40B4-BE49-F238E27FC236}">
                <a16:creationId xmlns:a16="http://schemas.microsoft.com/office/drawing/2014/main" id="{FE22E975-7F56-433B-955A-AEFD08B16C88}"/>
              </a:ext>
            </a:extLst>
          </p:cNvPr>
          <p:cNvSpPr>
            <a:spLocks noGrp="1"/>
          </p:cNvSpPr>
          <p:nvPr>
            <p:ph type="body" sz="quarter" idx="41" hasCustomPrompt="1"/>
          </p:nvPr>
        </p:nvSpPr>
        <p:spPr>
          <a:xfrm>
            <a:off x="6535982"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9" name="Text Placeholder 8">
            <a:extLst>
              <a:ext uri="{FF2B5EF4-FFF2-40B4-BE49-F238E27FC236}">
                <a16:creationId xmlns:a16="http://schemas.microsoft.com/office/drawing/2014/main" id="{1B1D088D-51CB-423C-B539-7045EF3EA634}"/>
              </a:ext>
            </a:extLst>
          </p:cNvPr>
          <p:cNvSpPr>
            <a:spLocks noGrp="1"/>
          </p:cNvSpPr>
          <p:nvPr>
            <p:ph type="body" sz="quarter" idx="42" hasCustomPrompt="1"/>
          </p:nvPr>
        </p:nvSpPr>
        <p:spPr>
          <a:xfrm>
            <a:off x="6535982"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0" name="Text Placeholder 8">
            <a:extLst>
              <a:ext uri="{FF2B5EF4-FFF2-40B4-BE49-F238E27FC236}">
                <a16:creationId xmlns:a16="http://schemas.microsoft.com/office/drawing/2014/main" id="{CEB4FAC7-1BCA-497A-B05D-87585DF8ADDE}"/>
              </a:ext>
            </a:extLst>
          </p:cNvPr>
          <p:cNvSpPr>
            <a:spLocks noGrp="1"/>
          </p:cNvSpPr>
          <p:nvPr>
            <p:ph type="body" sz="quarter" idx="43" hasCustomPrompt="1"/>
          </p:nvPr>
        </p:nvSpPr>
        <p:spPr>
          <a:xfrm>
            <a:off x="6250550"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1" name="Text Placeholder 8">
            <a:extLst>
              <a:ext uri="{FF2B5EF4-FFF2-40B4-BE49-F238E27FC236}">
                <a16:creationId xmlns:a16="http://schemas.microsoft.com/office/drawing/2014/main" id="{F0DB9DA3-D101-4E7E-B27E-8803C8753067}"/>
              </a:ext>
            </a:extLst>
          </p:cNvPr>
          <p:cNvSpPr>
            <a:spLocks noGrp="1"/>
          </p:cNvSpPr>
          <p:nvPr>
            <p:ph type="body" sz="quarter" idx="44" hasCustomPrompt="1"/>
          </p:nvPr>
        </p:nvSpPr>
        <p:spPr>
          <a:xfrm>
            <a:off x="6535982"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2" name="Text Placeholder 8">
            <a:extLst>
              <a:ext uri="{FF2B5EF4-FFF2-40B4-BE49-F238E27FC236}">
                <a16:creationId xmlns:a16="http://schemas.microsoft.com/office/drawing/2014/main" id="{62A721C1-FD90-413D-BE32-935076D92EC8}"/>
              </a:ext>
            </a:extLst>
          </p:cNvPr>
          <p:cNvSpPr>
            <a:spLocks noGrp="1"/>
          </p:cNvSpPr>
          <p:nvPr>
            <p:ph type="body" sz="quarter" idx="45" hasCustomPrompt="1"/>
          </p:nvPr>
        </p:nvSpPr>
        <p:spPr>
          <a:xfrm>
            <a:off x="6535982"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3" name="Text Placeholder 8">
            <a:extLst>
              <a:ext uri="{FF2B5EF4-FFF2-40B4-BE49-F238E27FC236}">
                <a16:creationId xmlns:a16="http://schemas.microsoft.com/office/drawing/2014/main" id="{5FB380CE-3398-49CF-B983-2BB34A6BCF20}"/>
              </a:ext>
            </a:extLst>
          </p:cNvPr>
          <p:cNvSpPr>
            <a:spLocks noGrp="1"/>
          </p:cNvSpPr>
          <p:nvPr>
            <p:ph type="body" sz="quarter" idx="46" hasCustomPrompt="1"/>
          </p:nvPr>
        </p:nvSpPr>
        <p:spPr>
          <a:xfrm>
            <a:off x="6535982"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4" name="Text Placeholder 8">
            <a:extLst>
              <a:ext uri="{FF2B5EF4-FFF2-40B4-BE49-F238E27FC236}">
                <a16:creationId xmlns:a16="http://schemas.microsoft.com/office/drawing/2014/main" id="{67EB024D-CD92-4442-9E9B-7176FD3E8696}"/>
              </a:ext>
            </a:extLst>
          </p:cNvPr>
          <p:cNvSpPr>
            <a:spLocks noGrp="1"/>
          </p:cNvSpPr>
          <p:nvPr>
            <p:ph type="body" sz="quarter" idx="47" hasCustomPrompt="1"/>
          </p:nvPr>
        </p:nvSpPr>
        <p:spPr>
          <a:xfrm>
            <a:off x="9129957"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5" name="Text Placeholder 8">
            <a:extLst>
              <a:ext uri="{FF2B5EF4-FFF2-40B4-BE49-F238E27FC236}">
                <a16:creationId xmlns:a16="http://schemas.microsoft.com/office/drawing/2014/main" id="{303A2B01-1ACF-476E-A3C1-817231CA1B56}"/>
              </a:ext>
            </a:extLst>
          </p:cNvPr>
          <p:cNvSpPr>
            <a:spLocks noGrp="1"/>
          </p:cNvSpPr>
          <p:nvPr>
            <p:ph type="body" sz="quarter" idx="48" hasCustomPrompt="1"/>
          </p:nvPr>
        </p:nvSpPr>
        <p:spPr>
          <a:xfrm>
            <a:off x="9129957"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6" name="Text Placeholder 8">
            <a:extLst>
              <a:ext uri="{FF2B5EF4-FFF2-40B4-BE49-F238E27FC236}">
                <a16:creationId xmlns:a16="http://schemas.microsoft.com/office/drawing/2014/main" id="{56CBF29C-4A3C-45AB-A9B6-B75D4B7B96A5}"/>
              </a:ext>
            </a:extLst>
          </p:cNvPr>
          <p:cNvSpPr>
            <a:spLocks noGrp="1"/>
          </p:cNvSpPr>
          <p:nvPr>
            <p:ph type="body" sz="quarter" idx="49" hasCustomPrompt="1"/>
          </p:nvPr>
        </p:nvSpPr>
        <p:spPr>
          <a:xfrm>
            <a:off x="8844525"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7" name="Text Placeholder 8">
            <a:extLst>
              <a:ext uri="{FF2B5EF4-FFF2-40B4-BE49-F238E27FC236}">
                <a16:creationId xmlns:a16="http://schemas.microsoft.com/office/drawing/2014/main" id="{7B15A0F6-40BC-446C-A67F-9053BF859349}"/>
              </a:ext>
            </a:extLst>
          </p:cNvPr>
          <p:cNvSpPr>
            <a:spLocks noGrp="1"/>
          </p:cNvSpPr>
          <p:nvPr>
            <p:ph type="body" sz="quarter" idx="50" hasCustomPrompt="1"/>
          </p:nvPr>
        </p:nvSpPr>
        <p:spPr>
          <a:xfrm>
            <a:off x="9129957"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8" name="Text Placeholder 8">
            <a:extLst>
              <a:ext uri="{FF2B5EF4-FFF2-40B4-BE49-F238E27FC236}">
                <a16:creationId xmlns:a16="http://schemas.microsoft.com/office/drawing/2014/main" id="{56BBFFB0-31A5-448D-8AB9-3B5C35F5A138}"/>
              </a:ext>
            </a:extLst>
          </p:cNvPr>
          <p:cNvSpPr>
            <a:spLocks noGrp="1"/>
          </p:cNvSpPr>
          <p:nvPr>
            <p:ph type="body" sz="quarter" idx="51" hasCustomPrompt="1"/>
          </p:nvPr>
        </p:nvSpPr>
        <p:spPr>
          <a:xfrm>
            <a:off x="9129957"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9" name="Text Placeholder 8">
            <a:extLst>
              <a:ext uri="{FF2B5EF4-FFF2-40B4-BE49-F238E27FC236}">
                <a16:creationId xmlns:a16="http://schemas.microsoft.com/office/drawing/2014/main" id="{38655B6D-3576-4702-A4B6-31176E224A2F}"/>
              </a:ext>
            </a:extLst>
          </p:cNvPr>
          <p:cNvSpPr>
            <a:spLocks noGrp="1"/>
          </p:cNvSpPr>
          <p:nvPr>
            <p:ph type="body" sz="quarter" idx="52" hasCustomPrompt="1"/>
          </p:nvPr>
        </p:nvSpPr>
        <p:spPr>
          <a:xfrm>
            <a:off x="9129957"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Tree>
    <p:extLst>
      <p:ext uri="{BB962C8B-B14F-4D97-AF65-F5344CB8AC3E}">
        <p14:creationId xmlns:p14="http://schemas.microsoft.com/office/powerpoint/2010/main" val="135778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4 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6" name="Text Placeholder 8">
            <a:extLst>
              <a:ext uri="{FF2B5EF4-FFF2-40B4-BE49-F238E27FC236}">
                <a16:creationId xmlns:a16="http://schemas.microsoft.com/office/drawing/2014/main" id="{D79FCC77-B0AF-4F16-8A7A-7BFFD5FD1D3A}"/>
              </a:ext>
            </a:extLst>
          </p:cNvPr>
          <p:cNvSpPr>
            <a:spLocks noGrp="1"/>
          </p:cNvSpPr>
          <p:nvPr userDrawn="1">
            <p:ph type="body" sz="quarter" idx="25" hasCustomPrompt="1"/>
          </p:nvPr>
        </p:nvSpPr>
        <p:spPr>
          <a:xfrm>
            <a:off x="618748"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8" name="Text Placeholder 8">
            <a:extLst>
              <a:ext uri="{FF2B5EF4-FFF2-40B4-BE49-F238E27FC236}">
                <a16:creationId xmlns:a16="http://schemas.microsoft.com/office/drawing/2014/main" id="{57BD3087-2B9D-43DE-BCC5-E8A6F86DCE77}"/>
              </a:ext>
            </a:extLst>
          </p:cNvPr>
          <p:cNvSpPr>
            <a:spLocks noGrp="1"/>
          </p:cNvSpPr>
          <p:nvPr>
            <p:ph type="body" sz="quarter" idx="30" hasCustomPrompt="1"/>
          </p:nvPr>
        </p:nvSpPr>
        <p:spPr>
          <a:xfrm>
            <a:off x="618748"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9" name="Text Placeholder 8">
            <a:extLst>
              <a:ext uri="{FF2B5EF4-FFF2-40B4-BE49-F238E27FC236}">
                <a16:creationId xmlns:a16="http://schemas.microsoft.com/office/drawing/2014/main" id="{992DC1E7-02F3-4A5E-9B49-81C824BB5C54}"/>
              </a:ext>
            </a:extLst>
          </p:cNvPr>
          <p:cNvSpPr>
            <a:spLocks noGrp="1"/>
          </p:cNvSpPr>
          <p:nvPr>
            <p:ph type="body" sz="quarter" idx="31" hasCustomPrompt="1"/>
          </p:nvPr>
        </p:nvSpPr>
        <p:spPr>
          <a:xfrm>
            <a:off x="345458"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40" name="Text Placeholder 8">
            <a:extLst>
              <a:ext uri="{FF2B5EF4-FFF2-40B4-BE49-F238E27FC236}">
                <a16:creationId xmlns:a16="http://schemas.microsoft.com/office/drawing/2014/main" id="{4FB3919F-51ED-41F5-84B5-A1ABB9B738C7}"/>
              </a:ext>
            </a:extLst>
          </p:cNvPr>
          <p:cNvSpPr>
            <a:spLocks noGrp="1"/>
          </p:cNvSpPr>
          <p:nvPr>
            <p:ph type="body" sz="quarter" idx="32" hasCustomPrompt="1"/>
          </p:nvPr>
        </p:nvSpPr>
        <p:spPr>
          <a:xfrm>
            <a:off x="618748"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41" name="Text Placeholder 8">
            <a:extLst>
              <a:ext uri="{FF2B5EF4-FFF2-40B4-BE49-F238E27FC236}">
                <a16:creationId xmlns:a16="http://schemas.microsoft.com/office/drawing/2014/main" id="{415CF6F6-F379-4109-97EB-B1AA833F26B3}"/>
              </a:ext>
            </a:extLst>
          </p:cNvPr>
          <p:cNvSpPr>
            <a:spLocks noGrp="1"/>
          </p:cNvSpPr>
          <p:nvPr>
            <p:ph type="body" sz="quarter" idx="33" hasCustomPrompt="1"/>
          </p:nvPr>
        </p:nvSpPr>
        <p:spPr>
          <a:xfrm>
            <a:off x="618748"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1" name="Text Placeholder 8">
            <a:extLst>
              <a:ext uri="{FF2B5EF4-FFF2-40B4-BE49-F238E27FC236}">
                <a16:creationId xmlns:a16="http://schemas.microsoft.com/office/drawing/2014/main" id="{1EB75C63-906A-460F-8623-7FE720C14F97}"/>
              </a:ext>
            </a:extLst>
          </p:cNvPr>
          <p:cNvSpPr>
            <a:spLocks noGrp="1"/>
          </p:cNvSpPr>
          <p:nvPr>
            <p:ph type="body" sz="quarter" idx="34" hasCustomPrompt="1"/>
          </p:nvPr>
        </p:nvSpPr>
        <p:spPr>
          <a:xfrm>
            <a:off x="618748"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2" name="Text Placeholder 8">
            <a:extLst>
              <a:ext uri="{FF2B5EF4-FFF2-40B4-BE49-F238E27FC236}">
                <a16:creationId xmlns:a16="http://schemas.microsoft.com/office/drawing/2014/main" id="{0F125C9E-8F1E-4AEA-9212-F9DA22F160C3}"/>
              </a:ext>
            </a:extLst>
          </p:cNvPr>
          <p:cNvSpPr>
            <a:spLocks noGrp="1"/>
          </p:cNvSpPr>
          <p:nvPr>
            <p:ph type="body" sz="quarter" idx="35" hasCustomPrompt="1"/>
          </p:nvPr>
        </p:nvSpPr>
        <p:spPr>
          <a:xfrm>
            <a:off x="2940561"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3" name="Text Placeholder 8">
            <a:extLst>
              <a:ext uri="{FF2B5EF4-FFF2-40B4-BE49-F238E27FC236}">
                <a16:creationId xmlns:a16="http://schemas.microsoft.com/office/drawing/2014/main" id="{8C014905-6E32-49B1-B029-DC66C5E16B44}"/>
              </a:ext>
            </a:extLst>
          </p:cNvPr>
          <p:cNvSpPr>
            <a:spLocks noGrp="1"/>
          </p:cNvSpPr>
          <p:nvPr>
            <p:ph type="body" sz="quarter" idx="36" hasCustomPrompt="1"/>
          </p:nvPr>
        </p:nvSpPr>
        <p:spPr>
          <a:xfrm>
            <a:off x="2940561"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4" name="Text Placeholder 8">
            <a:extLst>
              <a:ext uri="{FF2B5EF4-FFF2-40B4-BE49-F238E27FC236}">
                <a16:creationId xmlns:a16="http://schemas.microsoft.com/office/drawing/2014/main" id="{5DF7D154-5DA0-46FB-BF83-1130C6061205}"/>
              </a:ext>
            </a:extLst>
          </p:cNvPr>
          <p:cNvSpPr>
            <a:spLocks noGrp="1"/>
          </p:cNvSpPr>
          <p:nvPr>
            <p:ph type="body" sz="quarter" idx="37" hasCustomPrompt="1"/>
          </p:nvPr>
        </p:nvSpPr>
        <p:spPr>
          <a:xfrm>
            <a:off x="2667271"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55" name="Text Placeholder 8">
            <a:extLst>
              <a:ext uri="{FF2B5EF4-FFF2-40B4-BE49-F238E27FC236}">
                <a16:creationId xmlns:a16="http://schemas.microsoft.com/office/drawing/2014/main" id="{63D370B0-F5C4-4120-A34C-C3D42970B575}"/>
              </a:ext>
            </a:extLst>
          </p:cNvPr>
          <p:cNvSpPr>
            <a:spLocks noGrp="1"/>
          </p:cNvSpPr>
          <p:nvPr>
            <p:ph type="body" sz="quarter" idx="38" hasCustomPrompt="1"/>
          </p:nvPr>
        </p:nvSpPr>
        <p:spPr>
          <a:xfrm>
            <a:off x="2940561"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6" name="Text Placeholder 8">
            <a:extLst>
              <a:ext uri="{FF2B5EF4-FFF2-40B4-BE49-F238E27FC236}">
                <a16:creationId xmlns:a16="http://schemas.microsoft.com/office/drawing/2014/main" id="{C9B40FC2-6152-4B43-9F38-5876CA3BFA37}"/>
              </a:ext>
            </a:extLst>
          </p:cNvPr>
          <p:cNvSpPr>
            <a:spLocks noGrp="1"/>
          </p:cNvSpPr>
          <p:nvPr>
            <p:ph type="body" sz="quarter" idx="39" hasCustomPrompt="1"/>
          </p:nvPr>
        </p:nvSpPr>
        <p:spPr>
          <a:xfrm>
            <a:off x="2940561"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7" name="Text Placeholder 8">
            <a:extLst>
              <a:ext uri="{FF2B5EF4-FFF2-40B4-BE49-F238E27FC236}">
                <a16:creationId xmlns:a16="http://schemas.microsoft.com/office/drawing/2014/main" id="{62FC250B-2D9F-4439-9DE5-28568953FA02}"/>
              </a:ext>
            </a:extLst>
          </p:cNvPr>
          <p:cNvSpPr>
            <a:spLocks noGrp="1"/>
          </p:cNvSpPr>
          <p:nvPr>
            <p:ph type="body" sz="quarter" idx="40" hasCustomPrompt="1"/>
          </p:nvPr>
        </p:nvSpPr>
        <p:spPr>
          <a:xfrm>
            <a:off x="2940561"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8" name="Text Placeholder 8">
            <a:extLst>
              <a:ext uri="{FF2B5EF4-FFF2-40B4-BE49-F238E27FC236}">
                <a16:creationId xmlns:a16="http://schemas.microsoft.com/office/drawing/2014/main" id="{FE22E975-7F56-433B-955A-AEFD08B16C88}"/>
              </a:ext>
            </a:extLst>
          </p:cNvPr>
          <p:cNvSpPr>
            <a:spLocks noGrp="1"/>
          </p:cNvSpPr>
          <p:nvPr>
            <p:ph type="body" sz="quarter" idx="41" hasCustomPrompt="1"/>
          </p:nvPr>
        </p:nvSpPr>
        <p:spPr>
          <a:xfrm>
            <a:off x="5262374"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9" name="Text Placeholder 8">
            <a:extLst>
              <a:ext uri="{FF2B5EF4-FFF2-40B4-BE49-F238E27FC236}">
                <a16:creationId xmlns:a16="http://schemas.microsoft.com/office/drawing/2014/main" id="{1B1D088D-51CB-423C-B539-7045EF3EA634}"/>
              </a:ext>
            </a:extLst>
          </p:cNvPr>
          <p:cNvSpPr>
            <a:spLocks noGrp="1"/>
          </p:cNvSpPr>
          <p:nvPr>
            <p:ph type="body" sz="quarter" idx="42" hasCustomPrompt="1"/>
          </p:nvPr>
        </p:nvSpPr>
        <p:spPr>
          <a:xfrm>
            <a:off x="5262374"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0" name="Text Placeholder 8">
            <a:extLst>
              <a:ext uri="{FF2B5EF4-FFF2-40B4-BE49-F238E27FC236}">
                <a16:creationId xmlns:a16="http://schemas.microsoft.com/office/drawing/2014/main" id="{CEB4FAC7-1BCA-497A-B05D-87585DF8ADDE}"/>
              </a:ext>
            </a:extLst>
          </p:cNvPr>
          <p:cNvSpPr>
            <a:spLocks noGrp="1"/>
          </p:cNvSpPr>
          <p:nvPr>
            <p:ph type="body" sz="quarter" idx="43" hasCustomPrompt="1"/>
          </p:nvPr>
        </p:nvSpPr>
        <p:spPr>
          <a:xfrm>
            <a:off x="4989084"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1" name="Text Placeholder 8">
            <a:extLst>
              <a:ext uri="{FF2B5EF4-FFF2-40B4-BE49-F238E27FC236}">
                <a16:creationId xmlns:a16="http://schemas.microsoft.com/office/drawing/2014/main" id="{F0DB9DA3-D101-4E7E-B27E-8803C8753067}"/>
              </a:ext>
            </a:extLst>
          </p:cNvPr>
          <p:cNvSpPr>
            <a:spLocks noGrp="1"/>
          </p:cNvSpPr>
          <p:nvPr>
            <p:ph type="body" sz="quarter" idx="44" hasCustomPrompt="1"/>
          </p:nvPr>
        </p:nvSpPr>
        <p:spPr>
          <a:xfrm>
            <a:off x="5262374"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2" name="Text Placeholder 8">
            <a:extLst>
              <a:ext uri="{FF2B5EF4-FFF2-40B4-BE49-F238E27FC236}">
                <a16:creationId xmlns:a16="http://schemas.microsoft.com/office/drawing/2014/main" id="{62A721C1-FD90-413D-BE32-935076D92EC8}"/>
              </a:ext>
            </a:extLst>
          </p:cNvPr>
          <p:cNvSpPr>
            <a:spLocks noGrp="1"/>
          </p:cNvSpPr>
          <p:nvPr>
            <p:ph type="body" sz="quarter" idx="45" hasCustomPrompt="1"/>
          </p:nvPr>
        </p:nvSpPr>
        <p:spPr>
          <a:xfrm>
            <a:off x="5262374"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3" name="Text Placeholder 8">
            <a:extLst>
              <a:ext uri="{FF2B5EF4-FFF2-40B4-BE49-F238E27FC236}">
                <a16:creationId xmlns:a16="http://schemas.microsoft.com/office/drawing/2014/main" id="{5FB380CE-3398-49CF-B983-2BB34A6BCF20}"/>
              </a:ext>
            </a:extLst>
          </p:cNvPr>
          <p:cNvSpPr>
            <a:spLocks noGrp="1"/>
          </p:cNvSpPr>
          <p:nvPr>
            <p:ph type="body" sz="quarter" idx="46" hasCustomPrompt="1"/>
          </p:nvPr>
        </p:nvSpPr>
        <p:spPr>
          <a:xfrm>
            <a:off x="5262374"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4" name="Text Placeholder 8">
            <a:extLst>
              <a:ext uri="{FF2B5EF4-FFF2-40B4-BE49-F238E27FC236}">
                <a16:creationId xmlns:a16="http://schemas.microsoft.com/office/drawing/2014/main" id="{67EB024D-CD92-4442-9E9B-7176FD3E8696}"/>
              </a:ext>
            </a:extLst>
          </p:cNvPr>
          <p:cNvSpPr>
            <a:spLocks noGrp="1"/>
          </p:cNvSpPr>
          <p:nvPr>
            <p:ph type="body" sz="quarter" idx="47" hasCustomPrompt="1"/>
          </p:nvPr>
        </p:nvSpPr>
        <p:spPr>
          <a:xfrm>
            <a:off x="7584187"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5" name="Text Placeholder 8">
            <a:extLst>
              <a:ext uri="{FF2B5EF4-FFF2-40B4-BE49-F238E27FC236}">
                <a16:creationId xmlns:a16="http://schemas.microsoft.com/office/drawing/2014/main" id="{303A2B01-1ACF-476E-A3C1-817231CA1B56}"/>
              </a:ext>
            </a:extLst>
          </p:cNvPr>
          <p:cNvSpPr>
            <a:spLocks noGrp="1"/>
          </p:cNvSpPr>
          <p:nvPr>
            <p:ph type="body" sz="quarter" idx="48" hasCustomPrompt="1"/>
          </p:nvPr>
        </p:nvSpPr>
        <p:spPr>
          <a:xfrm>
            <a:off x="7584187"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6" name="Text Placeholder 8">
            <a:extLst>
              <a:ext uri="{FF2B5EF4-FFF2-40B4-BE49-F238E27FC236}">
                <a16:creationId xmlns:a16="http://schemas.microsoft.com/office/drawing/2014/main" id="{56CBF29C-4A3C-45AB-A9B6-B75D4B7B96A5}"/>
              </a:ext>
            </a:extLst>
          </p:cNvPr>
          <p:cNvSpPr>
            <a:spLocks noGrp="1"/>
          </p:cNvSpPr>
          <p:nvPr>
            <p:ph type="body" sz="quarter" idx="49" hasCustomPrompt="1"/>
          </p:nvPr>
        </p:nvSpPr>
        <p:spPr>
          <a:xfrm>
            <a:off x="7310897"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7" name="Text Placeholder 8">
            <a:extLst>
              <a:ext uri="{FF2B5EF4-FFF2-40B4-BE49-F238E27FC236}">
                <a16:creationId xmlns:a16="http://schemas.microsoft.com/office/drawing/2014/main" id="{7B15A0F6-40BC-446C-A67F-9053BF859349}"/>
              </a:ext>
            </a:extLst>
          </p:cNvPr>
          <p:cNvSpPr>
            <a:spLocks noGrp="1"/>
          </p:cNvSpPr>
          <p:nvPr>
            <p:ph type="body" sz="quarter" idx="50" hasCustomPrompt="1"/>
          </p:nvPr>
        </p:nvSpPr>
        <p:spPr>
          <a:xfrm>
            <a:off x="7584187"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8" name="Text Placeholder 8">
            <a:extLst>
              <a:ext uri="{FF2B5EF4-FFF2-40B4-BE49-F238E27FC236}">
                <a16:creationId xmlns:a16="http://schemas.microsoft.com/office/drawing/2014/main" id="{56BBFFB0-31A5-448D-8AB9-3B5C35F5A138}"/>
              </a:ext>
            </a:extLst>
          </p:cNvPr>
          <p:cNvSpPr>
            <a:spLocks noGrp="1"/>
          </p:cNvSpPr>
          <p:nvPr>
            <p:ph type="body" sz="quarter" idx="51" hasCustomPrompt="1"/>
          </p:nvPr>
        </p:nvSpPr>
        <p:spPr>
          <a:xfrm>
            <a:off x="7584187"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9" name="Text Placeholder 8">
            <a:extLst>
              <a:ext uri="{FF2B5EF4-FFF2-40B4-BE49-F238E27FC236}">
                <a16:creationId xmlns:a16="http://schemas.microsoft.com/office/drawing/2014/main" id="{38655B6D-3576-4702-A4B6-31176E224A2F}"/>
              </a:ext>
            </a:extLst>
          </p:cNvPr>
          <p:cNvSpPr>
            <a:spLocks noGrp="1"/>
          </p:cNvSpPr>
          <p:nvPr>
            <p:ph type="body" sz="quarter" idx="52" hasCustomPrompt="1"/>
          </p:nvPr>
        </p:nvSpPr>
        <p:spPr>
          <a:xfrm>
            <a:off x="7584187"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0" name="Text Placeholder 8">
            <a:extLst>
              <a:ext uri="{FF2B5EF4-FFF2-40B4-BE49-F238E27FC236}">
                <a16:creationId xmlns:a16="http://schemas.microsoft.com/office/drawing/2014/main" id="{80AC20E9-2630-4957-8CB1-54AA62DA38E5}"/>
              </a:ext>
            </a:extLst>
          </p:cNvPr>
          <p:cNvSpPr>
            <a:spLocks noGrp="1"/>
          </p:cNvSpPr>
          <p:nvPr>
            <p:ph type="body" sz="quarter" idx="53" hasCustomPrompt="1"/>
          </p:nvPr>
        </p:nvSpPr>
        <p:spPr>
          <a:xfrm>
            <a:off x="9930521"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1" name="Text Placeholder 8">
            <a:extLst>
              <a:ext uri="{FF2B5EF4-FFF2-40B4-BE49-F238E27FC236}">
                <a16:creationId xmlns:a16="http://schemas.microsoft.com/office/drawing/2014/main" id="{B16395D1-AC3C-40EF-A985-C449ACB4B8FD}"/>
              </a:ext>
            </a:extLst>
          </p:cNvPr>
          <p:cNvSpPr>
            <a:spLocks noGrp="1"/>
          </p:cNvSpPr>
          <p:nvPr>
            <p:ph type="body" sz="quarter" idx="54" hasCustomPrompt="1"/>
          </p:nvPr>
        </p:nvSpPr>
        <p:spPr>
          <a:xfrm>
            <a:off x="9930521"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2" name="Text Placeholder 8">
            <a:extLst>
              <a:ext uri="{FF2B5EF4-FFF2-40B4-BE49-F238E27FC236}">
                <a16:creationId xmlns:a16="http://schemas.microsoft.com/office/drawing/2014/main" id="{72A4F081-2F59-49A8-8F4E-F4CDD13EC4E8}"/>
              </a:ext>
            </a:extLst>
          </p:cNvPr>
          <p:cNvSpPr>
            <a:spLocks noGrp="1"/>
          </p:cNvSpPr>
          <p:nvPr>
            <p:ph type="body" sz="quarter" idx="55" hasCustomPrompt="1"/>
          </p:nvPr>
        </p:nvSpPr>
        <p:spPr>
          <a:xfrm>
            <a:off x="9657231"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33" name="Text Placeholder 8">
            <a:extLst>
              <a:ext uri="{FF2B5EF4-FFF2-40B4-BE49-F238E27FC236}">
                <a16:creationId xmlns:a16="http://schemas.microsoft.com/office/drawing/2014/main" id="{0839627E-CB4B-4D36-9812-475B1E9B9571}"/>
              </a:ext>
            </a:extLst>
          </p:cNvPr>
          <p:cNvSpPr>
            <a:spLocks noGrp="1"/>
          </p:cNvSpPr>
          <p:nvPr>
            <p:ph type="body" sz="quarter" idx="56" hasCustomPrompt="1"/>
          </p:nvPr>
        </p:nvSpPr>
        <p:spPr>
          <a:xfrm>
            <a:off x="9930521"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4" name="Text Placeholder 8">
            <a:extLst>
              <a:ext uri="{FF2B5EF4-FFF2-40B4-BE49-F238E27FC236}">
                <a16:creationId xmlns:a16="http://schemas.microsoft.com/office/drawing/2014/main" id="{BB4F870B-C7F7-45E0-B77E-55532957AE1F}"/>
              </a:ext>
            </a:extLst>
          </p:cNvPr>
          <p:cNvSpPr>
            <a:spLocks noGrp="1"/>
          </p:cNvSpPr>
          <p:nvPr>
            <p:ph type="body" sz="quarter" idx="57" hasCustomPrompt="1"/>
          </p:nvPr>
        </p:nvSpPr>
        <p:spPr>
          <a:xfrm>
            <a:off x="9930521"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5" name="Text Placeholder 8">
            <a:extLst>
              <a:ext uri="{FF2B5EF4-FFF2-40B4-BE49-F238E27FC236}">
                <a16:creationId xmlns:a16="http://schemas.microsoft.com/office/drawing/2014/main" id="{2BDA3741-4679-4220-9ADD-24C50B4D4C70}"/>
              </a:ext>
            </a:extLst>
          </p:cNvPr>
          <p:cNvSpPr>
            <a:spLocks noGrp="1"/>
          </p:cNvSpPr>
          <p:nvPr>
            <p:ph type="body" sz="quarter" idx="58" hasCustomPrompt="1"/>
          </p:nvPr>
        </p:nvSpPr>
        <p:spPr>
          <a:xfrm>
            <a:off x="9930521"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Tree>
    <p:extLst>
      <p:ext uri="{BB962C8B-B14F-4D97-AF65-F5344CB8AC3E}">
        <p14:creationId xmlns:p14="http://schemas.microsoft.com/office/powerpoint/2010/main" val="275240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echnical Appendix">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11053761"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3" y="180789"/>
            <a:ext cx="11053779"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1" name="Text Placeholder 20">
            <a:extLst>
              <a:ext uri="{FF2B5EF4-FFF2-40B4-BE49-F238E27FC236}">
                <a16:creationId xmlns:a16="http://schemas.microsoft.com/office/drawing/2014/main" id="{DE48DAB3-EA5E-406A-A36C-E9D17D543B01}"/>
              </a:ext>
            </a:extLst>
          </p:cNvPr>
          <p:cNvSpPr>
            <a:spLocks noGrp="1"/>
          </p:cNvSpPr>
          <p:nvPr>
            <p:ph type="body" sz="quarter" idx="18"/>
          </p:nvPr>
        </p:nvSpPr>
        <p:spPr>
          <a:xfrm>
            <a:off x="334962" y="1773238"/>
            <a:ext cx="11053761" cy="4140200"/>
          </a:xfrm>
        </p:spPr>
        <p:txBody>
          <a:bodyPr>
            <a:normAutofit/>
          </a:bodyPr>
          <a:lstStyle>
            <a:lvl1pPr marL="0" indent="0">
              <a:spcBef>
                <a:spcPts val="800"/>
              </a:spcBef>
              <a:buNone/>
              <a:defRPr sz="1200">
                <a:solidFill>
                  <a:schemeClr val="tx1"/>
                </a:solidFill>
              </a:defRPr>
            </a:lvl1pPr>
            <a:lvl2pPr marL="179388" indent="-179388">
              <a:spcBef>
                <a:spcPts val="0"/>
              </a:spcBef>
              <a:spcAft>
                <a:spcPts val="600"/>
              </a:spcAft>
              <a:buFont typeface="Arial" panose="020B0604020202020204" pitchFamily="34" charset="0"/>
              <a:buChar char="•"/>
              <a:defRPr sz="1200">
                <a:solidFill>
                  <a:schemeClr val="tx1"/>
                </a:solidFill>
              </a:defRPr>
            </a:lvl2pPr>
            <a:lvl3pPr marL="358775" indent="-179388">
              <a:spcBef>
                <a:spcPts val="0"/>
              </a:spcBef>
              <a:spcAft>
                <a:spcPts val="600"/>
              </a:spcAft>
              <a:defRPr sz="1200">
                <a:solidFill>
                  <a:schemeClr val="tx1"/>
                </a:solidFill>
              </a:defRPr>
            </a:lvl3pPr>
            <a:lvl4pPr marL="358775" indent="-179388">
              <a:defRPr sz="1200"/>
            </a:lvl4pPr>
            <a:lvl5pPr marL="358775" indent="-179388">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394876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0" name="Text Placeholder 15">
            <a:extLst>
              <a:ext uri="{FF2B5EF4-FFF2-40B4-BE49-F238E27FC236}">
                <a16:creationId xmlns:a16="http://schemas.microsoft.com/office/drawing/2014/main" id="{92D1609D-7758-40DF-80EF-992AD510CACA}"/>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Thank</a:t>
            </a:r>
          </a:p>
        </p:txBody>
      </p:sp>
      <p:sp>
        <p:nvSpPr>
          <p:cNvPr id="13" name="Title 1">
            <a:extLst>
              <a:ext uri="{FF2B5EF4-FFF2-40B4-BE49-F238E27FC236}">
                <a16:creationId xmlns:a16="http://schemas.microsoft.com/office/drawing/2014/main" id="{A3FB55F1-292B-4A81-B7F8-A65CD2FCD443}"/>
              </a:ext>
            </a:extLst>
          </p:cNvPr>
          <p:cNvSpPr>
            <a:spLocks noGrp="1"/>
          </p:cNvSpPr>
          <p:nvPr>
            <p:ph type="title" hasCustomPrompt="1"/>
          </p:nvPr>
        </p:nvSpPr>
        <p:spPr>
          <a:xfrm>
            <a:off x="334963" y="828475"/>
            <a:ext cx="4356083" cy="653022"/>
          </a:xfrm>
        </p:spPr>
        <p:txBody>
          <a:bodyPr lIns="72000" tIns="0" bIns="0"/>
          <a:lstStyle>
            <a:lvl1pPr>
              <a:defRPr>
                <a:solidFill>
                  <a:schemeClr val="tx1"/>
                </a:solidFill>
              </a:defRPr>
            </a:lvl1pPr>
          </a:lstStyle>
          <a:p>
            <a:r>
              <a:rPr lang="en-US" dirty="0"/>
              <a:t>You</a:t>
            </a:r>
            <a:endParaRPr lang="en-GB" dirty="0"/>
          </a:p>
        </p:txBody>
      </p:sp>
      <p:sp>
        <p:nvSpPr>
          <p:cNvPr id="14" name="Shape 1164">
            <a:extLst>
              <a:ext uri="{FF2B5EF4-FFF2-40B4-BE49-F238E27FC236}">
                <a16:creationId xmlns:a16="http://schemas.microsoft.com/office/drawing/2014/main" id="{C8D4B34F-2F5D-4FD1-94FF-74F08A0F7E3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9" name="Text Placeholder 8">
            <a:extLst>
              <a:ext uri="{FF2B5EF4-FFF2-40B4-BE49-F238E27FC236}">
                <a16:creationId xmlns:a16="http://schemas.microsoft.com/office/drawing/2014/main" id="{C88A7A83-EB77-4F82-AD76-7A4AB0CE8965}"/>
              </a:ext>
            </a:extLst>
          </p:cNvPr>
          <p:cNvSpPr>
            <a:spLocks noGrp="1"/>
          </p:cNvSpPr>
          <p:nvPr>
            <p:ph type="body" sz="quarter" idx="31" hasCustomPrompt="1"/>
          </p:nvPr>
        </p:nvSpPr>
        <p:spPr>
          <a:xfrm>
            <a:off x="334963" y="1849225"/>
            <a:ext cx="4608512" cy="724293"/>
          </a:xfrm>
          <a:prstGeom prst="roundRect">
            <a:avLst>
              <a:gd name="adj" fmla="val 0"/>
            </a:avLst>
          </a:prstGeom>
          <a:ln>
            <a:noFill/>
          </a:ln>
        </p:spPr>
        <p:txBody>
          <a:bodyPr lIns="0" anchor="ctr" anchorCtr="0">
            <a:noAutofit/>
          </a:bodyPr>
          <a:lstStyle>
            <a:lvl1pPr marL="0" indent="0" algn="l">
              <a:buNone/>
              <a:defRPr sz="3000">
                <a:solidFill>
                  <a:schemeClr val="tx1"/>
                </a:solidFill>
              </a:defRPr>
            </a:lvl1pPr>
          </a:lstStyle>
          <a:p>
            <a:pPr lvl="0"/>
            <a:r>
              <a:rPr lang="en-US" dirty="0"/>
              <a:t>Contact</a:t>
            </a:r>
          </a:p>
        </p:txBody>
      </p:sp>
      <p:sp>
        <p:nvSpPr>
          <p:cNvPr id="11" name="Text Placeholder 8">
            <a:extLst>
              <a:ext uri="{FF2B5EF4-FFF2-40B4-BE49-F238E27FC236}">
                <a16:creationId xmlns:a16="http://schemas.microsoft.com/office/drawing/2014/main" id="{D0D41DF7-0259-46E9-89E9-C0C9B63AFEB3}"/>
              </a:ext>
            </a:extLst>
          </p:cNvPr>
          <p:cNvSpPr>
            <a:spLocks noGrp="1"/>
          </p:cNvSpPr>
          <p:nvPr>
            <p:ph type="body" sz="quarter" idx="32" hasCustomPrompt="1"/>
          </p:nvPr>
        </p:nvSpPr>
        <p:spPr>
          <a:xfrm>
            <a:off x="334963" y="2857894"/>
            <a:ext cx="4608512" cy="290660"/>
          </a:xfrm>
          <a:prstGeom prst="roundRect">
            <a:avLst>
              <a:gd name="adj" fmla="val 0"/>
            </a:avLst>
          </a:prstGeom>
          <a:ln>
            <a:noFill/>
          </a:ln>
        </p:spPr>
        <p:txBody>
          <a:bodyPr lIns="0" anchor="ctr" anchorCtr="0">
            <a:noAutofit/>
          </a:bodyPr>
          <a:lstStyle>
            <a:lvl1pPr marL="0" indent="0" algn="l">
              <a:buNone/>
              <a:defRPr sz="1800" b="1">
                <a:solidFill>
                  <a:schemeClr val="tx1"/>
                </a:solidFill>
              </a:defRPr>
            </a:lvl1pPr>
          </a:lstStyle>
          <a:p>
            <a:pPr lvl="0"/>
            <a:r>
              <a:rPr lang="en-US" dirty="0"/>
              <a:t>Contact name</a:t>
            </a:r>
          </a:p>
        </p:txBody>
      </p:sp>
      <p:sp>
        <p:nvSpPr>
          <p:cNvPr id="12" name="Text Placeholder 8">
            <a:extLst>
              <a:ext uri="{FF2B5EF4-FFF2-40B4-BE49-F238E27FC236}">
                <a16:creationId xmlns:a16="http://schemas.microsoft.com/office/drawing/2014/main" id="{F85406AD-D908-4D9A-BA0A-6061D23C9E08}"/>
              </a:ext>
            </a:extLst>
          </p:cNvPr>
          <p:cNvSpPr>
            <a:spLocks noGrp="1"/>
          </p:cNvSpPr>
          <p:nvPr>
            <p:ph type="body" sz="quarter" idx="33" hasCustomPrompt="1"/>
          </p:nvPr>
        </p:nvSpPr>
        <p:spPr>
          <a:xfrm>
            <a:off x="334963" y="3187832"/>
            <a:ext cx="4608512" cy="290660"/>
          </a:xfrm>
          <a:prstGeom prst="roundRect">
            <a:avLst>
              <a:gd name="adj" fmla="val 0"/>
            </a:avLst>
          </a:prstGeom>
          <a:ln>
            <a:noFill/>
          </a:ln>
        </p:spPr>
        <p:txBody>
          <a:bodyPr lIns="0" anchor="ctr" anchorCtr="0">
            <a:noAutofit/>
          </a:bodyPr>
          <a:lstStyle>
            <a:lvl1pPr marL="0" indent="0" algn="l">
              <a:buNone/>
              <a:defRPr sz="1600">
                <a:solidFill>
                  <a:schemeClr val="tx1"/>
                </a:solidFill>
              </a:defRPr>
            </a:lvl1pPr>
          </a:lstStyle>
          <a:p>
            <a:pPr lvl="0"/>
            <a:r>
              <a:rPr lang="en-US" dirty="0"/>
              <a:t>Contact email</a:t>
            </a:r>
          </a:p>
        </p:txBody>
      </p:sp>
      <p:sp>
        <p:nvSpPr>
          <p:cNvPr id="17" name="Text Placeholder 8">
            <a:extLst>
              <a:ext uri="{FF2B5EF4-FFF2-40B4-BE49-F238E27FC236}">
                <a16:creationId xmlns:a16="http://schemas.microsoft.com/office/drawing/2014/main" id="{78BD595C-E605-4EF1-944D-F917626BED0F}"/>
              </a:ext>
            </a:extLst>
          </p:cNvPr>
          <p:cNvSpPr>
            <a:spLocks noGrp="1"/>
          </p:cNvSpPr>
          <p:nvPr>
            <p:ph type="body" sz="quarter" idx="34" hasCustomPrompt="1"/>
          </p:nvPr>
        </p:nvSpPr>
        <p:spPr>
          <a:xfrm>
            <a:off x="334963" y="3979685"/>
            <a:ext cx="4608512" cy="290660"/>
          </a:xfrm>
          <a:prstGeom prst="roundRect">
            <a:avLst>
              <a:gd name="adj" fmla="val 0"/>
            </a:avLst>
          </a:prstGeom>
          <a:ln>
            <a:noFill/>
          </a:ln>
        </p:spPr>
        <p:txBody>
          <a:bodyPr lIns="0" anchor="ctr" anchorCtr="0">
            <a:noAutofit/>
          </a:bodyPr>
          <a:lstStyle>
            <a:lvl1pPr marL="0" indent="0" algn="l">
              <a:buNone/>
              <a:defRPr sz="1800" b="1">
                <a:solidFill>
                  <a:schemeClr val="tx1"/>
                </a:solidFill>
              </a:defRPr>
            </a:lvl1pPr>
          </a:lstStyle>
          <a:p>
            <a:pPr lvl="0"/>
            <a:r>
              <a:rPr lang="en-US" dirty="0"/>
              <a:t>Contact name</a:t>
            </a:r>
          </a:p>
        </p:txBody>
      </p:sp>
      <p:sp>
        <p:nvSpPr>
          <p:cNvPr id="18" name="Text Placeholder 8">
            <a:extLst>
              <a:ext uri="{FF2B5EF4-FFF2-40B4-BE49-F238E27FC236}">
                <a16:creationId xmlns:a16="http://schemas.microsoft.com/office/drawing/2014/main" id="{5DEE3D86-E1F8-487A-BB50-436D0D1A30B0}"/>
              </a:ext>
            </a:extLst>
          </p:cNvPr>
          <p:cNvSpPr>
            <a:spLocks noGrp="1"/>
          </p:cNvSpPr>
          <p:nvPr>
            <p:ph type="body" sz="quarter" idx="35" hasCustomPrompt="1"/>
          </p:nvPr>
        </p:nvSpPr>
        <p:spPr>
          <a:xfrm>
            <a:off x="334963" y="4309623"/>
            <a:ext cx="4608512" cy="290660"/>
          </a:xfrm>
          <a:prstGeom prst="roundRect">
            <a:avLst>
              <a:gd name="adj" fmla="val 0"/>
            </a:avLst>
          </a:prstGeom>
          <a:ln>
            <a:noFill/>
          </a:ln>
        </p:spPr>
        <p:txBody>
          <a:bodyPr lIns="0" anchor="ctr" anchorCtr="0">
            <a:noAutofit/>
          </a:bodyPr>
          <a:lstStyle>
            <a:lvl1pPr marL="0" indent="0" algn="l">
              <a:buNone/>
              <a:defRPr sz="1600">
                <a:solidFill>
                  <a:schemeClr val="tx1"/>
                </a:solidFill>
              </a:defRPr>
            </a:lvl1pPr>
          </a:lstStyle>
          <a:p>
            <a:pPr lvl="0"/>
            <a:r>
              <a:rPr lang="en-US" dirty="0"/>
              <a:t>Contact email</a:t>
            </a:r>
          </a:p>
        </p:txBody>
      </p:sp>
      <p:sp>
        <p:nvSpPr>
          <p:cNvPr id="2" name="Rectangle 1">
            <a:extLst>
              <a:ext uri="{FF2B5EF4-FFF2-40B4-BE49-F238E27FC236}">
                <a16:creationId xmlns:a16="http://schemas.microsoft.com/office/drawing/2014/main" id="{3B15FBC7-328D-45ED-BCC7-40C2F6C590B0}"/>
              </a:ext>
            </a:extLst>
          </p:cNvPr>
          <p:cNvSpPr/>
          <p:nvPr userDrawn="1"/>
        </p:nvSpPr>
        <p:spPr>
          <a:xfrm>
            <a:off x="5461950" y="2829613"/>
            <a:ext cx="5926775" cy="1877437"/>
          </a:xfrm>
          <a:prstGeom prst="rect">
            <a:avLst/>
          </a:prstGeom>
        </p:spPr>
        <p:txBody>
          <a:bodyPr wrap="square" lIns="0">
            <a:spAutoFit/>
          </a:bodyPr>
          <a:lstStyle/>
          <a:p>
            <a:r>
              <a:rPr lang="en-GB" sz="1600" b="1" dirty="0">
                <a:solidFill>
                  <a:schemeClr val="tx1"/>
                </a:solidFill>
                <a:latin typeface="Calibri" panose="020F0502020204030204" pitchFamily="34" charset="0"/>
              </a:rPr>
              <a:t>Progressive Partnership </a:t>
            </a:r>
            <a:br>
              <a:rPr lang="en-GB" sz="1600" b="1" dirty="0">
                <a:solidFill>
                  <a:schemeClr val="tx1"/>
                </a:solidFill>
                <a:latin typeface="Calibri" panose="020F0502020204030204" pitchFamily="34" charset="0"/>
              </a:rPr>
            </a:br>
            <a:r>
              <a:rPr lang="en-GB" sz="1600" dirty="0">
                <a:solidFill>
                  <a:schemeClr val="tx1"/>
                </a:solidFill>
                <a:latin typeface="Calibri" panose="020F0502020204030204" pitchFamily="34" charset="0"/>
              </a:rPr>
              <a:t>Q Court, 3 Quality Street </a:t>
            </a:r>
            <a:br>
              <a:rPr lang="en-GB" sz="1600" dirty="0">
                <a:solidFill>
                  <a:schemeClr val="tx1"/>
                </a:solidFill>
                <a:latin typeface="Calibri" panose="020F0502020204030204" pitchFamily="34" charset="0"/>
              </a:rPr>
            </a:br>
            <a:r>
              <a:rPr lang="en-GB" sz="1600" dirty="0">
                <a:solidFill>
                  <a:schemeClr val="tx1"/>
                </a:solidFill>
                <a:latin typeface="Calibri" panose="020F0502020204030204" pitchFamily="34" charset="0"/>
              </a:rPr>
              <a:t>Edinburgh, </a:t>
            </a:r>
            <a:br>
              <a:rPr lang="en-GB" sz="1600" dirty="0">
                <a:solidFill>
                  <a:schemeClr val="tx1"/>
                </a:solidFill>
                <a:latin typeface="Calibri" panose="020F0502020204030204" pitchFamily="34" charset="0"/>
              </a:rPr>
            </a:br>
            <a:r>
              <a:rPr lang="en-GB" sz="1600" dirty="0">
                <a:solidFill>
                  <a:schemeClr val="tx1"/>
                </a:solidFill>
                <a:latin typeface="Calibri" panose="020F0502020204030204" pitchFamily="34" charset="0"/>
              </a:rPr>
              <a:t>EH4 5BP </a:t>
            </a:r>
          </a:p>
          <a:p>
            <a:br>
              <a:rPr lang="en-GB" sz="1000" dirty="0">
                <a:solidFill>
                  <a:schemeClr val="tx1"/>
                </a:solidFill>
                <a:latin typeface="Calibri" panose="020F0502020204030204" pitchFamily="34" charset="0"/>
              </a:rPr>
            </a:br>
            <a:r>
              <a:rPr lang="en-GB" sz="1600" dirty="0">
                <a:solidFill>
                  <a:schemeClr val="tx1"/>
                </a:solidFill>
                <a:latin typeface="Calibri" panose="020F0502020204030204" pitchFamily="34" charset="0"/>
              </a:rPr>
              <a:t>0131 316 1900 </a:t>
            </a:r>
          </a:p>
          <a:p>
            <a:endParaRPr lang="en-GB" sz="1000" dirty="0">
              <a:solidFill>
                <a:schemeClr val="tx1"/>
              </a:solidFill>
              <a:latin typeface="Calibri" panose="020F0502020204030204" pitchFamily="34" charset="0"/>
            </a:endParaRPr>
          </a:p>
          <a:p>
            <a:r>
              <a:rPr lang="en-GB" sz="1600" dirty="0">
                <a:solidFill>
                  <a:schemeClr val="tx1"/>
                </a:solidFill>
                <a:latin typeface="Calibri" panose="020F0502020204030204" pitchFamily="34" charset="0"/>
                <a:hlinkClick r:id="rId2"/>
              </a:rPr>
              <a:t>info@progressivepartnership.co.uk</a:t>
            </a:r>
            <a:endParaRPr lang="en-US" sz="1600" dirty="0">
              <a:solidFill>
                <a:schemeClr val="tx1"/>
              </a:solidFill>
            </a:endParaRPr>
          </a:p>
        </p:txBody>
      </p:sp>
    </p:spTree>
    <p:extLst>
      <p:ext uri="{BB962C8B-B14F-4D97-AF65-F5344CB8AC3E}">
        <p14:creationId xmlns:p14="http://schemas.microsoft.com/office/powerpoint/2010/main" val="291144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orient="horz" pos="1930" userDrawn="1">
          <p15:clr>
            <a:srgbClr val="FBAE40"/>
          </p15:clr>
        </p15:guide>
        <p15:guide id="8" orient="horz" pos="263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thod - Text Boxes">
    <p:spTree>
      <p:nvGrpSpPr>
        <p:cNvPr id="1" name=""/>
        <p:cNvGrpSpPr/>
        <p:nvPr/>
      </p:nvGrpSpPr>
      <p:grpSpPr>
        <a:xfrm>
          <a:off x="0" y="0"/>
          <a:ext cx="0" cy="0"/>
          <a:chOff x="0" y="0"/>
          <a:chExt cx="0" cy="0"/>
        </a:xfrm>
      </p:grpSpPr>
      <p:sp>
        <p:nvSpPr>
          <p:cNvPr id="26" name="Text Placeholder 3">
            <a:extLst>
              <a:ext uri="{FF2B5EF4-FFF2-40B4-BE49-F238E27FC236}">
                <a16:creationId xmlns:a16="http://schemas.microsoft.com/office/drawing/2014/main" id="{AC7174C0-80A5-4342-A3CC-9F04C0AB1F15}"/>
              </a:ext>
            </a:extLst>
          </p:cNvPr>
          <p:cNvSpPr>
            <a:spLocks noGrp="1"/>
          </p:cNvSpPr>
          <p:nvPr>
            <p:ph type="body" sz="quarter" idx="15"/>
          </p:nvPr>
        </p:nvSpPr>
        <p:spPr>
          <a:xfrm>
            <a:off x="428625" y="2687638"/>
            <a:ext cx="5343525" cy="355600"/>
          </a:xfrm>
          <a:solidFill>
            <a:schemeClr val="accent2"/>
          </a:solidFill>
        </p:spPr>
        <p:txBody>
          <a:bodyPr anchor="ctr" anchorCtr="0">
            <a:norm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25" name="Text Placeholder 3">
            <a:extLst>
              <a:ext uri="{FF2B5EF4-FFF2-40B4-BE49-F238E27FC236}">
                <a16:creationId xmlns:a16="http://schemas.microsoft.com/office/drawing/2014/main" id="{4E53D4F7-B538-47BA-B4B0-F14C1D63F562}"/>
              </a:ext>
            </a:extLst>
          </p:cNvPr>
          <p:cNvSpPr>
            <a:spLocks noGrp="1"/>
          </p:cNvSpPr>
          <p:nvPr>
            <p:ph type="body" sz="quarter" idx="14"/>
          </p:nvPr>
        </p:nvSpPr>
        <p:spPr>
          <a:xfrm>
            <a:off x="334963" y="2173288"/>
            <a:ext cx="11053762" cy="355600"/>
          </a:xfrm>
          <a:noFill/>
        </p:spPr>
        <p:txBody>
          <a:bodyPr anchor="ctr" anchorCtr="0">
            <a:normAutofit/>
          </a:bodyPr>
          <a:lstStyle>
            <a:lvl1pPr marL="0" indent="0" algn="ctr">
              <a:buNone/>
              <a:defRPr sz="1800">
                <a:solidFill>
                  <a:schemeClr val="tx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4" name="Text Placeholder 3">
            <a:extLst>
              <a:ext uri="{FF2B5EF4-FFF2-40B4-BE49-F238E27FC236}">
                <a16:creationId xmlns:a16="http://schemas.microsoft.com/office/drawing/2014/main" id="{B31DA6E3-44C6-43B1-AC03-2FBD670DD379}"/>
              </a:ext>
            </a:extLst>
          </p:cNvPr>
          <p:cNvSpPr>
            <a:spLocks noGrp="1"/>
          </p:cNvSpPr>
          <p:nvPr>
            <p:ph type="body" sz="quarter" idx="13"/>
          </p:nvPr>
        </p:nvSpPr>
        <p:spPr>
          <a:xfrm>
            <a:off x="334963" y="1773238"/>
            <a:ext cx="11053762" cy="355600"/>
          </a:xfrm>
          <a:solidFill>
            <a:schemeClr val="accent1"/>
          </a:solidFill>
        </p:spPr>
        <p:txBody>
          <a:bodyPr anchor="ctr" anchorCtr="0">
            <a:norm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lide Number Placeholder 5">
            <a:extLst>
              <a:ext uri="{FF2B5EF4-FFF2-40B4-BE49-F238E27FC236}">
                <a16:creationId xmlns:a16="http://schemas.microsoft.com/office/drawing/2014/main" id="{8A74B032-60D2-4360-9843-7088F0C2CD2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27" name="Text Placeholder 3">
            <a:extLst>
              <a:ext uri="{FF2B5EF4-FFF2-40B4-BE49-F238E27FC236}">
                <a16:creationId xmlns:a16="http://schemas.microsoft.com/office/drawing/2014/main" id="{AAFFBC41-42B4-4940-80FF-AB5F3F07D393}"/>
              </a:ext>
            </a:extLst>
          </p:cNvPr>
          <p:cNvSpPr>
            <a:spLocks noGrp="1"/>
          </p:cNvSpPr>
          <p:nvPr>
            <p:ph type="body" sz="quarter" idx="16"/>
          </p:nvPr>
        </p:nvSpPr>
        <p:spPr>
          <a:xfrm>
            <a:off x="428625" y="3092606"/>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28" name="Text Placeholder 3">
            <a:extLst>
              <a:ext uri="{FF2B5EF4-FFF2-40B4-BE49-F238E27FC236}">
                <a16:creationId xmlns:a16="http://schemas.microsoft.com/office/drawing/2014/main" id="{AED2DB75-260A-4EA2-8163-A3A69A10F01A}"/>
              </a:ext>
            </a:extLst>
          </p:cNvPr>
          <p:cNvSpPr>
            <a:spLocks noGrp="1"/>
          </p:cNvSpPr>
          <p:nvPr>
            <p:ph type="body" sz="quarter" idx="17"/>
          </p:nvPr>
        </p:nvSpPr>
        <p:spPr>
          <a:xfrm>
            <a:off x="428625" y="3594111"/>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29" name="Text Placeholder 3">
            <a:extLst>
              <a:ext uri="{FF2B5EF4-FFF2-40B4-BE49-F238E27FC236}">
                <a16:creationId xmlns:a16="http://schemas.microsoft.com/office/drawing/2014/main" id="{D8F4CF5D-5EE5-41EE-A6FD-1F29FDECAA32}"/>
              </a:ext>
            </a:extLst>
          </p:cNvPr>
          <p:cNvSpPr>
            <a:spLocks noGrp="1"/>
          </p:cNvSpPr>
          <p:nvPr>
            <p:ph type="body" sz="quarter" idx="18"/>
          </p:nvPr>
        </p:nvSpPr>
        <p:spPr>
          <a:xfrm>
            <a:off x="428625" y="4095616"/>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0" name="Text Placeholder 3">
            <a:extLst>
              <a:ext uri="{FF2B5EF4-FFF2-40B4-BE49-F238E27FC236}">
                <a16:creationId xmlns:a16="http://schemas.microsoft.com/office/drawing/2014/main" id="{19644F64-31D7-4853-BAE6-6C7E3D57E0CF}"/>
              </a:ext>
            </a:extLst>
          </p:cNvPr>
          <p:cNvSpPr>
            <a:spLocks noGrp="1"/>
          </p:cNvSpPr>
          <p:nvPr>
            <p:ph type="body" sz="quarter" idx="19"/>
          </p:nvPr>
        </p:nvSpPr>
        <p:spPr>
          <a:xfrm>
            <a:off x="428625" y="4597121"/>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1" name="Text Placeholder 3">
            <a:extLst>
              <a:ext uri="{FF2B5EF4-FFF2-40B4-BE49-F238E27FC236}">
                <a16:creationId xmlns:a16="http://schemas.microsoft.com/office/drawing/2014/main" id="{15D4F098-CD79-4228-B5F5-DB2F60850DA1}"/>
              </a:ext>
            </a:extLst>
          </p:cNvPr>
          <p:cNvSpPr>
            <a:spLocks noGrp="1"/>
          </p:cNvSpPr>
          <p:nvPr>
            <p:ph type="body" sz="quarter" idx="20"/>
          </p:nvPr>
        </p:nvSpPr>
        <p:spPr>
          <a:xfrm>
            <a:off x="428625" y="5098626"/>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2" name="Text Placeholder 3">
            <a:extLst>
              <a:ext uri="{FF2B5EF4-FFF2-40B4-BE49-F238E27FC236}">
                <a16:creationId xmlns:a16="http://schemas.microsoft.com/office/drawing/2014/main" id="{A3E43D5A-D6D9-480C-B304-CB2034E92E1A}"/>
              </a:ext>
            </a:extLst>
          </p:cNvPr>
          <p:cNvSpPr>
            <a:spLocks noGrp="1"/>
          </p:cNvSpPr>
          <p:nvPr>
            <p:ph type="body" sz="quarter" idx="21"/>
          </p:nvPr>
        </p:nvSpPr>
        <p:spPr>
          <a:xfrm>
            <a:off x="428625" y="5600129"/>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3" name="Text Placeholder 3">
            <a:extLst>
              <a:ext uri="{FF2B5EF4-FFF2-40B4-BE49-F238E27FC236}">
                <a16:creationId xmlns:a16="http://schemas.microsoft.com/office/drawing/2014/main" id="{67F68B22-CF63-4B8B-BED6-A0177F523F68}"/>
              </a:ext>
            </a:extLst>
          </p:cNvPr>
          <p:cNvSpPr>
            <a:spLocks noGrp="1"/>
          </p:cNvSpPr>
          <p:nvPr>
            <p:ph type="body" sz="quarter" idx="22"/>
          </p:nvPr>
        </p:nvSpPr>
        <p:spPr>
          <a:xfrm>
            <a:off x="5981700" y="3092606"/>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4" name="Text Placeholder 3">
            <a:extLst>
              <a:ext uri="{FF2B5EF4-FFF2-40B4-BE49-F238E27FC236}">
                <a16:creationId xmlns:a16="http://schemas.microsoft.com/office/drawing/2014/main" id="{0BA2F974-DA7A-457B-BB09-D46137004C8E}"/>
              </a:ext>
            </a:extLst>
          </p:cNvPr>
          <p:cNvSpPr>
            <a:spLocks noGrp="1"/>
          </p:cNvSpPr>
          <p:nvPr>
            <p:ph type="body" sz="quarter" idx="23"/>
          </p:nvPr>
        </p:nvSpPr>
        <p:spPr>
          <a:xfrm>
            <a:off x="5981700" y="3594111"/>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5" name="Text Placeholder 3">
            <a:extLst>
              <a:ext uri="{FF2B5EF4-FFF2-40B4-BE49-F238E27FC236}">
                <a16:creationId xmlns:a16="http://schemas.microsoft.com/office/drawing/2014/main" id="{F37BB99F-3BE1-4CD3-B6B6-F078ACA55A04}"/>
              </a:ext>
            </a:extLst>
          </p:cNvPr>
          <p:cNvSpPr>
            <a:spLocks noGrp="1"/>
          </p:cNvSpPr>
          <p:nvPr>
            <p:ph type="body" sz="quarter" idx="24"/>
          </p:nvPr>
        </p:nvSpPr>
        <p:spPr>
          <a:xfrm>
            <a:off x="5981700" y="4095616"/>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6" name="Text Placeholder 3">
            <a:extLst>
              <a:ext uri="{FF2B5EF4-FFF2-40B4-BE49-F238E27FC236}">
                <a16:creationId xmlns:a16="http://schemas.microsoft.com/office/drawing/2014/main" id="{AAF9FBFE-C419-43C0-BEBE-2822255DB6AC}"/>
              </a:ext>
            </a:extLst>
          </p:cNvPr>
          <p:cNvSpPr>
            <a:spLocks noGrp="1"/>
          </p:cNvSpPr>
          <p:nvPr>
            <p:ph type="body" sz="quarter" idx="25"/>
          </p:nvPr>
        </p:nvSpPr>
        <p:spPr>
          <a:xfrm>
            <a:off x="5981700" y="4597121"/>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7" name="Text Placeholder 3">
            <a:extLst>
              <a:ext uri="{FF2B5EF4-FFF2-40B4-BE49-F238E27FC236}">
                <a16:creationId xmlns:a16="http://schemas.microsoft.com/office/drawing/2014/main" id="{894199EB-E9C0-4D78-AE7E-FB0765BACF05}"/>
              </a:ext>
            </a:extLst>
          </p:cNvPr>
          <p:cNvSpPr>
            <a:spLocks noGrp="1"/>
          </p:cNvSpPr>
          <p:nvPr>
            <p:ph type="body" sz="quarter" idx="26"/>
          </p:nvPr>
        </p:nvSpPr>
        <p:spPr>
          <a:xfrm>
            <a:off x="5981700" y="5600129"/>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8" name="Text Placeholder 3">
            <a:extLst>
              <a:ext uri="{FF2B5EF4-FFF2-40B4-BE49-F238E27FC236}">
                <a16:creationId xmlns:a16="http://schemas.microsoft.com/office/drawing/2014/main" id="{A471076A-80CE-4091-A311-9B095BDD095E}"/>
              </a:ext>
            </a:extLst>
          </p:cNvPr>
          <p:cNvSpPr>
            <a:spLocks noGrp="1"/>
          </p:cNvSpPr>
          <p:nvPr>
            <p:ph type="body" sz="quarter" idx="27"/>
          </p:nvPr>
        </p:nvSpPr>
        <p:spPr>
          <a:xfrm>
            <a:off x="5981700" y="2687638"/>
            <a:ext cx="5343526" cy="355600"/>
          </a:xfrm>
          <a:solidFill>
            <a:schemeClr val="accent2">
              <a:lumMod val="60000"/>
              <a:lumOff val="40000"/>
            </a:schemeClr>
          </a:solidFill>
        </p:spPr>
        <p:txBody>
          <a:bodyPr anchor="ctr" anchorCtr="0">
            <a:norm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FC054381-063F-4E84-9A03-EE3344367266}"/>
              </a:ext>
            </a:extLst>
          </p:cNvPr>
          <p:cNvSpPr>
            <a:spLocks noGrp="1"/>
          </p:cNvSpPr>
          <p:nvPr>
            <p:ph type="body" sz="quarter" idx="28"/>
          </p:nvPr>
        </p:nvSpPr>
        <p:spPr>
          <a:xfrm>
            <a:off x="5981700" y="5098626"/>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Tree>
    <p:extLst>
      <p:ext uri="{BB962C8B-B14F-4D97-AF65-F5344CB8AC3E}">
        <p14:creationId xmlns:p14="http://schemas.microsoft.com/office/powerpoint/2010/main" val="3355205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4969556" y="1773238"/>
            <a:ext cx="6419169" cy="4140200"/>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12" name="Subtitle 2">
            <a:extLst>
              <a:ext uri="{FF2B5EF4-FFF2-40B4-BE49-F238E27FC236}">
                <a16:creationId xmlns:a16="http://schemas.microsoft.com/office/drawing/2014/main" id="{6B73036E-03E0-4BC8-A1DA-B54489EC8F54}"/>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6091"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15">
            <a:extLst>
              <a:ext uri="{FF2B5EF4-FFF2-40B4-BE49-F238E27FC236}">
                <a16:creationId xmlns:a16="http://schemas.microsoft.com/office/drawing/2014/main" id="{F2A97D82-1BAC-4D88-86D5-59D4E2AC926E}"/>
              </a:ext>
            </a:extLst>
          </p:cNvPr>
          <p:cNvSpPr>
            <a:spLocks noGrp="1"/>
          </p:cNvSpPr>
          <p:nvPr>
            <p:ph type="body" sz="quarter" idx="19"/>
          </p:nvPr>
        </p:nvSpPr>
        <p:spPr>
          <a:xfrm>
            <a:off x="4943477" y="6114064"/>
            <a:ext cx="4367674" cy="344487"/>
          </a:xfrm>
          <a:prstGeom prst="rect">
            <a:avLst/>
          </a:prstGeom>
        </p:spPr>
        <p:txBody>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cxnSp>
        <p:nvCxnSpPr>
          <p:cNvPr id="10" name="Straight Connector 9">
            <a:extLst>
              <a:ext uri="{FF2B5EF4-FFF2-40B4-BE49-F238E27FC236}">
                <a16:creationId xmlns:a16="http://schemas.microsoft.com/office/drawing/2014/main" id="{C09600BD-552C-4991-8556-7E3DB531339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1" name="Text Placeholder 15">
            <a:extLst>
              <a:ext uri="{FF2B5EF4-FFF2-40B4-BE49-F238E27FC236}">
                <a16:creationId xmlns:a16="http://schemas.microsoft.com/office/drawing/2014/main" id="{76455754-034B-4FE0-8D3A-6BDB29E0E168}"/>
              </a:ext>
            </a:extLst>
          </p:cNvPr>
          <p:cNvSpPr>
            <a:spLocks noGrp="1"/>
          </p:cNvSpPr>
          <p:nvPr>
            <p:ph type="body" sz="quarter" idx="20"/>
          </p:nvPr>
        </p:nvSpPr>
        <p:spPr>
          <a:xfrm>
            <a:off x="9311150" y="6114063"/>
            <a:ext cx="2077576" cy="344487"/>
          </a:xfrm>
          <a:prstGeom prst="rect">
            <a:avLst/>
          </a:prstGeom>
        </p:spPr>
        <p:txBody>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3" name="Title 1">
            <a:extLst>
              <a:ext uri="{FF2B5EF4-FFF2-40B4-BE49-F238E27FC236}">
                <a16:creationId xmlns:a16="http://schemas.microsoft.com/office/drawing/2014/main" id="{5D8861A1-2098-4A9A-8082-B69749034F39}"/>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4" name="Text Placeholder 15">
            <a:extLst>
              <a:ext uri="{FF2B5EF4-FFF2-40B4-BE49-F238E27FC236}">
                <a16:creationId xmlns:a16="http://schemas.microsoft.com/office/drawing/2014/main" id="{9F5DA177-EBEB-4456-9E97-EB20BA509A6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5" name="Slide Number Placeholder 5">
            <a:extLst>
              <a:ext uri="{FF2B5EF4-FFF2-40B4-BE49-F238E27FC236}">
                <a16:creationId xmlns:a16="http://schemas.microsoft.com/office/drawing/2014/main" id="{DC564927-45F2-46F4-ADD6-026787ADC08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334797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orient="horz" pos="41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F54C031-8B4D-4FA0-BDE8-AF15EA630F42}"/>
              </a:ext>
            </a:extLst>
          </p:cNvPr>
          <p:cNvSpPr>
            <a:spLocks noGrp="1"/>
          </p:cNvSpPr>
          <p:nvPr>
            <p:ph type="pic" sz="quarter" idx="21"/>
          </p:nvPr>
        </p:nvSpPr>
        <p:spPr>
          <a:xfrm>
            <a:off x="4968875" y="1773238"/>
            <a:ext cx="6419850" cy="4140200"/>
          </a:xfrm>
        </p:spPr>
        <p:txBody>
          <a:bodyPr/>
          <a:lstStyle>
            <a:lvl1pPr>
              <a:defRPr>
                <a:solidFill>
                  <a:schemeClr val="tx1"/>
                </a:solidFill>
              </a:defRPr>
            </a:lvl1pPr>
          </a:lstStyle>
          <a:p>
            <a:r>
              <a:rPr lang="en-US" dirty="0"/>
              <a:t>Click icon to add picture</a:t>
            </a:r>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6091"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15">
            <a:extLst>
              <a:ext uri="{FF2B5EF4-FFF2-40B4-BE49-F238E27FC236}">
                <a16:creationId xmlns:a16="http://schemas.microsoft.com/office/drawing/2014/main" id="{F2A97D82-1BAC-4D88-86D5-59D4E2AC926E}"/>
              </a:ext>
            </a:extLst>
          </p:cNvPr>
          <p:cNvSpPr>
            <a:spLocks noGrp="1"/>
          </p:cNvSpPr>
          <p:nvPr>
            <p:ph type="body" sz="quarter" idx="19"/>
          </p:nvPr>
        </p:nvSpPr>
        <p:spPr>
          <a:xfrm>
            <a:off x="4943477"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cxnSp>
        <p:nvCxnSpPr>
          <p:cNvPr id="10" name="Straight Connector 9">
            <a:extLst>
              <a:ext uri="{FF2B5EF4-FFF2-40B4-BE49-F238E27FC236}">
                <a16:creationId xmlns:a16="http://schemas.microsoft.com/office/drawing/2014/main" id="{C09600BD-552C-4991-8556-7E3DB531339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1" name="Text Placeholder 15">
            <a:extLst>
              <a:ext uri="{FF2B5EF4-FFF2-40B4-BE49-F238E27FC236}">
                <a16:creationId xmlns:a16="http://schemas.microsoft.com/office/drawing/2014/main" id="{76455754-034B-4FE0-8D3A-6BDB29E0E168}"/>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4" name="Title 1">
            <a:extLst>
              <a:ext uri="{FF2B5EF4-FFF2-40B4-BE49-F238E27FC236}">
                <a16:creationId xmlns:a16="http://schemas.microsoft.com/office/drawing/2014/main" id="{C0F3B955-9A8F-443F-9072-EE58F9F7FA5B}"/>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5" name="Text Placeholder 15">
            <a:extLst>
              <a:ext uri="{FF2B5EF4-FFF2-40B4-BE49-F238E27FC236}">
                <a16:creationId xmlns:a16="http://schemas.microsoft.com/office/drawing/2014/main" id="{38C8F27D-B720-49FD-BA9A-2D3CA5B24D8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ubtitle 2">
            <a:extLst>
              <a:ext uri="{FF2B5EF4-FFF2-40B4-BE49-F238E27FC236}">
                <a16:creationId xmlns:a16="http://schemas.microsoft.com/office/drawing/2014/main" id="{8898E0E6-56FB-45EA-9FA9-86DC943AF5B3}"/>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
        <p:nvSpPr>
          <p:cNvPr id="16" name="Slide Number Placeholder 5">
            <a:extLst>
              <a:ext uri="{FF2B5EF4-FFF2-40B4-BE49-F238E27FC236}">
                <a16:creationId xmlns:a16="http://schemas.microsoft.com/office/drawing/2014/main" id="{06DDDFAC-040A-4EE8-BAD7-D2D2D117953A}"/>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896576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x  Charts and Content">
    <p:spTree>
      <p:nvGrpSpPr>
        <p:cNvPr id="1" name=""/>
        <p:cNvGrpSpPr/>
        <p:nvPr/>
      </p:nvGrpSpPr>
      <p:grpSpPr>
        <a:xfrm>
          <a:off x="0" y="0"/>
          <a:ext cx="0" cy="0"/>
          <a:chOff x="0" y="0"/>
          <a:chExt cx="0" cy="0"/>
        </a:xfrm>
      </p:grpSpPr>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4969556" y="1775666"/>
            <a:ext cx="6419169" cy="2016640"/>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a:xfrm>
            <a:off x="11388724" y="6356350"/>
            <a:ext cx="803275"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6091"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15">
            <a:extLst>
              <a:ext uri="{FF2B5EF4-FFF2-40B4-BE49-F238E27FC236}">
                <a16:creationId xmlns:a16="http://schemas.microsoft.com/office/drawing/2014/main" id="{F2A97D82-1BAC-4D88-86D5-59D4E2AC926E}"/>
              </a:ext>
            </a:extLst>
          </p:cNvPr>
          <p:cNvSpPr>
            <a:spLocks noGrp="1"/>
          </p:cNvSpPr>
          <p:nvPr>
            <p:ph type="body" sz="quarter" idx="19"/>
          </p:nvPr>
        </p:nvSpPr>
        <p:spPr>
          <a:xfrm>
            <a:off x="4943477"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cxnSp>
        <p:nvCxnSpPr>
          <p:cNvPr id="10" name="Straight Connector 9">
            <a:extLst>
              <a:ext uri="{FF2B5EF4-FFF2-40B4-BE49-F238E27FC236}">
                <a16:creationId xmlns:a16="http://schemas.microsoft.com/office/drawing/2014/main" id="{C09600BD-552C-4991-8556-7E3DB531339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1" name="Text Placeholder 15">
            <a:extLst>
              <a:ext uri="{FF2B5EF4-FFF2-40B4-BE49-F238E27FC236}">
                <a16:creationId xmlns:a16="http://schemas.microsoft.com/office/drawing/2014/main" id="{76455754-034B-4FE0-8D3A-6BDB29E0E168}"/>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3" name="Chart Placeholder 15">
            <a:extLst>
              <a:ext uri="{FF2B5EF4-FFF2-40B4-BE49-F238E27FC236}">
                <a16:creationId xmlns:a16="http://schemas.microsoft.com/office/drawing/2014/main" id="{AA0A2279-7B6C-4193-A5E4-3CA2087F071F}"/>
              </a:ext>
            </a:extLst>
          </p:cNvPr>
          <p:cNvSpPr>
            <a:spLocks noGrp="1"/>
          </p:cNvSpPr>
          <p:nvPr>
            <p:ph type="chart" sz="quarter" idx="21"/>
          </p:nvPr>
        </p:nvSpPr>
        <p:spPr>
          <a:xfrm>
            <a:off x="4969555" y="3896798"/>
            <a:ext cx="6419169" cy="2016640"/>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14" name="Title 1">
            <a:extLst>
              <a:ext uri="{FF2B5EF4-FFF2-40B4-BE49-F238E27FC236}">
                <a16:creationId xmlns:a16="http://schemas.microsoft.com/office/drawing/2014/main" id="{758746CB-0715-4CFC-8448-2B9C4A95B3D9}"/>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5" name="Text Placeholder 15">
            <a:extLst>
              <a:ext uri="{FF2B5EF4-FFF2-40B4-BE49-F238E27FC236}">
                <a16:creationId xmlns:a16="http://schemas.microsoft.com/office/drawing/2014/main" id="{81B001C3-295F-4BFC-94CA-ABC1A2F5CFE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7" name="Subtitle 2">
            <a:extLst>
              <a:ext uri="{FF2B5EF4-FFF2-40B4-BE49-F238E27FC236}">
                <a16:creationId xmlns:a16="http://schemas.microsoft.com/office/drawing/2014/main" id="{8AB2B771-B26B-4A1C-97E9-A881BA3439EE}"/>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Tree>
    <p:extLst>
      <p:ext uri="{BB962C8B-B14F-4D97-AF65-F5344CB8AC3E}">
        <p14:creationId xmlns:p14="http://schemas.microsoft.com/office/powerpoint/2010/main" val="193495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1.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D20DD60-B84D-4E39-B02E-1A0E9A9D27AB}"/>
              </a:ext>
            </a:extLst>
          </p:cNvPr>
          <p:cNvSpPr>
            <a:spLocks noGrp="1"/>
          </p:cNvSpPr>
          <p:nvPr>
            <p:ph type="sldNum" sz="quarter" idx="4"/>
          </p:nvPr>
        </p:nvSpPr>
        <p:spPr>
          <a:xfrm>
            <a:off x="11353800" y="6356350"/>
            <a:ext cx="838200" cy="530019"/>
          </a:xfrm>
          <a:prstGeom prst="rect">
            <a:avLst/>
          </a:prstGeom>
        </p:spPr>
        <p:txBody>
          <a:bodyPr vert="horz" lIns="91440" tIns="45720" rIns="91440" bIns="45720" rtlCol="0" anchor="ctr"/>
          <a:lstStyle>
            <a:lvl1pPr algn="r">
              <a:defRPr sz="1100">
                <a:solidFill>
                  <a:schemeClr val="tx1">
                    <a:lumMod val="75000"/>
                    <a:lumOff val="25000"/>
                  </a:schemeClr>
                </a:solidFill>
              </a:defRPr>
            </a:lvl1pPr>
          </a:lstStyle>
          <a:p>
            <a:fld id="{3CF2D5F0-42C9-44CC-9D46-F1CEB28D430F}" type="slidenum">
              <a:rPr lang="en-GB" smtClean="0"/>
              <a:pPr/>
              <a:t>‹#›</a:t>
            </a:fld>
            <a:endParaRPr lang="en-GB" dirty="0"/>
          </a:p>
        </p:txBody>
      </p:sp>
      <p:sp>
        <p:nvSpPr>
          <p:cNvPr id="2" name="Title Placeholder 1">
            <a:extLst>
              <a:ext uri="{FF2B5EF4-FFF2-40B4-BE49-F238E27FC236}">
                <a16:creationId xmlns:a16="http://schemas.microsoft.com/office/drawing/2014/main" id="{F3677B5B-E2F4-452D-A6E9-010FD6040A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A0618B95-7BAD-40C4-96AA-6AE939079F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8" name="Picture 7">
            <a:extLst>
              <a:ext uri="{FF2B5EF4-FFF2-40B4-BE49-F238E27FC236}">
                <a16:creationId xmlns:a16="http://schemas.microsoft.com/office/drawing/2014/main" id="{45D9C78A-42D2-4820-B680-64E54A9EDED6}"/>
              </a:ext>
            </a:extLst>
          </p:cNvPr>
          <p:cNvPicPr>
            <a:picLocks noChangeAspect="1"/>
          </p:cNvPicPr>
          <p:nvPr userDrawn="1"/>
        </p:nvPicPr>
        <p:blipFill>
          <a:blip r:embed="rId59">
            <a:extLst>
              <a:ext uri="{28A0092B-C50C-407E-A947-70E740481C1C}">
                <a14:useLocalDpi xmlns:a14="http://schemas.microsoft.com/office/drawing/2010/main" val="0"/>
              </a:ext>
            </a:extLst>
          </a:blip>
          <a:srcRect/>
          <a:stretch/>
        </p:blipFill>
        <p:spPr>
          <a:xfrm>
            <a:off x="11081516" y="171965"/>
            <a:ext cx="974628" cy="974169"/>
          </a:xfrm>
          <a:prstGeom prst="rect">
            <a:avLst/>
          </a:prstGeom>
        </p:spPr>
      </p:pic>
      <p:sp>
        <p:nvSpPr>
          <p:cNvPr id="9" name="Rectangle 8">
            <a:extLst>
              <a:ext uri="{FF2B5EF4-FFF2-40B4-BE49-F238E27FC236}">
                <a16:creationId xmlns:a16="http://schemas.microsoft.com/office/drawing/2014/main" id="{E741FDFC-B648-4422-A302-B2CDB631C208}"/>
              </a:ext>
            </a:extLst>
          </p:cNvPr>
          <p:cNvSpPr/>
          <p:nvPr userDrawn="1"/>
        </p:nvSpPr>
        <p:spPr>
          <a:xfrm>
            <a:off x="0" y="6749209"/>
            <a:ext cx="12192000" cy="137160"/>
          </a:xfrm>
          <a:prstGeom prst="rect">
            <a:avLst/>
          </a:prstGeom>
          <a:solidFill>
            <a:srgbClr val="9FA052"/>
          </a:solidFill>
          <a:ln w="12700" cap="flat">
            <a:no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117566103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649" r:id="rId30"/>
    <p:sldLayoutId id="2147483684" r:id="rId31"/>
    <p:sldLayoutId id="2147483666" r:id="rId32"/>
    <p:sldLayoutId id="2147483677" r:id="rId33"/>
    <p:sldLayoutId id="2147483689" r:id="rId34"/>
    <p:sldLayoutId id="2147483688" r:id="rId35"/>
    <p:sldLayoutId id="2147483665" r:id="rId36"/>
    <p:sldLayoutId id="2147483669" r:id="rId37"/>
    <p:sldLayoutId id="2147483668" r:id="rId38"/>
    <p:sldLayoutId id="2147483664" r:id="rId39"/>
    <p:sldLayoutId id="2147483660" r:id="rId40"/>
    <p:sldLayoutId id="2147483686" r:id="rId41"/>
    <p:sldLayoutId id="2147483662" r:id="rId42"/>
    <p:sldLayoutId id="2147483671" r:id="rId43"/>
    <p:sldLayoutId id="2147483681" r:id="rId44"/>
    <p:sldLayoutId id="2147483673" r:id="rId45"/>
    <p:sldLayoutId id="2147483667" r:id="rId46"/>
    <p:sldLayoutId id="2147483680" r:id="rId47"/>
    <p:sldLayoutId id="2147483685" r:id="rId48"/>
    <p:sldLayoutId id="2147483672" r:id="rId49"/>
    <p:sldLayoutId id="2147483670" r:id="rId50"/>
    <p:sldLayoutId id="2147483675" r:id="rId51"/>
    <p:sldLayoutId id="2147483674" r:id="rId52"/>
    <p:sldLayoutId id="2147483678" r:id="rId53"/>
    <p:sldLayoutId id="2147483679" r:id="rId54"/>
    <p:sldLayoutId id="2147483687" r:id="rId55"/>
    <p:sldLayoutId id="2147483683" r:id="rId56"/>
    <p:sldLayoutId id="2147483682" r:id="rId5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20.xml"/></Relationships>
</file>

<file path=ppt/slides/_rels/slide2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3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9.xml"/><Relationship Id="rId1" Type="http://schemas.openxmlformats.org/officeDocument/2006/relationships/slideLayout" Target="../slideLayouts/slideLayout20.xml"/><Relationship Id="rId4" Type="http://schemas.openxmlformats.org/officeDocument/2006/relationships/chart" Target="../charts/chart2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2.xml"/><Relationship Id="rId1" Type="http://schemas.openxmlformats.org/officeDocument/2006/relationships/slideLayout" Target="../slideLayouts/slideLayout20.xml"/><Relationship Id="rId4" Type="http://schemas.openxmlformats.org/officeDocument/2006/relationships/chart" Target="../charts/chart29.xml"/></Relationships>
</file>

<file path=ppt/slides/_rels/slide34.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3.xml"/><Relationship Id="rId1" Type="http://schemas.openxmlformats.org/officeDocument/2006/relationships/slideLayout" Target="../slideLayouts/slideLayout20.xml"/><Relationship Id="rId4" Type="http://schemas.openxmlformats.org/officeDocument/2006/relationships/chart" Target="../charts/chart31.xml"/></Relationships>
</file>

<file path=ppt/slides/_rels/slide35.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34.xml"/><Relationship Id="rId1" Type="http://schemas.openxmlformats.org/officeDocument/2006/relationships/slideLayout" Target="../slideLayouts/slideLayout20.xml"/><Relationship Id="rId4" Type="http://schemas.openxmlformats.org/officeDocument/2006/relationships/chart" Target="../charts/chart33.xml"/></Relationships>
</file>

<file path=ppt/slides/_rels/slide36.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37.xml"/><Relationship Id="rId1" Type="http://schemas.openxmlformats.org/officeDocument/2006/relationships/slideLayout" Target="../slideLayouts/slideLayout17.xml"/><Relationship Id="rId4" Type="http://schemas.openxmlformats.org/officeDocument/2006/relationships/chart" Target="../charts/chart37.xml"/></Relationships>
</file>

<file path=ppt/slides/_rels/slide39.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38.xml"/><Relationship Id="rId1" Type="http://schemas.openxmlformats.org/officeDocument/2006/relationships/slideLayout" Target="../slideLayouts/slideLayout17.xml"/><Relationship Id="rId4" Type="http://schemas.openxmlformats.org/officeDocument/2006/relationships/chart" Target="../charts/char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41.xml"/><Relationship Id="rId1" Type="http://schemas.openxmlformats.org/officeDocument/2006/relationships/slideLayout" Target="../slideLayouts/slideLayout17.xml"/><Relationship Id="rId4" Type="http://schemas.openxmlformats.org/officeDocument/2006/relationships/chart" Target="../charts/chart42.xml"/></Relationships>
</file>

<file path=ppt/slides/_rels/slide43.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42.xml"/><Relationship Id="rId1" Type="http://schemas.openxmlformats.org/officeDocument/2006/relationships/slideLayout" Target="../slideLayouts/slideLayout20.xml"/><Relationship Id="rId4" Type="http://schemas.openxmlformats.org/officeDocument/2006/relationships/chart" Target="../charts/chart44.xml"/></Relationships>
</file>

<file path=ppt/slides/_rels/slide44.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43.xml"/><Relationship Id="rId1" Type="http://schemas.openxmlformats.org/officeDocument/2006/relationships/slideLayout" Target="../slideLayouts/slideLayout17.xml"/><Relationship Id="rId4" Type="http://schemas.openxmlformats.org/officeDocument/2006/relationships/chart" Target="../charts/chart46.xml"/></Relationships>
</file>

<file path=ppt/slides/_rels/slide45.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45.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46.xml"/><Relationship Id="rId1" Type="http://schemas.openxmlformats.org/officeDocument/2006/relationships/slideLayout" Target="../slideLayouts/slideLayout17.xml"/><Relationship Id="rId4" Type="http://schemas.openxmlformats.org/officeDocument/2006/relationships/chart" Target="../charts/chart5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48.xml"/><Relationship Id="rId1" Type="http://schemas.openxmlformats.org/officeDocument/2006/relationships/slideLayout" Target="../slideLayouts/slideLayout17.xml"/><Relationship Id="rId5" Type="http://schemas.openxmlformats.org/officeDocument/2006/relationships/chart" Target="../charts/chart53.xml"/><Relationship Id="rId4" Type="http://schemas.openxmlformats.org/officeDocument/2006/relationships/chart" Target="../charts/chart5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49.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50.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51.xml"/><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chart" Target="../charts/char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68.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3" Type="http://schemas.openxmlformats.org/officeDocument/2006/relationships/hyperlink" Target="mailto:diane.mcgregor@progressivepartnership.co.uk" TargetMode="External"/><Relationship Id="rId2" Type="http://schemas.openxmlformats.org/officeDocument/2006/relationships/notesSlide" Target="../notesSlides/notesSlide71.xml"/><Relationship Id="rId1" Type="http://schemas.openxmlformats.org/officeDocument/2006/relationships/slideLayout" Target="../slideLayouts/slideLayout29.xml"/><Relationship Id="rId4" Type="http://schemas.openxmlformats.org/officeDocument/2006/relationships/hyperlink" Target="mailto:ruth.bryan@progressivepartnership.co.uk" TargetMode="Externa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p:blipFill>
        <p:spPr>
          <a:xfrm>
            <a:off x="1624929" y="5760580"/>
            <a:ext cx="1031607" cy="1031607"/>
          </a:xfrm>
          <a:prstGeom prst="rect">
            <a:avLst/>
          </a:prstGeom>
        </p:spPr>
      </p:pic>
      <p:pic>
        <p:nvPicPr>
          <p:cNvPr id="3" name="Picture 2">
            <a:extLst>
              <a:ext uri="{FF2B5EF4-FFF2-40B4-BE49-F238E27FC236}">
                <a16:creationId xmlns:a16="http://schemas.microsoft.com/office/drawing/2014/main" id="{B4EFB057-A0A8-33C2-AADB-ABBC97E8E0D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21804" y="5714860"/>
            <a:ext cx="1188630" cy="1143140"/>
          </a:xfrm>
          <a:prstGeom prst="rect">
            <a:avLst/>
          </a:prstGeom>
        </p:spPr>
      </p:pic>
      <p:pic>
        <p:nvPicPr>
          <p:cNvPr id="4" name="Picture 3" descr="A black background with a circle of colorful squares&#10;&#10;Description automatically generated">
            <a:extLst>
              <a:ext uri="{FF2B5EF4-FFF2-40B4-BE49-F238E27FC236}">
                <a16:creationId xmlns:a16="http://schemas.microsoft.com/office/drawing/2014/main" id="{270C35D7-00BD-2666-CFEF-0EA7879F97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3318" y="5701928"/>
            <a:ext cx="1189394" cy="1143874"/>
          </a:xfrm>
          <a:prstGeom prst="rect">
            <a:avLst/>
          </a:prstGeom>
        </p:spPr>
      </p:pic>
      <p:sp>
        <p:nvSpPr>
          <p:cNvPr id="10" name="Subtitle 7">
            <a:extLst>
              <a:ext uri="{FF2B5EF4-FFF2-40B4-BE49-F238E27FC236}">
                <a16:creationId xmlns:a16="http://schemas.microsoft.com/office/drawing/2014/main" id="{D76DBE21-A3B8-C0E4-100E-A57A6A2459B1}"/>
              </a:ext>
            </a:extLst>
          </p:cNvPr>
          <p:cNvSpPr txBox="1">
            <a:spLocks/>
          </p:cNvSpPr>
          <p:nvPr/>
        </p:nvSpPr>
        <p:spPr>
          <a:xfrm>
            <a:off x="2640012" y="2420811"/>
            <a:ext cx="6119810" cy="1073530"/>
          </a:xfrm>
          <a:prstGeom prst="rect">
            <a:avLst/>
          </a:prstGeom>
        </p:spPr>
        <p:txBody>
          <a:bodyPr vert="horz" lIns="91440" tIns="0" rIns="91440" bIns="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4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GB" sz="2400" b="1" dirty="0"/>
              <a:t>RITS: Drivers’ Attitudes and Behaviours Tracking Study</a:t>
            </a:r>
            <a:endParaRPr lang="en-GB" sz="1000" b="1" dirty="0"/>
          </a:p>
          <a:p>
            <a:pPr>
              <a:lnSpc>
                <a:spcPct val="100000"/>
              </a:lnSpc>
              <a:spcBef>
                <a:spcPts val="0"/>
              </a:spcBef>
            </a:pPr>
            <a:r>
              <a:rPr lang="en-GB" sz="2400" dirty="0"/>
              <a:t>Wave 24 – February 2025</a:t>
            </a:r>
            <a:endParaRPr lang="en-US" sz="2400" dirty="0"/>
          </a:p>
        </p:txBody>
      </p:sp>
      <p:sp>
        <p:nvSpPr>
          <p:cNvPr id="15" name="Title 6">
            <a:extLst>
              <a:ext uri="{FF2B5EF4-FFF2-40B4-BE49-F238E27FC236}">
                <a16:creationId xmlns:a16="http://schemas.microsoft.com/office/drawing/2014/main" id="{519A1534-3FF9-E87B-3D69-BFE425D18D5C}"/>
              </a:ext>
            </a:extLst>
          </p:cNvPr>
          <p:cNvSpPr>
            <a:spLocks noGrp="1"/>
          </p:cNvSpPr>
          <p:nvPr>
            <p:ph type="ctrTitle"/>
          </p:nvPr>
        </p:nvSpPr>
        <p:spPr>
          <a:xfrm>
            <a:off x="2640012" y="3494340"/>
            <a:ext cx="6119810" cy="540626"/>
          </a:xfrm>
        </p:spPr>
        <p:txBody>
          <a:bodyPr/>
          <a:lstStyle/>
          <a:p>
            <a:r>
              <a:rPr lang="en-GB" sz="2400" dirty="0"/>
              <a:t>Transport Scotland / Scottish Government</a:t>
            </a:r>
          </a:p>
        </p:txBody>
      </p:sp>
      <p:sp>
        <p:nvSpPr>
          <p:cNvPr id="16" name="Text Placeholder 8">
            <a:extLst>
              <a:ext uri="{FF2B5EF4-FFF2-40B4-BE49-F238E27FC236}">
                <a16:creationId xmlns:a16="http://schemas.microsoft.com/office/drawing/2014/main" id="{9954E1AB-6E40-733B-2AC9-287E8CD7369A}"/>
              </a:ext>
            </a:extLst>
          </p:cNvPr>
          <p:cNvSpPr>
            <a:spLocks noGrp="1"/>
          </p:cNvSpPr>
          <p:nvPr>
            <p:ph type="body" sz="quarter" idx="15"/>
          </p:nvPr>
        </p:nvSpPr>
        <p:spPr>
          <a:xfrm>
            <a:off x="2640024" y="4138209"/>
            <a:ext cx="6119798" cy="394201"/>
          </a:xfrm>
        </p:spPr>
        <p:txBody>
          <a:bodyPr>
            <a:normAutofit/>
          </a:bodyPr>
          <a:lstStyle/>
          <a:p>
            <a:r>
              <a:rPr lang="en-US" sz="2000" dirty="0"/>
              <a:t>March 2025</a:t>
            </a:r>
            <a:endParaRPr lang="en-GB" sz="2000" dirty="0"/>
          </a:p>
        </p:txBody>
      </p:sp>
    </p:spTree>
    <p:extLst>
      <p:ext uri="{BB962C8B-B14F-4D97-AF65-F5344CB8AC3E}">
        <p14:creationId xmlns:p14="http://schemas.microsoft.com/office/powerpoint/2010/main" val="1100214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400" dirty="0"/>
              <a:t>There is a gradual decline in agreement with statements about driving speeds on different types of roads. However, the vast majority agree that in built up areas, it may be necessary to drive below the speed limit, and around half agree that there should be a maximum speed limit on all country roads.</a:t>
            </a:r>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295128" y="6424832"/>
            <a:ext cx="6528754" cy="311232"/>
          </a:xfrm>
          <a:prstGeom prst="rect">
            <a:avLst/>
          </a:prstGeom>
        </p:spPr>
        <p:txBody>
          <a:bodyPr>
            <a:noAutofit/>
          </a:bodyPr>
          <a:lstStyle/>
          <a:p>
            <a:pPr marL="0" indent="0">
              <a:lnSpc>
                <a:spcPct val="100000"/>
              </a:lnSpc>
              <a:spcBef>
                <a:spcPts val="0"/>
              </a:spcBef>
              <a:buNone/>
            </a:pPr>
            <a:r>
              <a:rPr lang="en-GB" sz="1000" dirty="0"/>
              <a:t>Q2. We are interested in your views about driving. You will now see some statements other people have made about this. How much do you agree or disagree with each?</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10</a:t>
            </a:fld>
            <a:endParaRPr lang="en-GB" dirty="0"/>
          </a:p>
        </p:txBody>
      </p:sp>
      <p:graphicFrame>
        <p:nvGraphicFramePr>
          <p:cNvPr id="6" name="Chart 5"/>
          <p:cNvGraphicFramePr/>
          <p:nvPr>
            <p:extLst>
              <p:ext uri="{D42A27DB-BD31-4B8C-83A1-F6EECF244321}">
                <p14:modId xmlns:p14="http://schemas.microsoft.com/office/powerpoint/2010/main" val="3184276387"/>
              </p:ext>
            </p:extLst>
          </p:nvPr>
        </p:nvGraphicFramePr>
        <p:xfrm>
          <a:off x="494675" y="1618938"/>
          <a:ext cx="11017771"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7">
            <a:extLst>
              <a:ext uri="{FF2B5EF4-FFF2-40B4-BE49-F238E27FC236}">
                <a16:creationId xmlns:a16="http://schemas.microsoft.com/office/drawing/2014/main" id="{A71CB2EE-EE0D-82B3-F9B5-8691CE9917F6}"/>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Tree>
    <p:extLst>
      <p:ext uri="{BB962C8B-B14F-4D97-AF65-F5344CB8AC3E}">
        <p14:creationId xmlns:p14="http://schemas.microsoft.com/office/powerpoint/2010/main" val="274126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3" y="180788"/>
            <a:ext cx="10675937" cy="1299219"/>
          </a:xfrm>
        </p:spPr>
        <p:txBody>
          <a:bodyPr vert="horz" lIns="72000" tIns="0" rIns="0" bIns="0" rtlCol="0" anchor="ctr" anchorCtr="0">
            <a:noAutofit/>
          </a:bodyPr>
          <a:lstStyle/>
          <a:p>
            <a:r>
              <a:rPr lang="en-US" sz="2000" dirty="0"/>
              <a:t>Perceived seriousness of most speeding behaviours broadly consistent with recent waves. However, after a peak last wave, not adjusting speeds on country roads has dipped slightly, while there was an increase in perceived seriousness of driving +10mph over limit on motorways. Longer term erosion of perception that driving +10mph in cities/town is very serious. </a:t>
            </a:r>
            <a:endParaRPr lang="en-GB" sz="2000" dirty="0"/>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295127" y="6438480"/>
            <a:ext cx="7745937" cy="299283"/>
          </a:xfrm>
          <a:prstGeom prst="rect">
            <a:avLst/>
          </a:prstGeom>
        </p:spPr>
        <p:txBody>
          <a:bodyPr>
            <a:noAutofit/>
          </a:bodyPr>
          <a:lstStyle/>
          <a:p>
            <a:pPr marL="0" indent="0">
              <a:lnSpc>
                <a:spcPct val="100000"/>
              </a:lnSpc>
              <a:spcBef>
                <a:spcPts val="0"/>
              </a:spcBef>
              <a:buNone/>
            </a:pPr>
            <a:r>
              <a:rPr lang="en-GB" sz="1000" dirty="0"/>
              <a:t>Q4. How serious do you think each of these are in terms of the risks to the safety of drivers, their passengers and/or other road users?</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11</a:t>
            </a:fld>
            <a:endParaRPr lang="en-GB" dirty="0"/>
          </a:p>
        </p:txBody>
      </p:sp>
      <p:graphicFrame>
        <p:nvGraphicFramePr>
          <p:cNvPr id="6" name="Chart 5"/>
          <p:cNvGraphicFramePr/>
          <p:nvPr>
            <p:extLst>
              <p:ext uri="{D42A27DB-BD31-4B8C-83A1-F6EECF244321}">
                <p14:modId xmlns:p14="http://schemas.microsoft.com/office/powerpoint/2010/main" val="1786015710"/>
              </p:ext>
            </p:extLst>
          </p:nvPr>
        </p:nvGraphicFramePr>
        <p:xfrm>
          <a:off x="298752" y="1577753"/>
          <a:ext cx="7546388"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8255834" y="1487434"/>
            <a:ext cx="3936166" cy="584775"/>
          </a:xfrm>
          <a:prstGeom prst="rect">
            <a:avLst/>
          </a:prstGeom>
          <a:noFill/>
        </p:spPr>
        <p:txBody>
          <a:bodyPr wrap="square" rtlCol="0">
            <a:spAutoFit/>
          </a:bodyPr>
          <a:lstStyle/>
          <a:p>
            <a:r>
              <a:rPr lang="en-GB" sz="1600" dirty="0"/>
              <a:t>% rating ‘very serious’ across all behaviours </a:t>
            </a:r>
          </a:p>
          <a:p>
            <a:r>
              <a:rPr lang="en-GB" sz="1600" dirty="0"/>
              <a:t>– Feb 2025</a:t>
            </a:r>
          </a:p>
        </p:txBody>
      </p:sp>
      <p:graphicFrame>
        <p:nvGraphicFramePr>
          <p:cNvPr id="15" name="Chart 14"/>
          <p:cNvGraphicFramePr/>
          <p:nvPr>
            <p:extLst>
              <p:ext uri="{D42A27DB-BD31-4B8C-83A1-F6EECF244321}">
                <p14:modId xmlns:p14="http://schemas.microsoft.com/office/powerpoint/2010/main" val="2156913002"/>
              </p:ext>
            </p:extLst>
          </p:nvPr>
        </p:nvGraphicFramePr>
        <p:xfrm>
          <a:off x="7465325" y="1877568"/>
          <a:ext cx="4726675" cy="4764659"/>
        </p:xfrm>
        <a:graphic>
          <a:graphicData uri="http://schemas.openxmlformats.org/drawingml/2006/chart">
            <c:chart xmlns:c="http://schemas.openxmlformats.org/drawingml/2006/chart" xmlns:r="http://schemas.openxmlformats.org/officeDocument/2006/relationships" r:id="rId4"/>
          </a:graphicData>
        </a:graphic>
      </p:graphicFrame>
      <p:sp>
        <p:nvSpPr>
          <p:cNvPr id="2" name="Oval 1">
            <a:extLst>
              <a:ext uri="{FF2B5EF4-FFF2-40B4-BE49-F238E27FC236}">
                <a16:creationId xmlns:a16="http://schemas.microsoft.com/office/drawing/2014/main" id="{DDFAFCC5-45E2-E5A9-E498-1F1FE4389E7D}"/>
              </a:ext>
            </a:extLst>
          </p:cNvPr>
          <p:cNvSpPr/>
          <p:nvPr/>
        </p:nvSpPr>
        <p:spPr>
          <a:xfrm>
            <a:off x="5958840" y="3654571"/>
            <a:ext cx="274320" cy="182879"/>
          </a:xfrm>
          <a:prstGeom prst="ellipse">
            <a:avLst/>
          </a:prstGeom>
          <a:noFill/>
          <a:ln w="19050" cap="flat">
            <a:solidFill>
              <a:srgbClr val="FF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5" name="Text Placeholder 7">
            <a:extLst>
              <a:ext uri="{FF2B5EF4-FFF2-40B4-BE49-F238E27FC236}">
                <a16:creationId xmlns:a16="http://schemas.microsoft.com/office/drawing/2014/main" id="{ABB65289-7E38-0052-B172-C38C5A8D1F66}"/>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8" name="Oval 7">
            <a:extLst>
              <a:ext uri="{FF2B5EF4-FFF2-40B4-BE49-F238E27FC236}">
                <a16:creationId xmlns:a16="http://schemas.microsoft.com/office/drawing/2014/main" id="{85E5042D-D9F9-24DB-8F38-AEACAACB8787}"/>
              </a:ext>
            </a:extLst>
          </p:cNvPr>
          <p:cNvSpPr/>
          <p:nvPr/>
        </p:nvSpPr>
        <p:spPr>
          <a:xfrm>
            <a:off x="5958840" y="4336877"/>
            <a:ext cx="274320" cy="182879"/>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524320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4" y="180788"/>
            <a:ext cx="10656690" cy="1299219"/>
          </a:xfrm>
        </p:spPr>
        <p:txBody>
          <a:bodyPr>
            <a:normAutofit fontScale="92500"/>
          </a:bodyPr>
          <a:lstStyle/>
          <a:p>
            <a:r>
              <a:rPr lang="en-GB" sz="2200" dirty="0"/>
              <a:t>Majority of drivers continue to agree it’s important to adhere to 20mph speed limits, and that they reduce collisions and make communities safer; however, around two in three find them frustrating and feel it can be unclear why they are imposed. Increases in negative perceptions in W23 have been maintained in W24. Over longer term there is a converging trend in positive and negative perceptions.</a:t>
            </a:r>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196165" y="6444421"/>
            <a:ext cx="7745937" cy="299283"/>
          </a:xfrm>
          <a:prstGeom prst="rect">
            <a:avLst/>
          </a:prstGeom>
        </p:spPr>
        <p:txBody>
          <a:bodyPr>
            <a:noAutofit/>
          </a:bodyPr>
          <a:lstStyle/>
          <a:p>
            <a:pPr marL="0" indent="0">
              <a:lnSpc>
                <a:spcPct val="100000"/>
              </a:lnSpc>
              <a:spcBef>
                <a:spcPts val="0"/>
              </a:spcBef>
              <a:buNone/>
            </a:pPr>
            <a:r>
              <a:rPr lang="en-GB" sz="1000" dirty="0"/>
              <a:t>Q7. Here are some statements made by other people about 20mph speed limits. How much do you agree or disagree with each?</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12</a:t>
            </a:fld>
            <a:endParaRPr lang="en-GB" dirty="0"/>
          </a:p>
        </p:txBody>
      </p:sp>
      <p:graphicFrame>
        <p:nvGraphicFramePr>
          <p:cNvPr id="6" name="Chart 5"/>
          <p:cNvGraphicFramePr/>
          <p:nvPr>
            <p:extLst>
              <p:ext uri="{D42A27DB-BD31-4B8C-83A1-F6EECF244321}">
                <p14:modId xmlns:p14="http://schemas.microsoft.com/office/powerpoint/2010/main" val="1061323779"/>
              </p:ext>
            </p:extLst>
          </p:nvPr>
        </p:nvGraphicFramePr>
        <p:xfrm>
          <a:off x="494675" y="1618938"/>
          <a:ext cx="11017771"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7">
            <a:extLst>
              <a:ext uri="{FF2B5EF4-FFF2-40B4-BE49-F238E27FC236}">
                <a16:creationId xmlns:a16="http://schemas.microsoft.com/office/drawing/2014/main" id="{6D6B97C0-F42C-08FB-41C1-D35141C4486A}"/>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Tree>
    <p:extLst>
      <p:ext uri="{BB962C8B-B14F-4D97-AF65-F5344CB8AC3E}">
        <p14:creationId xmlns:p14="http://schemas.microsoft.com/office/powerpoint/2010/main" val="26969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339759139"/>
              </p:ext>
            </p:extLst>
          </p:nvPr>
        </p:nvGraphicFramePr>
        <p:xfrm>
          <a:off x="10730512" y="1415758"/>
          <a:ext cx="940118" cy="4702804"/>
        </p:xfrm>
        <a:graphic>
          <a:graphicData uri="http://schemas.openxmlformats.org/drawingml/2006/table">
            <a:tbl>
              <a:tblPr firstRow="1" bandRow="1">
                <a:tableStyleId>{2D5ABB26-0587-4C30-8999-92F81FD0307C}</a:tableStyleId>
              </a:tblPr>
              <a:tblGrid>
                <a:gridCol w="940118">
                  <a:extLst>
                    <a:ext uri="{9D8B030D-6E8A-4147-A177-3AD203B41FA5}">
                      <a16:colId xmlns:a16="http://schemas.microsoft.com/office/drawing/2014/main" val="20000"/>
                    </a:ext>
                  </a:extLst>
                </a:gridCol>
              </a:tblGrid>
              <a:tr h="345794">
                <a:tc>
                  <a:txBody>
                    <a:bodyPr/>
                    <a:lstStyle/>
                    <a:p>
                      <a:pPr algn="ctr"/>
                      <a:r>
                        <a:rPr lang="en-GB" sz="1400" b="1" dirty="0"/>
                        <a:t>Net 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11215">
                <a:tc>
                  <a:txBody>
                    <a:bodyPr/>
                    <a:lstStyle/>
                    <a:p>
                      <a:pPr algn="ctr"/>
                      <a:r>
                        <a:rPr lang="en-GB" sz="1200" b="0" dirty="0"/>
                        <a:t>79%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11215">
                <a:tc>
                  <a:txBody>
                    <a:bodyPr/>
                    <a:lstStyle/>
                    <a:p>
                      <a:pPr algn="ctr"/>
                      <a:r>
                        <a:rPr lang="en-GB" sz="1200" b="0" dirty="0"/>
                        <a:t>77%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11215">
                <a:tc>
                  <a:txBody>
                    <a:bodyPr/>
                    <a:lstStyle/>
                    <a:p>
                      <a:pPr algn="ctr"/>
                      <a:r>
                        <a:rPr lang="en-GB" sz="1200" b="0" dirty="0"/>
                        <a:t>73%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311215">
                <a:tc>
                  <a:txBody>
                    <a:bodyPr/>
                    <a:lstStyle/>
                    <a:p>
                      <a:pPr algn="ctr"/>
                      <a:r>
                        <a:rPr lang="en-GB" sz="1200" b="0" dirty="0"/>
                        <a:t>74%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311215">
                <a:tc>
                  <a:txBody>
                    <a:bodyPr/>
                    <a:lstStyle/>
                    <a:p>
                      <a:pPr algn="ctr"/>
                      <a:r>
                        <a:rPr lang="en-GB" sz="1200" b="0" dirty="0"/>
                        <a:t>72%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8703484"/>
                  </a:ext>
                </a:extLst>
              </a:tr>
              <a:tr h="311215">
                <a:tc>
                  <a:txBody>
                    <a:bodyPr/>
                    <a:lstStyle/>
                    <a:p>
                      <a:pPr algn="ctr"/>
                      <a:r>
                        <a:rPr lang="en-GB" sz="1200" b="0" dirty="0"/>
                        <a:t>82%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9288118"/>
                  </a:ext>
                </a:extLst>
              </a:tr>
              <a:tr h="311215">
                <a:tc>
                  <a:txBody>
                    <a:bodyPr/>
                    <a:lstStyle/>
                    <a:p>
                      <a:pPr algn="ctr"/>
                      <a:r>
                        <a:rPr lang="en-GB" sz="1200" b="0" dirty="0"/>
                        <a:t>77%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86882845"/>
                  </a:ext>
                </a:extLst>
              </a:tr>
              <a:tr h="311215">
                <a:tc>
                  <a:txBody>
                    <a:bodyPr/>
                    <a:lstStyle/>
                    <a:p>
                      <a:pPr algn="ctr"/>
                      <a:r>
                        <a:rPr lang="en-GB" sz="1200" b="0" dirty="0"/>
                        <a:t>80%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11215">
                <a:tc>
                  <a:txBody>
                    <a:bodyPr/>
                    <a:lstStyle/>
                    <a:p>
                      <a:pPr algn="ctr"/>
                      <a:r>
                        <a:rPr lang="en-GB" sz="1200" b="0" dirty="0"/>
                        <a:t>73%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311215">
                <a:tc>
                  <a:txBody>
                    <a:bodyPr/>
                    <a:lstStyle/>
                    <a:p>
                      <a:pPr algn="ctr"/>
                      <a:r>
                        <a:rPr lang="en-GB" sz="1200" b="0" dirty="0"/>
                        <a:t>75%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3474244"/>
                  </a:ext>
                </a:extLst>
              </a:tr>
              <a:tr h="311215">
                <a:tc>
                  <a:txBody>
                    <a:bodyPr/>
                    <a:lstStyle/>
                    <a:p>
                      <a:pPr algn="ctr"/>
                      <a:r>
                        <a:rPr lang="en-US" sz="1200" b="0" dirty="0"/>
                        <a:t>67%</a:t>
                      </a:r>
                      <a:endParaRPr lang="en-GB" sz="12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154200"/>
                  </a:ext>
                </a:extLst>
              </a:tr>
              <a:tr h="311215">
                <a:tc>
                  <a:txBody>
                    <a:bodyPr/>
                    <a:lstStyle/>
                    <a:p>
                      <a:pPr algn="ctr"/>
                      <a:r>
                        <a:rPr lang="en-GB" sz="1200" b="0" dirty="0"/>
                        <a:t>70%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3862049"/>
                  </a:ext>
                </a:extLst>
              </a:tr>
              <a:tr h="311215">
                <a:tc>
                  <a:txBody>
                    <a:bodyPr/>
                    <a:lstStyle/>
                    <a:p>
                      <a:pPr algn="ctr"/>
                      <a:r>
                        <a:rPr lang="en-GB" sz="1200" b="0" dirty="0"/>
                        <a:t>73%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9633326"/>
                  </a:ext>
                </a:extLst>
              </a:tr>
              <a:tr h="311215">
                <a:tc>
                  <a:txBody>
                    <a:bodyPr/>
                    <a:lstStyle/>
                    <a:p>
                      <a:pPr algn="ctr"/>
                      <a:r>
                        <a:rPr lang="en-GB" sz="1200" b="0" dirty="0"/>
                        <a:t>74%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3782147"/>
                  </a:ext>
                </a:extLst>
              </a:tr>
            </a:tbl>
          </a:graphicData>
        </a:graphic>
      </p:graphicFrame>
      <p:sp>
        <p:nvSpPr>
          <p:cNvPr id="10"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400" dirty="0"/>
              <a:t>Despite a slight dip this wave, the majority of drivers continue to agree in principle with the use of road safety cameras. Three quarters also believe that people should see their use as a good thing.</a:t>
            </a:r>
          </a:p>
        </p:txBody>
      </p:sp>
      <p:sp>
        <p:nvSpPr>
          <p:cNvPr id="11" name="Text Placeholder 7"/>
          <p:cNvSpPr>
            <a:spLocks noGrp="1"/>
          </p:cNvSpPr>
          <p:nvPr>
            <p:ph type="body" sz="quarter" idx="26"/>
          </p:nvPr>
        </p:nvSpPr>
        <p:spPr>
          <a:xfrm>
            <a:off x="71455" y="6359248"/>
            <a:ext cx="9109121" cy="400110"/>
          </a:xfrm>
          <a:prstGeom prst="rect">
            <a:avLst/>
          </a:prstGeom>
        </p:spPr>
        <p:txBody>
          <a:bodyPr>
            <a:spAutoFit/>
          </a:bodyPr>
          <a:lstStyle/>
          <a:p>
            <a:pPr marL="0" indent="0">
              <a:lnSpc>
                <a:spcPct val="100000"/>
              </a:lnSpc>
              <a:spcBef>
                <a:spcPts val="0"/>
              </a:spcBef>
              <a:buNone/>
            </a:pPr>
            <a:r>
              <a:rPr lang="en-GB" sz="1000" dirty="0"/>
              <a:t>Q10. How much do you agree or disagree with the use of road safety cameras on Scotland’s roads? Q11. Here are some statements people have made about road safety cameras in general, including both speed cameras and red traffic light cameras.  For each one, please indicate the extent to which you agree or disagree with the statement.</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13</a:t>
            </a:fld>
            <a:endParaRPr lang="en-GB" dirty="0"/>
          </a:p>
        </p:txBody>
      </p:sp>
      <p:graphicFrame>
        <p:nvGraphicFramePr>
          <p:cNvPr id="12" name="Chart Placeholder 13">
            <a:extLst>
              <a:ext uri="{FF2B5EF4-FFF2-40B4-BE49-F238E27FC236}">
                <a16:creationId xmlns:a16="http://schemas.microsoft.com/office/drawing/2014/main" id="{F83DB8D7-227B-4989-B57F-768C3E32D747}"/>
              </a:ext>
            </a:extLst>
          </p:cNvPr>
          <p:cNvGraphicFramePr>
            <a:graphicFrameLocks/>
          </p:cNvGraphicFramePr>
          <p:nvPr>
            <p:extLst>
              <p:ext uri="{D42A27DB-BD31-4B8C-83A1-F6EECF244321}">
                <p14:modId xmlns:p14="http://schemas.microsoft.com/office/powerpoint/2010/main" val="391876340"/>
              </p:ext>
            </p:extLst>
          </p:nvPr>
        </p:nvGraphicFramePr>
        <p:xfrm>
          <a:off x="2587376" y="1355429"/>
          <a:ext cx="8590659" cy="516614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619289" y="1432966"/>
            <a:ext cx="8658458" cy="369332"/>
          </a:xfrm>
          <a:prstGeom prst="rect">
            <a:avLst/>
          </a:prstGeom>
          <a:noFill/>
        </p:spPr>
        <p:txBody>
          <a:bodyPr wrap="square" rtlCol="0">
            <a:spAutoFit/>
          </a:bodyPr>
          <a:lstStyle/>
          <a:p>
            <a:r>
              <a:rPr lang="en-GB" dirty="0"/>
              <a:t>Agreement with statements about road safety cameras (%)</a:t>
            </a:r>
          </a:p>
        </p:txBody>
      </p:sp>
      <p:cxnSp>
        <p:nvCxnSpPr>
          <p:cNvPr id="4" name="Straight Connector 3"/>
          <p:cNvCxnSpPr/>
          <p:nvPr/>
        </p:nvCxnSpPr>
        <p:spPr>
          <a:xfrm>
            <a:off x="429249" y="3935661"/>
            <a:ext cx="11397690" cy="4854"/>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29249" y="2654648"/>
            <a:ext cx="2603108" cy="523220"/>
          </a:xfrm>
          <a:prstGeom prst="rect">
            <a:avLst/>
          </a:prstGeom>
          <a:noFill/>
        </p:spPr>
        <p:txBody>
          <a:bodyPr wrap="square" rtlCol="0">
            <a:spAutoFit/>
          </a:bodyPr>
          <a:lstStyle/>
          <a:p>
            <a:pPr algn="ctr"/>
            <a:r>
              <a:rPr lang="en-GB" sz="1400" dirty="0"/>
              <a:t>The use of road safety cameras on Scotland’s roads</a:t>
            </a:r>
          </a:p>
        </p:txBody>
      </p:sp>
      <p:sp>
        <p:nvSpPr>
          <p:cNvPr id="14" name="TextBox 13">
            <a:extLst>
              <a:ext uri="{FF2B5EF4-FFF2-40B4-BE49-F238E27FC236}">
                <a16:creationId xmlns:a16="http://schemas.microsoft.com/office/drawing/2014/main" id="{3E91BEE8-B168-44E6-81E1-8367CF677475}"/>
              </a:ext>
            </a:extLst>
          </p:cNvPr>
          <p:cNvSpPr txBox="1"/>
          <p:nvPr/>
        </p:nvSpPr>
        <p:spPr>
          <a:xfrm>
            <a:off x="429249" y="4655765"/>
            <a:ext cx="2603108" cy="738664"/>
          </a:xfrm>
          <a:prstGeom prst="rect">
            <a:avLst/>
          </a:prstGeom>
          <a:noFill/>
        </p:spPr>
        <p:txBody>
          <a:bodyPr wrap="square" rtlCol="0">
            <a:spAutoFit/>
          </a:bodyPr>
          <a:lstStyle/>
          <a:p>
            <a:pPr algn="ctr"/>
            <a:r>
              <a:rPr lang="en-GB" sz="1400" dirty="0"/>
              <a:t>People should see the use of road safety cameras as a good thing</a:t>
            </a:r>
          </a:p>
        </p:txBody>
      </p:sp>
      <p:sp>
        <p:nvSpPr>
          <p:cNvPr id="3" name="Oval 2">
            <a:extLst>
              <a:ext uri="{FF2B5EF4-FFF2-40B4-BE49-F238E27FC236}">
                <a16:creationId xmlns:a16="http://schemas.microsoft.com/office/drawing/2014/main" id="{1066D4ED-2113-0FD9-E77B-D9C92F5625B5}"/>
              </a:ext>
            </a:extLst>
          </p:cNvPr>
          <p:cNvSpPr/>
          <p:nvPr/>
        </p:nvSpPr>
        <p:spPr>
          <a:xfrm>
            <a:off x="10991654" y="3688990"/>
            <a:ext cx="385570" cy="185477"/>
          </a:xfrm>
          <a:prstGeom prst="ellipse">
            <a:avLst/>
          </a:prstGeom>
          <a:noFill/>
          <a:ln w="19050" cap="flat">
            <a:solidFill>
              <a:srgbClr val="FF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8" name="Text Placeholder 7">
            <a:extLst>
              <a:ext uri="{FF2B5EF4-FFF2-40B4-BE49-F238E27FC236}">
                <a16:creationId xmlns:a16="http://schemas.microsoft.com/office/drawing/2014/main" id="{BDD840CB-5AD1-A15D-CFDD-6BA834BFCA0E}"/>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Tree>
    <p:extLst>
      <p:ext uri="{BB962C8B-B14F-4D97-AF65-F5344CB8AC3E}">
        <p14:creationId xmlns:p14="http://schemas.microsoft.com/office/powerpoint/2010/main" val="29594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1317746274"/>
              </p:ext>
            </p:extLst>
          </p:nvPr>
        </p:nvGraphicFramePr>
        <p:xfrm>
          <a:off x="10718480" y="1415759"/>
          <a:ext cx="940118" cy="4712445"/>
        </p:xfrm>
        <a:graphic>
          <a:graphicData uri="http://schemas.openxmlformats.org/drawingml/2006/table">
            <a:tbl>
              <a:tblPr firstRow="1" bandRow="1">
                <a:tableStyleId>{2D5ABB26-0587-4C30-8999-92F81FD0307C}</a:tableStyleId>
              </a:tblPr>
              <a:tblGrid>
                <a:gridCol w="940118">
                  <a:extLst>
                    <a:ext uri="{9D8B030D-6E8A-4147-A177-3AD203B41FA5}">
                      <a16:colId xmlns:a16="http://schemas.microsoft.com/office/drawing/2014/main" val="20000"/>
                    </a:ext>
                  </a:extLst>
                </a:gridCol>
              </a:tblGrid>
              <a:tr h="346503">
                <a:tc>
                  <a:txBody>
                    <a:bodyPr/>
                    <a:lstStyle/>
                    <a:p>
                      <a:pPr algn="ctr"/>
                      <a:r>
                        <a:rPr lang="en-GB" sz="1400" b="1" dirty="0"/>
                        <a:t>Net 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11853">
                <a:tc>
                  <a:txBody>
                    <a:bodyPr/>
                    <a:lstStyle/>
                    <a:p>
                      <a:pPr algn="ctr"/>
                      <a:r>
                        <a:rPr lang="en-GB" sz="1200" b="0" dirty="0"/>
                        <a:t>78%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11853">
                <a:tc>
                  <a:txBody>
                    <a:bodyPr/>
                    <a:lstStyle/>
                    <a:p>
                      <a:pPr algn="ctr"/>
                      <a:r>
                        <a:rPr lang="en-GB" sz="1200" b="0" dirty="0"/>
                        <a:t>71%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11853">
                <a:tc>
                  <a:txBody>
                    <a:bodyPr/>
                    <a:lstStyle/>
                    <a:p>
                      <a:pPr algn="ctr"/>
                      <a:r>
                        <a:rPr lang="en-GB" sz="1200" b="0" dirty="0"/>
                        <a:t>78%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311853">
                <a:tc>
                  <a:txBody>
                    <a:bodyPr/>
                    <a:lstStyle/>
                    <a:p>
                      <a:pPr algn="ctr"/>
                      <a:r>
                        <a:rPr lang="en-GB" sz="1200" b="0" dirty="0"/>
                        <a:t>67%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311853">
                <a:tc>
                  <a:txBody>
                    <a:bodyPr/>
                    <a:lstStyle/>
                    <a:p>
                      <a:pPr algn="ctr"/>
                      <a:r>
                        <a:rPr lang="en-GB" sz="1200" b="0" dirty="0"/>
                        <a:t>69%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8703484"/>
                  </a:ext>
                </a:extLst>
              </a:tr>
              <a:tr h="311853">
                <a:tc>
                  <a:txBody>
                    <a:bodyPr/>
                    <a:lstStyle/>
                    <a:p>
                      <a:pPr algn="ctr"/>
                      <a:r>
                        <a:rPr lang="en-GB" sz="1200" b="0" dirty="0"/>
                        <a:t>71%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9288118"/>
                  </a:ext>
                </a:extLst>
              </a:tr>
              <a:tr h="311853">
                <a:tc>
                  <a:txBody>
                    <a:bodyPr/>
                    <a:lstStyle/>
                    <a:p>
                      <a:pPr algn="ctr"/>
                      <a:r>
                        <a:rPr lang="en-GB" sz="1200" b="0" dirty="0"/>
                        <a:t>75%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0656807"/>
                  </a:ext>
                </a:extLst>
              </a:tr>
              <a:tr h="311853">
                <a:tc>
                  <a:txBody>
                    <a:bodyPr/>
                    <a:lstStyle/>
                    <a:p>
                      <a:pPr algn="ctr"/>
                      <a:r>
                        <a:rPr lang="en-GB" sz="1200" b="0" dirty="0"/>
                        <a:t>77%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11853">
                <a:tc>
                  <a:txBody>
                    <a:bodyPr/>
                    <a:lstStyle/>
                    <a:p>
                      <a:pPr algn="ctr"/>
                      <a:r>
                        <a:rPr lang="en-GB" sz="1200" b="0" dirty="0"/>
                        <a:t>59%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311853">
                <a:tc>
                  <a:txBody>
                    <a:bodyPr/>
                    <a:lstStyle/>
                    <a:p>
                      <a:pPr algn="ctr"/>
                      <a:r>
                        <a:rPr lang="en-GB" sz="1200" b="0" dirty="0"/>
                        <a:t>64%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3474244"/>
                  </a:ext>
                </a:extLst>
              </a:tr>
              <a:tr h="311853">
                <a:tc>
                  <a:txBody>
                    <a:bodyPr/>
                    <a:lstStyle/>
                    <a:p>
                      <a:pPr algn="ctr"/>
                      <a:r>
                        <a:rPr lang="en-US" sz="1200" b="0" dirty="0"/>
                        <a:t>57%</a:t>
                      </a:r>
                      <a:endParaRPr lang="en-GB" sz="12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154200"/>
                  </a:ext>
                </a:extLst>
              </a:tr>
              <a:tr h="311853">
                <a:tc>
                  <a:txBody>
                    <a:bodyPr/>
                    <a:lstStyle/>
                    <a:p>
                      <a:pPr algn="ctr"/>
                      <a:r>
                        <a:rPr lang="en-GB" sz="1200" b="0" dirty="0"/>
                        <a:t>59%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3862049"/>
                  </a:ext>
                </a:extLst>
              </a:tr>
              <a:tr h="311853">
                <a:tc>
                  <a:txBody>
                    <a:bodyPr/>
                    <a:lstStyle/>
                    <a:p>
                      <a:pPr algn="ctr"/>
                      <a:r>
                        <a:rPr lang="en-GB" sz="1200" b="0" dirty="0"/>
                        <a:t>66%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9633326"/>
                  </a:ext>
                </a:extLst>
              </a:tr>
              <a:tr h="311853">
                <a:tc>
                  <a:txBody>
                    <a:bodyPr/>
                    <a:lstStyle/>
                    <a:p>
                      <a:pPr algn="ctr"/>
                      <a:r>
                        <a:rPr lang="en-GB" sz="1200" b="0" dirty="0"/>
                        <a:t>68%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585939"/>
                  </a:ext>
                </a:extLst>
              </a:tr>
            </a:tbl>
          </a:graphicData>
        </a:graphic>
      </p:graphicFrame>
      <p:sp>
        <p:nvSpPr>
          <p:cNvPr id="10"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400" dirty="0"/>
              <a:t>Most drivers continue to agree that road safety cameras help discourage dangerous driving and prevent collisions where they are used. There is an increasing trend in agreement with these sentiments since 2021. </a:t>
            </a:r>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14</a:t>
            </a:fld>
            <a:endParaRPr lang="en-GB" dirty="0"/>
          </a:p>
        </p:txBody>
      </p:sp>
      <p:graphicFrame>
        <p:nvGraphicFramePr>
          <p:cNvPr id="12" name="Chart Placeholder 13">
            <a:extLst>
              <a:ext uri="{FF2B5EF4-FFF2-40B4-BE49-F238E27FC236}">
                <a16:creationId xmlns:a16="http://schemas.microsoft.com/office/drawing/2014/main" id="{F83DB8D7-227B-4989-B57F-768C3E32D747}"/>
              </a:ext>
            </a:extLst>
          </p:cNvPr>
          <p:cNvGraphicFramePr>
            <a:graphicFrameLocks/>
          </p:cNvGraphicFramePr>
          <p:nvPr>
            <p:extLst>
              <p:ext uri="{D42A27DB-BD31-4B8C-83A1-F6EECF244321}">
                <p14:modId xmlns:p14="http://schemas.microsoft.com/office/powerpoint/2010/main" val="2530370395"/>
              </p:ext>
            </p:extLst>
          </p:nvPr>
        </p:nvGraphicFramePr>
        <p:xfrm>
          <a:off x="2587376" y="1355429"/>
          <a:ext cx="8590659" cy="516614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619289" y="1432966"/>
            <a:ext cx="8658458" cy="369332"/>
          </a:xfrm>
          <a:prstGeom prst="rect">
            <a:avLst/>
          </a:prstGeom>
          <a:noFill/>
        </p:spPr>
        <p:txBody>
          <a:bodyPr wrap="square" rtlCol="0">
            <a:spAutoFit/>
          </a:bodyPr>
          <a:lstStyle/>
          <a:p>
            <a:r>
              <a:rPr lang="en-GB" dirty="0"/>
              <a:t>Agreement with statements about road safety cameras (%)</a:t>
            </a:r>
          </a:p>
        </p:txBody>
      </p:sp>
      <p:cxnSp>
        <p:nvCxnSpPr>
          <p:cNvPr id="4" name="Straight Connector 3"/>
          <p:cNvCxnSpPr/>
          <p:nvPr/>
        </p:nvCxnSpPr>
        <p:spPr>
          <a:xfrm>
            <a:off x="429249" y="3935661"/>
            <a:ext cx="11397690" cy="4854"/>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29249" y="2654648"/>
            <a:ext cx="2603108" cy="738664"/>
          </a:xfrm>
          <a:prstGeom prst="rect">
            <a:avLst/>
          </a:prstGeom>
          <a:noFill/>
        </p:spPr>
        <p:txBody>
          <a:bodyPr wrap="square" rtlCol="0">
            <a:spAutoFit/>
          </a:bodyPr>
          <a:lstStyle/>
          <a:p>
            <a:pPr algn="ctr"/>
            <a:r>
              <a:rPr lang="en-GB" sz="1400" dirty="0"/>
              <a:t>Road safety cameras help discourage dangerous driving in the areas where they are used</a:t>
            </a:r>
          </a:p>
        </p:txBody>
      </p:sp>
      <p:sp>
        <p:nvSpPr>
          <p:cNvPr id="14" name="TextBox 13">
            <a:extLst>
              <a:ext uri="{FF2B5EF4-FFF2-40B4-BE49-F238E27FC236}">
                <a16:creationId xmlns:a16="http://schemas.microsoft.com/office/drawing/2014/main" id="{3E91BEE8-B168-44E6-81E1-8367CF677475}"/>
              </a:ext>
            </a:extLst>
          </p:cNvPr>
          <p:cNvSpPr txBox="1"/>
          <p:nvPr/>
        </p:nvSpPr>
        <p:spPr>
          <a:xfrm>
            <a:off x="429249" y="4655765"/>
            <a:ext cx="2603108" cy="738664"/>
          </a:xfrm>
          <a:prstGeom prst="rect">
            <a:avLst/>
          </a:prstGeom>
          <a:noFill/>
        </p:spPr>
        <p:txBody>
          <a:bodyPr wrap="square" rtlCol="0">
            <a:spAutoFit/>
          </a:bodyPr>
          <a:lstStyle/>
          <a:p>
            <a:pPr algn="ctr"/>
            <a:r>
              <a:rPr lang="en-GB" sz="1400" dirty="0"/>
              <a:t>Road safety cameras help prevent collisions in the areas where they are used</a:t>
            </a:r>
          </a:p>
        </p:txBody>
      </p:sp>
      <p:sp>
        <p:nvSpPr>
          <p:cNvPr id="8" name="Text Placeholder 7">
            <a:extLst>
              <a:ext uri="{FF2B5EF4-FFF2-40B4-BE49-F238E27FC236}">
                <a16:creationId xmlns:a16="http://schemas.microsoft.com/office/drawing/2014/main" id="{D04894B3-6F1E-9A28-ADD6-20385D676115}"/>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17" name="Text Placeholder 7">
            <a:extLst>
              <a:ext uri="{FF2B5EF4-FFF2-40B4-BE49-F238E27FC236}">
                <a16:creationId xmlns:a16="http://schemas.microsoft.com/office/drawing/2014/main" id="{0DE46482-7EF5-F22E-D83F-212C0E4E0D5E}"/>
              </a:ext>
            </a:extLst>
          </p:cNvPr>
          <p:cNvSpPr txBox="1">
            <a:spLocks/>
          </p:cNvSpPr>
          <p:nvPr/>
        </p:nvSpPr>
        <p:spPr>
          <a:xfrm>
            <a:off x="71456" y="6354425"/>
            <a:ext cx="7941576" cy="400110"/>
          </a:xfrm>
          <a:prstGeom prst="rect">
            <a:avLst/>
          </a:prstGeom>
        </p:spPr>
        <p:txBody>
          <a:bodyPr vert="horz" wrap="square" lIns="91440" tIns="45720" rIns="91440" bIns="45720" rtlCol="0" anchor="ctr" anchorCtr="0">
            <a:sp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000" dirty="0"/>
              <a:t>Q11. Here are some statements people have made about road safety cameras in general, including both speed cameras and red traffic light cameras.  For each one, please indicate the extent to which you agree or disagree with the statement.</a:t>
            </a:r>
            <a:endParaRPr lang="en-GB" sz="1000" b="1" dirty="0"/>
          </a:p>
        </p:txBody>
      </p:sp>
    </p:spTree>
    <p:extLst>
      <p:ext uri="{BB962C8B-B14F-4D97-AF65-F5344CB8AC3E}">
        <p14:creationId xmlns:p14="http://schemas.microsoft.com/office/powerpoint/2010/main" val="138803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342162302"/>
              </p:ext>
            </p:extLst>
          </p:nvPr>
        </p:nvGraphicFramePr>
        <p:xfrm>
          <a:off x="10730512" y="1415759"/>
          <a:ext cx="940118" cy="4707625"/>
        </p:xfrm>
        <a:graphic>
          <a:graphicData uri="http://schemas.openxmlformats.org/drawingml/2006/table">
            <a:tbl>
              <a:tblPr firstRow="1" bandRow="1">
                <a:tableStyleId>{2D5ABB26-0587-4C30-8999-92F81FD0307C}</a:tableStyleId>
              </a:tblPr>
              <a:tblGrid>
                <a:gridCol w="940118">
                  <a:extLst>
                    <a:ext uri="{9D8B030D-6E8A-4147-A177-3AD203B41FA5}">
                      <a16:colId xmlns:a16="http://schemas.microsoft.com/office/drawing/2014/main" val="20000"/>
                    </a:ext>
                  </a:extLst>
                </a:gridCol>
              </a:tblGrid>
              <a:tr h="346149">
                <a:tc>
                  <a:txBody>
                    <a:bodyPr/>
                    <a:lstStyle/>
                    <a:p>
                      <a:pPr algn="ctr"/>
                      <a:r>
                        <a:rPr lang="en-GB" sz="1400" b="1" dirty="0"/>
                        <a:t>Net 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11534">
                <a:tc>
                  <a:txBody>
                    <a:bodyPr/>
                    <a:lstStyle/>
                    <a:p>
                      <a:pPr algn="ctr"/>
                      <a:r>
                        <a:rPr lang="en-GB" sz="1200" b="0" dirty="0"/>
                        <a:t>61%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11534">
                <a:tc>
                  <a:txBody>
                    <a:bodyPr/>
                    <a:lstStyle/>
                    <a:p>
                      <a:pPr algn="ctr"/>
                      <a:r>
                        <a:rPr lang="en-GB" sz="1200" b="0" dirty="0"/>
                        <a:t>61%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11534">
                <a:tc>
                  <a:txBody>
                    <a:bodyPr/>
                    <a:lstStyle/>
                    <a:p>
                      <a:pPr algn="ctr"/>
                      <a:r>
                        <a:rPr lang="en-GB" sz="1200" b="0" dirty="0"/>
                        <a:t>57%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311534">
                <a:tc>
                  <a:txBody>
                    <a:bodyPr/>
                    <a:lstStyle/>
                    <a:p>
                      <a:pPr algn="ctr"/>
                      <a:r>
                        <a:rPr lang="en-GB" sz="1200" b="0" dirty="0"/>
                        <a:t>55%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311534">
                <a:tc>
                  <a:txBody>
                    <a:bodyPr/>
                    <a:lstStyle/>
                    <a:p>
                      <a:pPr algn="ctr"/>
                      <a:r>
                        <a:rPr lang="en-GB" sz="1200" b="0" dirty="0"/>
                        <a:t>60%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8703484"/>
                  </a:ext>
                </a:extLst>
              </a:tr>
              <a:tr h="311534">
                <a:tc>
                  <a:txBody>
                    <a:bodyPr/>
                    <a:lstStyle/>
                    <a:p>
                      <a:pPr algn="ctr"/>
                      <a:r>
                        <a:rPr lang="en-GB" sz="1200" b="0" dirty="0"/>
                        <a:t>61%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9288118"/>
                  </a:ext>
                </a:extLst>
              </a:tr>
              <a:tr h="311534">
                <a:tc>
                  <a:txBody>
                    <a:bodyPr/>
                    <a:lstStyle/>
                    <a:p>
                      <a:pPr algn="ctr"/>
                      <a:r>
                        <a:rPr lang="en-GB" sz="1200" b="0" dirty="0"/>
                        <a:t>64%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7492057"/>
                  </a:ext>
                </a:extLst>
              </a:tr>
              <a:tr h="311534">
                <a:tc>
                  <a:txBody>
                    <a:bodyPr/>
                    <a:lstStyle/>
                    <a:p>
                      <a:pPr algn="ctr"/>
                      <a:r>
                        <a:rPr lang="en-GB" sz="1200" b="0" dirty="0"/>
                        <a:t>31%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11534">
                <a:tc>
                  <a:txBody>
                    <a:bodyPr/>
                    <a:lstStyle/>
                    <a:p>
                      <a:pPr algn="ctr"/>
                      <a:r>
                        <a:rPr lang="en-GB" sz="1200" b="0" dirty="0"/>
                        <a:t>27%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311534">
                <a:tc>
                  <a:txBody>
                    <a:bodyPr/>
                    <a:lstStyle/>
                    <a:p>
                      <a:pPr algn="ctr"/>
                      <a:r>
                        <a:rPr lang="en-GB" sz="1200" b="0" dirty="0"/>
                        <a:t>29%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3474244"/>
                  </a:ext>
                </a:extLst>
              </a:tr>
              <a:tr h="311534">
                <a:tc>
                  <a:txBody>
                    <a:bodyPr/>
                    <a:lstStyle/>
                    <a:p>
                      <a:pPr algn="ctr"/>
                      <a:r>
                        <a:rPr lang="en-US" sz="1200" b="0" dirty="0"/>
                        <a:t>25%</a:t>
                      </a:r>
                      <a:endParaRPr lang="en-GB" sz="12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154200"/>
                  </a:ext>
                </a:extLst>
              </a:tr>
              <a:tr h="311534">
                <a:tc>
                  <a:txBody>
                    <a:bodyPr/>
                    <a:lstStyle/>
                    <a:p>
                      <a:pPr algn="ctr"/>
                      <a:r>
                        <a:rPr lang="en-GB" sz="1200" b="0" dirty="0"/>
                        <a:t>29%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3862049"/>
                  </a:ext>
                </a:extLst>
              </a:tr>
              <a:tr h="311534">
                <a:tc>
                  <a:txBody>
                    <a:bodyPr/>
                    <a:lstStyle/>
                    <a:p>
                      <a:pPr algn="ctr"/>
                      <a:r>
                        <a:rPr lang="en-GB" sz="1200" b="0" dirty="0"/>
                        <a:t>32%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9633326"/>
                  </a:ext>
                </a:extLst>
              </a:tr>
              <a:tr h="311534">
                <a:tc>
                  <a:txBody>
                    <a:bodyPr/>
                    <a:lstStyle/>
                    <a:p>
                      <a:pPr algn="ctr"/>
                      <a:r>
                        <a:rPr lang="en-GB" sz="1200" b="0" dirty="0"/>
                        <a:t>33%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1647662"/>
                  </a:ext>
                </a:extLst>
              </a:tr>
            </a:tbl>
          </a:graphicData>
        </a:graphic>
      </p:graphicFrame>
      <p:sp>
        <p:nvSpPr>
          <p:cNvPr id="10"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200" dirty="0"/>
              <a:t>Similar to previous waves, despite the positive views of speed cameras, most drivers feel they are an easy way of making money out of motorists. Opinion was split on whether there are too many speed cameras - drivers were equally likely to agree and disagree with this statement.</a:t>
            </a:r>
          </a:p>
        </p:txBody>
      </p:sp>
      <p:sp>
        <p:nvSpPr>
          <p:cNvPr id="11" name="Text Placeholder 7"/>
          <p:cNvSpPr>
            <a:spLocks noGrp="1"/>
          </p:cNvSpPr>
          <p:nvPr>
            <p:ph type="body" sz="quarter" idx="26"/>
          </p:nvPr>
        </p:nvSpPr>
        <p:spPr>
          <a:xfrm>
            <a:off x="71456" y="6354425"/>
            <a:ext cx="7941576" cy="400110"/>
          </a:xfrm>
          <a:prstGeom prst="rect">
            <a:avLst/>
          </a:prstGeom>
        </p:spPr>
        <p:txBody>
          <a:bodyPr wrap="square">
            <a:spAutoFit/>
          </a:bodyPr>
          <a:lstStyle/>
          <a:p>
            <a:pPr marL="0" indent="0">
              <a:lnSpc>
                <a:spcPct val="100000"/>
              </a:lnSpc>
              <a:spcBef>
                <a:spcPts val="0"/>
              </a:spcBef>
              <a:buNone/>
            </a:pPr>
            <a:r>
              <a:rPr lang="en-GB" sz="1000" dirty="0"/>
              <a:t>Q11. Here are some statements people have made about road safety cameras in general, including both speed cameras and red traffic light cameras.  For each one, please indicate the extent to which you agree or disagree with the statement.</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15</a:t>
            </a:fld>
            <a:endParaRPr lang="en-GB" dirty="0"/>
          </a:p>
        </p:txBody>
      </p:sp>
      <p:graphicFrame>
        <p:nvGraphicFramePr>
          <p:cNvPr id="12" name="Chart Placeholder 13">
            <a:extLst>
              <a:ext uri="{FF2B5EF4-FFF2-40B4-BE49-F238E27FC236}">
                <a16:creationId xmlns:a16="http://schemas.microsoft.com/office/drawing/2014/main" id="{F83DB8D7-227B-4989-B57F-768C3E32D747}"/>
              </a:ext>
            </a:extLst>
          </p:cNvPr>
          <p:cNvGraphicFramePr>
            <a:graphicFrameLocks/>
          </p:cNvGraphicFramePr>
          <p:nvPr>
            <p:extLst>
              <p:ext uri="{D42A27DB-BD31-4B8C-83A1-F6EECF244321}">
                <p14:modId xmlns:p14="http://schemas.microsoft.com/office/powerpoint/2010/main" val="918951259"/>
              </p:ext>
            </p:extLst>
          </p:nvPr>
        </p:nvGraphicFramePr>
        <p:xfrm>
          <a:off x="2587376" y="1355429"/>
          <a:ext cx="8590659" cy="516614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619289" y="1432966"/>
            <a:ext cx="8658458" cy="369332"/>
          </a:xfrm>
          <a:prstGeom prst="rect">
            <a:avLst/>
          </a:prstGeom>
          <a:noFill/>
        </p:spPr>
        <p:txBody>
          <a:bodyPr wrap="square" rtlCol="0">
            <a:spAutoFit/>
          </a:bodyPr>
          <a:lstStyle/>
          <a:p>
            <a:r>
              <a:rPr lang="en-GB" dirty="0"/>
              <a:t>Agreement with statements about road safety cameras (%)</a:t>
            </a:r>
          </a:p>
        </p:txBody>
      </p:sp>
      <p:cxnSp>
        <p:nvCxnSpPr>
          <p:cNvPr id="4" name="Straight Connector 3"/>
          <p:cNvCxnSpPr/>
          <p:nvPr/>
        </p:nvCxnSpPr>
        <p:spPr>
          <a:xfrm>
            <a:off x="429249" y="3935661"/>
            <a:ext cx="11397690" cy="4854"/>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29249" y="2654648"/>
            <a:ext cx="2603108" cy="738664"/>
          </a:xfrm>
          <a:prstGeom prst="rect">
            <a:avLst/>
          </a:prstGeom>
          <a:noFill/>
        </p:spPr>
        <p:txBody>
          <a:bodyPr wrap="square" rtlCol="0">
            <a:spAutoFit/>
          </a:bodyPr>
          <a:lstStyle/>
          <a:p>
            <a:pPr algn="ctr"/>
            <a:r>
              <a:rPr lang="en-GB" sz="1400" dirty="0"/>
              <a:t>Road safety cameras are an easy way of making money out of motorists</a:t>
            </a:r>
          </a:p>
        </p:txBody>
      </p:sp>
      <p:sp>
        <p:nvSpPr>
          <p:cNvPr id="14" name="TextBox 13">
            <a:extLst>
              <a:ext uri="{FF2B5EF4-FFF2-40B4-BE49-F238E27FC236}">
                <a16:creationId xmlns:a16="http://schemas.microsoft.com/office/drawing/2014/main" id="{3E91BEE8-B168-44E6-81E1-8367CF677475}"/>
              </a:ext>
            </a:extLst>
          </p:cNvPr>
          <p:cNvSpPr txBox="1"/>
          <p:nvPr/>
        </p:nvSpPr>
        <p:spPr>
          <a:xfrm>
            <a:off x="429249" y="4655765"/>
            <a:ext cx="2603108" cy="523220"/>
          </a:xfrm>
          <a:prstGeom prst="rect">
            <a:avLst/>
          </a:prstGeom>
          <a:noFill/>
        </p:spPr>
        <p:txBody>
          <a:bodyPr wrap="square" rtlCol="0">
            <a:spAutoFit/>
          </a:bodyPr>
          <a:lstStyle/>
          <a:p>
            <a:pPr algn="ctr"/>
            <a:r>
              <a:rPr lang="en-GB" sz="1400" dirty="0"/>
              <a:t>There are too many road safety cameras</a:t>
            </a:r>
          </a:p>
        </p:txBody>
      </p:sp>
      <p:sp>
        <p:nvSpPr>
          <p:cNvPr id="7" name="Text Placeholder 7">
            <a:extLst>
              <a:ext uri="{FF2B5EF4-FFF2-40B4-BE49-F238E27FC236}">
                <a16:creationId xmlns:a16="http://schemas.microsoft.com/office/drawing/2014/main" id="{4D3945FD-7DC8-D0EF-AD8F-56A721178E37}"/>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Tree>
    <p:extLst>
      <p:ext uri="{BB962C8B-B14F-4D97-AF65-F5344CB8AC3E}">
        <p14:creationId xmlns:p14="http://schemas.microsoft.com/office/powerpoint/2010/main" val="91294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BB11A-C103-BDB3-7D1F-C37F1DC5CA33}"/>
            </a:ext>
          </a:extLst>
        </p:cNvPr>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67E86448-8383-92DE-4AA3-5E6C17C7503F}"/>
              </a:ext>
            </a:extLst>
          </p:cNvPr>
          <p:cNvGraphicFramePr>
            <a:graphicFrameLocks noGrp="1"/>
          </p:cNvGraphicFramePr>
          <p:nvPr>
            <p:extLst>
              <p:ext uri="{D42A27DB-BD31-4B8C-83A1-F6EECF244321}">
                <p14:modId xmlns:p14="http://schemas.microsoft.com/office/powerpoint/2010/main" val="3517854227"/>
              </p:ext>
            </p:extLst>
          </p:nvPr>
        </p:nvGraphicFramePr>
        <p:xfrm>
          <a:off x="10853549" y="2034314"/>
          <a:ext cx="940118" cy="1605846"/>
        </p:xfrm>
        <a:graphic>
          <a:graphicData uri="http://schemas.openxmlformats.org/drawingml/2006/table">
            <a:tbl>
              <a:tblPr firstRow="1" bandRow="1">
                <a:tableStyleId>{2D5ABB26-0587-4C30-8999-92F81FD0307C}</a:tableStyleId>
              </a:tblPr>
              <a:tblGrid>
                <a:gridCol w="940118">
                  <a:extLst>
                    <a:ext uri="{9D8B030D-6E8A-4147-A177-3AD203B41FA5}">
                      <a16:colId xmlns:a16="http://schemas.microsoft.com/office/drawing/2014/main" val="20000"/>
                    </a:ext>
                  </a:extLst>
                </a:gridCol>
              </a:tblGrid>
              <a:tr h="426802">
                <a:tc>
                  <a:txBody>
                    <a:bodyPr/>
                    <a:lstStyle/>
                    <a:p>
                      <a:pPr algn="ctr"/>
                      <a:r>
                        <a:rPr lang="en-GB" sz="1400" b="1" dirty="0"/>
                        <a:t>Net 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179044">
                <a:tc>
                  <a:txBody>
                    <a:bodyPr/>
                    <a:lstStyle/>
                    <a:p>
                      <a:pPr algn="ctr"/>
                      <a:r>
                        <a:rPr lang="en-GB" sz="1600" b="0" dirty="0"/>
                        <a:t>75%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0" name="Text Placeholder 4">
            <a:extLst>
              <a:ext uri="{FF2B5EF4-FFF2-40B4-BE49-F238E27FC236}">
                <a16:creationId xmlns:a16="http://schemas.microsoft.com/office/drawing/2014/main" id="{2EF6329A-52F2-6148-CF13-8C305A1E7B89}"/>
              </a:ext>
            </a:extLst>
          </p:cNvPr>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400" dirty="0"/>
              <a:t>This was a new statement this wave. Three quarters of drivers agreed, with almost half agreeing strongly, that drivers would be less likely to do things like not use a seatbelt or use a mobile phone if safety cameras could record these behaviours.</a:t>
            </a:r>
          </a:p>
        </p:txBody>
      </p:sp>
      <p:sp>
        <p:nvSpPr>
          <p:cNvPr id="11" name="Text Placeholder 7">
            <a:extLst>
              <a:ext uri="{FF2B5EF4-FFF2-40B4-BE49-F238E27FC236}">
                <a16:creationId xmlns:a16="http://schemas.microsoft.com/office/drawing/2014/main" id="{64E388C5-325C-D496-F703-32F2397450FC}"/>
              </a:ext>
            </a:extLst>
          </p:cNvPr>
          <p:cNvSpPr>
            <a:spLocks noGrp="1"/>
          </p:cNvSpPr>
          <p:nvPr>
            <p:ph type="body" sz="quarter" idx="26"/>
          </p:nvPr>
        </p:nvSpPr>
        <p:spPr>
          <a:xfrm>
            <a:off x="71456" y="6354425"/>
            <a:ext cx="7941576" cy="400110"/>
          </a:xfrm>
          <a:prstGeom prst="rect">
            <a:avLst/>
          </a:prstGeom>
        </p:spPr>
        <p:txBody>
          <a:bodyPr wrap="square">
            <a:spAutoFit/>
          </a:bodyPr>
          <a:lstStyle/>
          <a:p>
            <a:pPr marL="0" indent="0">
              <a:lnSpc>
                <a:spcPct val="100000"/>
              </a:lnSpc>
              <a:spcBef>
                <a:spcPts val="0"/>
              </a:spcBef>
              <a:buNone/>
            </a:pPr>
            <a:r>
              <a:rPr lang="en-GB" sz="1000" dirty="0"/>
              <a:t>Q11. Here are some statements people have made about road safety cameras in general, including both speed cameras and red traffic light cameras.  For each one, please indicate the extent to which you agree or disagree with the statement. New statement for Feb ‘25.</a:t>
            </a:r>
            <a:endParaRPr lang="en-GB" sz="1000" b="1" dirty="0"/>
          </a:p>
        </p:txBody>
      </p:sp>
      <p:sp>
        <p:nvSpPr>
          <p:cNvPr id="93" name="Slide Number Placeholder 92">
            <a:extLst>
              <a:ext uri="{FF2B5EF4-FFF2-40B4-BE49-F238E27FC236}">
                <a16:creationId xmlns:a16="http://schemas.microsoft.com/office/drawing/2014/main" id="{C4D31833-20B5-5AFA-F1B7-66AACA4B5DCA}"/>
              </a:ext>
            </a:extLst>
          </p:cNvPr>
          <p:cNvSpPr>
            <a:spLocks noGrp="1"/>
          </p:cNvSpPr>
          <p:nvPr>
            <p:ph type="sldNum" sz="quarter" idx="12"/>
          </p:nvPr>
        </p:nvSpPr>
        <p:spPr/>
        <p:txBody>
          <a:bodyPr/>
          <a:lstStyle/>
          <a:p>
            <a:fld id="{3CF2D5F0-42C9-44CC-9D46-F1CEB28D430F}" type="slidenum">
              <a:rPr lang="en-GB" smtClean="0"/>
              <a:pPr/>
              <a:t>16</a:t>
            </a:fld>
            <a:endParaRPr lang="en-GB" dirty="0"/>
          </a:p>
        </p:txBody>
      </p:sp>
      <p:graphicFrame>
        <p:nvGraphicFramePr>
          <p:cNvPr id="12" name="Chart Placeholder 13">
            <a:extLst>
              <a:ext uri="{FF2B5EF4-FFF2-40B4-BE49-F238E27FC236}">
                <a16:creationId xmlns:a16="http://schemas.microsoft.com/office/drawing/2014/main" id="{F36EF830-5F7A-08D2-C66E-47D7343D6FB7}"/>
              </a:ext>
            </a:extLst>
          </p:cNvPr>
          <p:cNvGraphicFramePr>
            <a:graphicFrameLocks/>
          </p:cNvGraphicFramePr>
          <p:nvPr>
            <p:extLst>
              <p:ext uri="{D42A27DB-BD31-4B8C-83A1-F6EECF244321}">
                <p14:modId xmlns:p14="http://schemas.microsoft.com/office/powerpoint/2010/main" val="2148143344"/>
              </p:ext>
            </p:extLst>
          </p:nvPr>
        </p:nvGraphicFramePr>
        <p:xfrm>
          <a:off x="2587376" y="1802298"/>
          <a:ext cx="8590659" cy="471927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BC8BB2DD-736F-84FB-9306-EFE9E8B55892}"/>
              </a:ext>
            </a:extLst>
          </p:cNvPr>
          <p:cNvSpPr txBox="1"/>
          <p:nvPr/>
        </p:nvSpPr>
        <p:spPr>
          <a:xfrm>
            <a:off x="619289" y="1664982"/>
            <a:ext cx="8658458" cy="369332"/>
          </a:xfrm>
          <a:prstGeom prst="rect">
            <a:avLst/>
          </a:prstGeom>
          <a:noFill/>
        </p:spPr>
        <p:txBody>
          <a:bodyPr wrap="square" rtlCol="0">
            <a:spAutoFit/>
          </a:bodyPr>
          <a:lstStyle/>
          <a:p>
            <a:r>
              <a:rPr lang="en-GB" dirty="0"/>
              <a:t>Agreement with statements about road safety cameras (%)</a:t>
            </a:r>
          </a:p>
        </p:txBody>
      </p:sp>
      <p:sp>
        <p:nvSpPr>
          <p:cNvPr id="6" name="TextBox 5">
            <a:extLst>
              <a:ext uri="{FF2B5EF4-FFF2-40B4-BE49-F238E27FC236}">
                <a16:creationId xmlns:a16="http://schemas.microsoft.com/office/drawing/2014/main" id="{292A8861-EC21-E065-06AC-D8C4D87CB309}"/>
              </a:ext>
            </a:extLst>
          </p:cNvPr>
          <p:cNvSpPr txBox="1"/>
          <p:nvPr/>
        </p:nvSpPr>
        <p:spPr>
          <a:xfrm>
            <a:off x="429249" y="2654648"/>
            <a:ext cx="2603108" cy="1169551"/>
          </a:xfrm>
          <a:prstGeom prst="rect">
            <a:avLst/>
          </a:prstGeom>
          <a:noFill/>
        </p:spPr>
        <p:txBody>
          <a:bodyPr wrap="square" rtlCol="0">
            <a:spAutoFit/>
          </a:bodyPr>
          <a:lstStyle/>
          <a:p>
            <a:pPr algn="ctr"/>
            <a:r>
              <a:rPr lang="en-GB" sz="1400" dirty="0"/>
              <a:t>Drivers would be less likely to do things like driving without a seatbelt or using a mobile phone if road safety cameras could record them doing these things</a:t>
            </a:r>
          </a:p>
        </p:txBody>
      </p:sp>
      <p:sp>
        <p:nvSpPr>
          <p:cNvPr id="7" name="Text Placeholder 7">
            <a:extLst>
              <a:ext uri="{FF2B5EF4-FFF2-40B4-BE49-F238E27FC236}">
                <a16:creationId xmlns:a16="http://schemas.microsoft.com/office/drawing/2014/main" id="{3433D0D3-DB91-9CF5-7A2F-D4712FA0107E}"/>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Tree>
    <p:extLst>
      <p:ext uri="{BB962C8B-B14F-4D97-AF65-F5344CB8AC3E}">
        <p14:creationId xmlns:p14="http://schemas.microsoft.com/office/powerpoint/2010/main" val="2068181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4763597" cy="1525603"/>
          </a:xfrm>
        </p:spPr>
        <p:txBody>
          <a:bodyPr/>
          <a:lstStyle/>
          <a:p>
            <a:r>
              <a:rPr lang="en-US" dirty="0"/>
              <a:t>Drink and drug driving</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17</a:t>
            </a:fld>
            <a:endParaRPr lang="en-GB" dirty="0"/>
          </a:p>
        </p:txBody>
      </p:sp>
    </p:spTree>
    <p:extLst>
      <p:ext uri="{BB962C8B-B14F-4D97-AF65-F5344CB8AC3E}">
        <p14:creationId xmlns:p14="http://schemas.microsoft.com/office/powerpoint/2010/main" val="211064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5DB6E-D016-FE17-686B-6B36ADB69B57}"/>
            </a:ext>
          </a:extLst>
        </p:cNvPr>
        <p:cNvGrpSpPr/>
        <p:nvPr/>
      </p:nvGrpSpPr>
      <p:grpSpPr>
        <a:xfrm>
          <a:off x="0" y="0"/>
          <a:ext cx="0" cy="0"/>
          <a:chOff x="0" y="0"/>
          <a:chExt cx="0" cy="0"/>
        </a:xfrm>
      </p:grpSpPr>
      <p:sp>
        <p:nvSpPr>
          <p:cNvPr id="10" name="Text Placeholder 4">
            <a:extLst>
              <a:ext uri="{FF2B5EF4-FFF2-40B4-BE49-F238E27FC236}">
                <a16:creationId xmlns:a16="http://schemas.microsoft.com/office/drawing/2014/main" id="{248C0B44-ACE7-595B-F045-3FFD52943134}"/>
              </a:ext>
            </a:extLst>
          </p:cNvPr>
          <p:cNvSpPr>
            <a:spLocks noGrp="1"/>
          </p:cNvSpPr>
          <p:nvPr>
            <p:ph type="body" sz="quarter" idx="11"/>
          </p:nvPr>
        </p:nvSpPr>
        <p:spPr>
          <a:xfrm>
            <a:off x="334964" y="180788"/>
            <a:ext cx="10571161" cy="1299219"/>
          </a:xfrm>
        </p:spPr>
        <p:txBody>
          <a:bodyPr vert="horz" lIns="72000" tIns="0" rIns="0" bIns="0" rtlCol="0" anchor="ctr" anchorCtr="0">
            <a:normAutofit/>
          </a:bodyPr>
          <a:lstStyle/>
          <a:p>
            <a:r>
              <a:rPr lang="en-GB" sz="2400" dirty="0"/>
              <a:t>Only a very small minority of drivers admit to drink or drug driving. There has been an increase in the proportion saying that in the last 12 months they have driven when over the legal alcohol limit compared to Feb ‘22.</a:t>
            </a:r>
          </a:p>
        </p:txBody>
      </p:sp>
      <p:sp>
        <p:nvSpPr>
          <p:cNvPr id="12" name="Text Placeholder 14">
            <a:extLst>
              <a:ext uri="{FF2B5EF4-FFF2-40B4-BE49-F238E27FC236}">
                <a16:creationId xmlns:a16="http://schemas.microsoft.com/office/drawing/2014/main" id="{99C5F258-0377-AF40-93FC-402A2FCAE97E}"/>
              </a:ext>
            </a:extLst>
          </p:cNvPr>
          <p:cNvSpPr>
            <a:spLocks noGrp="1"/>
          </p:cNvSpPr>
          <p:nvPr>
            <p:ph type="body" sz="quarter" idx="26"/>
          </p:nvPr>
        </p:nvSpPr>
        <p:spPr>
          <a:xfrm>
            <a:off x="168869" y="6458069"/>
            <a:ext cx="7745937" cy="299283"/>
          </a:xfrm>
          <a:prstGeom prst="rect">
            <a:avLst/>
          </a:prstGeom>
        </p:spPr>
        <p:txBody>
          <a:bodyPr>
            <a:noAutofit/>
          </a:bodyPr>
          <a:lstStyle/>
          <a:p>
            <a:pPr marL="0" indent="0">
              <a:lnSpc>
                <a:spcPct val="100000"/>
              </a:lnSpc>
              <a:spcBef>
                <a:spcPts val="0"/>
              </a:spcBef>
              <a:buNone/>
            </a:pPr>
            <a:r>
              <a:rPr lang="en-GB" sz="1000" dirty="0"/>
              <a:t>Q5. Which of the following have you done at all in the last 12 months, even if only on one occasion or for a short distance?</a:t>
            </a:r>
          </a:p>
        </p:txBody>
      </p:sp>
      <p:sp>
        <p:nvSpPr>
          <p:cNvPr id="93" name="Slide Number Placeholder 92">
            <a:extLst>
              <a:ext uri="{FF2B5EF4-FFF2-40B4-BE49-F238E27FC236}">
                <a16:creationId xmlns:a16="http://schemas.microsoft.com/office/drawing/2014/main" id="{816833F0-BBD7-C2D0-4662-4D7A362399ED}"/>
              </a:ext>
            </a:extLst>
          </p:cNvPr>
          <p:cNvSpPr>
            <a:spLocks noGrp="1"/>
          </p:cNvSpPr>
          <p:nvPr>
            <p:ph type="sldNum" sz="quarter" idx="12"/>
          </p:nvPr>
        </p:nvSpPr>
        <p:spPr/>
        <p:txBody>
          <a:bodyPr/>
          <a:lstStyle/>
          <a:p>
            <a:fld id="{3CF2D5F0-42C9-44CC-9D46-F1CEB28D430F}" type="slidenum">
              <a:rPr lang="en-GB" smtClean="0"/>
              <a:pPr/>
              <a:t>18</a:t>
            </a:fld>
            <a:endParaRPr lang="en-GB" dirty="0"/>
          </a:p>
        </p:txBody>
      </p:sp>
      <p:graphicFrame>
        <p:nvGraphicFramePr>
          <p:cNvPr id="6" name="Chart 5">
            <a:extLst>
              <a:ext uri="{FF2B5EF4-FFF2-40B4-BE49-F238E27FC236}">
                <a16:creationId xmlns:a16="http://schemas.microsoft.com/office/drawing/2014/main" id="{C5F713C2-5E6D-4697-0238-1ABA45909508}"/>
              </a:ext>
            </a:extLst>
          </p:cNvPr>
          <p:cNvGraphicFramePr/>
          <p:nvPr>
            <p:extLst>
              <p:ext uri="{D42A27DB-BD31-4B8C-83A1-F6EECF244321}">
                <p14:modId xmlns:p14="http://schemas.microsoft.com/office/powerpoint/2010/main" val="2860735388"/>
              </p:ext>
            </p:extLst>
          </p:nvPr>
        </p:nvGraphicFramePr>
        <p:xfrm>
          <a:off x="494675" y="1618938"/>
          <a:ext cx="11017771"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956EE1EC-0A57-C364-314C-0A007C6BF615}"/>
              </a:ext>
            </a:extLst>
          </p:cNvPr>
          <p:cNvSpPr txBox="1"/>
          <p:nvPr/>
        </p:nvSpPr>
        <p:spPr>
          <a:xfrm>
            <a:off x="8638256" y="5213444"/>
            <a:ext cx="2620009" cy="400110"/>
          </a:xfrm>
          <a:prstGeom prst="rect">
            <a:avLst/>
          </a:prstGeom>
          <a:noFill/>
          <a:ln>
            <a:solidFill>
              <a:schemeClr val="accent1"/>
            </a:solidFill>
          </a:ln>
        </p:spPr>
        <p:txBody>
          <a:bodyPr wrap="square" rtlCol="0">
            <a:spAutoFit/>
          </a:bodyPr>
          <a:lstStyle/>
          <a:p>
            <a:pPr algn="ctr"/>
            <a:r>
              <a:rPr lang="en-GB" sz="1000" dirty="0"/>
              <a:t>*Wording change Aug ‘20 (previously ‘driven after taking illegal drugs’)</a:t>
            </a:r>
          </a:p>
        </p:txBody>
      </p:sp>
      <p:sp>
        <p:nvSpPr>
          <p:cNvPr id="5" name="Text Placeholder 7">
            <a:extLst>
              <a:ext uri="{FF2B5EF4-FFF2-40B4-BE49-F238E27FC236}">
                <a16:creationId xmlns:a16="http://schemas.microsoft.com/office/drawing/2014/main" id="{F688DEC5-5521-5DEF-249B-3E17A9051638}"/>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Tree>
    <p:extLst>
      <p:ext uri="{BB962C8B-B14F-4D97-AF65-F5344CB8AC3E}">
        <p14:creationId xmlns:p14="http://schemas.microsoft.com/office/powerpoint/2010/main" val="4228727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8EB6C2A9-B82C-49CF-B3CD-7A9F5C971288}"/>
              </a:ext>
            </a:extLst>
          </p:cNvPr>
          <p:cNvGraphicFramePr/>
          <p:nvPr>
            <p:extLst>
              <p:ext uri="{D42A27DB-BD31-4B8C-83A1-F6EECF244321}">
                <p14:modId xmlns:p14="http://schemas.microsoft.com/office/powerpoint/2010/main" val="3374325415"/>
              </p:ext>
            </p:extLst>
          </p:nvPr>
        </p:nvGraphicFramePr>
        <p:xfrm>
          <a:off x="494675" y="1618938"/>
          <a:ext cx="11017771" cy="473741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200" dirty="0"/>
              <a:t>Findings in Feb ‘25 were consistent with Aug ‘24 in terms of Scotland being tough on drink and drug driving, although there is an upward trend in this perception since the low in Aug ‘21. Over four in five drivers agreed that one alcoholic drink could put you over the drink drive limit – this has declined since 2022.</a:t>
            </a:r>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295128" y="6452129"/>
            <a:ext cx="6528754" cy="293026"/>
          </a:xfrm>
          <a:prstGeom prst="rect">
            <a:avLst/>
          </a:prstGeom>
        </p:spPr>
        <p:txBody>
          <a:bodyPr>
            <a:noAutofit/>
          </a:bodyPr>
          <a:lstStyle/>
          <a:p>
            <a:pPr marL="0" indent="0">
              <a:lnSpc>
                <a:spcPct val="100000"/>
              </a:lnSpc>
              <a:spcBef>
                <a:spcPts val="0"/>
              </a:spcBef>
              <a:buNone/>
            </a:pPr>
            <a:r>
              <a:rPr lang="en-GB" sz="1000" dirty="0"/>
              <a:t>Q2. We are interested in your views about driving. You will now see some statements other people have made about this. How much do you agree or disagree with each?</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19</a:t>
            </a:fld>
            <a:endParaRPr lang="en-GB" dirty="0"/>
          </a:p>
        </p:txBody>
      </p:sp>
      <p:sp>
        <p:nvSpPr>
          <p:cNvPr id="5" name="Text Placeholder 7">
            <a:extLst>
              <a:ext uri="{FF2B5EF4-FFF2-40B4-BE49-F238E27FC236}">
                <a16:creationId xmlns:a16="http://schemas.microsoft.com/office/drawing/2014/main" id="{CDC4E86C-AB72-CC1B-EF1E-266D960816D2}"/>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Tree>
    <p:extLst>
      <p:ext uri="{BB962C8B-B14F-4D97-AF65-F5344CB8AC3E}">
        <p14:creationId xmlns:p14="http://schemas.microsoft.com/office/powerpoint/2010/main" val="2188711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E99432-F8CC-499D-8248-9802C958FCC4}"/>
              </a:ext>
            </a:extLst>
          </p:cNvPr>
          <p:cNvSpPr>
            <a:spLocks noGrp="1"/>
          </p:cNvSpPr>
          <p:nvPr>
            <p:ph type="body" sz="quarter" idx="11"/>
          </p:nvPr>
        </p:nvSpPr>
        <p:spPr>
          <a:xfrm>
            <a:off x="334963" y="180788"/>
            <a:ext cx="4608517" cy="1318609"/>
          </a:xfrm>
        </p:spPr>
        <p:txBody>
          <a:bodyPr/>
          <a:lstStyle/>
          <a:p>
            <a:r>
              <a:rPr lang="en-US" dirty="0"/>
              <a:t>Contents </a:t>
            </a:r>
          </a:p>
        </p:txBody>
      </p:sp>
      <p:pic>
        <p:nvPicPr>
          <p:cNvPr id="30" name="Picture Placeholder 29" descr="A picture containing object&#10;&#10;Description generated with high confidence">
            <a:extLst>
              <a:ext uri="{FF2B5EF4-FFF2-40B4-BE49-F238E27FC236}">
                <a16:creationId xmlns:a16="http://schemas.microsoft.com/office/drawing/2014/main" id="{67F18961-693B-4970-B1CE-BD2D846151A0}"/>
              </a:ext>
            </a:extLst>
          </p:cNvPr>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a:stretch>
            <a:fillRect/>
          </a:stretch>
        </p:blipFill>
        <p:spPr>
          <a:xfrm>
            <a:off x="1674315" y="2118010"/>
            <a:ext cx="796252" cy="796252"/>
          </a:xfrm>
        </p:spPr>
      </p:pic>
      <p:pic>
        <p:nvPicPr>
          <p:cNvPr id="69" name="Picture Placeholder 39">
            <a:extLst>
              <a:ext uri="{FF2B5EF4-FFF2-40B4-BE49-F238E27FC236}">
                <a16:creationId xmlns:a16="http://schemas.microsoft.com/office/drawing/2014/main" id="{5C3B5F44-5B9A-4168-8BC9-3C71A7D2C8F1}"/>
              </a:ext>
            </a:extLst>
          </p:cNvPr>
          <p:cNvPicPr>
            <a:picLocks noGrp="1" noChangeAspect="1"/>
          </p:cNvPicPr>
          <p:nvPr>
            <p:ph type="pic" sz="quarter" idx="22"/>
          </p:nvPr>
        </p:nvPicPr>
        <p:blipFill>
          <a:blip r:embed="rId4">
            <a:extLst>
              <a:ext uri="{28A0092B-C50C-407E-A947-70E740481C1C}">
                <a14:useLocalDpi xmlns:a14="http://schemas.microsoft.com/office/drawing/2010/main" val="0"/>
              </a:ext>
            </a:extLst>
          </a:blip>
          <a:srcRect/>
          <a:stretch>
            <a:fillRect/>
          </a:stretch>
        </p:blipFill>
        <p:spPr>
          <a:xfrm>
            <a:off x="1674315" y="3561156"/>
            <a:ext cx="796252" cy="796252"/>
          </a:xfrm>
        </p:spPr>
      </p:pic>
      <p:pic>
        <p:nvPicPr>
          <p:cNvPr id="68" name="Picture Placeholder 41">
            <a:extLst>
              <a:ext uri="{FF2B5EF4-FFF2-40B4-BE49-F238E27FC236}">
                <a16:creationId xmlns:a16="http://schemas.microsoft.com/office/drawing/2014/main" id="{400AB783-4A8E-4A0E-BA4F-0F1B026411DF}"/>
              </a:ext>
            </a:extLst>
          </p:cNvPr>
          <p:cNvPicPr>
            <a:picLocks noGrp="1" noChangeAspect="1"/>
          </p:cNvPicPr>
          <p:nvPr>
            <p:ph type="pic" sz="quarter" idx="23"/>
          </p:nvPr>
        </p:nvPicPr>
        <p:blipFill>
          <a:blip r:embed="rId5">
            <a:extLst>
              <a:ext uri="{28A0092B-C50C-407E-A947-70E740481C1C}">
                <a14:useLocalDpi xmlns:a14="http://schemas.microsoft.com/office/drawing/2010/main" val="0"/>
              </a:ext>
            </a:extLst>
          </a:blip>
          <a:srcRect/>
          <a:stretch>
            <a:fillRect/>
          </a:stretch>
        </p:blipFill>
        <p:spPr>
          <a:xfrm>
            <a:off x="6261558" y="2118010"/>
            <a:ext cx="796252" cy="796252"/>
          </a:xfrm>
        </p:spPr>
      </p:pic>
      <p:pic>
        <p:nvPicPr>
          <p:cNvPr id="44" name="Picture Placeholder 43">
            <a:extLst>
              <a:ext uri="{FF2B5EF4-FFF2-40B4-BE49-F238E27FC236}">
                <a16:creationId xmlns:a16="http://schemas.microsoft.com/office/drawing/2014/main" id="{EEA078F8-0594-4C45-B35C-C3DB555D4ACD}"/>
              </a:ext>
            </a:extLst>
          </p:cNvPr>
          <p:cNvPicPr>
            <a:picLocks noGrp="1" noChangeAspect="1"/>
          </p:cNvPicPr>
          <p:nvPr>
            <p:ph type="pic" sz="quarter" idx="24"/>
          </p:nvPr>
        </p:nvPicPr>
        <p:blipFill>
          <a:blip r:embed="rId6">
            <a:extLst>
              <a:ext uri="{28A0092B-C50C-407E-A947-70E740481C1C}">
                <a14:useLocalDpi xmlns:a14="http://schemas.microsoft.com/office/drawing/2010/main" val="0"/>
              </a:ext>
            </a:extLst>
          </a:blip>
          <a:srcRect l="100" r="100"/>
          <a:stretch>
            <a:fillRect/>
          </a:stretch>
        </p:blipFill>
        <p:spPr>
          <a:xfrm>
            <a:off x="6261558" y="4766210"/>
            <a:ext cx="796252" cy="796252"/>
          </a:xfrm>
        </p:spPr>
      </p:pic>
      <p:sp>
        <p:nvSpPr>
          <p:cNvPr id="9" name="Text Placeholder 8">
            <a:extLst>
              <a:ext uri="{FF2B5EF4-FFF2-40B4-BE49-F238E27FC236}">
                <a16:creationId xmlns:a16="http://schemas.microsoft.com/office/drawing/2014/main" id="{0ABA6B54-264D-4ABB-881C-B2268A7D878F}"/>
              </a:ext>
            </a:extLst>
          </p:cNvPr>
          <p:cNvSpPr>
            <a:spLocks noGrp="1"/>
          </p:cNvSpPr>
          <p:nvPr>
            <p:ph type="body" sz="quarter" idx="26"/>
          </p:nvPr>
        </p:nvSpPr>
        <p:spPr>
          <a:xfrm>
            <a:off x="2605701" y="2345320"/>
            <a:ext cx="3604151" cy="341632"/>
          </a:xfrm>
        </p:spPr>
        <p:txBody>
          <a:bodyPr/>
          <a:lstStyle/>
          <a:p>
            <a:r>
              <a:rPr lang="en-US" sz="1800" dirty="0"/>
              <a:t>Project background</a:t>
            </a:r>
          </a:p>
        </p:txBody>
      </p:sp>
      <p:sp>
        <p:nvSpPr>
          <p:cNvPr id="12" name="Text Placeholder 11">
            <a:extLst>
              <a:ext uri="{FF2B5EF4-FFF2-40B4-BE49-F238E27FC236}">
                <a16:creationId xmlns:a16="http://schemas.microsoft.com/office/drawing/2014/main" id="{C62806C6-61F2-4546-95E9-E14AAEADF97B}"/>
              </a:ext>
            </a:extLst>
          </p:cNvPr>
          <p:cNvSpPr>
            <a:spLocks noGrp="1"/>
          </p:cNvSpPr>
          <p:nvPr>
            <p:ph type="body" sz="quarter" idx="27"/>
          </p:nvPr>
        </p:nvSpPr>
        <p:spPr>
          <a:xfrm>
            <a:off x="2657407" y="3788466"/>
            <a:ext cx="3604151" cy="341632"/>
          </a:xfrm>
        </p:spPr>
        <p:txBody>
          <a:bodyPr/>
          <a:lstStyle/>
          <a:p>
            <a:r>
              <a:rPr lang="en-US" sz="1800" dirty="0"/>
              <a:t>Method and sample</a:t>
            </a:r>
          </a:p>
        </p:txBody>
      </p:sp>
      <p:sp>
        <p:nvSpPr>
          <p:cNvPr id="20" name="Text Placeholder 19">
            <a:extLst>
              <a:ext uri="{FF2B5EF4-FFF2-40B4-BE49-F238E27FC236}">
                <a16:creationId xmlns:a16="http://schemas.microsoft.com/office/drawing/2014/main" id="{38DE2D1D-4B73-4376-8D85-3CE32F53BCCD}"/>
              </a:ext>
            </a:extLst>
          </p:cNvPr>
          <p:cNvSpPr>
            <a:spLocks noGrp="1"/>
          </p:cNvSpPr>
          <p:nvPr>
            <p:ph type="body" sz="quarter" idx="28"/>
          </p:nvPr>
        </p:nvSpPr>
        <p:spPr>
          <a:xfrm>
            <a:off x="7328078" y="2345320"/>
            <a:ext cx="3604151" cy="341632"/>
          </a:xfrm>
        </p:spPr>
        <p:txBody>
          <a:bodyPr/>
          <a:lstStyle/>
          <a:p>
            <a:r>
              <a:rPr lang="en-US" sz="1800" dirty="0"/>
              <a:t>Research findings:</a:t>
            </a:r>
          </a:p>
        </p:txBody>
      </p:sp>
      <p:sp>
        <p:nvSpPr>
          <p:cNvPr id="23" name="Text Placeholder 22">
            <a:extLst>
              <a:ext uri="{FF2B5EF4-FFF2-40B4-BE49-F238E27FC236}">
                <a16:creationId xmlns:a16="http://schemas.microsoft.com/office/drawing/2014/main" id="{CE4FBD33-E835-401E-8388-A0324B2605C3}"/>
              </a:ext>
            </a:extLst>
          </p:cNvPr>
          <p:cNvSpPr>
            <a:spLocks noGrp="1"/>
          </p:cNvSpPr>
          <p:nvPr>
            <p:ph type="body" sz="quarter" idx="29"/>
          </p:nvPr>
        </p:nvSpPr>
        <p:spPr>
          <a:xfrm>
            <a:off x="7328078" y="5024865"/>
            <a:ext cx="3604151" cy="341632"/>
          </a:xfrm>
        </p:spPr>
        <p:txBody>
          <a:bodyPr/>
          <a:lstStyle/>
          <a:p>
            <a:r>
              <a:rPr lang="en-US" sz="1800" dirty="0"/>
              <a:t>Summary and conclusions</a:t>
            </a:r>
            <a:endParaRPr lang="en-US" sz="1800" dirty="0">
              <a:solidFill>
                <a:srgbClr val="FF0000"/>
              </a:solidFill>
            </a:endParaRPr>
          </a:p>
        </p:txBody>
      </p:sp>
      <p:sp>
        <p:nvSpPr>
          <p:cNvPr id="36" name="Slide Number Placeholder 35">
            <a:extLst>
              <a:ext uri="{FF2B5EF4-FFF2-40B4-BE49-F238E27FC236}">
                <a16:creationId xmlns:a16="http://schemas.microsoft.com/office/drawing/2014/main" id="{D30866FA-3C5A-4AF1-AEDD-5DDC6595ADAA}"/>
              </a:ext>
            </a:extLst>
          </p:cNvPr>
          <p:cNvSpPr>
            <a:spLocks noGrp="1"/>
          </p:cNvSpPr>
          <p:nvPr>
            <p:ph type="sldNum" sz="quarter" idx="12"/>
          </p:nvPr>
        </p:nvSpPr>
        <p:spPr/>
        <p:txBody>
          <a:bodyPr/>
          <a:lstStyle/>
          <a:p>
            <a:fld id="{3CF2D5F0-42C9-44CC-9D46-F1CEB28D430F}" type="slidenum">
              <a:rPr lang="en-GB" smtClean="0"/>
              <a:pPr/>
              <a:t>2</a:t>
            </a:fld>
            <a:endParaRPr lang="en-GB" dirty="0"/>
          </a:p>
        </p:txBody>
      </p:sp>
      <p:sp>
        <p:nvSpPr>
          <p:cNvPr id="16" name="TextBox 15"/>
          <p:cNvSpPr txBox="1"/>
          <p:nvPr/>
        </p:nvSpPr>
        <p:spPr>
          <a:xfrm>
            <a:off x="7619419" y="2686952"/>
            <a:ext cx="4127040" cy="2308324"/>
          </a:xfrm>
          <a:prstGeom prst="rect">
            <a:avLst/>
          </a:prstGeom>
          <a:noFill/>
        </p:spPr>
        <p:txBody>
          <a:bodyPr wrap="square" rtlCol="0">
            <a:spAutoFit/>
          </a:bodyPr>
          <a:lstStyle/>
          <a:p>
            <a:pPr marL="285750" indent="-285750">
              <a:buFont typeface="Arial" panose="020B0604020202020204" pitchFamily="34" charset="0"/>
              <a:buChar char="•"/>
            </a:pPr>
            <a:r>
              <a:rPr lang="en-GB" dirty="0"/>
              <a:t>Speeding</a:t>
            </a:r>
          </a:p>
          <a:p>
            <a:pPr marL="285750" indent="-285750">
              <a:buFont typeface="Arial" panose="020B0604020202020204" pitchFamily="34" charset="0"/>
              <a:buChar char="•"/>
            </a:pPr>
            <a:r>
              <a:rPr lang="en-GB" dirty="0"/>
              <a:t>Drink and drug driving</a:t>
            </a:r>
          </a:p>
          <a:p>
            <a:pPr marL="285750" indent="-285750">
              <a:buFont typeface="Arial" panose="020B0604020202020204" pitchFamily="34" charset="0"/>
              <a:buChar char="•"/>
            </a:pPr>
            <a:r>
              <a:rPr lang="en-GB" dirty="0"/>
              <a:t>Mobile phones</a:t>
            </a:r>
          </a:p>
          <a:p>
            <a:pPr marL="285750" indent="-285750">
              <a:buFont typeface="Arial" panose="020B0604020202020204" pitchFamily="34" charset="0"/>
              <a:buChar char="•"/>
            </a:pPr>
            <a:r>
              <a:rPr lang="en-GB" dirty="0"/>
              <a:t>Seatbelts</a:t>
            </a:r>
          </a:p>
          <a:p>
            <a:pPr marL="285750" indent="-285750">
              <a:buFont typeface="Arial" panose="020B0604020202020204" pitchFamily="34" charset="0"/>
              <a:buChar char="•"/>
            </a:pPr>
            <a:r>
              <a:rPr lang="en-GB" dirty="0"/>
              <a:t>Vulnerable road users</a:t>
            </a:r>
          </a:p>
          <a:p>
            <a:pPr marL="285750" indent="-285750">
              <a:buFont typeface="Arial" panose="020B0604020202020204" pitchFamily="34" charset="0"/>
              <a:buChar char="•"/>
            </a:pPr>
            <a:r>
              <a:rPr lang="en-GB" dirty="0"/>
              <a:t>Fatigue/distraction/in-car safety features</a:t>
            </a:r>
          </a:p>
          <a:p>
            <a:pPr marL="285750" indent="-285750">
              <a:buFont typeface="Arial" panose="020B0604020202020204" pitchFamily="34" charset="0"/>
              <a:buChar char="•"/>
            </a:pPr>
            <a:r>
              <a:rPr lang="en-GB" dirty="0"/>
              <a:t>Advertising and marketing awareness</a:t>
            </a:r>
          </a:p>
        </p:txBody>
      </p:sp>
    </p:spTree>
    <p:extLst>
      <p:ext uri="{BB962C8B-B14F-4D97-AF65-F5344CB8AC3E}">
        <p14:creationId xmlns:p14="http://schemas.microsoft.com/office/powerpoint/2010/main" val="1340355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7EBEC-B5A1-C17A-A553-FF0A2595A7FA}"/>
            </a:ext>
          </a:extLst>
        </p:cNvPr>
        <p:cNvGrpSpPr/>
        <p:nvPr/>
      </p:nvGrpSpPr>
      <p:grpSpPr>
        <a:xfrm>
          <a:off x="0" y="0"/>
          <a:ext cx="0" cy="0"/>
          <a:chOff x="0" y="0"/>
          <a:chExt cx="0" cy="0"/>
        </a:xfrm>
      </p:grpSpPr>
      <p:sp>
        <p:nvSpPr>
          <p:cNvPr id="10" name="Text Placeholder 4">
            <a:extLst>
              <a:ext uri="{FF2B5EF4-FFF2-40B4-BE49-F238E27FC236}">
                <a16:creationId xmlns:a16="http://schemas.microsoft.com/office/drawing/2014/main" id="{40837C08-A5A5-07A3-17EF-5FCA277C3A6E}"/>
              </a:ext>
            </a:extLst>
          </p:cNvPr>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400" dirty="0"/>
              <a:t>The proportion considering drink and drug driving to be very serious dipped slightly this wave; however, the vast majority continue to agree that these are the most serious driving behaviours.</a:t>
            </a:r>
          </a:p>
        </p:txBody>
      </p:sp>
      <p:sp>
        <p:nvSpPr>
          <p:cNvPr id="12" name="Text Placeholder 14">
            <a:extLst>
              <a:ext uri="{FF2B5EF4-FFF2-40B4-BE49-F238E27FC236}">
                <a16:creationId xmlns:a16="http://schemas.microsoft.com/office/drawing/2014/main" id="{9E0F9931-CD49-5215-C98B-A50F12405FCE}"/>
              </a:ext>
            </a:extLst>
          </p:cNvPr>
          <p:cNvSpPr>
            <a:spLocks noGrp="1"/>
          </p:cNvSpPr>
          <p:nvPr>
            <p:ph type="body" sz="quarter" idx="26"/>
          </p:nvPr>
        </p:nvSpPr>
        <p:spPr>
          <a:xfrm>
            <a:off x="295127" y="6453779"/>
            <a:ext cx="7745937" cy="299283"/>
          </a:xfrm>
          <a:prstGeom prst="rect">
            <a:avLst/>
          </a:prstGeom>
        </p:spPr>
        <p:txBody>
          <a:bodyPr>
            <a:noAutofit/>
          </a:bodyPr>
          <a:lstStyle/>
          <a:p>
            <a:pPr marL="0" indent="0">
              <a:lnSpc>
                <a:spcPct val="100000"/>
              </a:lnSpc>
              <a:spcBef>
                <a:spcPts val="0"/>
              </a:spcBef>
              <a:buNone/>
            </a:pPr>
            <a:r>
              <a:rPr lang="en-GB" sz="1000" dirty="0"/>
              <a:t>Q4. How serious do you think each of these are in terms of the risks to the safety of drivers, their passengers and/or other road users?</a:t>
            </a:r>
            <a:endParaRPr lang="en-GB" sz="1000" b="1" dirty="0"/>
          </a:p>
        </p:txBody>
      </p:sp>
      <p:sp>
        <p:nvSpPr>
          <p:cNvPr id="93" name="Slide Number Placeholder 92">
            <a:extLst>
              <a:ext uri="{FF2B5EF4-FFF2-40B4-BE49-F238E27FC236}">
                <a16:creationId xmlns:a16="http://schemas.microsoft.com/office/drawing/2014/main" id="{C4CB0F51-9DF4-B7C7-9343-ABFDA813318A}"/>
              </a:ext>
            </a:extLst>
          </p:cNvPr>
          <p:cNvSpPr>
            <a:spLocks noGrp="1"/>
          </p:cNvSpPr>
          <p:nvPr>
            <p:ph type="sldNum" sz="quarter" idx="12"/>
          </p:nvPr>
        </p:nvSpPr>
        <p:spPr/>
        <p:txBody>
          <a:bodyPr/>
          <a:lstStyle/>
          <a:p>
            <a:fld id="{3CF2D5F0-42C9-44CC-9D46-F1CEB28D430F}" type="slidenum">
              <a:rPr lang="en-GB" smtClean="0"/>
              <a:pPr/>
              <a:t>20</a:t>
            </a:fld>
            <a:endParaRPr lang="en-GB" dirty="0"/>
          </a:p>
        </p:txBody>
      </p:sp>
      <p:graphicFrame>
        <p:nvGraphicFramePr>
          <p:cNvPr id="6" name="Chart 5">
            <a:extLst>
              <a:ext uri="{FF2B5EF4-FFF2-40B4-BE49-F238E27FC236}">
                <a16:creationId xmlns:a16="http://schemas.microsoft.com/office/drawing/2014/main" id="{AD144CDA-DC28-6F2C-0F54-B8B6C880E442}"/>
              </a:ext>
            </a:extLst>
          </p:cNvPr>
          <p:cNvGraphicFramePr/>
          <p:nvPr>
            <p:extLst>
              <p:ext uri="{D42A27DB-BD31-4B8C-83A1-F6EECF244321}">
                <p14:modId xmlns:p14="http://schemas.microsoft.com/office/powerpoint/2010/main" val="4070654547"/>
              </p:ext>
            </p:extLst>
          </p:nvPr>
        </p:nvGraphicFramePr>
        <p:xfrm>
          <a:off x="494676" y="1618938"/>
          <a:ext cx="7150308"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C73FCDA1-E121-FB0E-EA20-610E2A1BAF2A}"/>
              </a:ext>
            </a:extLst>
          </p:cNvPr>
          <p:cNvSpPr txBox="1"/>
          <p:nvPr/>
        </p:nvSpPr>
        <p:spPr>
          <a:xfrm>
            <a:off x="8151059" y="1468962"/>
            <a:ext cx="3936166" cy="584775"/>
          </a:xfrm>
          <a:prstGeom prst="rect">
            <a:avLst/>
          </a:prstGeom>
          <a:noFill/>
        </p:spPr>
        <p:txBody>
          <a:bodyPr wrap="square" rtlCol="0">
            <a:spAutoFit/>
          </a:bodyPr>
          <a:lstStyle/>
          <a:p>
            <a:r>
              <a:rPr lang="en-GB" sz="1600" dirty="0"/>
              <a:t>% rating ‘very serious’ across all behaviours </a:t>
            </a:r>
          </a:p>
          <a:p>
            <a:r>
              <a:rPr lang="en-GB" sz="1600" dirty="0"/>
              <a:t>– Feb 2025</a:t>
            </a:r>
          </a:p>
        </p:txBody>
      </p:sp>
      <p:sp>
        <p:nvSpPr>
          <p:cNvPr id="9" name="Oval 8">
            <a:extLst>
              <a:ext uri="{FF2B5EF4-FFF2-40B4-BE49-F238E27FC236}">
                <a16:creationId xmlns:a16="http://schemas.microsoft.com/office/drawing/2014/main" id="{34B30926-1333-AA9B-AB1D-0D65C90CD76E}"/>
              </a:ext>
            </a:extLst>
          </p:cNvPr>
          <p:cNvSpPr/>
          <p:nvPr/>
        </p:nvSpPr>
        <p:spPr>
          <a:xfrm>
            <a:off x="5889788" y="2706954"/>
            <a:ext cx="263362" cy="176807"/>
          </a:xfrm>
          <a:prstGeom prst="ellipse">
            <a:avLst/>
          </a:prstGeom>
          <a:noFill/>
          <a:ln w="19050" cap="flat">
            <a:solidFill>
              <a:srgbClr val="C0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7" name="Text Placeholder 7">
            <a:extLst>
              <a:ext uri="{FF2B5EF4-FFF2-40B4-BE49-F238E27FC236}">
                <a16:creationId xmlns:a16="http://schemas.microsoft.com/office/drawing/2014/main" id="{7536B13F-F818-FAD5-0153-3F134D266F1F}"/>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graphicFrame>
        <p:nvGraphicFramePr>
          <p:cNvPr id="11" name="Chart 10">
            <a:extLst>
              <a:ext uri="{FF2B5EF4-FFF2-40B4-BE49-F238E27FC236}">
                <a16:creationId xmlns:a16="http://schemas.microsoft.com/office/drawing/2014/main" id="{582C2244-7960-2373-8125-E4F6FA3164F4}"/>
              </a:ext>
            </a:extLst>
          </p:cNvPr>
          <p:cNvGraphicFramePr/>
          <p:nvPr>
            <p:extLst>
              <p:ext uri="{D42A27DB-BD31-4B8C-83A1-F6EECF244321}">
                <p14:modId xmlns:p14="http://schemas.microsoft.com/office/powerpoint/2010/main" val="633853287"/>
              </p:ext>
            </p:extLst>
          </p:nvPr>
        </p:nvGraphicFramePr>
        <p:xfrm>
          <a:off x="7465325" y="1877568"/>
          <a:ext cx="4726675" cy="47646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0823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5703135" cy="1525603"/>
          </a:xfrm>
        </p:spPr>
        <p:txBody>
          <a:bodyPr/>
          <a:lstStyle/>
          <a:p>
            <a:r>
              <a:rPr lang="en-US" dirty="0"/>
              <a:t>Mobile phones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21</a:t>
            </a:fld>
            <a:endParaRPr lang="en-GB" dirty="0"/>
          </a:p>
        </p:txBody>
      </p:sp>
    </p:spTree>
    <p:extLst>
      <p:ext uri="{BB962C8B-B14F-4D97-AF65-F5344CB8AC3E}">
        <p14:creationId xmlns:p14="http://schemas.microsoft.com/office/powerpoint/2010/main" val="1943741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A8FFA-F7C2-792C-3880-71C9DE4F7163}"/>
            </a:ext>
          </a:extLst>
        </p:cNvPr>
        <p:cNvGrpSpPr/>
        <p:nvPr/>
      </p:nvGrpSpPr>
      <p:grpSpPr>
        <a:xfrm>
          <a:off x="0" y="0"/>
          <a:ext cx="0" cy="0"/>
          <a:chOff x="0" y="0"/>
          <a:chExt cx="0" cy="0"/>
        </a:xfrm>
      </p:grpSpPr>
      <p:sp>
        <p:nvSpPr>
          <p:cNvPr id="10" name="Text Placeholder 4">
            <a:extLst>
              <a:ext uri="{FF2B5EF4-FFF2-40B4-BE49-F238E27FC236}">
                <a16:creationId xmlns:a16="http://schemas.microsoft.com/office/drawing/2014/main" id="{00802C79-9A5B-0E95-5C54-686C0763ECFA}"/>
              </a:ext>
            </a:extLst>
          </p:cNvPr>
          <p:cNvSpPr>
            <a:spLocks noGrp="1"/>
          </p:cNvSpPr>
          <p:nvPr>
            <p:ph type="body" sz="quarter" idx="11"/>
          </p:nvPr>
        </p:nvSpPr>
        <p:spPr>
          <a:xfrm>
            <a:off x="334964" y="180788"/>
            <a:ext cx="10656690" cy="1299219"/>
          </a:xfrm>
        </p:spPr>
        <p:txBody>
          <a:bodyPr vert="horz" lIns="72000" tIns="0" rIns="0" bIns="0" rtlCol="0" anchor="ctr" anchorCtr="0">
            <a:normAutofit/>
          </a:bodyPr>
          <a:lstStyle/>
          <a:p>
            <a:r>
              <a:rPr lang="en-US" sz="2400" dirty="0"/>
              <a:t>Consistently less than one in ten drivers report that they have used a hand-held mobile phone in the last 12 months. However, there has been an increase in the proportion saying they have used a hands-free mobile this wave. </a:t>
            </a:r>
            <a:endParaRPr lang="en-GB" sz="2400" dirty="0"/>
          </a:p>
        </p:txBody>
      </p:sp>
      <p:sp>
        <p:nvSpPr>
          <p:cNvPr id="12" name="Text Placeholder 14">
            <a:extLst>
              <a:ext uri="{FF2B5EF4-FFF2-40B4-BE49-F238E27FC236}">
                <a16:creationId xmlns:a16="http://schemas.microsoft.com/office/drawing/2014/main" id="{4021A962-FCD4-DC94-B83A-D85EE7E9BA30}"/>
              </a:ext>
            </a:extLst>
          </p:cNvPr>
          <p:cNvSpPr>
            <a:spLocks noGrp="1"/>
          </p:cNvSpPr>
          <p:nvPr>
            <p:ph type="body" sz="quarter" idx="26"/>
          </p:nvPr>
        </p:nvSpPr>
        <p:spPr>
          <a:xfrm>
            <a:off x="168869" y="6471717"/>
            <a:ext cx="7745937" cy="299283"/>
          </a:xfrm>
          <a:prstGeom prst="rect">
            <a:avLst/>
          </a:prstGeom>
        </p:spPr>
        <p:txBody>
          <a:bodyPr>
            <a:noAutofit/>
          </a:bodyPr>
          <a:lstStyle/>
          <a:p>
            <a:pPr marL="0" indent="0">
              <a:lnSpc>
                <a:spcPct val="100000"/>
              </a:lnSpc>
              <a:spcBef>
                <a:spcPts val="0"/>
              </a:spcBef>
              <a:buNone/>
            </a:pPr>
            <a:r>
              <a:rPr lang="en-GB" sz="1000" dirty="0"/>
              <a:t>Q5. Which of the following have you done at all in the last 12 months, even if only on one occasion or for a short distance?</a:t>
            </a:r>
          </a:p>
        </p:txBody>
      </p:sp>
      <p:sp>
        <p:nvSpPr>
          <p:cNvPr id="93" name="Slide Number Placeholder 92">
            <a:extLst>
              <a:ext uri="{FF2B5EF4-FFF2-40B4-BE49-F238E27FC236}">
                <a16:creationId xmlns:a16="http://schemas.microsoft.com/office/drawing/2014/main" id="{E31C6197-4226-5540-F585-D825CD58A4B6}"/>
              </a:ext>
            </a:extLst>
          </p:cNvPr>
          <p:cNvSpPr>
            <a:spLocks noGrp="1"/>
          </p:cNvSpPr>
          <p:nvPr>
            <p:ph type="sldNum" sz="quarter" idx="12"/>
          </p:nvPr>
        </p:nvSpPr>
        <p:spPr/>
        <p:txBody>
          <a:bodyPr/>
          <a:lstStyle/>
          <a:p>
            <a:fld id="{3CF2D5F0-42C9-44CC-9D46-F1CEB28D430F}" type="slidenum">
              <a:rPr lang="en-GB" smtClean="0"/>
              <a:pPr/>
              <a:t>22</a:t>
            </a:fld>
            <a:endParaRPr lang="en-GB" dirty="0"/>
          </a:p>
        </p:txBody>
      </p:sp>
      <p:graphicFrame>
        <p:nvGraphicFramePr>
          <p:cNvPr id="6" name="Chart 5">
            <a:extLst>
              <a:ext uri="{FF2B5EF4-FFF2-40B4-BE49-F238E27FC236}">
                <a16:creationId xmlns:a16="http://schemas.microsoft.com/office/drawing/2014/main" id="{91506EAF-E850-A2FC-D51B-595539245EAE}"/>
              </a:ext>
            </a:extLst>
          </p:cNvPr>
          <p:cNvGraphicFramePr/>
          <p:nvPr>
            <p:extLst>
              <p:ext uri="{D42A27DB-BD31-4B8C-83A1-F6EECF244321}">
                <p14:modId xmlns:p14="http://schemas.microsoft.com/office/powerpoint/2010/main" val="2668549567"/>
              </p:ext>
            </p:extLst>
          </p:nvPr>
        </p:nvGraphicFramePr>
        <p:xfrm>
          <a:off x="494675" y="1618938"/>
          <a:ext cx="11017771"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E25C37BD-0F7F-B380-8566-2621D094C6CE}"/>
              </a:ext>
            </a:extLst>
          </p:cNvPr>
          <p:cNvSpPr txBox="1"/>
          <p:nvPr/>
        </p:nvSpPr>
        <p:spPr>
          <a:xfrm>
            <a:off x="8532363" y="5059967"/>
            <a:ext cx="2620009" cy="400110"/>
          </a:xfrm>
          <a:prstGeom prst="rect">
            <a:avLst/>
          </a:prstGeom>
          <a:noFill/>
          <a:ln>
            <a:solidFill>
              <a:schemeClr val="accent1"/>
            </a:solidFill>
          </a:ln>
        </p:spPr>
        <p:txBody>
          <a:bodyPr wrap="square" rtlCol="0">
            <a:spAutoFit/>
          </a:bodyPr>
          <a:lstStyle/>
          <a:p>
            <a:pPr algn="ctr"/>
            <a:r>
              <a:rPr lang="en-GB" sz="1000" dirty="0"/>
              <a:t>*Wording change in Aug ‘21 – ‘for any reason’ added to both statements</a:t>
            </a:r>
          </a:p>
        </p:txBody>
      </p:sp>
      <p:sp>
        <p:nvSpPr>
          <p:cNvPr id="4" name="Text Placeholder 7">
            <a:extLst>
              <a:ext uri="{FF2B5EF4-FFF2-40B4-BE49-F238E27FC236}">
                <a16:creationId xmlns:a16="http://schemas.microsoft.com/office/drawing/2014/main" id="{263672F8-6258-4FFA-F117-A371466294CF}"/>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5" name="Oval 4">
            <a:extLst>
              <a:ext uri="{FF2B5EF4-FFF2-40B4-BE49-F238E27FC236}">
                <a16:creationId xmlns:a16="http://schemas.microsoft.com/office/drawing/2014/main" id="{A21628C2-6338-4DC4-92C1-0C47A680A17E}"/>
              </a:ext>
            </a:extLst>
          </p:cNvPr>
          <p:cNvSpPr/>
          <p:nvPr/>
        </p:nvSpPr>
        <p:spPr>
          <a:xfrm>
            <a:off x="7737251" y="4635558"/>
            <a:ext cx="263362" cy="176807"/>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7" name="Oval 6">
            <a:extLst>
              <a:ext uri="{FF2B5EF4-FFF2-40B4-BE49-F238E27FC236}">
                <a16:creationId xmlns:a16="http://schemas.microsoft.com/office/drawing/2014/main" id="{977249B6-4F06-039F-153C-5EBD89B995B7}"/>
              </a:ext>
            </a:extLst>
          </p:cNvPr>
          <p:cNvSpPr/>
          <p:nvPr/>
        </p:nvSpPr>
        <p:spPr>
          <a:xfrm>
            <a:off x="7850247" y="4856430"/>
            <a:ext cx="263362" cy="176807"/>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1607895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3" y="180788"/>
            <a:ext cx="10618909" cy="1299219"/>
          </a:xfrm>
        </p:spPr>
        <p:txBody>
          <a:bodyPr vert="horz" lIns="72000" tIns="0" rIns="0" bIns="0" rtlCol="0" anchor="ctr" anchorCtr="0">
            <a:normAutofit/>
          </a:bodyPr>
          <a:lstStyle/>
          <a:p>
            <a:r>
              <a:rPr lang="en-GB" sz="2400" dirty="0"/>
              <a:t>Although the vast majority of drivers continue to disagree that it’s OK to use a hand-held mobile phone when driving, the proportion strongly disagreeing is lower than in recent waves, and almost one in ten agreed, which is higher than in Aug ‘24. </a:t>
            </a:r>
          </a:p>
        </p:txBody>
      </p:sp>
      <p:sp>
        <p:nvSpPr>
          <p:cNvPr id="11" name="Text Placeholder 7"/>
          <p:cNvSpPr>
            <a:spLocks noGrp="1"/>
          </p:cNvSpPr>
          <p:nvPr>
            <p:ph type="body" sz="quarter" idx="26"/>
          </p:nvPr>
        </p:nvSpPr>
        <p:spPr>
          <a:xfrm>
            <a:off x="146428" y="6356351"/>
            <a:ext cx="6550705" cy="400110"/>
          </a:xfrm>
          <a:prstGeom prst="rect">
            <a:avLst/>
          </a:prstGeom>
        </p:spPr>
        <p:txBody>
          <a:bodyPr>
            <a:noAutofit/>
          </a:bodyPr>
          <a:lstStyle/>
          <a:p>
            <a:pPr marL="0" indent="0">
              <a:lnSpc>
                <a:spcPct val="100000"/>
              </a:lnSpc>
              <a:spcBef>
                <a:spcPts val="0"/>
              </a:spcBef>
              <a:buNone/>
            </a:pPr>
            <a:r>
              <a:rPr lang="en-GB" sz="1000" dirty="0"/>
              <a:t>Q2. We are interested in your views about driving. You will now see some statements other people have made about this. How much do you agree or disagree with each? &lt;2% not shown.</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23</a:t>
            </a:fld>
            <a:endParaRPr lang="en-GB" dirty="0"/>
          </a:p>
        </p:txBody>
      </p:sp>
      <p:graphicFrame>
        <p:nvGraphicFramePr>
          <p:cNvPr id="12" name="Chart Placeholder 13">
            <a:extLst>
              <a:ext uri="{FF2B5EF4-FFF2-40B4-BE49-F238E27FC236}">
                <a16:creationId xmlns:a16="http://schemas.microsoft.com/office/drawing/2014/main" id="{F83DB8D7-227B-4989-B57F-768C3E32D747}"/>
              </a:ext>
            </a:extLst>
          </p:cNvPr>
          <p:cNvGraphicFramePr>
            <a:graphicFrameLocks/>
          </p:cNvGraphicFramePr>
          <p:nvPr>
            <p:extLst>
              <p:ext uri="{D42A27DB-BD31-4B8C-83A1-F6EECF244321}">
                <p14:modId xmlns:p14="http://schemas.microsoft.com/office/powerpoint/2010/main" val="3740851784"/>
              </p:ext>
            </p:extLst>
          </p:nvPr>
        </p:nvGraphicFramePr>
        <p:xfrm>
          <a:off x="-18786" y="1639128"/>
          <a:ext cx="10618908" cy="45032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141646876"/>
              </p:ext>
            </p:extLst>
          </p:nvPr>
        </p:nvGraphicFramePr>
        <p:xfrm>
          <a:off x="10600122" y="1332065"/>
          <a:ext cx="832161" cy="4473511"/>
        </p:xfrm>
        <a:graphic>
          <a:graphicData uri="http://schemas.openxmlformats.org/drawingml/2006/table">
            <a:tbl>
              <a:tblPr firstRow="1" bandRow="1">
                <a:tableStyleId>{2D5ABB26-0587-4C30-8999-92F81FD0307C}</a:tableStyleId>
              </a:tblPr>
              <a:tblGrid>
                <a:gridCol w="832161">
                  <a:extLst>
                    <a:ext uri="{9D8B030D-6E8A-4147-A177-3AD203B41FA5}">
                      <a16:colId xmlns:a16="http://schemas.microsoft.com/office/drawing/2014/main" val="20000"/>
                    </a:ext>
                  </a:extLst>
                </a:gridCol>
              </a:tblGrid>
              <a:tr h="518791">
                <a:tc>
                  <a:txBody>
                    <a:bodyPr/>
                    <a:lstStyle/>
                    <a:p>
                      <a:pPr algn="ctr"/>
                      <a:r>
                        <a:rPr lang="en-GB" sz="1400" b="1" dirty="0"/>
                        <a:t>Net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82480">
                <a:tc>
                  <a:txBody>
                    <a:bodyPr/>
                    <a:lstStyle/>
                    <a:p>
                      <a:pPr algn="ctr"/>
                      <a:r>
                        <a:rPr lang="en-GB" sz="1200" b="0" dirty="0"/>
                        <a:t>92%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82480">
                <a:tc>
                  <a:txBody>
                    <a:bodyPr/>
                    <a:lstStyle/>
                    <a:p>
                      <a:pPr algn="ctr"/>
                      <a:r>
                        <a:rPr lang="en-GB" sz="1200" b="0" dirty="0"/>
                        <a:t>93%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82480">
                <a:tc>
                  <a:txBody>
                    <a:bodyPr/>
                    <a:lstStyle/>
                    <a:p>
                      <a:pPr algn="ctr"/>
                      <a:r>
                        <a:rPr lang="en-GB" sz="1200" b="0" dirty="0"/>
                        <a:t>91%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282480">
                <a:tc>
                  <a:txBody>
                    <a:bodyPr/>
                    <a:lstStyle/>
                    <a:p>
                      <a:pPr algn="ctr"/>
                      <a:r>
                        <a:rPr lang="en-GB" sz="1200" b="0" dirty="0"/>
                        <a:t>94%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282480">
                <a:tc>
                  <a:txBody>
                    <a:bodyPr/>
                    <a:lstStyle/>
                    <a:p>
                      <a:pPr algn="ctr"/>
                      <a:r>
                        <a:rPr lang="en-GB" sz="1200" b="0" dirty="0"/>
                        <a:t>94%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282480">
                <a:tc>
                  <a:txBody>
                    <a:bodyPr/>
                    <a:lstStyle/>
                    <a:p>
                      <a:pPr algn="ctr"/>
                      <a:r>
                        <a:rPr lang="en-GB" sz="1200" b="0" dirty="0"/>
                        <a:t>95%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282480">
                <a:tc>
                  <a:txBody>
                    <a:bodyPr/>
                    <a:lstStyle/>
                    <a:p>
                      <a:pPr algn="ctr"/>
                      <a:r>
                        <a:rPr lang="en-GB" sz="1200" b="0" dirty="0"/>
                        <a:t>95%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282480">
                <a:tc>
                  <a:txBody>
                    <a:bodyPr/>
                    <a:lstStyle/>
                    <a:p>
                      <a:pPr algn="ctr"/>
                      <a:r>
                        <a:rPr lang="en-GB" sz="1200" b="0" dirty="0"/>
                        <a:t>89%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282480">
                <a:tc>
                  <a:txBody>
                    <a:bodyPr/>
                    <a:lstStyle/>
                    <a:p>
                      <a:pPr algn="ctr"/>
                      <a:r>
                        <a:rPr lang="en-GB" sz="1200" b="0" dirty="0"/>
                        <a:t>84%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282480">
                <a:tc>
                  <a:txBody>
                    <a:bodyPr/>
                    <a:lstStyle/>
                    <a:p>
                      <a:pPr algn="ctr"/>
                      <a:r>
                        <a:rPr lang="en-GB" sz="1200" b="0" dirty="0"/>
                        <a:t>92%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282480">
                <a:tc>
                  <a:txBody>
                    <a:bodyPr/>
                    <a:lstStyle/>
                    <a:p>
                      <a:pPr algn="ctr"/>
                      <a:r>
                        <a:rPr lang="en-US" sz="1200" b="0" dirty="0"/>
                        <a:t>87%</a:t>
                      </a:r>
                      <a:endParaRPr lang="en-GB" sz="12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6794342"/>
                  </a:ext>
                </a:extLst>
              </a:tr>
              <a:tr h="282480">
                <a:tc>
                  <a:txBody>
                    <a:bodyPr/>
                    <a:lstStyle/>
                    <a:p>
                      <a:pPr algn="ctr"/>
                      <a:r>
                        <a:rPr lang="en-GB" sz="1200" b="0" dirty="0"/>
                        <a:t>90%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5562966"/>
                  </a:ext>
                </a:extLst>
              </a:tr>
              <a:tr h="282480">
                <a:tc>
                  <a:txBody>
                    <a:bodyPr/>
                    <a:lstStyle/>
                    <a:p>
                      <a:pPr algn="ctr"/>
                      <a:r>
                        <a:rPr lang="en-GB" sz="1200" b="0" dirty="0"/>
                        <a:t>90%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6775469"/>
                  </a:ext>
                </a:extLst>
              </a:tr>
              <a:tr h="282480">
                <a:tc>
                  <a:txBody>
                    <a:bodyPr/>
                    <a:lstStyle/>
                    <a:p>
                      <a:pPr algn="ctr"/>
                      <a:r>
                        <a:rPr lang="en-US" sz="1200" b="0" dirty="0"/>
                        <a:t>88%</a:t>
                      </a:r>
                      <a:endParaRPr lang="en-GB" sz="12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3860322"/>
                  </a:ext>
                </a:extLst>
              </a:tr>
            </a:tbl>
          </a:graphicData>
        </a:graphic>
      </p:graphicFrame>
      <p:sp>
        <p:nvSpPr>
          <p:cNvPr id="2" name="TextBox 1"/>
          <p:cNvSpPr txBox="1"/>
          <p:nvPr/>
        </p:nvSpPr>
        <p:spPr>
          <a:xfrm>
            <a:off x="597091" y="1498859"/>
            <a:ext cx="8658458" cy="369332"/>
          </a:xfrm>
          <a:prstGeom prst="rect">
            <a:avLst/>
          </a:prstGeom>
          <a:noFill/>
        </p:spPr>
        <p:txBody>
          <a:bodyPr wrap="square" rtlCol="0">
            <a:spAutoFit/>
          </a:bodyPr>
          <a:lstStyle/>
          <a:p>
            <a:r>
              <a:rPr lang="en-GB" dirty="0"/>
              <a:t>It’s OK to use a hand-held mobile phone for any reason when you are driving</a:t>
            </a:r>
          </a:p>
        </p:txBody>
      </p:sp>
      <p:sp>
        <p:nvSpPr>
          <p:cNvPr id="14" name="TextBox 13">
            <a:extLst>
              <a:ext uri="{FF2B5EF4-FFF2-40B4-BE49-F238E27FC236}">
                <a16:creationId xmlns:a16="http://schemas.microsoft.com/office/drawing/2014/main" id="{2BA4A964-5648-463C-A052-A824B72161D1}"/>
              </a:ext>
            </a:extLst>
          </p:cNvPr>
          <p:cNvSpPr txBox="1"/>
          <p:nvPr/>
        </p:nvSpPr>
        <p:spPr>
          <a:xfrm>
            <a:off x="9425563" y="6049288"/>
            <a:ext cx="2620009" cy="400110"/>
          </a:xfrm>
          <a:prstGeom prst="rect">
            <a:avLst/>
          </a:prstGeom>
          <a:noFill/>
          <a:ln>
            <a:solidFill>
              <a:schemeClr val="accent1"/>
            </a:solidFill>
          </a:ln>
        </p:spPr>
        <p:txBody>
          <a:bodyPr wrap="square" rtlCol="0">
            <a:spAutoFit/>
          </a:bodyPr>
          <a:lstStyle/>
          <a:p>
            <a:pPr algn="ctr"/>
            <a:r>
              <a:rPr lang="en-GB" sz="1000" dirty="0"/>
              <a:t>*Wording change in Aug ‘21 – ‘for any reason’ added to statement</a:t>
            </a:r>
          </a:p>
        </p:txBody>
      </p:sp>
      <p:sp>
        <p:nvSpPr>
          <p:cNvPr id="5" name="Text Placeholder 7">
            <a:extLst>
              <a:ext uri="{FF2B5EF4-FFF2-40B4-BE49-F238E27FC236}">
                <a16:creationId xmlns:a16="http://schemas.microsoft.com/office/drawing/2014/main" id="{29B1DAA7-7963-97AC-E58F-D9791CDD37AA}"/>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3" name="Oval 2">
            <a:extLst>
              <a:ext uri="{FF2B5EF4-FFF2-40B4-BE49-F238E27FC236}">
                <a16:creationId xmlns:a16="http://schemas.microsoft.com/office/drawing/2014/main" id="{D1DAE8AB-E89D-194C-6C86-899D01B2B060}"/>
              </a:ext>
            </a:extLst>
          </p:cNvPr>
          <p:cNvSpPr/>
          <p:nvPr/>
        </p:nvSpPr>
        <p:spPr>
          <a:xfrm>
            <a:off x="4490734" y="5539221"/>
            <a:ext cx="359923" cy="228255"/>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217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4" y="180788"/>
            <a:ext cx="10607691" cy="1299219"/>
          </a:xfrm>
        </p:spPr>
        <p:txBody>
          <a:bodyPr vert="horz" lIns="72000" tIns="0" rIns="0" bIns="0" rtlCol="0" anchor="ctr" anchorCtr="0">
            <a:normAutofit/>
          </a:bodyPr>
          <a:lstStyle/>
          <a:p>
            <a:r>
              <a:rPr lang="en-GB" sz="2200" dirty="0"/>
              <a:t>Using a hand-held mobile when driving remains the third most ‘very serious’ driving behaviour according to drivers, with three quarters considering it to be ‘very serious’. However, compared to the last wave, there has been a decrease in the proportion considering it very serious.</a:t>
            </a:r>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164498" y="6444588"/>
            <a:ext cx="7745937" cy="299283"/>
          </a:xfrm>
          <a:prstGeom prst="rect">
            <a:avLst/>
          </a:prstGeom>
        </p:spPr>
        <p:txBody>
          <a:bodyPr>
            <a:noAutofit/>
          </a:bodyPr>
          <a:lstStyle/>
          <a:p>
            <a:pPr marL="0" indent="0">
              <a:lnSpc>
                <a:spcPct val="100000"/>
              </a:lnSpc>
              <a:spcBef>
                <a:spcPts val="0"/>
              </a:spcBef>
              <a:buNone/>
            </a:pPr>
            <a:r>
              <a:rPr lang="en-GB" sz="1000" dirty="0"/>
              <a:t>Q4. How serious do you think each of these are in terms of the risks to the safety of drivers, their passengers and/or other road users?</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24</a:t>
            </a:fld>
            <a:endParaRPr lang="en-GB" dirty="0"/>
          </a:p>
        </p:txBody>
      </p:sp>
      <p:graphicFrame>
        <p:nvGraphicFramePr>
          <p:cNvPr id="6" name="Chart 5"/>
          <p:cNvGraphicFramePr/>
          <p:nvPr>
            <p:extLst>
              <p:ext uri="{D42A27DB-BD31-4B8C-83A1-F6EECF244321}">
                <p14:modId xmlns:p14="http://schemas.microsoft.com/office/powerpoint/2010/main" val="401133165"/>
              </p:ext>
            </p:extLst>
          </p:nvPr>
        </p:nvGraphicFramePr>
        <p:xfrm>
          <a:off x="494676" y="1618938"/>
          <a:ext cx="7546388"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02C790D2-04A2-B912-05E4-D1522505D72E}"/>
              </a:ext>
            </a:extLst>
          </p:cNvPr>
          <p:cNvSpPr txBox="1"/>
          <p:nvPr/>
        </p:nvSpPr>
        <p:spPr>
          <a:xfrm>
            <a:off x="8255834" y="1487434"/>
            <a:ext cx="3936166" cy="584775"/>
          </a:xfrm>
          <a:prstGeom prst="rect">
            <a:avLst/>
          </a:prstGeom>
          <a:noFill/>
        </p:spPr>
        <p:txBody>
          <a:bodyPr wrap="square" rtlCol="0">
            <a:spAutoFit/>
          </a:bodyPr>
          <a:lstStyle/>
          <a:p>
            <a:r>
              <a:rPr lang="en-GB" sz="1600" dirty="0"/>
              <a:t>% rating ‘very serious’ across all behaviours </a:t>
            </a:r>
          </a:p>
          <a:p>
            <a:r>
              <a:rPr lang="en-GB" sz="1600" dirty="0"/>
              <a:t>– Feb 2025</a:t>
            </a:r>
          </a:p>
        </p:txBody>
      </p:sp>
      <p:graphicFrame>
        <p:nvGraphicFramePr>
          <p:cNvPr id="4" name="Chart 3">
            <a:extLst>
              <a:ext uri="{FF2B5EF4-FFF2-40B4-BE49-F238E27FC236}">
                <a16:creationId xmlns:a16="http://schemas.microsoft.com/office/drawing/2014/main" id="{F3180700-68DE-7E19-185E-60604014196F}"/>
              </a:ext>
            </a:extLst>
          </p:cNvPr>
          <p:cNvGraphicFramePr/>
          <p:nvPr>
            <p:extLst>
              <p:ext uri="{D42A27DB-BD31-4B8C-83A1-F6EECF244321}">
                <p14:modId xmlns:p14="http://schemas.microsoft.com/office/powerpoint/2010/main" val="1720210805"/>
              </p:ext>
            </p:extLst>
          </p:nvPr>
        </p:nvGraphicFramePr>
        <p:xfrm>
          <a:off x="7465325" y="1877568"/>
          <a:ext cx="4726675" cy="4764659"/>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 Placeholder 7">
            <a:extLst>
              <a:ext uri="{FF2B5EF4-FFF2-40B4-BE49-F238E27FC236}">
                <a16:creationId xmlns:a16="http://schemas.microsoft.com/office/drawing/2014/main" id="{DD2F7D51-D940-9D0B-A7A1-B5A6EFEA041D}"/>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9" name="Oval 8">
            <a:extLst>
              <a:ext uri="{FF2B5EF4-FFF2-40B4-BE49-F238E27FC236}">
                <a16:creationId xmlns:a16="http://schemas.microsoft.com/office/drawing/2014/main" id="{8080CA78-E65A-9B4F-C3C4-767BF053DAF1}"/>
              </a:ext>
            </a:extLst>
          </p:cNvPr>
          <p:cNvSpPr/>
          <p:nvPr/>
        </p:nvSpPr>
        <p:spPr>
          <a:xfrm>
            <a:off x="6348472" y="3078431"/>
            <a:ext cx="263362" cy="176807"/>
          </a:xfrm>
          <a:prstGeom prst="ellipse">
            <a:avLst/>
          </a:prstGeom>
          <a:noFill/>
          <a:ln w="19050" cap="flat">
            <a:solidFill>
              <a:srgbClr val="C0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2595447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4" y="180788"/>
            <a:ext cx="10656690" cy="1397400"/>
          </a:xfrm>
        </p:spPr>
        <p:txBody>
          <a:bodyPr>
            <a:normAutofit/>
          </a:bodyPr>
          <a:lstStyle/>
          <a:p>
            <a:r>
              <a:rPr lang="en-US" sz="2400" dirty="0"/>
              <a:t>Results </a:t>
            </a:r>
            <a:r>
              <a:rPr lang="en-GB" sz="2400" dirty="0"/>
              <a:t>in Feb ‘25 were consistent with recent years of the study – around three in ten agreed there is more chance of getting stopped for traffic offences compared to a year ago. </a:t>
            </a:r>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193527" y="6356350"/>
            <a:ext cx="6537473" cy="380132"/>
          </a:xfrm>
          <a:prstGeom prst="rect">
            <a:avLst/>
          </a:prstGeom>
        </p:spPr>
        <p:txBody>
          <a:bodyPr>
            <a:noAutofit/>
          </a:bodyPr>
          <a:lstStyle/>
          <a:p>
            <a:pPr marL="0" indent="0">
              <a:lnSpc>
                <a:spcPct val="100000"/>
              </a:lnSpc>
              <a:spcBef>
                <a:spcPts val="0"/>
              </a:spcBef>
              <a:buNone/>
            </a:pPr>
            <a:r>
              <a:rPr lang="en-GB" sz="1000" dirty="0"/>
              <a:t>Q2. We are interested in your views about driving. You will now see some statements other people have made about this. How much do you agree or disagree with each?</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25</a:t>
            </a:fld>
            <a:endParaRPr lang="en-GB" dirty="0"/>
          </a:p>
        </p:txBody>
      </p:sp>
      <p:graphicFrame>
        <p:nvGraphicFramePr>
          <p:cNvPr id="6" name="Chart 5"/>
          <p:cNvGraphicFramePr/>
          <p:nvPr>
            <p:extLst>
              <p:ext uri="{D42A27DB-BD31-4B8C-83A1-F6EECF244321}">
                <p14:modId xmlns:p14="http://schemas.microsoft.com/office/powerpoint/2010/main" val="3538844153"/>
              </p:ext>
            </p:extLst>
          </p:nvPr>
        </p:nvGraphicFramePr>
        <p:xfrm>
          <a:off x="494675" y="1618938"/>
          <a:ext cx="11347555"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32DBE78D-031D-3BD3-30E1-751A5D42F323}"/>
              </a:ext>
            </a:extLst>
          </p:cNvPr>
          <p:cNvSpPr txBox="1"/>
          <p:nvPr/>
        </p:nvSpPr>
        <p:spPr>
          <a:xfrm>
            <a:off x="8667640" y="4623212"/>
            <a:ext cx="2686160" cy="246221"/>
          </a:xfrm>
          <a:prstGeom prst="rect">
            <a:avLst/>
          </a:prstGeom>
          <a:noFill/>
          <a:ln>
            <a:solidFill>
              <a:schemeClr val="accent1"/>
            </a:solidFill>
          </a:ln>
        </p:spPr>
        <p:txBody>
          <a:bodyPr wrap="square" rtlCol="0">
            <a:spAutoFit/>
          </a:bodyPr>
          <a:lstStyle/>
          <a:p>
            <a:pPr algn="r"/>
            <a:r>
              <a:rPr lang="en-US" sz="1000" dirty="0"/>
              <a:t>Positive statement: increase = improvement</a:t>
            </a:r>
          </a:p>
        </p:txBody>
      </p:sp>
      <p:sp>
        <p:nvSpPr>
          <p:cNvPr id="4" name="Text Placeholder 7">
            <a:extLst>
              <a:ext uri="{FF2B5EF4-FFF2-40B4-BE49-F238E27FC236}">
                <a16:creationId xmlns:a16="http://schemas.microsoft.com/office/drawing/2014/main" id="{4D89D1B2-B7FC-0DEE-FD62-61E2ACCA4CC0}"/>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Tree>
    <p:extLst>
      <p:ext uri="{BB962C8B-B14F-4D97-AF65-F5344CB8AC3E}">
        <p14:creationId xmlns:p14="http://schemas.microsoft.com/office/powerpoint/2010/main" val="1036305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4" y="180788"/>
            <a:ext cx="10656690" cy="1397400"/>
          </a:xfrm>
        </p:spPr>
        <p:txBody>
          <a:bodyPr>
            <a:normAutofit/>
          </a:bodyPr>
          <a:lstStyle/>
          <a:p>
            <a:r>
              <a:rPr lang="en-GB" sz="2400" dirty="0"/>
              <a:t>The results for</a:t>
            </a:r>
            <a:r>
              <a:rPr lang="en-US" sz="2400" dirty="0"/>
              <a:t> </a:t>
            </a:r>
            <a:r>
              <a:rPr lang="en-GB" sz="2400" dirty="0"/>
              <a:t>statements about the risks of being caught and penalties for offences like using a mobile phone when driving were broadly consistent with recent years of the study.</a:t>
            </a:r>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193528" y="6371824"/>
            <a:ext cx="6622140" cy="367638"/>
          </a:xfrm>
          <a:prstGeom prst="rect">
            <a:avLst/>
          </a:prstGeom>
        </p:spPr>
        <p:txBody>
          <a:bodyPr>
            <a:noAutofit/>
          </a:bodyPr>
          <a:lstStyle/>
          <a:p>
            <a:pPr marL="0" indent="0">
              <a:lnSpc>
                <a:spcPct val="100000"/>
              </a:lnSpc>
              <a:spcBef>
                <a:spcPts val="0"/>
              </a:spcBef>
              <a:buNone/>
            </a:pPr>
            <a:r>
              <a:rPr lang="en-GB" sz="1000" dirty="0"/>
              <a:t>Q2. We are interested in your views about driving. You will now see some statements other people have made about this. How much do you agree or disagree with each?</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26</a:t>
            </a:fld>
            <a:endParaRPr lang="en-GB" dirty="0"/>
          </a:p>
        </p:txBody>
      </p:sp>
      <p:graphicFrame>
        <p:nvGraphicFramePr>
          <p:cNvPr id="6" name="Chart 5"/>
          <p:cNvGraphicFramePr/>
          <p:nvPr>
            <p:extLst>
              <p:ext uri="{D42A27DB-BD31-4B8C-83A1-F6EECF244321}">
                <p14:modId xmlns:p14="http://schemas.microsoft.com/office/powerpoint/2010/main" val="4215529235"/>
              </p:ext>
            </p:extLst>
          </p:nvPr>
        </p:nvGraphicFramePr>
        <p:xfrm>
          <a:off x="494675" y="1618938"/>
          <a:ext cx="11347555"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21D6F8A9-CB5D-C373-8AC7-CECB3954A520}"/>
              </a:ext>
            </a:extLst>
          </p:cNvPr>
          <p:cNvSpPr txBox="1"/>
          <p:nvPr/>
        </p:nvSpPr>
        <p:spPr>
          <a:xfrm>
            <a:off x="8858559" y="5239062"/>
            <a:ext cx="2686160" cy="246221"/>
          </a:xfrm>
          <a:prstGeom prst="rect">
            <a:avLst/>
          </a:prstGeom>
          <a:noFill/>
          <a:ln>
            <a:solidFill>
              <a:schemeClr val="accent1"/>
            </a:solidFill>
          </a:ln>
        </p:spPr>
        <p:txBody>
          <a:bodyPr wrap="square" rtlCol="0">
            <a:spAutoFit/>
          </a:bodyPr>
          <a:lstStyle/>
          <a:p>
            <a:pPr algn="r"/>
            <a:r>
              <a:rPr lang="en-US" sz="1000" dirty="0"/>
              <a:t>Negative statements: decrease = improvement</a:t>
            </a:r>
          </a:p>
        </p:txBody>
      </p:sp>
      <p:sp>
        <p:nvSpPr>
          <p:cNvPr id="4" name="Text Placeholder 7">
            <a:extLst>
              <a:ext uri="{FF2B5EF4-FFF2-40B4-BE49-F238E27FC236}">
                <a16:creationId xmlns:a16="http://schemas.microsoft.com/office/drawing/2014/main" id="{5247E6B3-6AD6-F6CF-02CF-E90D0B9AD3D6}"/>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Tree>
    <p:extLst>
      <p:ext uri="{BB962C8B-B14F-4D97-AF65-F5344CB8AC3E}">
        <p14:creationId xmlns:p14="http://schemas.microsoft.com/office/powerpoint/2010/main" val="3245418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4763597" cy="1525603"/>
          </a:xfrm>
        </p:spPr>
        <p:txBody>
          <a:bodyPr/>
          <a:lstStyle/>
          <a:p>
            <a:r>
              <a:rPr lang="en-US" dirty="0"/>
              <a:t>Seatbelts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27</a:t>
            </a:fld>
            <a:endParaRPr lang="en-GB" dirty="0"/>
          </a:p>
        </p:txBody>
      </p:sp>
    </p:spTree>
    <p:extLst>
      <p:ext uri="{BB962C8B-B14F-4D97-AF65-F5344CB8AC3E}">
        <p14:creationId xmlns:p14="http://schemas.microsoft.com/office/powerpoint/2010/main" val="1406523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784CBA3-D598-4B1F-BAA3-EE14B5154290}" type="slidenum">
              <a:rPr lang="en-AU" smtClean="0"/>
              <a:pPr/>
              <a:t>28</a:t>
            </a:fld>
            <a:endParaRPr lang="en-AU" dirty="0"/>
          </a:p>
        </p:txBody>
      </p:sp>
      <p:graphicFrame>
        <p:nvGraphicFramePr>
          <p:cNvPr id="8" name="Content Placeholder 7"/>
          <p:cNvGraphicFramePr>
            <a:graphicFrameLocks noGrp="1"/>
          </p:cNvGraphicFramePr>
          <p:nvPr>
            <p:ph sz="quarter" idx="18"/>
            <p:extLst>
              <p:ext uri="{D42A27DB-BD31-4B8C-83A1-F6EECF244321}">
                <p14:modId xmlns:p14="http://schemas.microsoft.com/office/powerpoint/2010/main" val="1500346886"/>
              </p:ext>
            </p:extLst>
          </p:nvPr>
        </p:nvGraphicFramePr>
        <p:xfrm>
          <a:off x="334963" y="1773238"/>
          <a:ext cx="10188132" cy="41402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4"/>
          <p:cNvSpPr>
            <a:spLocks noGrp="1"/>
          </p:cNvSpPr>
          <p:nvPr>
            <p:ph type="body" sz="quarter" idx="11"/>
          </p:nvPr>
        </p:nvSpPr>
        <p:spPr>
          <a:xfrm>
            <a:off x="334964" y="180788"/>
            <a:ext cx="10647668" cy="1299219"/>
          </a:xfrm>
        </p:spPr>
        <p:txBody>
          <a:bodyPr vert="horz" lIns="72000" tIns="0" rIns="0" bIns="0" rtlCol="0" anchor="ctr" anchorCtr="0">
            <a:noAutofit/>
          </a:bodyPr>
          <a:lstStyle/>
          <a:p>
            <a:r>
              <a:rPr lang="en-GB" sz="2400" dirty="0"/>
              <a:t>Following a low in Aug ‘21, there have been very consistent levels of seatbelt non-compliance, with one in ten admitting to not wearing a seatbelt in the front or back of the car this wave.</a:t>
            </a:r>
          </a:p>
        </p:txBody>
      </p:sp>
      <p:sp>
        <p:nvSpPr>
          <p:cNvPr id="10" name="Rectangle 9">
            <a:extLst>
              <a:ext uri="{FF2B5EF4-FFF2-40B4-BE49-F238E27FC236}">
                <a16:creationId xmlns:a16="http://schemas.microsoft.com/office/drawing/2014/main" id="{DC2B4B4A-D253-483D-ABCD-1997BE71BEC1}"/>
              </a:ext>
            </a:extLst>
          </p:cNvPr>
          <p:cNvSpPr/>
          <p:nvPr/>
        </p:nvSpPr>
        <p:spPr>
          <a:xfrm>
            <a:off x="0" y="6491759"/>
            <a:ext cx="8651382" cy="230832"/>
          </a:xfrm>
          <a:prstGeom prst="rect">
            <a:avLst/>
          </a:prstGeom>
        </p:spPr>
        <p:txBody>
          <a:bodyPr vert="horz" lIns="91440" tIns="45720" rIns="91440" bIns="45720" rtlCol="0">
            <a:spAutoFit/>
          </a:bodyPr>
          <a:lstStyle/>
          <a:p>
            <a:pPr marL="266700" lvl="1">
              <a:lnSpc>
                <a:spcPct val="90000"/>
              </a:lnSpc>
              <a:spcBef>
                <a:spcPts val="500"/>
              </a:spcBef>
            </a:pPr>
            <a:r>
              <a:rPr lang="en-US" sz="1000" dirty="0"/>
              <a:t>Q5. Which of the following have you done at all in the last 12 months, even if only on one occasion or for a short distance?</a:t>
            </a:r>
          </a:p>
        </p:txBody>
      </p:sp>
      <p:sp>
        <p:nvSpPr>
          <p:cNvPr id="3" name="Text Placeholder 7">
            <a:extLst>
              <a:ext uri="{FF2B5EF4-FFF2-40B4-BE49-F238E27FC236}">
                <a16:creationId xmlns:a16="http://schemas.microsoft.com/office/drawing/2014/main" id="{12EF79D2-8922-7B90-B89A-747D0C6220BC}"/>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Tree>
    <p:extLst>
      <p:ext uri="{BB962C8B-B14F-4D97-AF65-F5344CB8AC3E}">
        <p14:creationId xmlns:p14="http://schemas.microsoft.com/office/powerpoint/2010/main" val="1423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29</a:t>
            </a:fld>
            <a:endParaRPr lang="en-AU" dirty="0"/>
          </a:p>
        </p:txBody>
      </p:sp>
      <p:graphicFrame>
        <p:nvGraphicFramePr>
          <p:cNvPr id="8" name="Content Placeholder 7"/>
          <p:cNvGraphicFramePr>
            <a:graphicFrameLocks noGrp="1"/>
          </p:cNvGraphicFramePr>
          <p:nvPr>
            <p:ph sz="quarter" idx="18"/>
            <p:extLst>
              <p:ext uri="{D42A27DB-BD31-4B8C-83A1-F6EECF244321}">
                <p14:modId xmlns:p14="http://schemas.microsoft.com/office/powerpoint/2010/main" val="40678112"/>
              </p:ext>
            </p:extLst>
          </p:nvPr>
        </p:nvGraphicFramePr>
        <p:xfrm>
          <a:off x="334963" y="1773238"/>
          <a:ext cx="11053762" cy="448638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4"/>
          <p:cNvSpPr>
            <a:spLocks noGrp="1"/>
          </p:cNvSpPr>
          <p:nvPr>
            <p:ph type="body" sz="quarter" idx="11"/>
          </p:nvPr>
        </p:nvSpPr>
        <p:spPr>
          <a:xfrm>
            <a:off x="334964" y="180788"/>
            <a:ext cx="10656690" cy="1299219"/>
          </a:xfrm>
        </p:spPr>
        <p:txBody>
          <a:bodyPr vert="horz" lIns="72000" tIns="0" rIns="0" bIns="0" rtlCol="0" anchor="ctr" anchorCtr="0">
            <a:normAutofit/>
          </a:bodyPr>
          <a:lstStyle/>
          <a:p>
            <a:r>
              <a:rPr lang="en-US" sz="2200" dirty="0"/>
              <a:t>A persistent minority of one in five drivers continue to agree that it’s not important to wear a seatbelt in the back of a car and one in ten who feel it’s not essential if just nipping around the corner. There also appears to be an increasing trend in agreement that penalties are an insufficient deterrent.</a:t>
            </a:r>
            <a:endParaRPr lang="en-GB" sz="2200" dirty="0"/>
          </a:p>
        </p:txBody>
      </p:sp>
      <p:sp>
        <p:nvSpPr>
          <p:cNvPr id="10" name="Text Placeholder 4"/>
          <p:cNvSpPr txBox="1">
            <a:spLocks/>
          </p:cNvSpPr>
          <p:nvPr/>
        </p:nvSpPr>
        <p:spPr>
          <a:xfrm>
            <a:off x="381000" y="5491233"/>
            <a:ext cx="11563351" cy="700088"/>
          </a:xfrm>
          <a:prstGeom prst="rect">
            <a:avLst/>
          </a:prstGeom>
        </p:spPr>
        <p:txBody>
          <a:bodyPr lIns="0" tIns="0" rIns="0" bIns="108000" anchor="b">
            <a:noAutofit/>
          </a:bodyPr>
          <a:lstStyle>
            <a:lvl1pPr marL="0" indent="0" algn="l" defTabSz="914400" rtl="0" eaLnBrk="1" latinLnBrk="0" hangingPunct="1">
              <a:spcBef>
                <a:spcPct val="20000"/>
              </a:spcBef>
              <a:buFont typeface="Arial" pitchFamily="34" charset="0"/>
              <a:buNone/>
              <a:defRPr sz="600" b="0"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endParaRPr lang="en-GB" sz="800" dirty="0"/>
          </a:p>
        </p:txBody>
      </p:sp>
      <p:sp>
        <p:nvSpPr>
          <p:cNvPr id="13" name="TextBox 12">
            <a:extLst>
              <a:ext uri="{FF2B5EF4-FFF2-40B4-BE49-F238E27FC236}">
                <a16:creationId xmlns:a16="http://schemas.microsoft.com/office/drawing/2014/main" id="{7C039CD7-DA51-49B8-8C2D-A4B88532F8B8}"/>
              </a:ext>
            </a:extLst>
          </p:cNvPr>
          <p:cNvSpPr txBox="1"/>
          <p:nvPr/>
        </p:nvSpPr>
        <p:spPr>
          <a:xfrm>
            <a:off x="8499288" y="5263692"/>
            <a:ext cx="2686160" cy="246221"/>
          </a:xfrm>
          <a:prstGeom prst="rect">
            <a:avLst/>
          </a:prstGeom>
          <a:noFill/>
          <a:ln>
            <a:solidFill>
              <a:schemeClr val="accent1"/>
            </a:solidFill>
          </a:ln>
        </p:spPr>
        <p:txBody>
          <a:bodyPr wrap="square" rtlCol="0">
            <a:spAutoFit/>
          </a:bodyPr>
          <a:lstStyle/>
          <a:p>
            <a:pPr algn="r"/>
            <a:r>
              <a:rPr lang="en-US" sz="1000" dirty="0"/>
              <a:t>Negative statements: decrease = improvement</a:t>
            </a:r>
          </a:p>
        </p:txBody>
      </p:sp>
      <p:sp>
        <p:nvSpPr>
          <p:cNvPr id="2" name="Text Placeholder 14">
            <a:extLst>
              <a:ext uri="{FF2B5EF4-FFF2-40B4-BE49-F238E27FC236}">
                <a16:creationId xmlns:a16="http://schemas.microsoft.com/office/drawing/2014/main" id="{597FC96D-7F5E-F47E-D891-C28609B9F32F}"/>
              </a:ext>
            </a:extLst>
          </p:cNvPr>
          <p:cNvSpPr txBox="1">
            <a:spLocks/>
          </p:cNvSpPr>
          <p:nvPr/>
        </p:nvSpPr>
        <p:spPr>
          <a:xfrm>
            <a:off x="193528" y="6379444"/>
            <a:ext cx="6622140" cy="3676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000" dirty="0"/>
              <a:t>Q2. We are interested in your views about driving. You will now see some statements other people have made about this. How much do you agree or disagree with each?</a:t>
            </a:r>
            <a:endParaRPr lang="en-GB" sz="1000" b="1" dirty="0"/>
          </a:p>
        </p:txBody>
      </p:sp>
      <p:sp>
        <p:nvSpPr>
          <p:cNvPr id="4" name="Text Placeholder 7">
            <a:extLst>
              <a:ext uri="{FF2B5EF4-FFF2-40B4-BE49-F238E27FC236}">
                <a16:creationId xmlns:a16="http://schemas.microsoft.com/office/drawing/2014/main" id="{B64BEBA3-6395-1E1B-F611-D3C0CEC830A6}"/>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6" name="Oval 5">
            <a:extLst>
              <a:ext uri="{FF2B5EF4-FFF2-40B4-BE49-F238E27FC236}">
                <a16:creationId xmlns:a16="http://schemas.microsoft.com/office/drawing/2014/main" id="{64045F10-2CB1-6D49-1FC7-11E71B9B679F}"/>
              </a:ext>
            </a:extLst>
          </p:cNvPr>
          <p:cNvSpPr/>
          <p:nvPr/>
        </p:nvSpPr>
        <p:spPr>
          <a:xfrm>
            <a:off x="7583248" y="5213941"/>
            <a:ext cx="263362" cy="194488"/>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3430244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1397A91-C355-4EA7-BCCD-37ED672092B8}"/>
              </a:ext>
            </a:extLst>
          </p:cNvPr>
          <p:cNvSpPr>
            <a:spLocks noGrp="1"/>
          </p:cNvSpPr>
          <p:nvPr>
            <p:ph type="body" sz="quarter" idx="11"/>
          </p:nvPr>
        </p:nvSpPr>
        <p:spPr>
          <a:xfrm>
            <a:off x="334964" y="180789"/>
            <a:ext cx="3720793" cy="1310260"/>
          </a:xfrm>
        </p:spPr>
        <p:txBody>
          <a:bodyPr>
            <a:normAutofit/>
          </a:bodyPr>
          <a:lstStyle/>
          <a:p>
            <a:r>
              <a:rPr lang="en-US" dirty="0"/>
              <a:t>Project background</a:t>
            </a:r>
          </a:p>
        </p:txBody>
      </p:sp>
      <p:sp>
        <p:nvSpPr>
          <p:cNvPr id="5" name="Slide Number Placeholder 4">
            <a:extLst>
              <a:ext uri="{FF2B5EF4-FFF2-40B4-BE49-F238E27FC236}">
                <a16:creationId xmlns:a16="http://schemas.microsoft.com/office/drawing/2014/main" id="{03FEF19F-8813-424D-8370-9B947624B925}"/>
              </a:ext>
            </a:extLst>
          </p:cNvPr>
          <p:cNvSpPr>
            <a:spLocks noGrp="1"/>
          </p:cNvSpPr>
          <p:nvPr>
            <p:ph type="sldNum" sz="quarter" idx="12"/>
          </p:nvPr>
        </p:nvSpPr>
        <p:spPr/>
        <p:txBody>
          <a:bodyPr/>
          <a:lstStyle/>
          <a:p>
            <a:fld id="{3CF2D5F0-42C9-44CC-9D46-F1CEB28D430F}" type="slidenum">
              <a:rPr lang="en-GB" smtClean="0"/>
              <a:pPr/>
              <a:t>3</a:t>
            </a:fld>
            <a:endParaRPr lang="en-GB" dirty="0"/>
          </a:p>
        </p:txBody>
      </p:sp>
      <p:sp>
        <p:nvSpPr>
          <p:cNvPr id="18" name="Oval 17">
            <a:extLst>
              <a:ext uri="{FF2B5EF4-FFF2-40B4-BE49-F238E27FC236}">
                <a16:creationId xmlns:a16="http://schemas.microsoft.com/office/drawing/2014/main" id="{68AA9612-E45A-4F78-ABE9-DC8B298C5E2A}"/>
              </a:ext>
            </a:extLst>
          </p:cNvPr>
          <p:cNvSpPr/>
          <p:nvPr/>
        </p:nvSpPr>
        <p:spPr>
          <a:xfrm>
            <a:off x="4128180" y="2032146"/>
            <a:ext cx="3960000" cy="3960000"/>
          </a:xfrm>
          <a:prstGeom prst="ellipse">
            <a:avLst/>
          </a:prstGeom>
          <a:noFill/>
          <a:ln w="254000" cap="flat">
            <a:solidFill>
              <a:srgbClr val="9FA052"/>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effectLst/>
              <a:uFillTx/>
              <a:latin typeface="Calibri" panose="020F0502020204030204" pitchFamily="34" charset="0"/>
              <a:sym typeface="Open Sans"/>
            </a:endParaRPr>
          </a:p>
        </p:txBody>
      </p:sp>
      <p:grpSp>
        <p:nvGrpSpPr>
          <p:cNvPr id="20" name="Group 956">
            <a:extLst>
              <a:ext uri="{FF2B5EF4-FFF2-40B4-BE49-F238E27FC236}">
                <a16:creationId xmlns:a16="http://schemas.microsoft.com/office/drawing/2014/main" id="{A58EC0F8-AD52-4F88-A92E-955FA1C2C1EE}"/>
              </a:ext>
            </a:extLst>
          </p:cNvPr>
          <p:cNvGrpSpPr/>
          <p:nvPr userDrawn="1"/>
        </p:nvGrpSpPr>
        <p:grpSpPr>
          <a:xfrm>
            <a:off x="6665802" y="2526246"/>
            <a:ext cx="1366732" cy="416668"/>
            <a:chOff x="0" y="0"/>
            <a:chExt cx="1366730" cy="416667"/>
          </a:xfrm>
        </p:grpSpPr>
        <p:sp>
          <p:nvSpPr>
            <p:cNvPr id="24" name="Shape 954">
              <a:extLst>
                <a:ext uri="{FF2B5EF4-FFF2-40B4-BE49-F238E27FC236}">
                  <a16:creationId xmlns:a16="http://schemas.microsoft.com/office/drawing/2014/main" id="{E77A8560-1C3B-43AB-B9E3-241379781B92}"/>
                </a:ext>
              </a:extLst>
            </p:cNvPr>
            <p:cNvSpPr/>
            <p:nvPr/>
          </p:nvSpPr>
          <p:spPr>
            <a:xfrm flipV="1">
              <a:off x="0" y="0"/>
              <a:ext cx="243347" cy="416668"/>
            </a:xfrm>
            <a:prstGeom prst="line">
              <a:avLst/>
            </a:prstGeom>
            <a:noFill/>
            <a:ln w="6350" cap="flat">
              <a:solidFill>
                <a:srgbClr val="D9D9D9"/>
              </a:solidFill>
              <a:prstDash val="solid"/>
              <a:miter lim="400000"/>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sp>
          <p:nvSpPr>
            <p:cNvPr id="25" name="Shape 955">
              <a:extLst>
                <a:ext uri="{FF2B5EF4-FFF2-40B4-BE49-F238E27FC236}">
                  <a16:creationId xmlns:a16="http://schemas.microsoft.com/office/drawing/2014/main" id="{646E3D2E-CE13-4CAC-AEDD-3ECB9E2AD9BD}"/>
                </a:ext>
              </a:extLst>
            </p:cNvPr>
            <p:cNvSpPr/>
            <p:nvPr/>
          </p:nvSpPr>
          <p:spPr>
            <a:xfrm>
              <a:off x="243347" y="0"/>
              <a:ext cx="1123384" cy="0"/>
            </a:xfrm>
            <a:prstGeom prst="line">
              <a:avLst/>
            </a:prstGeom>
            <a:noFill/>
            <a:ln w="6350" cap="flat">
              <a:solidFill>
                <a:srgbClr val="D9D9D9"/>
              </a:solidFill>
              <a:prstDash val="solid"/>
              <a:miter lim="400000"/>
              <a:tailEnd type="oval" w="med" len="med"/>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grpSp>
      <p:grpSp>
        <p:nvGrpSpPr>
          <p:cNvPr id="21" name="Group 962">
            <a:extLst>
              <a:ext uri="{FF2B5EF4-FFF2-40B4-BE49-F238E27FC236}">
                <a16:creationId xmlns:a16="http://schemas.microsoft.com/office/drawing/2014/main" id="{6098E068-BAAC-4C73-B778-DA1DAD3AB8CC}"/>
              </a:ext>
            </a:extLst>
          </p:cNvPr>
          <p:cNvGrpSpPr/>
          <p:nvPr userDrawn="1"/>
        </p:nvGrpSpPr>
        <p:grpSpPr>
          <a:xfrm>
            <a:off x="4183826" y="2508793"/>
            <a:ext cx="1366731" cy="416668"/>
            <a:chOff x="11366" y="0"/>
            <a:chExt cx="1366730" cy="416667"/>
          </a:xfrm>
        </p:grpSpPr>
        <p:sp>
          <p:nvSpPr>
            <p:cNvPr id="22" name="Shape 960">
              <a:extLst>
                <a:ext uri="{FF2B5EF4-FFF2-40B4-BE49-F238E27FC236}">
                  <a16:creationId xmlns:a16="http://schemas.microsoft.com/office/drawing/2014/main" id="{C0DEE82E-D5D2-493B-AC89-0BE52159D6D7}"/>
                </a:ext>
              </a:extLst>
            </p:cNvPr>
            <p:cNvSpPr/>
            <p:nvPr/>
          </p:nvSpPr>
          <p:spPr>
            <a:xfrm flipH="1" flipV="1">
              <a:off x="1134750" y="0"/>
              <a:ext cx="243348" cy="416668"/>
            </a:xfrm>
            <a:prstGeom prst="line">
              <a:avLst/>
            </a:prstGeom>
            <a:noFill/>
            <a:ln w="6350" cap="flat">
              <a:solidFill>
                <a:srgbClr val="D9D9D9"/>
              </a:solidFill>
              <a:prstDash val="solid"/>
              <a:miter lim="400000"/>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sp>
          <p:nvSpPr>
            <p:cNvPr id="23" name="Shape 961">
              <a:extLst>
                <a:ext uri="{FF2B5EF4-FFF2-40B4-BE49-F238E27FC236}">
                  <a16:creationId xmlns:a16="http://schemas.microsoft.com/office/drawing/2014/main" id="{FE94B14E-4238-4589-A4D5-212CA6F39C4C}"/>
                </a:ext>
              </a:extLst>
            </p:cNvPr>
            <p:cNvSpPr/>
            <p:nvPr/>
          </p:nvSpPr>
          <p:spPr>
            <a:xfrm flipH="1" flipV="1">
              <a:off x="11366" y="-1"/>
              <a:ext cx="1123384" cy="2"/>
            </a:xfrm>
            <a:prstGeom prst="line">
              <a:avLst/>
            </a:prstGeom>
            <a:noFill/>
            <a:ln w="6350" cap="flat">
              <a:solidFill>
                <a:srgbClr val="D9D9D9"/>
              </a:solidFill>
              <a:prstDash val="solid"/>
              <a:miter lim="400000"/>
              <a:tailEnd type="oval" w="med" len="med"/>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grpSp>
      <p:grpSp>
        <p:nvGrpSpPr>
          <p:cNvPr id="27" name="Group 959">
            <a:extLst>
              <a:ext uri="{FF2B5EF4-FFF2-40B4-BE49-F238E27FC236}">
                <a16:creationId xmlns:a16="http://schemas.microsoft.com/office/drawing/2014/main" id="{BEB963E0-C56F-425D-A60C-804D1B754FD4}"/>
              </a:ext>
            </a:extLst>
          </p:cNvPr>
          <p:cNvGrpSpPr/>
          <p:nvPr userDrawn="1"/>
        </p:nvGrpSpPr>
        <p:grpSpPr>
          <a:xfrm>
            <a:off x="7007419" y="4888480"/>
            <a:ext cx="1340355" cy="417919"/>
            <a:chOff x="0" y="0"/>
            <a:chExt cx="1340354" cy="417918"/>
          </a:xfrm>
        </p:grpSpPr>
        <p:sp>
          <p:nvSpPr>
            <p:cNvPr id="31" name="Shape 957">
              <a:extLst>
                <a:ext uri="{FF2B5EF4-FFF2-40B4-BE49-F238E27FC236}">
                  <a16:creationId xmlns:a16="http://schemas.microsoft.com/office/drawing/2014/main" id="{9650A2F4-48B6-4514-AC9D-8BCAF54EB79A}"/>
                </a:ext>
              </a:extLst>
            </p:cNvPr>
            <p:cNvSpPr/>
            <p:nvPr/>
          </p:nvSpPr>
          <p:spPr>
            <a:xfrm>
              <a:off x="-1" y="-1"/>
              <a:ext cx="259596" cy="416650"/>
            </a:xfrm>
            <a:prstGeom prst="line">
              <a:avLst/>
            </a:prstGeom>
            <a:noFill/>
            <a:ln w="6350" cap="flat">
              <a:solidFill>
                <a:srgbClr val="D9D9D9"/>
              </a:solidFill>
              <a:prstDash val="solid"/>
              <a:miter lim="400000"/>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sp>
          <p:nvSpPr>
            <p:cNvPr id="32" name="Shape 958">
              <a:extLst>
                <a:ext uri="{FF2B5EF4-FFF2-40B4-BE49-F238E27FC236}">
                  <a16:creationId xmlns:a16="http://schemas.microsoft.com/office/drawing/2014/main" id="{01D86BF6-2BF4-428C-BFA7-E8281F7AE780}"/>
                </a:ext>
              </a:extLst>
            </p:cNvPr>
            <p:cNvSpPr/>
            <p:nvPr/>
          </p:nvSpPr>
          <p:spPr>
            <a:xfrm>
              <a:off x="259594" y="417918"/>
              <a:ext cx="1080761" cy="1"/>
            </a:xfrm>
            <a:prstGeom prst="line">
              <a:avLst/>
            </a:prstGeom>
            <a:noFill/>
            <a:ln w="6350" cap="flat">
              <a:solidFill>
                <a:srgbClr val="D9D9D9"/>
              </a:solidFill>
              <a:prstDash val="solid"/>
              <a:miter lim="400000"/>
              <a:tailEnd type="oval" w="med" len="med"/>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grpSp>
      <p:grpSp>
        <p:nvGrpSpPr>
          <p:cNvPr id="28" name="Group 965">
            <a:extLst>
              <a:ext uri="{FF2B5EF4-FFF2-40B4-BE49-F238E27FC236}">
                <a16:creationId xmlns:a16="http://schemas.microsoft.com/office/drawing/2014/main" id="{A00BF7BB-8FF7-47B2-940D-1857A6C9AE62}"/>
              </a:ext>
            </a:extLst>
          </p:cNvPr>
          <p:cNvGrpSpPr/>
          <p:nvPr userDrawn="1"/>
        </p:nvGrpSpPr>
        <p:grpSpPr>
          <a:xfrm>
            <a:off x="3841317" y="4847404"/>
            <a:ext cx="1340356" cy="417919"/>
            <a:chOff x="11366" y="0"/>
            <a:chExt cx="1340354" cy="417918"/>
          </a:xfrm>
        </p:grpSpPr>
        <p:sp>
          <p:nvSpPr>
            <p:cNvPr id="29" name="Shape 963">
              <a:extLst>
                <a:ext uri="{FF2B5EF4-FFF2-40B4-BE49-F238E27FC236}">
                  <a16:creationId xmlns:a16="http://schemas.microsoft.com/office/drawing/2014/main" id="{5523BDB3-8E80-4BEB-8AEE-8056A715E5BE}"/>
                </a:ext>
              </a:extLst>
            </p:cNvPr>
            <p:cNvSpPr/>
            <p:nvPr/>
          </p:nvSpPr>
          <p:spPr>
            <a:xfrm flipH="1">
              <a:off x="1092125" y="0"/>
              <a:ext cx="259596" cy="416648"/>
            </a:xfrm>
            <a:prstGeom prst="line">
              <a:avLst/>
            </a:prstGeom>
            <a:noFill/>
            <a:ln w="6350" cap="flat">
              <a:solidFill>
                <a:srgbClr val="D9D9D9"/>
              </a:solidFill>
              <a:prstDash val="solid"/>
              <a:miter lim="400000"/>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sp>
          <p:nvSpPr>
            <p:cNvPr id="30" name="Shape 964">
              <a:extLst>
                <a:ext uri="{FF2B5EF4-FFF2-40B4-BE49-F238E27FC236}">
                  <a16:creationId xmlns:a16="http://schemas.microsoft.com/office/drawing/2014/main" id="{0BD2DC81-5659-46E4-AE8B-A8EBF0E6715E}"/>
                </a:ext>
              </a:extLst>
            </p:cNvPr>
            <p:cNvSpPr/>
            <p:nvPr/>
          </p:nvSpPr>
          <p:spPr>
            <a:xfrm flipH="1" flipV="1">
              <a:off x="11366" y="417918"/>
              <a:ext cx="1080761" cy="1"/>
            </a:xfrm>
            <a:prstGeom prst="line">
              <a:avLst/>
            </a:prstGeom>
            <a:noFill/>
            <a:ln w="6350" cap="flat">
              <a:solidFill>
                <a:srgbClr val="D9D9D9"/>
              </a:solidFill>
              <a:prstDash val="solid"/>
              <a:miter lim="400000"/>
              <a:tailEnd type="oval" w="med" len="med"/>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grpSp>
      <p:sp>
        <p:nvSpPr>
          <p:cNvPr id="39" name="Text Placeholder 8">
            <a:extLst>
              <a:ext uri="{FF2B5EF4-FFF2-40B4-BE49-F238E27FC236}">
                <a16:creationId xmlns:a16="http://schemas.microsoft.com/office/drawing/2014/main" id="{19601BB0-9831-4FA6-86A9-D20175D86D6C}"/>
              </a:ext>
            </a:extLst>
          </p:cNvPr>
          <p:cNvSpPr txBox="1">
            <a:spLocks/>
          </p:cNvSpPr>
          <p:nvPr/>
        </p:nvSpPr>
        <p:spPr>
          <a:xfrm>
            <a:off x="8535333" y="4496340"/>
            <a:ext cx="3221838" cy="1643527"/>
          </a:xfrm>
          <a:prstGeom prst="rect">
            <a:avLst/>
          </a:prstGeom>
        </p:spPr>
        <p:txBody>
          <a:bodyPr wrap="square" anchor="ctr" anchorCtr="0">
            <a:sp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Up until 2022, two waves of research were conducted each year – in total 22 waves of research. Following a two year hiatus the 23</a:t>
            </a:r>
            <a:r>
              <a:rPr lang="en-GB" baseline="30000" dirty="0">
                <a:solidFill>
                  <a:schemeClr val="tx1"/>
                </a:solidFill>
              </a:rPr>
              <a:t>rd</a:t>
            </a:r>
            <a:r>
              <a:rPr lang="en-GB" dirty="0">
                <a:solidFill>
                  <a:schemeClr val="tx1"/>
                </a:solidFill>
              </a:rPr>
              <a:t> wave was conducted in August 2024. This report details the findings from the most recent wave of research – Wave 24 – conducted in February 2025. </a:t>
            </a:r>
            <a:endParaRPr lang="en-GB" dirty="0">
              <a:solidFill>
                <a:schemeClr val="tx1"/>
              </a:solidFill>
              <a:cs typeface="Microsoft Tai Le" panose="020B0502040204020203" pitchFamily="34" charset="0"/>
            </a:endParaRPr>
          </a:p>
        </p:txBody>
      </p:sp>
      <p:sp>
        <p:nvSpPr>
          <p:cNvPr id="42" name="Text Placeholder 8">
            <a:extLst>
              <a:ext uri="{FF2B5EF4-FFF2-40B4-BE49-F238E27FC236}">
                <a16:creationId xmlns:a16="http://schemas.microsoft.com/office/drawing/2014/main" id="{F2D13D54-A0EC-430D-977E-E4E4BA36DAB9}"/>
              </a:ext>
            </a:extLst>
          </p:cNvPr>
          <p:cNvSpPr txBox="1">
            <a:spLocks/>
          </p:cNvSpPr>
          <p:nvPr/>
        </p:nvSpPr>
        <p:spPr>
          <a:xfrm>
            <a:off x="612175" y="1887715"/>
            <a:ext cx="3488182" cy="1169551"/>
          </a:xfrm>
          <a:prstGeom prst="rect">
            <a:avLst/>
          </a:prstGeom>
        </p:spPr>
        <p:txBody>
          <a:bodyPr anchor="ctr" anchorCtr="0">
            <a:spAutoFit/>
          </a:bodyPr>
          <a:lstStyle>
            <a:lvl1pPr marL="0" indent="0" algn="r" defTabSz="914400" rtl="0" eaLnBrk="1" latinLnBrk="0" hangingPunct="1">
              <a:lnSpc>
                <a:spcPct val="90000"/>
              </a:lnSpc>
              <a:spcBef>
                <a:spcPts val="1000"/>
              </a:spcBef>
              <a:buFont typeface="Arial" panose="020B0604020202020204" pitchFamily="34" charset="0"/>
              <a:buNone/>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dirty="0">
                <a:solidFill>
                  <a:schemeClr val="tx1">
                    <a:lumMod val="75000"/>
                  </a:schemeClr>
                </a:solidFill>
              </a:rPr>
              <a:t>The RITS Drivers’ Attitudes and Behaviours Tracking Study has been running since 2010.  The target audience for the research is a representative sample of drivers across Scotland. </a:t>
            </a:r>
            <a:endParaRPr lang="en-GB" dirty="0">
              <a:solidFill>
                <a:schemeClr val="tx1">
                  <a:lumMod val="75000"/>
                </a:schemeClr>
              </a:solidFill>
              <a:cs typeface="Microsoft Tai Le" panose="020B0502040204020203" pitchFamily="34" charset="0"/>
            </a:endParaRPr>
          </a:p>
        </p:txBody>
      </p:sp>
      <p:sp>
        <p:nvSpPr>
          <p:cNvPr id="43" name="Text Placeholder 8">
            <a:extLst>
              <a:ext uri="{FF2B5EF4-FFF2-40B4-BE49-F238E27FC236}">
                <a16:creationId xmlns:a16="http://schemas.microsoft.com/office/drawing/2014/main" id="{3AF22ADC-528E-4CA5-9C71-F22F0B63ECDB}"/>
              </a:ext>
            </a:extLst>
          </p:cNvPr>
          <p:cNvSpPr txBox="1">
            <a:spLocks/>
          </p:cNvSpPr>
          <p:nvPr/>
        </p:nvSpPr>
        <p:spPr>
          <a:xfrm>
            <a:off x="576807" y="4425297"/>
            <a:ext cx="3209974" cy="1600438"/>
          </a:xfrm>
          <a:prstGeom prst="rect">
            <a:avLst/>
          </a:prstGeom>
        </p:spPr>
        <p:txBody>
          <a:bodyPr anchor="ctr" anchorCtr="0">
            <a:spAutoFit/>
          </a:bodyPr>
          <a:lstStyle>
            <a:lvl1pPr marL="0" indent="0" algn="r" defTabSz="914400" rtl="0" eaLnBrk="1" latinLnBrk="0" hangingPunct="1">
              <a:lnSpc>
                <a:spcPct val="90000"/>
              </a:lnSpc>
              <a:spcBef>
                <a:spcPts val="1000"/>
              </a:spcBef>
              <a:buFont typeface="Arial" panose="020B0604020202020204" pitchFamily="34" charset="0"/>
              <a:buNone/>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dirty="0">
                <a:solidFill>
                  <a:schemeClr val="tx1">
                    <a:lumMod val="75000"/>
                  </a:schemeClr>
                </a:solidFill>
              </a:rPr>
              <a:t>The study was set up to provide a consistent monitor of driver attitudes and behaviours across Scotland to evaluate the impact of various road safety campaigns and initiatives run by the Scottish Government and Transport Scotland (Road Safety Scotland). </a:t>
            </a:r>
            <a:endParaRPr lang="en-GB" dirty="0">
              <a:solidFill>
                <a:schemeClr val="tx1">
                  <a:lumMod val="75000"/>
                </a:schemeClr>
              </a:solidFill>
              <a:cs typeface="Microsoft Tai Le" panose="020B0502040204020203" pitchFamily="34" charset="0"/>
            </a:endParaRPr>
          </a:p>
        </p:txBody>
      </p:sp>
      <p:sp>
        <p:nvSpPr>
          <p:cNvPr id="44" name="Text Placeholder 8">
            <a:extLst>
              <a:ext uri="{FF2B5EF4-FFF2-40B4-BE49-F238E27FC236}">
                <a16:creationId xmlns:a16="http://schemas.microsoft.com/office/drawing/2014/main" id="{11B024AB-25DC-49C4-84BE-FBE8E7C28CDB}"/>
              </a:ext>
            </a:extLst>
          </p:cNvPr>
          <p:cNvSpPr txBox="1">
            <a:spLocks/>
          </p:cNvSpPr>
          <p:nvPr/>
        </p:nvSpPr>
        <p:spPr>
          <a:xfrm>
            <a:off x="8364324" y="1832299"/>
            <a:ext cx="3346667" cy="1384995"/>
          </a:xfrm>
          <a:prstGeom prst="rect">
            <a:avLst/>
          </a:prstGeom>
        </p:spPr>
        <p:txBody>
          <a:bodyPr wrap="square" anchor="ctr" anchorCtr="0">
            <a:spAutoFit/>
          </a:bodyPr>
          <a:lstStyle>
            <a:lvl1pPr marL="0" indent="0" algn="r" defTabSz="914400" rtl="0" eaLnBrk="1" latinLnBrk="0" hangingPunct="1">
              <a:lnSpc>
                <a:spcPct val="90000"/>
              </a:lnSpc>
              <a:spcBef>
                <a:spcPts val="1000"/>
              </a:spcBef>
              <a:buFont typeface="Arial" panose="020B0604020202020204" pitchFamily="34" charset="0"/>
              <a:buNone/>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spcBef>
                <a:spcPts val="0"/>
              </a:spcBef>
            </a:pPr>
            <a:r>
              <a:rPr lang="en-GB" dirty="0">
                <a:solidFill>
                  <a:schemeClr val="tx1">
                    <a:lumMod val="75000"/>
                  </a:schemeClr>
                </a:solidFill>
              </a:rPr>
              <a:t>Individual campaigns are evaluated separately; however, a continuous monitor of attitudes and behaviours allows Transport Scotland, the Scottish Government and partners to assess longer term trends in a robust and consistent way.</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9790" y="4511752"/>
            <a:ext cx="1852420" cy="333436"/>
          </a:xfrm>
          <a:prstGeom prst="rect">
            <a:avLst/>
          </a:prstGeom>
        </p:spPr>
      </p:pic>
      <p:pic>
        <p:nvPicPr>
          <p:cNvPr id="1026" name="Picture 2" descr="Brand identity guidelines">
            <a:extLst>
              <a:ext uri="{FF2B5EF4-FFF2-40B4-BE49-F238E27FC236}">
                <a16:creationId xmlns:a16="http://schemas.microsoft.com/office/drawing/2014/main" id="{E460CFE9-A7D9-2724-1027-C120C1D7B3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0256" y="2687407"/>
            <a:ext cx="1298975" cy="1832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235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30</a:t>
            </a:fld>
            <a:endParaRPr lang="en-AU" dirty="0"/>
          </a:p>
        </p:txBody>
      </p:sp>
      <p:graphicFrame>
        <p:nvGraphicFramePr>
          <p:cNvPr id="17" name="Content Placeholder 7"/>
          <p:cNvGraphicFramePr>
            <a:graphicFrameLocks noGrp="1"/>
          </p:cNvGraphicFramePr>
          <p:nvPr>
            <p:ph sz="quarter" idx="18"/>
            <p:extLst>
              <p:ext uri="{D42A27DB-BD31-4B8C-83A1-F6EECF244321}">
                <p14:modId xmlns:p14="http://schemas.microsoft.com/office/powerpoint/2010/main" val="406895389"/>
              </p:ext>
            </p:extLst>
          </p:nvPr>
        </p:nvGraphicFramePr>
        <p:xfrm>
          <a:off x="334963" y="1773238"/>
          <a:ext cx="6737271" cy="414020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 Placeholder 4"/>
          <p:cNvSpPr>
            <a:spLocks noGrp="1"/>
          </p:cNvSpPr>
          <p:nvPr>
            <p:ph type="body" sz="quarter" idx="11"/>
          </p:nvPr>
        </p:nvSpPr>
        <p:spPr>
          <a:xfrm>
            <a:off x="334964" y="180788"/>
            <a:ext cx="10540559" cy="1299219"/>
          </a:xfrm>
        </p:spPr>
        <p:txBody>
          <a:bodyPr vert="horz" lIns="72000" tIns="0" rIns="0" bIns="0" rtlCol="0" anchor="ctr" anchorCtr="0">
            <a:normAutofit/>
          </a:bodyPr>
          <a:lstStyle/>
          <a:p>
            <a:r>
              <a:rPr lang="en-US" sz="2400" dirty="0"/>
              <a:t>Seven in ten drivers described not wearing a seatbelt in a car as very serious. It was considered the fourth most serious driving behaviour this wave, as it has been for the past few years of the study.</a:t>
            </a:r>
            <a:endParaRPr lang="en-GB" sz="2400" dirty="0"/>
          </a:p>
        </p:txBody>
      </p:sp>
      <p:sp>
        <p:nvSpPr>
          <p:cNvPr id="14" name="Rectangle 13"/>
          <p:cNvSpPr/>
          <p:nvPr/>
        </p:nvSpPr>
        <p:spPr>
          <a:xfrm>
            <a:off x="233926" y="160526"/>
            <a:ext cx="11830478" cy="109710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2400" b="1" dirty="0">
              <a:solidFill>
                <a:srgbClr val="FF0000"/>
              </a:solidFill>
              <a:latin typeface="+mj-lt"/>
            </a:endParaRPr>
          </a:p>
        </p:txBody>
      </p:sp>
      <p:sp>
        <p:nvSpPr>
          <p:cNvPr id="11" name="Text Placeholder 14">
            <a:extLst>
              <a:ext uri="{FF2B5EF4-FFF2-40B4-BE49-F238E27FC236}">
                <a16:creationId xmlns:a16="http://schemas.microsoft.com/office/drawing/2014/main" id="{53DC2C36-3D8B-490C-A14F-17AF2679222F}"/>
              </a:ext>
            </a:extLst>
          </p:cNvPr>
          <p:cNvSpPr txBox="1">
            <a:spLocks/>
          </p:cNvSpPr>
          <p:nvPr/>
        </p:nvSpPr>
        <p:spPr>
          <a:xfrm>
            <a:off x="164498" y="6444588"/>
            <a:ext cx="7745937" cy="2992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000" dirty="0"/>
              <a:t>Q4. How serious do you think each of these are in terms of the risks to the safety of drivers, their passengers and/or other road users?</a:t>
            </a:r>
            <a:endParaRPr lang="en-GB" sz="1000" b="1" dirty="0"/>
          </a:p>
        </p:txBody>
      </p:sp>
      <p:sp>
        <p:nvSpPr>
          <p:cNvPr id="2" name="TextBox 1">
            <a:extLst>
              <a:ext uri="{FF2B5EF4-FFF2-40B4-BE49-F238E27FC236}">
                <a16:creationId xmlns:a16="http://schemas.microsoft.com/office/drawing/2014/main" id="{0614BB4D-2A94-7C83-43B4-5E5DEBFD224B}"/>
              </a:ext>
            </a:extLst>
          </p:cNvPr>
          <p:cNvSpPr txBox="1"/>
          <p:nvPr/>
        </p:nvSpPr>
        <p:spPr>
          <a:xfrm>
            <a:off x="8021230" y="1442373"/>
            <a:ext cx="3936166" cy="584775"/>
          </a:xfrm>
          <a:prstGeom prst="rect">
            <a:avLst/>
          </a:prstGeom>
          <a:noFill/>
        </p:spPr>
        <p:txBody>
          <a:bodyPr wrap="square" rtlCol="0">
            <a:spAutoFit/>
          </a:bodyPr>
          <a:lstStyle/>
          <a:p>
            <a:r>
              <a:rPr lang="en-GB" sz="1600" dirty="0"/>
              <a:t>% rating ‘very serious’ across all behaviours </a:t>
            </a:r>
          </a:p>
          <a:p>
            <a:r>
              <a:rPr lang="en-GB" sz="1600" dirty="0"/>
              <a:t>– Feb 2025</a:t>
            </a:r>
          </a:p>
        </p:txBody>
      </p:sp>
      <p:sp>
        <p:nvSpPr>
          <p:cNvPr id="5" name="Text Placeholder 7">
            <a:extLst>
              <a:ext uri="{FF2B5EF4-FFF2-40B4-BE49-F238E27FC236}">
                <a16:creationId xmlns:a16="http://schemas.microsoft.com/office/drawing/2014/main" id="{51B5B561-3A99-B7A7-83F1-4C9951697171}"/>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graphicFrame>
        <p:nvGraphicFramePr>
          <p:cNvPr id="6" name="Chart 5">
            <a:extLst>
              <a:ext uri="{FF2B5EF4-FFF2-40B4-BE49-F238E27FC236}">
                <a16:creationId xmlns:a16="http://schemas.microsoft.com/office/drawing/2014/main" id="{DFD16B3A-0B10-3CB3-2225-4981A69D0D90}"/>
              </a:ext>
            </a:extLst>
          </p:cNvPr>
          <p:cNvGraphicFramePr/>
          <p:nvPr>
            <p:extLst>
              <p:ext uri="{D42A27DB-BD31-4B8C-83A1-F6EECF244321}">
                <p14:modId xmlns:p14="http://schemas.microsoft.com/office/powerpoint/2010/main" val="1616828276"/>
              </p:ext>
            </p:extLst>
          </p:nvPr>
        </p:nvGraphicFramePr>
        <p:xfrm>
          <a:off x="7465325" y="1877568"/>
          <a:ext cx="4726675" cy="47646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1108412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4763597" cy="1525603"/>
          </a:xfrm>
        </p:spPr>
        <p:txBody>
          <a:bodyPr/>
          <a:lstStyle/>
          <a:p>
            <a:r>
              <a:rPr lang="en-US" dirty="0"/>
              <a:t>Vulnerable road users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31</a:t>
            </a:fld>
            <a:endParaRPr lang="en-GB" dirty="0"/>
          </a:p>
        </p:txBody>
      </p:sp>
    </p:spTree>
    <p:extLst>
      <p:ext uri="{BB962C8B-B14F-4D97-AF65-F5344CB8AC3E}">
        <p14:creationId xmlns:p14="http://schemas.microsoft.com/office/powerpoint/2010/main" val="267113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32</a:t>
            </a:fld>
            <a:endParaRPr lang="en-AU" dirty="0"/>
          </a:p>
        </p:txBody>
      </p:sp>
      <p:graphicFrame>
        <p:nvGraphicFramePr>
          <p:cNvPr id="21" name="Content Placeholder 7">
            <a:extLst>
              <a:ext uri="{FF2B5EF4-FFF2-40B4-BE49-F238E27FC236}">
                <a16:creationId xmlns:a16="http://schemas.microsoft.com/office/drawing/2014/main" id="{84B52C0E-0028-4904-99DA-48BEA5361586}"/>
              </a:ext>
            </a:extLst>
          </p:cNvPr>
          <p:cNvGraphicFramePr>
            <a:graphicFrameLocks noGrp="1"/>
          </p:cNvGraphicFramePr>
          <p:nvPr>
            <p:ph sz="quarter" idx="18"/>
            <p:extLst>
              <p:ext uri="{D42A27DB-BD31-4B8C-83A1-F6EECF244321}">
                <p14:modId xmlns:p14="http://schemas.microsoft.com/office/powerpoint/2010/main" val="3991348058"/>
              </p:ext>
            </p:extLst>
          </p:nvPr>
        </p:nvGraphicFramePr>
        <p:xfrm>
          <a:off x="334963" y="1782665"/>
          <a:ext cx="11053762" cy="41402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4"/>
          <p:cNvSpPr>
            <a:spLocks noGrp="1"/>
          </p:cNvSpPr>
          <p:nvPr>
            <p:ph type="body" sz="quarter" idx="11"/>
          </p:nvPr>
        </p:nvSpPr>
        <p:spPr>
          <a:xfrm>
            <a:off x="334964" y="180788"/>
            <a:ext cx="10656690" cy="1299219"/>
          </a:xfrm>
        </p:spPr>
        <p:txBody>
          <a:bodyPr vert="horz" lIns="72000" tIns="0" rIns="0" bIns="0" rtlCol="0" anchor="ctr" anchorCtr="0">
            <a:normAutofit/>
          </a:bodyPr>
          <a:lstStyle/>
          <a:p>
            <a:r>
              <a:rPr lang="en-GB" sz="2200" dirty="0"/>
              <a:t>The proportion of drivers who always check for vulnerable road users when turning a corner has been fairly consistent for the last five years, with more always checking for pedestrians than for bikes. Just over half always give 1.5m when passing people cycling, which has also been relatively consistent over time.</a:t>
            </a:r>
          </a:p>
        </p:txBody>
      </p:sp>
      <p:sp>
        <p:nvSpPr>
          <p:cNvPr id="10" name="Rectangle 9">
            <a:extLst>
              <a:ext uri="{FF2B5EF4-FFF2-40B4-BE49-F238E27FC236}">
                <a16:creationId xmlns:a16="http://schemas.microsoft.com/office/drawing/2014/main" id="{B8F4591F-B7E9-40E0-B093-CC52E4CF8E85}"/>
              </a:ext>
            </a:extLst>
          </p:cNvPr>
          <p:cNvSpPr/>
          <p:nvPr/>
        </p:nvSpPr>
        <p:spPr>
          <a:xfrm>
            <a:off x="334963" y="6481540"/>
            <a:ext cx="8651382" cy="246221"/>
          </a:xfrm>
          <a:prstGeom prst="rect">
            <a:avLst/>
          </a:prstGeom>
        </p:spPr>
        <p:txBody>
          <a:bodyPr wrap="square" anchor="ctr">
            <a:spAutoFit/>
          </a:bodyPr>
          <a:lstStyle/>
          <a:p>
            <a:r>
              <a:rPr lang="en-US" sz="1000" dirty="0"/>
              <a:t>Q6. How frequently do you….?</a:t>
            </a:r>
          </a:p>
        </p:txBody>
      </p:sp>
      <p:sp>
        <p:nvSpPr>
          <p:cNvPr id="11" name="TextBox 10">
            <a:extLst>
              <a:ext uri="{FF2B5EF4-FFF2-40B4-BE49-F238E27FC236}">
                <a16:creationId xmlns:a16="http://schemas.microsoft.com/office/drawing/2014/main" id="{7C039CD7-DA51-49B8-8C2D-A4B88532F8B8}"/>
              </a:ext>
            </a:extLst>
          </p:cNvPr>
          <p:cNvSpPr txBox="1"/>
          <p:nvPr/>
        </p:nvSpPr>
        <p:spPr>
          <a:xfrm>
            <a:off x="8385747" y="5233763"/>
            <a:ext cx="2968053" cy="707886"/>
          </a:xfrm>
          <a:prstGeom prst="rect">
            <a:avLst/>
          </a:prstGeom>
          <a:noFill/>
          <a:ln>
            <a:solidFill>
              <a:schemeClr val="accent1"/>
            </a:solidFill>
          </a:ln>
        </p:spPr>
        <p:txBody>
          <a:bodyPr wrap="square" rtlCol="0">
            <a:spAutoFit/>
          </a:bodyPr>
          <a:lstStyle/>
          <a:p>
            <a:r>
              <a:rPr lang="en-US" sz="1000" dirty="0"/>
              <a:t>*’Or when turning a corner’ added to statements in Aug 2024</a:t>
            </a:r>
          </a:p>
          <a:p>
            <a:r>
              <a:rPr lang="en-US" sz="1000" dirty="0"/>
              <a:t>**Statement changed from ‘car’s width’ to 1.5 </a:t>
            </a:r>
            <a:r>
              <a:rPr lang="en-GB" sz="1000" dirty="0"/>
              <a:t>metres</a:t>
            </a:r>
            <a:r>
              <a:rPr lang="en-US" sz="1000" dirty="0"/>
              <a:t> in Nov 2019</a:t>
            </a:r>
          </a:p>
        </p:txBody>
      </p:sp>
      <p:sp>
        <p:nvSpPr>
          <p:cNvPr id="2" name="Text Placeholder 7">
            <a:extLst>
              <a:ext uri="{FF2B5EF4-FFF2-40B4-BE49-F238E27FC236}">
                <a16:creationId xmlns:a16="http://schemas.microsoft.com/office/drawing/2014/main" id="{A4E0D4C5-18A7-6FD0-DA9A-6D59816BF412}"/>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Tree>
    <p:extLst>
      <p:ext uri="{BB962C8B-B14F-4D97-AF65-F5344CB8AC3E}">
        <p14:creationId xmlns:p14="http://schemas.microsoft.com/office/powerpoint/2010/main" val="1671506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33</a:t>
            </a:fld>
            <a:endParaRPr lang="en-AU" dirty="0"/>
          </a:p>
        </p:txBody>
      </p:sp>
      <p:graphicFrame>
        <p:nvGraphicFramePr>
          <p:cNvPr id="11" name="Content Placeholder 7"/>
          <p:cNvGraphicFramePr>
            <a:graphicFrameLocks noGrp="1"/>
          </p:cNvGraphicFramePr>
          <p:nvPr>
            <p:ph sz="quarter" idx="18"/>
            <p:extLst>
              <p:ext uri="{D42A27DB-BD31-4B8C-83A1-F6EECF244321}">
                <p14:modId xmlns:p14="http://schemas.microsoft.com/office/powerpoint/2010/main" val="2250719708"/>
              </p:ext>
            </p:extLst>
          </p:nvPr>
        </p:nvGraphicFramePr>
        <p:xfrm>
          <a:off x="701284" y="1621536"/>
          <a:ext cx="6663483" cy="4356957"/>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 Placeholder 4"/>
          <p:cNvSpPr>
            <a:spLocks noGrp="1"/>
          </p:cNvSpPr>
          <p:nvPr>
            <p:ph type="body" sz="quarter" idx="11"/>
          </p:nvPr>
        </p:nvSpPr>
        <p:spPr>
          <a:xfrm>
            <a:off x="334964" y="180788"/>
            <a:ext cx="10474550" cy="1299219"/>
          </a:xfrm>
        </p:spPr>
        <p:txBody>
          <a:bodyPr vert="horz" lIns="72000" tIns="0" rIns="0" bIns="0" rtlCol="0" anchor="ctr" anchorCtr="0">
            <a:noAutofit/>
          </a:bodyPr>
          <a:lstStyle/>
          <a:p>
            <a:r>
              <a:rPr lang="en-US" sz="2400" dirty="0"/>
              <a:t>A</a:t>
            </a:r>
            <a:r>
              <a:rPr lang="en-GB" sz="2400" dirty="0"/>
              <a:t>round two-thirds of drivers considered not looking out for motorcyclists or people on pedal/electric bikes at junctions to be ‘very serious’ – this is broadly consistent with recent waves of the study.</a:t>
            </a:r>
          </a:p>
        </p:txBody>
      </p:sp>
      <p:sp>
        <p:nvSpPr>
          <p:cNvPr id="12" name="Text Placeholder 14">
            <a:extLst>
              <a:ext uri="{FF2B5EF4-FFF2-40B4-BE49-F238E27FC236}">
                <a16:creationId xmlns:a16="http://schemas.microsoft.com/office/drawing/2014/main" id="{53DC2C36-3D8B-490C-A14F-17AF2679222F}"/>
              </a:ext>
            </a:extLst>
          </p:cNvPr>
          <p:cNvSpPr txBox="1">
            <a:spLocks/>
          </p:cNvSpPr>
          <p:nvPr/>
        </p:nvSpPr>
        <p:spPr>
          <a:xfrm>
            <a:off x="164498" y="6501150"/>
            <a:ext cx="7745937" cy="2992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000" dirty="0"/>
              <a:t>Q4. How serious do you think each of these are in terms of the risks to the safety of drivers, their passengers and/or other road users?</a:t>
            </a:r>
            <a:endParaRPr lang="en-GB" sz="1000" b="1" dirty="0"/>
          </a:p>
        </p:txBody>
      </p:sp>
      <p:sp>
        <p:nvSpPr>
          <p:cNvPr id="17" name="TextBox 16">
            <a:extLst>
              <a:ext uri="{FF2B5EF4-FFF2-40B4-BE49-F238E27FC236}">
                <a16:creationId xmlns:a16="http://schemas.microsoft.com/office/drawing/2014/main" id="{7C039CD7-DA51-49B8-8C2D-A4B88532F8B8}"/>
              </a:ext>
            </a:extLst>
          </p:cNvPr>
          <p:cNvSpPr txBox="1"/>
          <p:nvPr/>
        </p:nvSpPr>
        <p:spPr>
          <a:xfrm>
            <a:off x="233926" y="6233239"/>
            <a:ext cx="2968053" cy="246221"/>
          </a:xfrm>
          <a:prstGeom prst="rect">
            <a:avLst/>
          </a:prstGeom>
          <a:noFill/>
          <a:ln>
            <a:solidFill>
              <a:schemeClr val="accent1"/>
            </a:solidFill>
          </a:ln>
        </p:spPr>
        <p:txBody>
          <a:bodyPr wrap="square" rtlCol="0">
            <a:spAutoFit/>
          </a:bodyPr>
          <a:lstStyle/>
          <a:p>
            <a:r>
              <a:rPr lang="en-US" sz="1000" dirty="0"/>
              <a:t>* Electric bikes added to statements in Nov 2019.</a:t>
            </a:r>
          </a:p>
        </p:txBody>
      </p:sp>
      <p:sp>
        <p:nvSpPr>
          <p:cNvPr id="2" name="TextBox 1">
            <a:extLst>
              <a:ext uri="{FF2B5EF4-FFF2-40B4-BE49-F238E27FC236}">
                <a16:creationId xmlns:a16="http://schemas.microsoft.com/office/drawing/2014/main" id="{C363B25F-E6C0-323D-7D79-6BF8B6647C9B}"/>
              </a:ext>
            </a:extLst>
          </p:cNvPr>
          <p:cNvSpPr txBox="1"/>
          <p:nvPr/>
        </p:nvSpPr>
        <p:spPr>
          <a:xfrm>
            <a:off x="8021230" y="1442373"/>
            <a:ext cx="3936166" cy="584775"/>
          </a:xfrm>
          <a:prstGeom prst="rect">
            <a:avLst/>
          </a:prstGeom>
          <a:noFill/>
        </p:spPr>
        <p:txBody>
          <a:bodyPr wrap="square" rtlCol="0">
            <a:spAutoFit/>
          </a:bodyPr>
          <a:lstStyle/>
          <a:p>
            <a:r>
              <a:rPr lang="en-GB" sz="1600" dirty="0"/>
              <a:t>% rating ‘very serious’ across all behaviours </a:t>
            </a:r>
          </a:p>
          <a:p>
            <a:r>
              <a:rPr lang="en-GB" sz="1600" dirty="0"/>
              <a:t>– Feb 2025</a:t>
            </a:r>
          </a:p>
        </p:txBody>
      </p:sp>
      <p:sp>
        <p:nvSpPr>
          <p:cNvPr id="5" name="Text Placeholder 7">
            <a:extLst>
              <a:ext uri="{FF2B5EF4-FFF2-40B4-BE49-F238E27FC236}">
                <a16:creationId xmlns:a16="http://schemas.microsoft.com/office/drawing/2014/main" id="{13D4C98B-B9C4-2849-ECD4-75F36DAD045F}"/>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graphicFrame>
        <p:nvGraphicFramePr>
          <p:cNvPr id="6" name="Chart 5">
            <a:extLst>
              <a:ext uri="{FF2B5EF4-FFF2-40B4-BE49-F238E27FC236}">
                <a16:creationId xmlns:a16="http://schemas.microsoft.com/office/drawing/2014/main" id="{289AA1A8-EF26-83FE-6206-F9C0FEC2E806}"/>
              </a:ext>
            </a:extLst>
          </p:cNvPr>
          <p:cNvGraphicFramePr/>
          <p:nvPr>
            <p:extLst>
              <p:ext uri="{D42A27DB-BD31-4B8C-83A1-F6EECF244321}">
                <p14:modId xmlns:p14="http://schemas.microsoft.com/office/powerpoint/2010/main" val="3977077161"/>
              </p:ext>
            </p:extLst>
          </p:nvPr>
        </p:nvGraphicFramePr>
        <p:xfrm>
          <a:off x="7465325" y="1877568"/>
          <a:ext cx="4726675" cy="47646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1984681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ontent Placeholder 8">
            <a:extLst>
              <a:ext uri="{FF2B5EF4-FFF2-40B4-BE49-F238E27FC236}">
                <a16:creationId xmlns:a16="http://schemas.microsoft.com/office/drawing/2014/main" id="{9745D586-10F2-4911-8681-9B8BEC9D73DA}"/>
              </a:ext>
            </a:extLst>
          </p:cNvPr>
          <p:cNvGraphicFramePr>
            <a:graphicFrameLocks/>
          </p:cNvGraphicFramePr>
          <p:nvPr>
            <p:extLst>
              <p:ext uri="{D42A27DB-BD31-4B8C-83A1-F6EECF244321}">
                <p14:modId xmlns:p14="http://schemas.microsoft.com/office/powerpoint/2010/main" val="3849176066"/>
              </p:ext>
            </p:extLst>
          </p:nvPr>
        </p:nvGraphicFramePr>
        <p:xfrm>
          <a:off x="6802626" y="1773342"/>
          <a:ext cx="4707503" cy="427458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p:txBody>
          <a:bodyPr/>
          <a:lstStyle/>
          <a:p>
            <a:fld id="{9784CBA3-D598-4B1F-BAA3-EE14B5154290}" type="slidenum">
              <a:rPr lang="en-AU" smtClean="0"/>
              <a:pPr/>
              <a:t>34</a:t>
            </a:fld>
            <a:endParaRPr lang="en-AU" dirty="0"/>
          </a:p>
        </p:txBody>
      </p:sp>
      <p:graphicFrame>
        <p:nvGraphicFramePr>
          <p:cNvPr id="39" name="Content Placeholder 8">
            <a:extLst>
              <a:ext uri="{FF2B5EF4-FFF2-40B4-BE49-F238E27FC236}">
                <a16:creationId xmlns:a16="http://schemas.microsoft.com/office/drawing/2014/main" id="{E0BF2DB0-4AB6-4080-BB11-F5124CA64CCE}"/>
              </a:ext>
            </a:extLst>
          </p:cNvPr>
          <p:cNvGraphicFramePr>
            <a:graphicFrameLocks noGrp="1"/>
          </p:cNvGraphicFramePr>
          <p:nvPr>
            <p:ph sz="quarter" idx="18"/>
            <p:extLst>
              <p:ext uri="{D42A27DB-BD31-4B8C-83A1-F6EECF244321}">
                <p14:modId xmlns:p14="http://schemas.microsoft.com/office/powerpoint/2010/main" val="4244412065"/>
              </p:ext>
            </p:extLst>
          </p:nvPr>
        </p:nvGraphicFramePr>
        <p:xfrm>
          <a:off x="334963" y="1885351"/>
          <a:ext cx="6522958" cy="4109857"/>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US" sz="2400" dirty="0"/>
              <a:t>The vast majority of drivers </a:t>
            </a:r>
            <a:r>
              <a:rPr lang="en-GB" sz="2400" dirty="0"/>
              <a:t>agreed that they should give people on pedal/electric bikes 1.5m and that they often see people on pedal/electric bikes fail to obey the rules of the road. These views are consistent with findings in recent waves.</a:t>
            </a:r>
          </a:p>
        </p:txBody>
      </p:sp>
      <p:cxnSp>
        <p:nvCxnSpPr>
          <p:cNvPr id="21" name="Straight Connector 20"/>
          <p:cNvCxnSpPr/>
          <p:nvPr/>
        </p:nvCxnSpPr>
        <p:spPr>
          <a:xfrm>
            <a:off x="6828027" y="1985200"/>
            <a:ext cx="15230" cy="4231414"/>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C1ED6968-7A4C-48CA-B544-E4A402633F7A}"/>
              </a:ext>
            </a:extLst>
          </p:cNvPr>
          <p:cNvSpPr/>
          <p:nvPr/>
        </p:nvSpPr>
        <p:spPr>
          <a:xfrm>
            <a:off x="334963" y="6481540"/>
            <a:ext cx="8651382" cy="246221"/>
          </a:xfrm>
          <a:prstGeom prst="rect">
            <a:avLst/>
          </a:prstGeom>
        </p:spPr>
        <p:txBody>
          <a:bodyPr wrap="square" anchor="ctr">
            <a:spAutoFit/>
          </a:bodyPr>
          <a:lstStyle/>
          <a:p>
            <a:r>
              <a:rPr lang="en-US" sz="1000" dirty="0"/>
              <a:t>Q3. How much do you agree or disagree that……</a:t>
            </a:r>
          </a:p>
        </p:txBody>
      </p:sp>
      <p:sp>
        <p:nvSpPr>
          <p:cNvPr id="15" name="TextBox 14">
            <a:extLst>
              <a:ext uri="{FF2B5EF4-FFF2-40B4-BE49-F238E27FC236}">
                <a16:creationId xmlns:a16="http://schemas.microsoft.com/office/drawing/2014/main" id="{7C039CD7-DA51-49B8-8C2D-A4B88532F8B8}"/>
              </a:ext>
            </a:extLst>
          </p:cNvPr>
          <p:cNvSpPr txBox="1"/>
          <p:nvPr/>
        </p:nvSpPr>
        <p:spPr>
          <a:xfrm>
            <a:off x="422512" y="6260134"/>
            <a:ext cx="4905919" cy="246221"/>
          </a:xfrm>
          <a:prstGeom prst="rect">
            <a:avLst/>
          </a:prstGeom>
          <a:noFill/>
          <a:ln>
            <a:solidFill>
              <a:schemeClr val="accent1"/>
            </a:solidFill>
          </a:ln>
        </p:spPr>
        <p:txBody>
          <a:bodyPr wrap="square" rtlCol="0">
            <a:spAutoFit/>
          </a:bodyPr>
          <a:lstStyle/>
          <a:p>
            <a:r>
              <a:rPr lang="en-US" sz="1000" dirty="0"/>
              <a:t>* Electric bikes added, and distance changed from ‘car’s width’ to 1.5 metres in Nov 2019.</a:t>
            </a:r>
          </a:p>
        </p:txBody>
      </p:sp>
      <p:graphicFrame>
        <p:nvGraphicFramePr>
          <p:cNvPr id="16" name="Table 57">
            <a:extLst>
              <a:ext uri="{FF2B5EF4-FFF2-40B4-BE49-F238E27FC236}">
                <a16:creationId xmlns:a16="http://schemas.microsoft.com/office/drawing/2014/main" id="{DCEDCE53-75A9-4C08-9A6E-5CEF667CAC1E}"/>
              </a:ext>
            </a:extLst>
          </p:cNvPr>
          <p:cNvGraphicFramePr>
            <a:graphicFrameLocks noGrp="1"/>
          </p:cNvGraphicFramePr>
          <p:nvPr>
            <p:extLst>
              <p:ext uri="{D42A27DB-BD31-4B8C-83A1-F6EECF244321}">
                <p14:modId xmlns:p14="http://schemas.microsoft.com/office/powerpoint/2010/main" val="191423868"/>
              </p:ext>
            </p:extLst>
          </p:nvPr>
        </p:nvGraphicFramePr>
        <p:xfrm>
          <a:off x="1566331" y="2461859"/>
          <a:ext cx="5095002" cy="370840"/>
        </p:xfrm>
        <a:graphic>
          <a:graphicData uri="http://schemas.openxmlformats.org/drawingml/2006/table">
            <a:tbl>
              <a:tblPr>
                <a:tableStyleId>{69012ECD-51FC-41F1-AA8D-1B2483CD663E}</a:tableStyleId>
              </a:tblPr>
              <a:tblGrid>
                <a:gridCol w="541869">
                  <a:extLst>
                    <a:ext uri="{9D8B030D-6E8A-4147-A177-3AD203B41FA5}">
                      <a16:colId xmlns:a16="http://schemas.microsoft.com/office/drawing/2014/main" val="2343693948"/>
                    </a:ext>
                  </a:extLst>
                </a:gridCol>
                <a:gridCol w="541867">
                  <a:extLst>
                    <a:ext uri="{9D8B030D-6E8A-4147-A177-3AD203B41FA5}">
                      <a16:colId xmlns:a16="http://schemas.microsoft.com/office/drawing/2014/main" val="3760640251"/>
                    </a:ext>
                  </a:extLst>
                </a:gridCol>
                <a:gridCol w="491066">
                  <a:extLst>
                    <a:ext uri="{9D8B030D-6E8A-4147-A177-3AD203B41FA5}">
                      <a16:colId xmlns:a16="http://schemas.microsoft.com/office/drawing/2014/main" val="155627553"/>
                    </a:ext>
                  </a:extLst>
                </a:gridCol>
                <a:gridCol w="491067">
                  <a:extLst>
                    <a:ext uri="{9D8B030D-6E8A-4147-A177-3AD203B41FA5}">
                      <a16:colId xmlns:a16="http://schemas.microsoft.com/office/drawing/2014/main" val="3618182467"/>
                    </a:ext>
                  </a:extLst>
                </a:gridCol>
                <a:gridCol w="560763">
                  <a:extLst>
                    <a:ext uri="{9D8B030D-6E8A-4147-A177-3AD203B41FA5}">
                      <a16:colId xmlns:a16="http://schemas.microsoft.com/office/drawing/2014/main" val="2918660489"/>
                    </a:ext>
                  </a:extLst>
                </a:gridCol>
                <a:gridCol w="493674">
                  <a:extLst>
                    <a:ext uri="{9D8B030D-6E8A-4147-A177-3AD203B41FA5}">
                      <a16:colId xmlns:a16="http://schemas.microsoft.com/office/drawing/2014/main" val="20006"/>
                    </a:ext>
                  </a:extLst>
                </a:gridCol>
                <a:gridCol w="493674">
                  <a:extLst>
                    <a:ext uri="{9D8B030D-6E8A-4147-A177-3AD203B41FA5}">
                      <a16:colId xmlns:a16="http://schemas.microsoft.com/office/drawing/2014/main" val="20007"/>
                    </a:ext>
                  </a:extLst>
                </a:gridCol>
                <a:gridCol w="500822">
                  <a:extLst>
                    <a:ext uri="{9D8B030D-6E8A-4147-A177-3AD203B41FA5}">
                      <a16:colId xmlns:a16="http://schemas.microsoft.com/office/drawing/2014/main" val="2680234718"/>
                    </a:ext>
                  </a:extLst>
                </a:gridCol>
                <a:gridCol w="524934">
                  <a:extLst>
                    <a:ext uri="{9D8B030D-6E8A-4147-A177-3AD203B41FA5}">
                      <a16:colId xmlns:a16="http://schemas.microsoft.com/office/drawing/2014/main" val="3758482431"/>
                    </a:ext>
                  </a:extLst>
                </a:gridCol>
                <a:gridCol w="455266">
                  <a:extLst>
                    <a:ext uri="{9D8B030D-6E8A-4147-A177-3AD203B41FA5}">
                      <a16:colId xmlns:a16="http://schemas.microsoft.com/office/drawing/2014/main" val="1128444256"/>
                    </a:ext>
                  </a:extLst>
                </a:gridCol>
              </a:tblGrid>
              <a:tr h="370840">
                <a:tc>
                  <a:txBody>
                    <a:bodyPr/>
                    <a:lstStyle/>
                    <a:p>
                      <a:pPr algn="r"/>
                      <a:r>
                        <a:rPr lang="en-GB" sz="1200" b="1" kern="1200" dirty="0">
                          <a:solidFill>
                            <a:schemeClr val="tx1"/>
                          </a:solidFill>
                          <a:latin typeface="+mn-lt"/>
                          <a:ea typeface="+mn-ea"/>
                          <a:cs typeface="+mn-cs"/>
                        </a:rPr>
                        <a:t>Total</a:t>
                      </a:r>
                      <a:r>
                        <a:rPr lang="en-GB" sz="1200" b="1" kern="1200" baseline="0" dirty="0">
                          <a:solidFill>
                            <a:schemeClr val="tx1"/>
                          </a:solidFill>
                          <a:latin typeface="+mn-lt"/>
                          <a:ea typeface="+mn-ea"/>
                          <a:cs typeface="+mn-cs"/>
                        </a:rPr>
                        <a:t> agree</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93%</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89%</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93%</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86%</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90%</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87%</a:t>
                      </a:r>
                      <a:endParaRPr lang="en-GB" sz="12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85%</a:t>
                      </a:r>
                      <a:endParaRPr lang="en-GB" sz="12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87%</a:t>
                      </a:r>
                      <a:endParaRPr lang="en-GB" sz="12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90%</a:t>
                      </a:r>
                      <a:endParaRPr lang="en-GB" sz="12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graphicFrame>
        <p:nvGraphicFramePr>
          <p:cNvPr id="17" name="Table 57">
            <a:extLst>
              <a:ext uri="{FF2B5EF4-FFF2-40B4-BE49-F238E27FC236}">
                <a16:creationId xmlns:a16="http://schemas.microsoft.com/office/drawing/2014/main" id="{319C6DD4-7EC2-440C-8CF9-1A33EA6BDBE9}"/>
              </a:ext>
            </a:extLst>
          </p:cNvPr>
          <p:cNvGraphicFramePr>
            <a:graphicFrameLocks noGrp="1"/>
          </p:cNvGraphicFramePr>
          <p:nvPr>
            <p:extLst>
              <p:ext uri="{D42A27DB-BD31-4B8C-83A1-F6EECF244321}">
                <p14:modId xmlns:p14="http://schemas.microsoft.com/office/powerpoint/2010/main" val="772393700"/>
              </p:ext>
            </p:extLst>
          </p:nvPr>
        </p:nvGraphicFramePr>
        <p:xfrm>
          <a:off x="6916844" y="2461859"/>
          <a:ext cx="4436964" cy="370840"/>
        </p:xfrm>
        <a:graphic>
          <a:graphicData uri="http://schemas.openxmlformats.org/drawingml/2006/table">
            <a:tbl>
              <a:tblPr>
                <a:tableStyleId>{69012ECD-51FC-41F1-AA8D-1B2483CD663E}</a:tableStyleId>
              </a:tblPr>
              <a:tblGrid>
                <a:gridCol w="492996">
                  <a:extLst>
                    <a:ext uri="{9D8B030D-6E8A-4147-A177-3AD203B41FA5}">
                      <a16:colId xmlns:a16="http://schemas.microsoft.com/office/drawing/2014/main" val="3760640251"/>
                    </a:ext>
                  </a:extLst>
                </a:gridCol>
                <a:gridCol w="492996">
                  <a:extLst>
                    <a:ext uri="{9D8B030D-6E8A-4147-A177-3AD203B41FA5}">
                      <a16:colId xmlns:a16="http://schemas.microsoft.com/office/drawing/2014/main" val="155627553"/>
                    </a:ext>
                  </a:extLst>
                </a:gridCol>
                <a:gridCol w="492996">
                  <a:extLst>
                    <a:ext uri="{9D8B030D-6E8A-4147-A177-3AD203B41FA5}">
                      <a16:colId xmlns:a16="http://schemas.microsoft.com/office/drawing/2014/main" val="3618182467"/>
                    </a:ext>
                  </a:extLst>
                </a:gridCol>
                <a:gridCol w="492996">
                  <a:extLst>
                    <a:ext uri="{9D8B030D-6E8A-4147-A177-3AD203B41FA5}">
                      <a16:colId xmlns:a16="http://schemas.microsoft.com/office/drawing/2014/main" val="2918660489"/>
                    </a:ext>
                  </a:extLst>
                </a:gridCol>
                <a:gridCol w="492996">
                  <a:extLst>
                    <a:ext uri="{9D8B030D-6E8A-4147-A177-3AD203B41FA5}">
                      <a16:colId xmlns:a16="http://schemas.microsoft.com/office/drawing/2014/main" val="20005"/>
                    </a:ext>
                  </a:extLst>
                </a:gridCol>
                <a:gridCol w="492996">
                  <a:extLst>
                    <a:ext uri="{9D8B030D-6E8A-4147-A177-3AD203B41FA5}">
                      <a16:colId xmlns:a16="http://schemas.microsoft.com/office/drawing/2014/main" val="20006"/>
                    </a:ext>
                  </a:extLst>
                </a:gridCol>
                <a:gridCol w="492996">
                  <a:extLst>
                    <a:ext uri="{9D8B030D-6E8A-4147-A177-3AD203B41FA5}">
                      <a16:colId xmlns:a16="http://schemas.microsoft.com/office/drawing/2014/main" val="2948999829"/>
                    </a:ext>
                  </a:extLst>
                </a:gridCol>
                <a:gridCol w="492996">
                  <a:extLst>
                    <a:ext uri="{9D8B030D-6E8A-4147-A177-3AD203B41FA5}">
                      <a16:colId xmlns:a16="http://schemas.microsoft.com/office/drawing/2014/main" val="4134596361"/>
                    </a:ext>
                  </a:extLst>
                </a:gridCol>
                <a:gridCol w="492996">
                  <a:extLst>
                    <a:ext uri="{9D8B030D-6E8A-4147-A177-3AD203B41FA5}">
                      <a16:colId xmlns:a16="http://schemas.microsoft.com/office/drawing/2014/main" val="1460040290"/>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mn-lt"/>
                        </a:rPr>
                        <a:t>85%</a:t>
                      </a:r>
                      <a:endParaRPr lang="en-GB" sz="1200" b="1" i="0" u="none" strike="noStrike" kern="1200" baseline="0" dirty="0">
                        <a:solidFill>
                          <a:schemeClr val="tx1"/>
                        </a:solidFill>
                        <a:latin typeface="+mn-lt"/>
                        <a:ea typeface="+mn-ea"/>
                        <a:cs typeface="+mn-cs"/>
                      </a:endParaRPr>
                    </a:p>
                  </a:txBody>
                  <a:tcPr marL="108000" marR="72000" marT="0" marB="0"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86%</a:t>
                      </a:r>
                      <a:endParaRPr lang="en-GB" sz="1200" b="1" i="0" u="none" strike="noStrike" kern="1200" baseline="0" dirty="0">
                        <a:solidFill>
                          <a:schemeClr val="tx1"/>
                        </a:solidFill>
                        <a:latin typeface="+mn-lt"/>
                        <a:ea typeface="+mn-ea"/>
                        <a:cs typeface="+mn-cs"/>
                      </a:endParaRPr>
                    </a:p>
                  </a:txBody>
                  <a:tcPr marL="108000" marR="72000" marT="0" marB="0"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85%</a:t>
                      </a:r>
                    </a:p>
                  </a:txBody>
                  <a:tcPr marL="108000" marR="72000" marT="0" marB="0"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82%</a:t>
                      </a: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84%</a:t>
                      </a: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82%</a:t>
                      </a:r>
                      <a:endParaRPr lang="en-GB" sz="1200" b="1" i="0" u="none" strike="noStrike" kern="1200" baseline="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85</a:t>
                      </a:r>
                      <a:r>
                        <a:rPr lang="en-US" sz="1200" b="1" kern="1200" dirty="0">
                          <a:solidFill>
                            <a:schemeClr val="tx1"/>
                          </a:solidFill>
                          <a:latin typeface="+mn-lt"/>
                          <a:ea typeface="+mn-ea"/>
                          <a:cs typeface="+mn-cs"/>
                        </a:rPr>
                        <a:t>%</a:t>
                      </a:r>
                      <a:endParaRPr lang="en-GB" sz="1200" b="1" kern="120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85</a:t>
                      </a:r>
                      <a:r>
                        <a:rPr lang="en-US" sz="1200" b="1" kern="1200" dirty="0">
                          <a:solidFill>
                            <a:schemeClr val="tx1"/>
                          </a:solidFill>
                          <a:latin typeface="+mn-lt"/>
                          <a:ea typeface="+mn-ea"/>
                          <a:cs typeface="+mn-cs"/>
                        </a:rPr>
                        <a:t>%</a:t>
                      </a:r>
                      <a:endParaRPr lang="en-GB" sz="1200" b="1" kern="120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85%</a:t>
                      </a:r>
                      <a:endParaRPr lang="en-GB" sz="1200" b="1" kern="120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sp>
        <p:nvSpPr>
          <p:cNvPr id="2" name="Text Placeholder 7">
            <a:extLst>
              <a:ext uri="{FF2B5EF4-FFF2-40B4-BE49-F238E27FC236}">
                <a16:creationId xmlns:a16="http://schemas.microsoft.com/office/drawing/2014/main" id="{1FA7584F-9D92-3730-B3C4-A3F6B8607A72}"/>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4" name="TextBox 3">
            <a:extLst>
              <a:ext uri="{FF2B5EF4-FFF2-40B4-BE49-F238E27FC236}">
                <a16:creationId xmlns:a16="http://schemas.microsoft.com/office/drawing/2014/main" id="{55A3D7B4-18DF-4372-D93C-F4416F924796}"/>
              </a:ext>
            </a:extLst>
          </p:cNvPr>
          <p:cNvSpPr txBox="1"/>
          <p:nvPr/>
        </p:nvSpPr>
        <p:spPr>
          <a:xfrm>
            <a:off x="9498040" y="6259372"/>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Tree>
    <p:extLst>
      <p:ext uri="{BB962C8B-B14F-4D97-AF65-F5344CB8AC3E}">
        <p14:creationId xmlns:p14="http://schemas.microsoft.com/office/powerpoint/2010/main" val="4265583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35</a:t>
            </a:fld>
            <a:endParaRPr lang="en-AU" dirty="0"/>
          </a:p>
        </p:txBody>
      </p:sp>
      <p:graphicFrame>
        <p:nvGraphicFramePr>
          <p:cNvPr id="40" name="Content Placeholder 8">
            <a:extLst>
              <a:ext uri="{FF2B5EF4-FFF2-40B4-BE49-F238E27FC236}">
                <a16:creationId xmlns:a16="http://schemas.microsoft.com/office/drawing/2014/main" id="{B5709AB5-5216-4480-AC6E-DEBC07574C0C}"/>
              </a:ext>
            </a:extLst>
          </p:cNvPr>
          <p:cNvGraphicFramePr>
            <a:graphicFrameLocks noGrp="1"/>
          </p:cNvGraphicFramePr>
          <p:nvPr>
            <p:ph sz="quarter" idx="18"/>
            <p:extLst>
              <p:ext uri="{D42A27DB-BD31-4B8C-83A1-F6EECF244321}">
                <p14:modId xmlns:p14="http://schemas.microsoft.com/office/powerpoint/2010/main" val="2034781802"/>
              </p:ext>
            </p:extLst>
          </p:nvPr>
        </p:nvGraphicFramePr>
        <p:xfrm>
          <a:off x="204716" y="1755606"/>
          <a:ext cx="6203097" cy="3925306"/>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 Placeholder 4"/>
          <p:cNvSpPr>
            <a:spLocks noGrp="1"/>
          </p:cNvSpPr>
          <p:nvPr>
            <p:ph type="body" sz="quarter" idx="11"/>
          </p:nvPr>
        </p:nvSpPr>
        <p:spPr>
          <a:xfrm>
            <a:off x="334964" y="180788"/>
            <a:ext cx="10691859" cy="1299219"/>
          </a:xfrm>
        </p:spPr>
        <p:txBody>
          <a:bodyPr vert="horz" lIns="72000" tIns="0" rIns="0" bIns="0" rtlCol="0" anchor="ctr" anchorCtr="0">
            <a:noAutofit/>
          </a:bodyPr>
          <a:lstStyle/>
          <a:p>
            <a:r>
              <a:rPr lang="en-GB" sz="2400" dirty="0"/>
              <a:t>Although most agreed that both drivers and people cycling should be more considerate of each other, respondents were more likely to agree that people cycling should show more consideration to drivers than vice-versa. Long term decline in belief that drivers need to show more consideration.</a:t>
            </a:r>
          </a:p>
        </p:txBody>
      </p:sp>
      <p:graphicFrame>
        <p:nvGraphicFramePr>
          <p:cNvPr id="11" name="Content Placeholder 8"/>
          <p:cNvGraphicFramePr>
            <a:graphicFrameLocks/>
          </p:cNvGraphicFramePr>
          <p:nvPr>
            <p:extLst>
              <p:ext uri="{D42A27DB-BD31-4B8C-83A1-F6EECF244321}">
                <p14:modId xmlns:p14="http://schemas.microsoft.com/office/powerpoint/2010/main" val="1420255390"/>
              </p:ext>
            </p:extLst>
          </p:nvPr>
        </p:nvGraphicFramePr>
        <p:xfrm>
          <a:off x="6773411" y="1527263"/>
          <a:ext cx="4870261" cy="4153649"/>
        </p:xfrm>
        <a:graphic>
          <a:graphicData uri="http://schemas.openxmlformats.org/drawingml/2006/chart">
            <c:chart xmlns:c="http://schemas.openxmlformats.org/drawingml/2006/chart" xmlns:r="http://schemas.openxmlformats.org/officeDocument/2006/relationships" r:id="rId4"/>
          </a:graphicData>
        </a:graphic>
      </p:graphicFrame>
      <p:sp>
        <p:nvSpPr>
          <p:cNvPr id="37" name="Rectangle 36">
            <a:extLst>
              <a:ext uri="{FF2B5EF4-FFF2-40B4-BE49-F238E27FC236}">
                <a16:creationId xmlns:a16="http://schemas.microsoft.com/office/drawing/2014/main" id="{7C8E4E29-083E-43FC-94B1-29F1772DB7E9}"/>
              </a:ext>
            </a:extLst>
          </p:cNvPr>
          <p:cNvSpPr/>
          <p:nvPr/>
        </p:nvSpPr>
        <p:spPr>
          <a:xfrm>
            <a:off x="334963" y="6481540"/>
            <a:ext cx="8651382" cy="246221"/>
          </a:xfrm>
          <a:prstGeom prst="rect">
            <a:avLst/>
          </a:prstGeom>
        </p:spPr>
        <p:txBody>
          <a:bodyPr wrap="square" anchor="ctr">
            <a:spAutoFit/>
          </a:bodyPr>
          <a:lstStyle/>
          <a:p>
            <a:r>
              <a:rPr lang="en-US" sz="1000" dirty="0"/>
              <a:t>Q3. How much do you agree or disagree that……</a:t>
            </a:r>
          </a:p>
        </p:txBody>
      </p:sp>
      <p:sp>
        <p:nvSpPr>
          <p:cNvPr id="20" name="TextBox 19">
            <a:extLst>
              <a:ext uri="{FF2B5EF4-FFF2-40B4-BE49-F238E27FC236}">
                <a16:creationId xmlns:a16="http://schemas.microsoft.com/office/drawing/2014/main" id="{7C039CD7-DA51-49B8-8C2D-A4B88532F8B8}"/>
              </a:ext>
            </a:extLst>
          </p:cNvPr>
          <p:cNvSpPr txBox="1"/>
          <p:nvPr/>
        </p:nvSpPr>
        <p:spPr>
          <a:xfrm>
            <a:off x="334963" y="6235319"/>
            <a:ext cx="2977647" cy="246221"/>
          </a:xfrm>
          <a:prstGeom prst="rect">
            <a:avLst/>
          </a:prstGeom>
          <a:noFill/>
          <a:ln>
            <a:solidFill>
              <a:schemeClr val="accent1"/>
            </a:solidFill>
          </a:ln>
        </p:spPr>
        <p:txBody>
          <a:bodyPr wrap="square" rtlCol="0">
            <a:spAutoFit/>
          </a:bodyPr>
          <a:lstStyle/>
          <a:p>
            <a:r>
              <a:rPr lang="en-US" sz="1000" dirty="0"/>
              <a:t>* Electric bikes added to statements in Nov 2019.</a:t>
            </a:r>
          </a:p>
        </p:txBody>
      </p:sp>
      <p:graphicFrame>
        <p:nvGraphicFramePr>
          <p:cNvPr id="21" name="Table 57">
            <a:extLst>
              <a:ext uri="{FF2B5EF4-FFF2-40B4-BE49-F238E27FC236}">
                <a16:creationId xmlns:a16="http://schemas.microsoft.com/office/drawing/2014/main" id="{4DA8370B-038A-4634-B5B8-CA95A977E56E}"/>
              </a:ext>
            </a:extLst>
          </p:cNvPr>
          <p:cNvGraphicFramePr>
            <a:graphicFrameLocks noGrp="1"/>
          </p:cNvGraphicFramePr>
          <p:nvPr>
            <p:extLst>
              <p:ext uri="{D42A27DB-BD31-4B8C-83A1-F6EECF244321}">
                <p14:modId xmlns:p14="http://schemas.microsoft.com/office/powerpoint/2010/main" val="1587907158"/>
              </p:ext>
            </p:extLst>
          </p:nvPr>
        </p:nvGraphicFramePr>
        <p:xfrm>
          <a:off x="929249" y="2280635"/>
          <a:ext cx="5378418" cy="370840"/>
        </p:xfrm>
        <a:graphic>
          <a:graphicData uri="http://schemas.openxmlformats.org/drawingml/2006/table">
            <a:tbl>
              <a:tblPr>
                <a:tableStyleId>{69012ECD-51FC-41F1-AA8D-1B2483CD663E}</a:tableStyleId>
              </a:tblPr>
              <a:tblGrid>
                <a:gridCol w="1021072">
                  <a:extLst>
                    <a:ext uri="{9D8B030D-6E8A-4147-A177-3AD203B41FA5}">
                      <a16:colId xmlns:a16="http://schemas.microsoft.com/office/drawing/2014/main" val="2343693948"/>
                    </a:ext>
                  </a:extLst>
                </a:gridCol>
                <a:gridCol w="470672">
                  <a:extLst>
                    <a:ext uri="{9D8B030D-6E8A-4147-A177-3AD203B41FA5}">
                      <a16:colId xmlns:a16="http://schemas.microsoft.com/office/drawing/2014/main" val="155627553"/>
                    </a:ext>
                  </a:extLst>
                </a:gridCol>
                <a:gridCol w="479867">
                  <a:extLst>
                    <a:ext uri="{9D8B030D-6E8A-4147-A177-3AD203B41FA5}">
                      <a16:colId xmlns:a16="http://schemas.microsoft.com/office/drawing/2014/main" val="3618182467"/>
                    </a:ext>
                  </a:extLst>
                </a:gridCol>
                <a:gridCol w="481683">
                  <a:extLst>
                    <a:ext uri="{9D8B030D-6E8A-4147-A177-3AD203B41FA5}">
                      <a16:colId xmlns:a16="http://schemas.microsoft.com/office/drawing/2014/main" val="2918660489"/>
                    </a:ext>
                  </a:extLst>
                </a:gridCol>
                <a:gridCol w="543504">
                  <a:extLst>
                    <a:ext uri="{9D8B030D-6E8A-4147-A177-3AD203B41FA5}">
                      <a16:colId xmlns:a16="http://schemas.microsoft.com/office/drawing/2014/main" val="20005"/>
                    </a:ext>
                  </a:extLst>
                </a:gridCol>
                <a:gridCol w="476324">
                  <a:extLst>
                    <a:ext uri="{9D8B030D-6E8A-4147-A177-3AD203B41FA5}">
                      <a16:colId xmlns:a16="http://schemas.microsoft.com/office/drawing/2014/main" val="20006"/>
                    </a:ext>
                  </a:extLst>
                </a:gridCol>
                <a:gridCol w="476324">
                  <a:extLst>
                    <a:ext uri="{9D8B030D-6E8A-4147-A177-3AD203B41FA5}">
                      <a16:colId xmlns:a16="http://schemas.microsoft.com/office/drawing/2014/main" val="20007"/>
                    </a:ext>
                  </a:extLst>
                </a:gridCol>
                <a:gridCol w="476324">
                  <a:extLst>
                    <a:ext uri="{9D8B030D-6E8A-4147-A177-3AD203B41FA5}">
                      <a16:colId xmlns:a16="http://schemas.microsoft.com/office/drawing/2014/main" val="254904454"/>
                    </a:ext>
                  </a:extLst>
                </a:gridCol>
                <a:gridCol w="476324">
                  <a:extLst>
                    <a:ext uri="{9D8B030D-6E8A-4147-A177-3AD203B41FA5}">
                      <a16:colId xmlns:a16="http://schemas.microsoft.com/office/drawing/2014/main" val="4181002521"/>
                    </a:ext>
                  </a:extLst>
                </a:gridCol>
                <a:gridCol w="476324">
                  <a:extLst>
                    <a:ext uri="{9D8B030D-6E8A-4147-A177-3AD203B41FA5}">
                      <a16:colId xmlns:a16="http://schemas.microsoft.com/office/drawing/2014/main" val="1205682495"/>
                    </a:ext>
                  </a:extLst>
                </a:gridCol>
              </a:tblGrid>
              <a:tr h="370840">
                <a:tc>
                  <a:txBody>
                    <a:bodyPr/>
                    <a:lstStyle/>
                    <a:p>
                      <a:pPr algn="r"/>
                      <a:r>
                        <a:rPr lang="en-GB" sz="1200" b="1" kern="1200" dirty="0">
                          <a:solidFill>
                            <a:schemeClr val="tx1"/>
                          </a:solidFill>
                          <a:latin typeface="+mn-lt"/>
                          <a:ea typeface="+mn-ea"/>
                          <a:cs typeface="+mn-cs"/>
                        </a:rPr>
                        <a:t>Total</a:t>
                      </a:r>
                      <a:r>
                        <a:rPr lang="en-GB" sz="1200" b="1" kern="1200" baseline="0" dirty="0">
                          <a:solidFill>
                            <a:schemeClr val="tx1"/>
                          </a:solidFill>
                          <a:latin typeface="+mn-lt"/>
                          <a:ea typeface="+mn-ea"/>
                          <a:cs typeface="+mn-cs"/>
                        </a:rPr>
                        <a:t> agree</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mn-lt"/>
                        </a:rPr>
                        <a:t>87%</a:t>
                      </a:r>
                      <a:endParaRPr lang="en-GB" sz="1197"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mn-lt"/>
                        </a:rPr>
                        <a:t>83%</a:t>
                      </a:r>
                      <a:endParaRPr lang="en-GB" sz="1197"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86%</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78%</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80%</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70%</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72</a:t>
                      </a:r>
                      <a:r>
                        <a:rPr lang="en-US" sz="1200" b="1" kern="1200" dirty="0">
                          <a:solidFill>
                            <a:schemeClr val="tx1"/>
                          </a:solidFill>
                          <a:latin typeface="+mn-lt"/>
                          <a:ea typeface="+mn-ea"/>
                          <a:cs typeface="+mn-cs"/>
                        </a:rPr>
                        <a:t>%</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67</a:t>
                      </a:r>
                      <a:r>
                        <a:rPr lang="en-US" sz="1200" b="1" kern="1200" dirty="0">
                          <a:solidFill>
                            <a:schemeClr val="tx1"/>
                          </a:solidFill>
                          <a:latin typeface="+mn-lt"/>
                          <a:ea typeface="+mn-ea"/>
                          <a:cs typeface="+mn-cs"/>
                        </a:rPr>
                        <a:t>%</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68%</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graphicFrame>
        <p:nvGraphicFramePr>
          <p:cNvPr id="22" name="Table 57">
            <a:extLst>
              <a:ext uri="{FF2B5EF4-FFF2-40B4-BE49-F238E27FC236}">
                <a16:creationId xmlns:a16="http://schemas.microsoft.com/office/drawing/2014/main" id="{C52FA68E-2BBE-4AF3-B4DD-E8FA721B3F80}"/>
              </a:ext>
            </a:extLst>
          </p:cNvPr>
          <p:cNvGraphicFramePr>
            <a:graphicFrameLocks noGrp="1"/>
          </p:cNvGraphicFramePr>
          <p:nvPr>
            <p:extLst>
              <p:ext uri="{D42A27DB-BD31-4B8C-83A1-F6EECF244321}">
                <p14:modId xmlns:p14="http://schemas.microsoft.com/office/powerpoint/2010/main" val="1672957848"/>
              </p:ext>
            </p:extLst>
          </p:nvPr>
        </p:nvGraphicFramePr>
        <p:xfrm>
          <a:off x="6963871" y="2275857"/>
          <a:ext cx="4474602" cy="370840"/>
        </p:xfrm>
        <a:graphic>
          <a:graphicData uri="http://schemas.openxmlformats.org/drawingml/2006/table">
            <a:tbl>
              <a:tblPr>
                <a:tableStyleId>{69012ECD-51FC-41F1-AA8D-1B2483CD663E}</a:tableStyleId>
              </a:tblPr>
              <a:tblGrid>
                <a:gridCol w="497178">
                  <a:extLst>
                    <a:ext uri="{9D8B030D-6E8A-4147-A177-3AD203B41FA5}">
                      <a16:colId xmlns:a16="http://schemas.microsoft.com/office/drawing/2014/main" val="155627553"/>
                    </a:ext>
                  </a:extLst>
                </a:gridCol>
                <a:gridCol w="497178">
                  <a:extLst>
                    <a:ext uri="{9D8B030D-6E8A-4147-A177-3AD203B41FA5}">
                      <a16:colId xmlns:a16="http://schemas.microsoft.com/office/drawing/2014/main" val="3618182467"/>
                    </a:ext>
                  </a:extLst>
                </a:gridCol>
                <a:gridCol w="497178">
                  <a:extLst>
                    <a:ext uri="{9D8B030D-6E8A-4147-A177-3AD203B41FA5}">
                      <a16:colId xmlns:a16="http://schemas.microsoft.com/office/drawing/2014/main" val="2918660489"/>
                    </a:ext>
                  </a:extLst>
                </a:gridCol>
                <a:gridCol w="497178">
                  <a:extLst>
                    <a:ext uri="{9D8B030D-6E8A-4147-A177-3AD203B41FA5}">
                      <a16:colId xmlns:a16="http://schemas.microsoft.com/office/drawing/2014/main" val="20004"/>
                    </a:ext>
                  </a:extLst>
                </a:gridCol>
                <a:gridCol w="497178">
                  <a:extLst>
                    <a:ext uri="{9D8B030D-6E8A-4147-A177-3AD203B41FA5}">
                      <a16:colId xmlns:a16="http://schemas.microsoft.com/office/drawing/2014/main" val="20005"/>
                    </a:ext>
                  </a:extLst>
                </a:gridCol>
                <a:gridCol w="497178">
                  <a:extLst>
                    <a:ext uri="{9D8B030D-6E8A-4147-A177-3AD203B41FA5}">
                      <a16:colId xmlns:a16="http://schemas.microsoft.com/office/drawing/2014/main" val="20006"/>
                    </a:ext>
                  </a:extLst>
                </a:gridCol>
                <a:gridCol w="497178">
                  <a:extLst>
                    <a:ext uri="{9D8B030D-6E8A-4147-A177-3AD203B41FA5}">
                      <a16:colId xmlns:a16="http://schemas.microsoft.com/office/drawing/2014/main" val="4102800457"/>
                    </a:ext>
                  </a:extLst>
                </a:gridCol>
                <a:gridCol w="497178">
                  <a:extLst>
                    <a:ext uri="{9D8B030D-6E8A-4147-A177-3AD203B41FA5}">
                      <a16:colId xmlns:a16="http://schemas.microsoft.com/office/drawing/2014/main" val="1837203064"/>
                    </a:ext>
                  </a:extLst>
                </a:gridCol>
                <a:gridCol w="497178">
                  <a:extLst>
                    <a:ext uri="{9D8B030D-6E8A-4147-A177-3AD203B41FA5}">
                      <a16:colId xmlns:a16="http://schemas.microsoft.com/office/drawing/2014/main" val="2292246820"/>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mn-lt"/>
                        </a:rPr>
                        <a:t>80%</a:t>
                      </a:r>
                      <a:endParaRPr lang="en-GB" sz="1197" b="1" i="0" u="none" strike="noStrike" kern="1200" baseline="0" dirty="0">
                        <a:solidFill>
                          <a:schemeClr val="tx1"/>
                        </a:solidFill>
                        <a:latin typeface="+mn-lt"/>
                        <a:ea typeface="+mn-ea"/>
                        <a:cs typeface="+mn-cs"/>
                      </a:endParaRPr>
                    </a:p>
                  </a:txBody>
                  <a:tcPr marL="108000" marR="72000" marT="0" marB="0"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81%</a:t>
                      </a:r>
                      <a:endParaRPr lang="en-GB" sz="1197" b="1" i="0" u="none" strike="noStrike" kern="1200" baseline="0" dirty="0">
                        <a:solidFill>
                          <a:schemeClr val="tx1"/>
                        </a:solidFill>
                        <a:latin typeface="+mn-lt"/>
                        <a:ea typeface="+mn-ea"/>
                        <a:cs typeface="+mn-cs"/>
                      </a:endParaRPr>
                    </a:p>
                  </a:txBody>
                  <a:tcPr marL="108000" marR="72000" marT="0" marB="0"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97" b="1" i="0" u="none" strike="noStrike" kern="1200" baseline="0" dirty="0">
                          <a:solidFill>
                            <a:schemeClr val="tx1"/>
                          </a:solidFill>
                          <a:latin typeface="+mn-lt"/>
                          <a:ea typeface="+mn-ea"/>
                          <a:cs typeface="+mn-cs"/>
                        </a:rPr>
                        <a:t>87%</a:t>
                      </a:r>
                    </a:p>
                  </a:txBody>
                  <a:tcPr marL="108000" marR="72000" marT="0" marB="0"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97" b="1" i="0" u="none" strike="noStrike" kern="1200" baseline="0" dirty="0">
                          <a:solidFill>
                            <a:schemeClr val="tx1"/>
                          </a:solidFill>
                          <a:latin typeface="+mn-lt"/>
                          <a:ea typeface="+mn-ea"/>
                          <a:cs typeface="+mn-cs"/>
                        </a:rPr>
                        <a:t>72%</a:t>
                      </a: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97" b="1" i="0" u="none" strike="noStrike" kern="1200" baseline="0" dirty="0">
                          <a:solidFill>
                            <a:schemeClr val="tx1"/>
                          </a:solidFill>
                          <a:latin typeface="+mn-lt"/>
                          <a:ea typeface="+mn-ea"/>
                          <a:cs typeface="+mn-cs"/>
                        </a:rPr>
                        <a:t>75%</a:t>
                      </a: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97" b="1" i="0" u="none" strike="noStrike" kern="1200" baseline="0" dirty="0">
                          <a:solidFill>
                            <a:schemeClr val="tx1"/>
                          </a:solidFill>
                          <a:latin typeface="+mn-lt"/>
                          <a:ea typeface="+mn-ea"/>
                          <a:cs typeface="+mn-cs"/>
                        </a:rPr>
                        <a:t>75%</a:t>
                      </a:r>
                      <a:endParaRPr lang="en-GB" sz="1197" b="1" i="0" u="none" strike="noStrike" kern="1200" baseline="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97" b="1" i="0" u="none" strike="noStrike" kern="1200" baseline="0" dirty="0">
                          <a:solidFill>
                            <a:schemeClr val="tx1"/>
                          </a:solidFill>
                          <a:latin typeface="+mn-lt"/>
                          <a:ea typeface="+mn-ea"/>
                          <a:cs typeface="+mn-cs"/>
                        </a:rPr>
                        <a:t>79%</a:t>
                      </a:r>
                      <a:endParaRPr lang="en-GB" sz="1197" b="1" i="0" u="none" strike="noStrike" kern="1200" baseline="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97" b="1" i="0" u="none" strike="noStrike" kern="1200" baseline="0" dirty="0">
                          <a:solidFill>
                            <a:schemeClr val="tx1"/>
                          </a:solidFill>
                          <a:latin typeface="+mn-lt"/>
                          <a:ea typeface="+mn-ea"/>
                          <a:cs typeface="+mn-cs"/>
                        </a:rPr>
                        <a:t>79%</a:t>
                      </a:r>
                      <a:endParaRPr lang="en-GB" sz="1197" b="1" i="0" u="none" strike="noStrike" kern="1200" baseline="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97" b="1" i="0" u="none" strike="noStrike" kern="1200" baseline="0" dirty="0">
                          <a:solidFill>
                            <a:schemeClr val="tx1"/>
                          </a:solidFill>
                          <a:latin typeface="+mn-lt"/>
                          <a:ea typeface="+mn-ea"/>
                          <a:cs typeface="+mn-cs"/>
                        </a:rPr>
                        <a:t>78%</a:t>
                      </a:r>
                      <a:endParaRPr lang="en-GB" sz="1197" b="1" i="0" u="none" strike="noStrike" kern="1200" baseline="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cxnSp>
        <p:nvCxnSpPr>
          <p:cNvPr id="27" name="Straight Connector 26"/>
          <p:cNvCxnSpPr/>
          <p:nvPr/>
        </p:nvCxnSpPr>
        <p:spPr>
          <a:xfrm>
            <a:off x="6671971" y="1802011"/>
            <a:ext cx="15230" cy="4231414"/>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sp>
        <p:nvSpPr>
          <p:cNvPr id="2" name="Text Placeholder 7">
            <a:extLst>
              <a:ext uri="{FF2B5EF4-FFF2-40B4-BE49-F238E27FC236}">
                <a16:creationId xmlns:a16="http://schemas.microsoft.com/office/drawing/2014/main" id="{5DA6301E-4416-105C-7D27-9ADBC6493218}"/>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4" name="Oval 3">
            <a:extLst>
              <a:ext uri="{FF2B5EF4-FFF2-40B4-BE49-F238E27FC236}">
                <a16:creationId xmlns:a16="http://schemas.microsoft.com/office/drawing/2014/main" id="{6E4D950E-C777-D076-24AB-781F59756622}"/>
              </a:ext>
            </a:extLst>
          </p:cNvPr>
          <p:cNvSpPr/>
          <p:nvPr/>
        </p:nvSpPr>
        <p:spPr>
          <a:xfrm>
            <a:off x="11006727" y="3135086"/>
            <a:ext cx="326977" cy="177001"/>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C741A3D7-9224-A9FB-1CB8-DEC33E6A930B}"/>
              </a:ext>
            </a:extLst>
          </p:cNvPr>
          <p:cNvSpPr txBox="1"/>
          <p:nvPr/>
        </p:nvSpPr>
        <p:spPr>
          <a:xfrm>
            <a:off x="9498040" y="6259372"/>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Tree>
    <p:extLst>
      <p:ext uri="{BB962C8B-B14F-4D97-AF65-F5344CB8AC3E}">
        <p14:creationId xmlns:p14="http://schemas.microsoft.com/office/powerpoint/2010/main" val="426330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Table 39">
            <a:extLst>
              <a:ext uri="{FF2B5EF4-FFF2-40B4-BE49-F238E27FC236}">
                <a16:creationId xmlns:a16="http://schemas.microsoft.com/office/drawing/2014/main" id="{83ECEC99-1DA7-4364-A473-314BB70207AC}"/>
              </a:ext>
            </a:extLst>
          </p:cNvPr>
          <p:cNvGraphicFramePr>
            <a:graphicFrameLocks noGrp="1"/>
          </p:cNvGraphicFramePr>
          <p:nvPr>
            <p:extLst>
              <p:ext uri="{D42A27DB-BD31-4B8C-83A1-F6EECF244321}">
                <p14:modId xmlns:p14="http://schemas.microsoft.com/office/powerpoint/2010/main" val="1126715718"/>
              </p:ext>
            </p:extLst>
          </p:nvPr>
        </p:nvGraphicFramePr>
        <p:xfrm>
          <a:off x="10734235" y="1393676"/>
          <a:ext cx="637083" cy="4504701"/>
        </p:xfrm>
        <a:graphic>
          <a:graphicData uri="http://schemas.openxmlformats.org/drawingml/2006/table">
            <a:tbl>
              <a:tblPr firstRow="1" bandRow="1">
                <a:tableStyleId>{2D5ABB26-0587-4C30-8999-92F81FD0307C}</a:tableStyleId>
              </a:tblPr>
              <a:tblGrid>
                <a:gridCol w="637083">
                  <a:extLst>
                    <a:ext uri="{9D8B030D-6E8A-4147-A177-3AD203B41FA5}">
                      <a16:colId xmlns:a16="http://schemas.microsoft.com/office/drawing/2014/main" val="20000"/>
                    </a:ext>
                  </a:extLst>
                </a:gridCol>
              </a:tblGrid>
              <a:tr h="587425">
                <a:tc>
                  <a:txBody>
                    <a:bodyPr/>
                    <a:lstStyle/>
                    <a:p>
                      <a:pPr algn="ctr"/>
                      <a:r>
                        <a:rPr lang="en-GB" sz="1200" b="1" dirty="0">
                          <a:solidFill>
                            <a:schemeClr val="tx1"/>
                          </a:solidFill>
                        </a:rPr>
                        <a:t>Total agree</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56116">
                <a:tc>
                  <a:txBody>
                    <a:bodyPr/>
                    <a:lstStyle/>
                    <a:p>
                      <a:pPr algn="ctr"/>
                      <a:r>
                        <a:rPr lang="en-GB" sz="1200" b="0" dirty="0">
                          <a:solidFill>
                            <a:schemeClr val="tx1"/>
                          </a:solidFill>
                        </a:rPr>
                        <a:t>74%</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73%</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76%</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74%</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81%</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69%</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72%</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mn-lt"/>
                          <a:ea typeface="+mn-ea"/>
                          <a:cs typeface="+mn-cs"/>
                        </a:rPr>
                        <a:t>65%</a:t>
                      </a:r>
                      <a:endParaRPr lang="en-GB" sz="12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0914615"/>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69</a:t>
                      </a:r>
                      <a:r>
                        <a:rPr lang="en-US" sz="1200" b="0" kern="1200" dirty="0">
                          <a:solidFill>
                            <a:schemeClr val="tx1"/>
                          </a:solidFill>
                          <a:latin typeface="+mn-lt"/>
                          <a:ea typeface="+mn-ea"/>
                          <a:cs typeface="+mn-cs"/>
                        </a:rPr>
                        <a:t>%</a:t>
                      </a:r>
                      <a:endParaRPr lang="en-GB" sz="12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1477962"/>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66%</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7680069"/>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61%</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5608771"/>
                  </a:ext>
                </a:extLst>
              </a:tr>
            </a:tbl>
          </a:graphicData>
        </a:graphic>
      </p:graphicFrame>
      <p:sp>
        <p:nvSpPr>
          <p:cNvPr id="3" name="Slide Number Placeholder 2"/>
          <p:cNvSpPr>
            <a:spLocks noGrp="1"/>
          </p:cNvSpPr>
          <p:nvPr>
            <p:ph type="sldNum" sz="quarter" idx="12"/>
          </p:nvPr>
        </p:nvSpPr>
        <p:spPr/>
        <p:txBody>
          <a:bodyPr/>
          <a:lstStyle/>
          <a:p>
            <a:fld id="{9784CBA3-D598-4B1F-BAA3-EE14B5154290}" type="slidenum">
              <a:rPr lang="en-AU" smtClean="0"/>
              <a:pPr/>
              <a:t>36</a:t>
            </a:fld>
            <a:endParaRPr lang="en-AU" dirty="0"/>
          </a:p>
        </p:txBody>
      </p:sp>
      <p:graphicFrame>
        <p:nvGraphicFramePr>
          <p:cNvPr id="39" name="Content Placeholder 8">
            <a:extLst>
              <a:ext uri="{FF2B5EF4-FFF2-40B4-BE49-F238E27FC236}">
                <a16:creationId xmlns:a16="http://schemas.microsoft.com/office/drawing/2014/main" id="{63EEC968-E115-4506-AC42-9DADE936987D}"/>
              </a:ext>
            </a:extLst>
          </p:cNvPr>
          <p:cNvGraphicFramePr>
            <a:graphicFrameLocks noGrp="1"/>
          </p:cNvGraphicFramePr>
          <p:nvPr>
            <p:ph sz="quarter" idx="18"/>
            <p:extLst>
              <p:ext uri="{D42A27DB-BD31-4B8C-83A1-F6EECF244321}">
                <p14:modId xmlns:p14="http://schemas.microsoft.com/office/powerpoint/2010/main" val="2422543184"/>
              </p:ext>
            </p:extLst>
          </p:nvPr>
        </p:nvGraphicFramePr>
        <p:xfrm>
          <a:off x="334962" y="1495086"/>
          <a:ext cx="10432886" cy="4861264"/>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4"/>
          <p:cNvSpPr>
            <a:spLocks noGrp="1"/>
          </p:cNvSpPr>
          <p:nvPr>
            <p:ph type="body" sz="quarter" idx="11"/>
          </p:nvPr>
        </p:nvSpPr>
        <p:spPr>
          <a:xfrm>
            <a:off x="334963" y="180788"/>
            <a:ext cx="10647997" cy="1299219"/>
          </a:xfrm>
        </p:spPr>
        <p:txBody>
          <a:bodyPr vert="horz" lIns="72000" tIns="0" rIns="0" bIns="0" rtlCol="0" anchor="ctr" anchorCtr="0">
            <a:normAutofit/>
          </a:bodyPr>
          <a:lstStyle/>
          <a:p>
            <a:r>
              <a:rPr lang="en-GB" sz="2400" dirty="0"/>
              <a:t>The majority (six in ten) of drivers agreed that people on bikes should have the same rights as drivers on the roads. However, the proportion agreeing with this statement is at its lowest level since the tracker began.</a:t>
            </a:r>
          </a:p>
        </p:txBody>
      </p:sp>
      <p:sp>
        <p:nvSpPr>
          <p:cNvPr id="27" name="Rectangle 26">
            <a:extLst>
              <a:ext uri="{FF2B5EF4-FFF2-40B4-BE49-F238E27FC236}">
                <a16:creationId xmlns:a16="http://schemas.microsoft.com/office/drawing/2014/main" id="{7C64B292-AD4B-45F7-9502-3D8561235C93}"/>
              </a:ext>
            </a:extLst>
          </p:cNvPr>
          <p:cNvSpPr/>
          <p:nvPr/>
        </p:nvSpPr>
        <p:spPr>
          <a:xfrm>
            <a:off x="334963" y="6481540"/>
            <a:ext cx="8651382" cy="246221"/>
          </a:xfrm>
          <a:prstGeom prst="rect">
            <a:avLst/>
          </a:prstGeom>
        </p:spPr>
        <p:txBody>
          <a:bodyPr wrap="square" anchor="ctr">
            <a:spAutoFit/>
          </a:bodyPr>
          <a:lstStyle/>
          <a:p>
            <a:r>
              <a:rPr lang="en-US" sz="1000" dirty="0"/>
              <a:t>Q4. How much do you agree or disagree that……</a:t>
            </a:r>
          </a:p>
        </p:txBody>
      </p:sp>
      <p:sp>
        <p:nvSpPr>
          <p:cNvPr id="11" name="TextBox 10">
            <a:extLst>
              <a:ext uri="{FF2B5EF4-FFF2-40B4-BE49-F238E27FC236}">
                <a16:creationId xmlns:a16="http://schemas.microsoft.com/office/drawing/2014/main" id="{7C039CD7-DA51-49B8-8C2D-A4B88532F8B8}"/>
              </a:ext>
            </a:extLst>
          </p:cNvPr>
          <p:cNvSpPr txBox="1"/>
          <p:nvPr/>
        </p:nvSpPr>
        <p:spPr>
          <a:xfrm>
            <a:off x="3100609" y="6288322"/>
            <a:ext cx="4224751" cy="400110"/>
          </a:xfrm>
          <a:prstGeom prst="rect">
            <a:avLst/>
          </a:prstGeom>
          <a:noFill/>
          <a:ln>
            <a:solidFill>
              <a:schemeClr val="accent1"/>
            </a:solidFill>
          </a:ln>
        </p:spPr>
        <p:txBody>
          <a:bodyPr wrap="square" rtlCol="0">
            <a:spAutoFit/>
          </a:bodyPr>
          <a:lstStyle/>
          <a:p>
            <a:r>
              <a:rPr lang="en-US" sz="1000" dirty="0"/>
              <a:t>* Electric bikes added to statements between Nov 2019 and Aug ‘24. In waves prior to this and in Feb ‘25 the statement only referred to pedal bikes.</a:t>
            </a:r>
          </a:p>
        </p:txBody>
      </p:sp>
      <p:sp>
        <p:nvSpPr>
          <p:cNvPr id="15" name="Text Placeholder 7"/>
          <p:cNvSpPr txBox="1">
            <a:spLocks/>
          </p:cNvSpPr>
          <p:nvPr/>
        </p:nvSpPr>
        <p:spPr>
          <a:xfrm>
            <a:off x="8041064" y="6496619"/>
            <a:ext cx="3602609" cy="2930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1000" b="1" dirty="0"/>
              <a:t>Base (all W24): 556</a:t>
            </a:r>
            <a:endParaRPr lang="en-GB" sz="1000" b="1" dirty="0">
              <a:solidFill>
                <a:srgbClr val="FF0000"/>
              </a:solidFill>
            </a:endParaRPr>
          </a:p>
          <a:p>
            <a:pPr marL="0" indent="0">
              <a:lnSpc>
                <a:spcPct val="100000"/>
              </a:lnSpc>
              <a:spcBef>
                <a:spcPts val="0"/>
              </a:spcBef>
              <a:buFont typeface="Arial" panose="020B0604020202020204" pitchFamily="34" charset="0"/>
              <a:buNone/>
            </a:pPr>
            <a:endParaRPr lang="en-GB" sz="1000" b="1" dirty="0"/>
          </a:p>
        </p:txBody>
      </p:sp>
      <p:sp>
        <p:nvSpPr>
          <p:cNvPr id="2" name="TextBox 1">
            <a:extLst>
              <a:ext uri="{FF2B5EF4-FFF2-40B4-BE49-F238E27FC236}">
                <a16:creationId xmlns:a16="http://schemas.microsoft.com/office/drawing/2014/main" id="{46537ADF-FECF-4EF2-C574-8253A9EF2B08}"/>
              </a:ext>
            </a:extLst>
          </p:cNvPr>
          <p:cNvSpPr txBox="1"/>
          <p:nvPr/>
        </p:nvSpPr>
        <p:spPr>
          <a:xfrm>
            <a:off x="422511" y="1605197"/>
            <a:ext cx="9243749" cy="369332"/>
          </a:xfrm>
          <a:prstGeom prst="rect">
            <a:avLst/>
          </a:prstGeom>
          <a:noFill/>
        </p:spPr>
        <p:txBody>
          <a:bodyPr wrap="none" rtlCol="0">
            <a:spAutoFit/>
          </a:bodyPr>
          <a:lstStyle/>
          <a:p>
            <a:r>
              <a:rPr lang="en-US" sz="1800" dirty="0">
                <a:solidFill>
                  <a:schemeClr val="tx1"/>
                </a:solidFill>
              </a:rPr>
              <a:t>People on pedal bikes have the same rights as car drivers on the roads - % agreeing/disagreeing*</a:t>
            </a:r>
          </a:p>
        </p:txBody>
      </p:sp>
    </p:spTree>
    <p:extLst>
      <p:ext uri="{BB962C8B-B14F-4D97-AF65-F5344CB8AC3E}">
        <p14:creationId xmlns:p14="http://schemas.microsoft.com/office/powerpoint/2010/main" val="3500680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B7A57-7B8B-53E8-7DE1-E6882BC4310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9288E6-0D42-643C-A09F-714DA8EEF004}"/>
              </a:ext>
            </a:extLst>
          </p:cNvPr>
          <p:cNvSpPr>
            <a:spLocks noGrp="1"/>
          </p:cNvSpPr>
          <p:nvPr>
            <p:ph type="sldNum" sz="quarter" idx="12"/>
          </p:nvPr>
        </p:nvSpPr>
        <p:spPr/>
        <p:txBody>
          <a:bodyPr/>
          <a:lstStyle/>
          <a:p>
            <a:fld id="{9784CBA3-D598-4B1F-BAA3-EE14B5154290}" type="slidenum">
              <a:rPr lang="en-AU" smtClean="0"/>
              <a:pPr/>
              <a:t>37</a:t>
            </a:fld>
            <a:endParaRPr lang="en-AU" dirty="0"/>
          </a:p>
        </p:txBody>
      </p:sp>
      <p:graphicFrame>
        <p:nvGraphicFramePr>
          <p:cNvPr id="40" name="Content Placeholder 8">
            <a:extLst>
              <a:ext uri="{FF2B5EF4-FFF2-40B4-BE49-F238E27FC236}">
                <a16:creationId xmlns:a16="http://schemas.microsoft.com/office/drawing/2014/main" id="{D4FDB3C9-FF3D-1B48-77E2-39B3D1A6BE3A}"/>
              </a:ext>
            </a:extLst>
          </p:cNvPr>
          <p:cNvGraphicFramePr>
            <a:graphicFrameLocks noGrp="1"/>
          </p:cNvGraphicFramePr>
          <p:nvPr>
            <p:ph sz="quarter" idx="18"/>
            <p:extLst>
              <p:ext uri="{D42A27DB-BD31-4B8C-83A1-F6EECF244321}">
                <p14:modId xmlns:p14="http://schemas.microsoft.com/office/powerpoint/2010/main" val="546965968"/>
              </p:ext>
            </p:extLst>
          </p:nvPr>
        </p:nvGraphicFramePr>
        <p:xfrm>
          <a:off x="1627833" y="1755606"/>
          <a:ext cx="7556359" cy="3925306"/>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 Placeholder 4">
            <a:extLst>
              <a:ext uri="{FF2B5EF4-FFF2-40B4-BE49-F238E27FC236}">
                <a16:creationId xmlns:a16="http://schemas.microsoft.com/office/drawing/2014/main" id="{B3872AC0-F9DC-6E1D-5248-55C528E0E55E}"/>
              </a:ext>
            </a:extLst>
          </p:cNvPr>
          <p:cNvSpPr>
            <a:spLocks noGrp="1"/>
          </p:cNvSpPr>
          <p:nvPr>
            <p:ph type="body" sz="quarter" idx="11"/>
          </p:nvPr>
        </p:nvSpPr>
        <p:spPr>
          <a:xfrm>
            <a:off x="334964" y="180788"/>
            <a:ext cx="10691859" cy="1299219"/>
          </a:xfrm>
        </p:spPr>
        <p:txBody>
          <a:bodyPr vert="horz" lIns="72000" tIns="0" rIns="0" bIns="0" rtlCol="0" anchor="ctr" anchorCtr="0">
            <a:noAutofit/>
          </a:bodyPr>
          <a:lstStyle/>
          <a:p>
            <a:r>
              <a:rPr lang="en-GB" sz="2400" dirty="0"/>
              <a:t>Drivers were more likely to agree that people on pedal bikes have the same rights on the roads as car drivers, than people on electric bikes.</a:t>
            </a:r>
          </a:p>
        </p:txBody>
      </p:sp>
      <p:sp>
        <p:nvSpPr>
          <p:cNvPr id="37" name="Rectangle 36">
            <a:extLst>
              <a:ext uri="{FF2B5EF4-FFF2-40B4-BE49-F238E27FC236}">
                <a16:creationId xmlns:a16="http://schemas.microsoft.com/office/drawing/2014/main" id="{BB0FBBE0-3248-44E8-0FAE-590986980BCF}"/>
              </a:ext>
            </a:extLst>
          </p:cNvPr>
          <p:cNvSpPr/>
          <p:nvPr/>
        </p:nvSpPr>
        <p:spPr>
          <a:xfrm>
            <a:off x="334963" y="6376021"/>
            <a:ext cx="8651382" cy="400110"/>
          </a:xfrm>
          <a:prstGeom prst="rect">
            <a:avLst/>
          </a:prstGeom>
        </p:spPr>
        <p:txBody>
          <a:bodyPr wrap="square" anchor="ctr">
            <a:spAutoFit/>
          </a:bodyPr>
          <a:lstStyle/>
          <a:p>
            <a:r>
              <a:rPr lang="en-US" sz="1000" dirty="0"/>
              <a:t>Q3. How much do you agree or disagree that……</a:t>
            </a:r>
          </a:p>
          <a:p>
            <a:r>
              <a:rPr lang="en-US" sz="1000" dirty="0"/>
              <a:t>Note: In previous waves these two statements were combined: </a:t>
            </a:r>
            <a:r>
              <a:rPr lang="en-US" sz="1000" i="1" dirty="0"/>
              <a:t>People on pedal or electric bikes have the same rights as car drivers on the roads</a:t>
            </a:r>
          </a:p>
        </p:txBody>
      </p:sp>
      <p:graphicFrame>
        <p:nvGraphicFramePr>
          <p:cNvPr id="21" name="Table 57">
            <a:extLst>
              <a:ext uri="{FF2B5EF4-FFF2-40B4-BE49-F238E27FC236}">
                <a16:creationId xmlns:a16="http://schemas.microsoft.com/office/drawing/2014/main" id="{F13B575B-1A29-77E1-FE44-5632F8A655CF}"/>
              </a:ext>
            </a:extLst>
          </p:cNvPr>
          <p:cNvGraphicFramePr>
            <a:graphicFrameLocks noGrp="1"/>
          </p:cNvGraphicFramePr>
          <p:nvPr>
            <p:extLst>
              <p:ext uri="{D42A27DB-BD31-4B8C-83A1-F6EECF244321}">
                <p14:modId xmlns:p14="http://schemas.microsoft.com/office/powerpoint/2010/main" val="2373089864"/>
              </p:ext>
            </p:extLst>
          </p:nvPr>
        </p:nvGraphicFramePr>
        <p:xfrm>
          <a:off x="4310742" y="2165325"/>
          <a:ext cx="4783016" cy="370840"/>
        </p:xfrm>
        <a:graphic>
          <a:graphicData uri="http://schemas.openxmlformats.org/drawingml/2006/table">
            <a:tbl>
              <a:tblPr>
                <a:tableStyleId>{69012ECD-51FC-41F1-AA8D-1B2483CD663E}</a:tableStyleId>
              </a:tblPr>
              <a:tblGrid>
                <a:gridCol w="2391508">
                  <a:extLst>
                    <a:ext uri="{9D8B030D-6E8A-4147-A177-3AD203B41FA5}">
                      <a16:colId xmlns:a16="http://schemas.microsoft.com/office/drawing/2014/main" val="155627553"/>
                    </a:ext>
                  </a:extLst>
                </a:gridCol>
                <a:gridCol w="2391508">
                  <a:extLst>
                    <a:ext uri="{9D8B030D-6E8A-4147-A177-3AD203B41FA5}">
                      <a16:colId xmlns:a16="http://schemas.microsoft.com/office/drawing/2014/main" val="3832549837"/>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latin typeface="+mn-lt"/>
                        </a:rPr>
                        <a:t>53%</a:t>
                      </a:r>
                      <a:endParaRPr lang="en-GB" sz="14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u="none" strike="noStrike" kern="1200" baseline="0" dirty="0">
                          <a:solidFill>
                            <a:schemeClr val="tx1"/>
                          </a:solidFill>
                          <a:latin typeface="+mn-lt"/>
                          <a:ea typeface="+mn-ea"/>
                          <a:cs typeface="+mn-cs"/>
                        </a:rPr>
                        <a:t>61%</a:t>
                      </a:r>
                      <a:endParaRPr lang="en-GB" sz="14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sp>
        <p:nvSpPr>
          <p:cNvPr id="2" name="Text Placeholder 7">
            <a:extLst>
              <a:ext uri="{FF2B5EF4-FFF2-40B4-BE49-F238E27FC236}">
                <a16:creationId xmlns:a16="http://schemas.microsoft.com/office/drawing/2014/main" id="{409D9549-9376-E162-4A0B-5DCD83BC9E4D}"/>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4" name="TextBox 3">
            <a:extLst>
              <a:ext uri="{FF2B5EF4-FFF2-40B4-BE49-F238E27FC236}">
                <a16:creationId xmlns:a16="http://schemas.microsoft.com/office/drawing/2014/main" id="{C49E7CD1-CDEC-5EDC-69B8-9B01ECE17B7B}"/>
              </a:ext>
            </a:extLst>
          </p:cNvPr>
          <p:cNvSpPr txBox="1"/>
          <p:nvPr/>
        </p:nvSpPr>
        <p:spPr>
          <a:xfrm>
            <a:off x="3667652" y="2190540"/>
            <a:ext cx="1002197" cy="307777"/>
          </a:xfrm>
          <a:prstGeom prst="rect">
            <a:avLst/>
          </a:prstGeom>
          <a:noFill/>
        </p:spPr>
        <p:txBody>
          <a:bodyPr wrap="none" rtlCol="0">
            <a:spAutoFit/>
          </a:bodyPr>
          <a:lstStyle/>
          <a:p>
            <a:r>
              <a:rPr lang="en-US" sz="1400" b="1" dirty="0"/>
              <a:t>Total agree</a:t>
            </a:r>
            <a:endParaRPr lang="en-GB" sz="1400" b="1" dirty="0"/>
          </a:p>
        </p:txBody>
      </p:sp>
      <p:sp>
        <p:nvSpPr>
          <p:cNvPr id="7" name="TextBox 6">
            <a:extLst>
              <a:ext uri="{FF2B5EF4-FFF2-40B4-BE49-F238E27FC236}">
                <a16:creationId xmlns:a16="http://schemas.microsoft.com/office/drawing/2014/main" id="{8F262E1B-CE43-7CDF-DDD4-6E37EC53D99E}"/>
              </a:ext>
            </a:extLst>
          </p:cNvPr>
          <p:cNvSpPr txBox="1"/>
          <p:nvPr/>
        </p:nvSpPr>
        <p:spPr>
          <a:xfrm>
            <a:off x="9609440" y="6252910"/>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Tree>
    <p:extLst>
      <p:ext uri="{BB962C8B-B14F-4D97-AF65-F5344CB8AC3E}">
        <p14:creationId xmlns:p14="http://schemas.microsoft.com/office/powerpoint/2010/main" val="3359950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38</a:t>
            </a:fld>
            <a:endParaRPr lang="en-AU" dirty="0"/>
          </a:p>
        </p:txBody>
      </p:sp>
      <p:sp>
        <p:nvSpPr>
          <p:cNvPr id="7" name="Rectangle 6">
            <a:extLst>
              <a:ext uri="{FF2B5EF4-FFF2-40B4-BE49-F238E27FC236}">
                <a16:creationId xmlns:a16="http://schemas.microsoft.com/office/drawing/2014/main" id="{BCF59D52-7E16-4D80-9092-CBBD8FD882B9}"/>
              </a:ext>
            </a:extLst>
          </p:cNvPr>
          <p:cNvSpPr/>
          <p:nvPr/>
        </p:nvSpPr>
        <p:spPr>
          <a:xfrm>
            <a:off x="253418" y="6239516"/>
            <a:ext cx="7191722" cy="553998"/>
          </a:xfrm>
          <a:prstGeom prst="rect">
            <a:avLst/>
          </a:prstGeom>
        </p:spPr>
        <p:txBody>
          <a:bodyPr wrap="square" anchor="ctr">
            <a:spAutoFit/>
          </a:bodyPr>
          <a:lstStyle/>
          <a:p>
            <a:r>
              <a:rPr lang="en-US" sz="1000" dirty="0"/>
              <a:t>Q2. Please indicate how much you agree or disagree with each of these statements. </a:t>
            </a:r>
          </a:p>
          <a:p>
            <a:r>
              <a:rPr lang="en-US" sz="1000" dirty="0"/>
              <a:t>Q4. How serious do you think each of these are in terms of the risks to the safety of drivers, their passengers and/or other road users?</a:t>
            </a:r>
          </a:p>
          <a:p>
            <a:r>
              <a:rPr lang="en-US" sz="1000" dirty="0"/>
              <a:t>Q5. Which of the following have you done at all in the last 12 months, even if only on one occasion or for a short distance? </a:t>
            </a:r>
            <a:endParaRPr lang="en-GB" sz="1000" dirty="0"/>
          </a:p>
        </p:txBody>
      </p:sp>
      <p:sp>
        <p:nvSpPr>
          <p:cNvPr id="12" name="Text Placeholder 4"/>
          <p:cNvSpPr>
            <a:spLocks noGrp="1"/>
          </p:cNvSpPr>
          <p:nvPr>
            <p:ph type="body" sz="quarter" idx="11"/>
          </p:nvPr>
        </p:nvSpPr>
        <p:spPr>
          <a:xfrm>
            <a:off x="334964" y="180788"/>
            <a:ext cx="10647362" cy="1299219"/>
          </a:xfrm>
        </p:spPr>
        <p:txBody>
          <a:bodyPr vert="horz" lIns="72000" tIns="0" rIns="0" bIns="0" rtlCol="0" anchor="ctr" anchorCtr="0">
            <a:noAutofit/>
          </a:bodyPr>
          <a:lstStyle/>
          <a:p>
            <a:r>
              <a:rPr lang="en-GB" sz="2400" dirty="0"/>
              <a:t>Pavement parking is a fairly common driving behaviour – three in ten drivers reported having done this over the last 12 months, which is an increase from Aug ‘24 (25%). Consistent with last wave, around two fifths think it is sometimes necessary to park on pavements and do not consider it a serious driving behaviour.</a:t>
            </a:r>
          </a:p>
        </p:txBody>
      </p:sp>
      <p:graphicFrame>
        <p:nvGraphicFramePr>
          <p:cNvPr id="5" name="Table 4">
            <a:extLst>
              <a:ext uri="{FF2B5EF4-FFF2-40B4-BE49-F238E27FC236}">
                <a16:creationId xmlns:a16="http://schemas.microsoft.com/office/drawing/2014/main" id="{339BD0C0-45BB-D0A4-090E-8794A70FAF18}"/>
              </a:ext>
            </a:extLst>
          </p:cNvPr>
          <p:cNvGraphicFramePr>
            <a:graphicFrameLocks noGrp="1"/>
          </p:cNvGraphicFramePr>
          <p:nvPr>
            <p:extLst>
              <p:ext uri="{D42A27DB-BD31-4B8C-83A1-F6EECF244321}">
                <p14:modId xmlns:p14="http://schemas.microsoft.com/office/powerpoint/2010/main" val="2937767009"/>
              </p:ext>
            </p:extLst>
          </p:nvPr>
        </p:nvGraphicFramePr>
        <p:xfrm>
          <a:off x="9429151" y="1691621"/>
          <a:ext cx="771563" cy="1614288"/>
        </p:xfrm>
        <a:graphic>
          <a:graphicData uri="http://schemas.openxmlformats.org/drawingml/2006/table">
            <a:tbl>
              <a:tblPr firstRow="1" bandRow="1">
                <a:tableStyleId>{2D5ABB26-0587-4C30-8999-92F81FD0307C}</a:tableStyleId>
              </a:tblPr>
              <a:tblGrid>
                <a:gridCol w="771563">
                  <a:extLst>
                    <a:ext uri="{9D8B030D-6E8A-4147-A177-3AD203B41FA5}">
                      <a16:colId xmlns:a16="http://schemas.microsoft.com/office/drawing/2014/main" val="20000"/>
                    </a:ext>
                  </a:extLst>
                </a:gridCol>
              </a:tblGrid>
              <a:tr h="729634">
                <a:tc>
                  <a:txBody>
                    <a:bodyPr/>
                    <a:lstStyle/>
                    <a:p>
                      <a:pPr algn="ctr"/>
                      <a:r>
                        <a:rPr lang="en-GB" sz="1400" b="1" dirty="0">
                          <a:solidFill>
                            <a:schemeClr val="tx1"/>
                          </a:solidFill>
                        </a:rPr>
                        <a:t>Total agree</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423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40%</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423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40%</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9666103"/>
                  </a:ext>
                </a:extLst>
              </a:tr>
            </a:tbl>
          </a:graphicData>
        </a:graphic>
      </p:graphicFrame>
      <p:graphicFrame>
        <p:nvGraphicFramePr>
          <p:cNvPr id="6" name="Content Placeholder 8">
            <a:extLst>
              <a:ext uri="{FF2B5EF4-FFF2-40B4-BE49-F238E27FC236}">
                <a16:creationId xmlns:a16="http://schemas.microsoft.com/office/drawing/2014/main" id="{778C5E82-4930-8ECD-ADAE-39A7823E1A53}"/>
              </a:ext>
            </a:extLst>
          </p:cNvPr>
          <p:cNvGraphicFramePr>
            <a:graphicFrameLocks noGrp="1"/>
          </p:cNvGraphicFramePr>
          <p:nvPr>
            <p:ph sz="quarter" idx="18"/>
            <p:extLst>
              <p:ext uri="{D42A27DB-BD31-4B8C-83A1-F6EECF244321}">
                <p14:modId xmlns:p14="http://schemas.microsoft.com/office/powerpoint/2010/main" val="680130456"/>
              </p:ext>
            </p:extLst>
          </p:nvPr>
        </p:nvGraphicFramePr>
        <p:xfrm>
          <a:off x="1657034" y="1780473"/>
          <a:ext cx="7867214" cy="2065007"/>
        </p:xfrm>
        <a:graphic>
          <a:graphicData uri="http://schemas.openxmlformats.org/drawingml/2006/chart">
            <c:chart xmlns:c="http://schemas.openxmlformats.org/drawingml/2006/chart" xmlns:r="http://schemas.openxmlformats.org/officeDocument/2006/relationships" r:id="rId3"/>
          </a:graphicData>
        </a:graphic>
      </p:graphicFrame>
      <p:cxnSp>
        <p:nvCxnSpPr>
          <p:cNvPr id="11" name="Straight Connector 10">
            <a:extLst>
              <a:ext uri="{FF2B5EF4-FFF2-40B4-BE49-F238E27FC236}">
                <a16:creationId xmlns:a16="http://schemas.microsoft.com/office/drawing/2014/main" id="{2D8FFCBF-E981-69D2-15CC-B4FA0848D90A}"/>
              </a:ext>
            </a:extLst>
          </p:cNvPr>
          <p:cNvCxnSpPr>
            <a:cxnSpLocks/>
          </p:cNvCxnSpPr>
          <p:nvPr/>
        </p:nvCxnSpPr>
        <p:spPr>
          <a:xfrm flipH="1">
            <a:off x="603288" y="3960641"/>
            <a:ext cx="10876506" cy="0"/>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FD374570-9A0E-CCA0-DA0B-BBE6D3B074A0}"/>
              </a:ext>
            </a:extLst>
          </p:cNvPr>
          <p:cNvGraphicFramePr>
            <a:graphicFrameLocks noGrp="1"/>
          </p:cNvGraphicFramePr>
          <p:nvPr>
            <p:extLst>
              <p:ext uri="{D42A27DB-BD31-4B8C-83A1-F6EECF244321}">
                <p14:modId xmlns:p14="http://schemas.microsoft.com/office/powerpoint/2010/main" val="4225929954"/>
              </p:ext>
            </p:extLst>
          </p:nvPr>
        </p:nvGraphicFramePr>
        <p:xfrm>
          <a:off x="9439201" y="4044989"/>
          <a:ext cx="800268" cy="1563618"/>
        </p:xfrm>
        <a:graphic>
          <a:graphicData uri="http://schemas.openxmlformats.org/drawingml/2006/table">
            <a:tbl>
              <a:tblPr firstRow="1" bandRow="1">
                <a:tableStyleId>{2D5ABB26-0587-4C30-8999-92F81FD0307C}</a:tableStyleId>
              </a:tblPr>
              <a:tblGrid>
                <a:gridCol w="800268">
                  <a:extLst>
                    <a:ext uri="{9D8B030D-6E8A-4147-A177-3AD203B41FA5}">
                      <a16:colId xmlns:a16="http://schemas.microsoft.com/office/drawing/2014/main" val="20000"/>
                    </a:ext>
                  </a:extLst>
                </a:gridCol>
              </a:tblGrid>
              <a:tr h="656551">
                <a:tc>
                  <a:txBody>
                    <a:bodyPr/>
                    <a:lstStyle/>
                    <a:p>
                      <a:pPr algn="ctr"/>
                      <a:r>
                        <a:rPr lang="en-GB" sz="1400" b="1" dirty="0">
                          <a:solidFill>
                            <a:schemeClr val="tx1"/>
                          </a:solidFill>
                        </a:rPr>
                        <a:t>Total serious</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24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57%</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346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59%</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8555412"/>
                  </a:ext>
                </a:extLst>
              </a:tr>
            </a:tbl>
          </a:graphicData>
        </a:graphic>
      </p:graphicFrame>
      <p:graphicFrame>
        <p:nvGraphicFramePr>
          <p:cNvPr id="18" name="Content Placeholder 8">
            <a:extLst>
              <a:ext uri="{FF2B5EF4-FFF2-40B4-BE49-F238E27FC236}">
                <a16:creationId xmlns:a16="http://schemas.microsoft.com/office/drawing/2014/main" id="{A9CC5507-E703-E4AE-303D-C611043E595E}"/>
              </a:ext>
            </a:extLst>
          </p:cNvPr>
          <p:cNvGraphicFramePr>
            <a:graphicFrameLocks/>
          </p:cNvGraphicFramePr>
          <p:nvPr>
            <p:extLst>
              <p:ext uri="{D42A27DB-BD31-4B8C-83A1-F6EECF244321}">
                <p14:modId xmlns:p14="http://schemas.microsoft.com/office/powerpoint/2010/main" val="1505387768"/>
              </p:ext>
            </p:extLst>
          </p:nvPr>
        </p:nvGraphicFramePr>
        <p:xfrm>
          <a:off x="1799262" y="4073551"/>
          <a:ext cx="7724985" cy="2065007"/>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546759B9-24B0-8BAD-F28B-3BE89570F68A}"/>
              </a:ext>
            </a:extLst>
          </p:cNvPr>
          <p:cNvSpPr txBox="1"/>
          <p:nvPr/>
        </p:nvSpPr>
        <p:spPr>
          <a:xfrm>
            <a:off x="290666" y="1775807"/>
            <a:ext cx="1466850" cy="1323439"/>
          </a:xfrm>
          <a:prstGeom prst="rect">
            <a:avLst/>
          </a:prstGeom>
          <a:noFill/>
          <a:ln>
            <a:solidFill>
              <a:schemeClr val="accent1"/>
            </a:solidFill>
          </a:ln>
        </p:spPr>
        <p:txBody>
          <a:bodyPr wrap="square" rtlCol="0">
            <a:spAutoFit/>
          </a:bodyPr>
          <a:lstStyle/>
          <a:p>
            <a:pPr algn="ctr"/>
            <a:r>
              <a:rPr lang="en-GB" sz="1600" dirty="0"/>
              <a:t>31% of drivers reported they had pavement parked in last 12 months</a:t>
            </a:r>
          </a:p>
        </p:txBody>
      </p:sp>
      <p:sp>
        <p:nvSpPr>
          <p:cNvPr id="4" name="Text Placeholder 7">
            <a:extLst>
              <a:ext uri="{FF2B5EF4-FFF2-40B4-BE49-F238E27FC236}">
                <a16:creationId xmlns:a16="http://schemas.microsoft.com/office/drawing/2014/main" id="{38BA7C27-914C-14DE-0F42-09BB5154A923}"/>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8" name="TextBox 7">
            <a:extLst>
              <a:ext uri="{FF2B5EF4-FFF2-40B4-BE49-F238E27FC236}">
                <a16:creationId xmlns:a16="http://schemas.microsoft.com/office/drawing/2014/main" id="{66C79508-F67A-3A1C-553F-9850F9183DC8}"/>
              </a:ext>
            </a:extLst>
          </p:cNvPr>
          <p:cNvSpPr txBox="1"/>
          <p:nvPr/>
        </p:nvSpPr>
        <p:spPr>
          <a:xfrm>
            <a:off x="9609440" y="6266245"/>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Tree>
    <p:extLst>
      <p:ext uri="{BB962C8B-B14F-4D97-AF65-F5344CB8AC3E}">
        <p14:creationId xmlns:p14="http://schemas.microsoft.com/office/powerpoint/2010/main" val="12930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39</a:t>
            </a:fld>
            <a:endParaRPr lang="en-AU" dirty="0"/>
          </a:p>
        </p:txBody>
      </p:sp>
      <p:sp>
        <p:nvSpPr>
          <p:cNvPr id="7" name="Rectangle 6">
            <a:extLst>
              <a:ext uri="{FF2B5EF4-FFF2-40B4-BE49-F238E27FC236}">
                <a16:creationId xmlns:a16="http://schemas.microsoft.com/office/drawing/2014/main" id="{BCF59D52-7E16-4D80-9092-CBBD8FD882B9}"/>
              </a:ext>
            </a:extLst>
          </p:cNvPr>
          <p:cNvSpPr/>
          <p:nvPr/>
        </p:nvSpPr>
        <p:spPr>
          <a:xfrm>
            <a:off x="157984" y="6339416"/>
            <a:ext cx="6894748" cy="400110"/>
          </a:xfrm>
          <a:prstGeom prst="rect">
            <a:avLst/>
          </a:prstGeom>
        </p:spPr>
        <p:txBody>
          <a:bodyPr wrap="square" anchor="ctr">
            <a:spAutoFit/>
          </a:bodyPr>
          <a:lstStyle/>
          <a:p>
            <a:r>
              <a:rPr lang="en-US" sz="1000" dirty="0"/>
              <a:t>Q8. Before today, had you heard of something called the hierarchy of road users? </a:t>
            </a:r>
          </a:p>
          <a:p>
            <a:r>
              <a:rPr lang="en-US" sz="1000" dirty="0"/>
              <a:t>Q9. Please drag and drop the following types of road user into the order that you think represents the ‘hierarchy of road users’. </a:t>
            </a:r>
            <a:endParaRPr lang="en-GB" sz="1000" dirty="0"/>
          </a:p>
        </p:txBody>
      </p:sp>
      <p:sp>
        <p:nvSpPr>
          <p:cNvPr id="12" name="Text Placeholder 4"/>
          <p:cNvSpPr>
            <a:spLocks noGrp="1"/>
          </p:cNvSpPr>
          <p:nvPr>
            <p:ph type="body" sz="quarter" idx="11"/>
          </p:nvPr>
        </p:nvSpPr>
        <p:spPr>
          <a:xfrm>
            <a:off x="334964" y="180788"/>
            <a:ext cx="10664996" cy="1299219"/>
          </a:xfrm>
        </p:spPr>
        <p:txBody>
          <a:bodyPr vert="horz" lIns="72000" tIns="0" rIns="0" bIns="0" rtlCol="0" anchor="ctr" anchorCtr="0">
            <a:noAutofit/>
          </a:bodyPr>
          <a:lstStyle/>
          <a:p>
            <a:r>
              <a:rPr lang="en-GB" sz="2200" dirty="0"/>
              <a:t>More drivers this wave (two fifths) had heard of the hierarchy of road users. Relatively few correctly stated the whole order of the hierarchy, although, as previously, this mainly reflected the high proportion of drivers that switched the order of people cycling and horse riding. </a:t>
            </a:r>
          </a:p>
        </p:txBody>
      </p:sp>
      <p:graphicFrame>
        <p:nvGraphicFramePr>
          <p:cNvPr id="9" name="Chart 8">
            <a:extLst>
              <a:ext uri="{FF2B5EF4-FFF2-40B4-BE49-F238E27FC236}">
                <a16:creationId xmlns:a16="http://schemas.microsoft.com/office/drawing/2014/main" id="{2274362B-C26C-4FE7-BF4A-ABBC525F941D}"/>
              </a:ext>
            </a:extLst>
          </p:cNvPr>
          <p:cNvGraphicFramePr/>
          <p:nvPr>
            <p:extLst>
              <p:ext uri="{D42A27DB-BD31-4B8C-83A1-F6EECF244321}">
                <p14:modId xmlns:p14="http://schemas.microsoft.com/office/powerpoint/2010/main" val="701795882"/>
              </p:ext>
            </p:extLst>
          </p:nvPr>
        </p:nvGraphicFramePr>
        <p:xfrm>
          <a:off x="462223" y="1626747"/>
          <a:ext cx="4214877" cy="41398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Placeholder 13">
            <a:extLst>
              <a:ext uri="{FF2B5EF4-FFF2-40B4-BE49-F238E27FC236}">
                <a16:creationId xmlns:a16="http://schemas.microsoft.com/office/drawing/2014/main" id="{5FBD9764-7CB0-A2C8-2E95-2462C54CCBCE}"/>
              </a:ext>
            </a:extLst>
          </p:cNvPr>
          <p:cNvGraphicFramePr>
            <a:graphicFrameLocks/>
          </p:cNvGraphicFramePr>
          <p:nvPr>
            <p:extLst>
              <p:ext uri="{D42A27DB-BD31-4B8C-83A1-F6EECF244321}">
                <p14:modId xmlns:p14="http://schemas.microsoft.com/office/powerpoint/2010/main" val="1298859703"/>
              </p:ext>
            </p:extLst>
          </p:nvPr>
        </p:nvGraphicFramePr>
        <p:xfrm>
          <a:off x="5365932" y="2051712"/>
          <a:ext cx="5987868" cy="4178382"/>
        </p:xfrm>
        <a:graphic>
          <a:graphicData uri="http://schemas.openxmlformats.org/drawingml/2006/chart">
            <c:chart xmlns:c="http://schemas.openxmlformats.org/drawingml/2006/chart" xmlns:r="http://schemas.openxmlformats.org/officeDocument/2006/relationships" r:id="rId4"/>
          </a:graphicData>
        </a:graphic>
      </p:graphicFrame>
      <p:sp>
        <p:nvSpPr>
          <p:cNvPr id="4" name="Arrow: Down 3">
            <a:extLst>
              <a:ext uri="{FF2B5EF4-FFF2-40B4-BE49-F238E27FC236}">
                <a16:creationId xmlns:a16="http://schemas.microsoft.com/office/drawing/2014/main" id="{C704F20D-C2A2-CD5E-0393-90B401EEF91D}"/>
              </a:ext>
            </a:extLst>
          </p:cNvPr>
          <p:cNvSpPr/>
          <p:nvPr/>
        </p:nvSpPr>
        <p:spPr>
          <a:xfrm>
            <a:off x="5755472" y="3192528"/>
            <a:ext cx="234306" cy="2205680"/>
          </a:xfrm>
          <a:prstGeom prst="down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 Placeholder 14">
            <a:extLst>
              <a:ext uri="{FF2B5EF4-FFF2-40B4-BE49-F238E27FC236}">
                <a16:creationId xmlns:a16="http://schemas.microsoft.com/office/drawing/2014/main" id="{B0783055-1A94-92E2-3CB8-3685E9887A35}"/>
              </a:ext>
            </a:extLst>
          </p:cNvPr>
          <p:cNvSpPr txBox="1">
            <a:spLocks/>
          </p:cNvSpPr>
          <p:nvPr/>
        </p:nvSpPr>
        <p:spPr>
          <a:xfrm>
            <a:off x="5162517" y="2746886"/>
            <a:ext cx="1439990" cy="339717"/>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Pct val="100000"/>
              <a:buFont typeface="Arial"/>
              <a:buNone/>
              <a:tabLst/>
              <a:defRPr sz="1200" b="1" kern="1200">
                <a:solidFill>
                  <a:schemeClr val="tx1"/>
                </a:solidFill>
                <a:latin typeface="+mj-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dirty="0"/>
              <a:t>More vulnerable</a:t>
            </a:r>
            <a:endParaRPr lang="en-GB" sz="1400" b="0" dirty="0"/>
          </a:p>
        </p:txBody>
      </p:sp>
      <p:sp>
        <p:nvSpPr>
          <p:cNvPr id="6" name="Text Placeholder 14">
            <a:extLst>
              <a:ext uri="{FF2B5EF4-FFF2-40B4-BE49-F238E27FC236}">
                <a16:creationId xmlns:a16="http://schemas.microsoft.com/office/drawing/2014/main" id="{A83D3419-ECC3-49FC-05F0-B28D5A8D2761}"/>
              </a:ext>
            </a:extLst>
          </p:cNvPr>
          <p:cNvSpPr txBox="1">
            <a:spLocks/>
          </p:cNvSpPr>
          <p:nvPr/>
        </p:nvSpPr>
        <p:spPr>
          <a:xfrm>
            <a:off x="5266638" y="5470254"/>
            <a:ext cx="1352601" cy="339717"/>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Pct val="100000"/>
              <a:buFont typeface="Arial"/>
              <a:buNone/>
              <a:tabLst/>
              <a:defRPr sz="1200" b="1" kern="1200">
                <a:solidFill>
                  <a:schemeClr val="tx1"/>
                </a:solidFill>
                <a:latin typeface="+mj-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dirty="0"/>
              <a:t>Less vulnerable</a:t>
            </a:r>
            <a:endParaRPr lang="en-GB" sz="1400" b="0" dirty="0"/>
          </a:p>
        </p:txBody>
      </p:sp>
      <p:sp>
        <p:nvSpPr>
          <p:cNvPr id="11" name="Text Placeholder 14">
            <a:extLst>
              <a:ext uri="{FF2B5EF4-FFF2-40B4-BE49-F238E27FC236}">
                <a16:creationId xmlns:a16="http://schemas.microsoft.com/office/drawing/2014/main" id="{E73135B5-78E5-67BE-6840-D6653A102445}"/>
              </a:ext>
            </a:extLst>
          </p:cNvPr>
          <p:cNvSpPr txBox="1">
            <a:spLocks/>
          </p:cNvSpPr>
          <p:nvPr/>
        </p:nvSpPr>
        <p:spPr>
          <a:xfrm>
            <a:off x="5162517" y="1737705"/>
            <a:ext cx="6544752" cy="631440"/>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Pct val="100000"/>
              <a:buFont typeface="Arial"/>
              <a:buNone/>
              <a:tabLst/>
              <a:defRPr sz="1200" b="1" kern="1200">
                <a:solidFill>
                  <a:schemeClr val="tx1"/>
                </a:solidFill>
                <a:latin typeface="+mj-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b="0" dirty="0"/>
              <a:t>Proportion of drivers that placed each category in the correct position in the hierarchy</a:t>
            </a:r>
            <a:endParaRPr lang="en-GB" sz="1800" b="0" dirty="0"/>
          </a:p>
        </p:txBody>
      </p:sp>
      <p:sp>
        <p:nvSpPr>
          <p:cNvPr id="14" name="TextBox 13">
            <a:extLst>
              <a:ext uri="{FF2B5EF4-FFF2-40B4-BE49-F238E27FC236}">
                <a16:creationId xmlns:a16="http://schemas.microsoft.com/office/drawing/2014/main" id="{E329DAE7-0CEF-9528-FBFF-F393C5A40250}"/>
              </a:ext>
            </a:extLst>
          </p:cNvPr>
          <p:cNvSpPr txBox="1"/>
          <p:nvPr/>
        </p:nvSpPr>
        <p:spPr>
          <a:xfrm>
            <a:off x="10200744" y="2646056"/>
            <a:ext cx="1815166" cy="738664"/>
          </a:xfrm>
          <a:prstGeom prst="rect">
            <a:avLst/>
          </a:prstGeom>
          <a:noFill/>
          <a:ln>
            <a:solidFill>
              <a:schemeClr val="accent1"/>
            </a:solidFill>
          </a:ln>
        </p:spPr>
        <p:txBody>
          <a:bodyPr wrap="square" rtlCol="0">
            <a:spAutoFit/>
          </a:bodyPr>
          <a:lstStyle/>
          <a:p>
            <a:pPr algn="ctr"/>
            <a:r>
              <a:rPr lang="en-GB" sz="1400" dirty="0"/>
              <a:t>Correct order overall: Aug ’24 - </a:t>
            </a:r>
            <a:r>
              <a:rPr lang="en-GB" sz="1400" b="1" dirty="0"/>
              <a:t>25%</a:t>
            </a:r>
            <a:r>
              <a:rPr lang="en-GB" sz="1400" dirty="0"/>
              <a:t>  </a:t>
            </a:r>
          </a:p>
          <a:p>
            <a:pPr algn="ctr"/>
            <a:r>
              <a:rPr lang="en-GB" sz="1400" dirty="0"/>
              <a:t>Feb ‘25 - </a:t>
            </a:r>
            <a:r>
              <a:rPr lang="en-GB" sz="1400" b="1" dirty="0"/>
              <a:t>23%</a:t>
            </a:r>
            <a:endParaRPr lang="en-GB" sz="1400" dirty="0"/>
          </a:p>
        </p:txBody>
      </p:sp>
      <p:sp>
        <p:nvSpPr>
          <p:cNvPr id="15" name="TextBox 14">
            <a:extLst>
              <a:ext uri="{FF2B5EF4-FFF2-40B4-BE49-F238E27FC236}">
                <a16:creationId xmlns:a16="http://schemas.microsoft.com/office/drawing/2014/main" id="{6C9C9E61-A3AA-8AD0-A02B-104D81D6730B}"/>
              </a:ext>
            </a:extLst>
          </p:cNvPr>
          <p:cNvSpPr txBox="1"/>
          <p:nvPr/>
        </p:nvSpPr>
        <p:spPr>
          <a:xfrm>
            <a:off x="10204418" y="3752928"/>
            <a:ext cx="1811492" cy="1384995"/>
          </a:xfrm>
          <a:prstGeom prst="rect">
            <a:avLst/>
          </a:prstGeom>
          <a:noFill/>
          <a:ln>
            <a:solidFill>
              <a:schemeClr val="accent1"/>
            </a:solidFill>
          </a:ln>
        </p:spPr>
        <p:txBody>
          <a:bodyPr wrap="square" rtlCol="0">
            <a:spAutoFit/>
          </a:bodyPr>
          <a:lstStyle/>
          <a:p>
            <a:pPr algn="ctr"/>
            <a:r>
              <a:rPr lang="en-GB" sz="1400" dirty="0"/>
              <a:t>Correctly said </a:t>
            </a:r>
            <a:r>
              <a:rPr lang="en-GB" sz="1400" b="1" dirty="0"/>
              <a:t>all</a:t>
            </a:r>
            <a:r>
              <a:rPr lang="en-GB" sz="1400" dirty="0"/>
              <a:t> motor vehicles less vulnerable than other road users: </a:t>
            </a:r>
          </a:p>
          <a:p>
            <a:pPr algn="ctr"/>
            <a:r>
              <a:rPr lang="en-GB" sz="1400" dirty="0"/>
              <a:t>Aug ‘24 - </a:t>
            </a:r>
            <a:r>
              <a:rPr lang="en-GB" sz="1400" b="1" dirty="0"/>
              <a:t>72%</a:t>
            </a:r>
          </a:p>
          <a:p>
            <a:pPr algn="ctr"/>
            <a:r>
              <a:rPr lang="en-GB" sz="1400" dirty="0"/>
              <a:t>Feb ‘25 - </a:t>
            </a:r>
            <a:r>
              <a:rPr lang="en-GB" sz="1400" b="1" dirty="0"/>
              <a:t>70% </a:t>
            </a:r>
            <a:endParaRPr lang="en-GB" sz="1400" dirty="0"/>
          </a:p>
        </p:txBody>
      </p:sp>
      <p:cxnSp>
        <p:nvCxnSpPr>
          <p:cNvPr id="16" name="Straight Connector 15">
            <a:extLst>
              <a:ext uri="{FF2B5EF4-FFF2-40B4-BE49-F238E27FC236}">
                <a16:creationId xmlns:a16="http://schemas.microsoft.com/office/drawing/2014/main" id="{638A07A5-D8C0-0C5F-3412-83038F0087DE}"/>
              </a:ext>
            </a:extLst>
          </p:cNvPr>
          <p:cNvCxnSpPr>
            <a:cxnSpLocks/>
          </p:cNvCxnSpPr>
          <p:nvPr/>
        </p:nvCxnSpPr>
        <p:spPr>
          <a:xfrm flipV="1">
            <a:off x="4827538" y="1626747"/>
            <a:ext cx="0" cy="4286590"/>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sp>
        <p:nvSpPr>
          <p:cNvPr id="10" name="Text Placeholder 7">
            <a:extLst>
              <a:ext uri="{FF2B5EF4-FFF2-40B4-BE49-F238E27FC236}">
                <a16:creationId xmlns:a16="http://schemas.microsoft.com/office/drawing/2014/main" id="{A9A0ABED-930C-49B9-2668-9812BF103B53}"/>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13" name="Oval 12">
            <a:extLst>
              <a:ext uri="{FF2B5EF4-FFF2-40B4-BE49-F238E27FC236}">
                <a16:creationId xmlns:a16="http://schemas.microsoft.com/office/drawing/2014/main" id="{32AAF28C-76E5-3356-71E9-CCB1C63CDDB3}"/>
              </a:ext>
            </a:extLst>
          </p:cNvPr>
          <p:cNvSpPr/>
          <p:nvPr/>
        </p:nvSpPr>
        <p:spPr>
          <a:xfrm>
            <a:off x="2940527" y="3032411"/>
            <a:ext cx="400196" cy="283137"/>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2147350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E5AE05D4-C2DD-4795-B654-F3299A59B932}"/>
              </a:ext>
            </a:extLst>
          </p:cNvPr>
          <p:cNvSpPr>
            <a:spLocks noGrp="1"/>
          </p:cNvSpPr>
          <p:nvPr>
            <p:ph type="body" sz="quarter" idx="15"/>
          </p:nvPr>
        </p:nvSpPr>
        <p:spPr>
          <a:xfrm>
            <a:off x="566525" y="2380735"/>
            <a:ext cx="5337983" cy="355600"/>
          </a:xfrm>
        </p:spPr>
        <p:txBody>
          <a:bodyPr/>
          <a:lstStyle/>
          <a:p>
            <a:r>
              <a:rPr lang="en-US" dirty="0"/>
              <a:t>Quantitative survey</a:t>
            </a:r>
          </a:p>
        </p:txBody>
      </p:sp>
      <p:sp>
        <p:nvSpPr>
          <p:cNvPr id="7" name="Text Placeholder 6">
            <a:extLst>
              <a:ext uri="{FF2B5EF4-FFF2-40B4-BE49-F238E27FC236}">
                <a16:creationId xmlns:a16="http://schemas.microsoft.com/office/drawing/2014/main" id="{0CDE4C6D-C5AC-4AA8-B676-AAD44C0D0174}"/>
              </a:ext>
            </a:extLst>
          </p:cNvPr>
          <p:cNvSpPr>
            <a:spLocks noGrp="1"/>
          </p:cNvSpPr>
          <p:nvPr>
            <p:ph type="body" sz="quarter" idx="14"/>
          </p:nvPr>
        </p:nvSpPr>
        <p:spPr>
          <a:xfrm>
            <a:off x="472863" y="1866385"/>
            <a:ext cx="11053762" cy="355600"/>
          </a:xfrm>
        </p:spPr>
        <p:txBody>
          <a:bodyPr/>
          <a:lstStyle/>
          <a:p>
            <a:r>
              <a:rPr lang="en-GB" dirty="0"/>
              <a:t>Online survey (panel)</a:t>
            </a:r>
          </a:p>
        </p:txBody>
      </p:sp>
      <p:sp>
        <p:nvSpPr>
          <p:cNvPr id="6" name="Text Placeholder 5">
            <a:extLst>
              <a:ext uri="{FF2B5EF4-FFF2-40B4-BE49-F238E27FC236}">
                <a16:creationId xmlns:a16="http://schemas.microsoft.com/office/drawing/2014/main" id="{73FDA647-3993-4D57-84BE-5E65404B0FC6}"/>
              </a:ext>
            </a:extLst>
          </p:cNvPr>
          <p:cNvSpPr>
            <a:spLocks noGrp="1"/>
          </p:cNvSpPr>
          <p:nvPr>
            <p:ph type="body" sz="quarter" idx="13"/>
          </p:nvPr>
        </p:nvSpPr>
        <p:spPr>
          <a:xfrm>
            <a:off x="472863" y="1466335"/>
            <a:ext cx="11053762" cy="355600"/>
          </a:xfrm>
        </p:spPr>
        <p:txBody>
          <a:bodyPr/>
          <a:lstStyle/>
          <a:p>
            <a:r>
              <a:rPr lang="en-GB" dirty="0"/>
              <a:t>Research method:</a:t>
            </a:r>
          </a:p>
        </p:txBody>
      </p:sp>
      <p:sp>
        <p:nvSpPr>
          <p:cNvPr id="4" name="Text Placeholder 3">
            <a:extLst>
              <a:ext uri="{FF2B5EF4-FFF2-40B4-BE49-F238E27FC236}">
                <a16:creationId xmlns:a16="http://schemas.microsoft.com/office/drawing/2014/main" id="{EC5DA8EC-FFAA-4313-B2C4-534C96D2F81F}"/>
              </a:ext>
            </a:extLst>
          </p:cNvPr>
          <p:cNvSpPr>
            <a:spLocks noGrp="1"/>
          </p:cNvSpPr>
          <p:nvPr>
            <p:ph type="body" sz="quarter" idx="11"/>
          </p:nvPr>
        </p:nvSpPr>
        <p:spPr>
          <a:xfrm>
            <a:off x="334964" y="180789"/>
            <a:ext cx="4356090" cy="1285546"/>
          </a:xfrm>
        </p:spPr>
        <p:txBody>
          <a:bodyPr/>
          <a:lstStyle/>
          <a:p>
            <a:r>
              <a:rPr lang="en-GB" dirty="0"/>
              <a:t>Method &amp; sample</a:t>
            </a:r>
          </a:p>
        </p:txBody>
      </p:sp>
      <p:sp>
        <p:nvSpPr>
          <p:cNvPr id="2" name="Slide Number Placeholder 1"/>
          <p:cNvSpPr>
            <a:spLocks noGrp="1"/>
          </p:cNvSpPr>
          <p:nvPr>
            <p:ph type="sldNum" sz="quarter" idx="12"/>
          </p:nvPr>
        </p:nvSpPr>
        <p:spPr/>
        <p:txBody>
          <a:bodyPr/>
          <a:lstStyle/>
          <a:p>
            <a:fld id="{86CB4B4D-7CA3-9044-876B-883B54F8677D}" type="slidenum">
              <a:rPr lang="en-GB" smtClean="0"/>
              <a:pPr/>
              <a:t>4</a:t>
            </a:fld>
            <a:endParaRPr lang="en-GB" dirty="0"/>
          </a:p>
        </p:txBody>
      </p:sp>
      <p:sp>
        <p:nvSpPr>
          <p:cNvPr id="10" name="Text Placeholder 9">
            <a:extLst>
              <a:ext uri="{FF2B5EF4-FFF2-40B4-BE49-F238E27FC236}">
                <a16:creationId xmlns:a16="http://schemas.microsoft.com/office/drawing/2014/main" id="{5637AF4D-0E7B-4A20-AE2E-B0B48F549A7D}"/>
              </a:ext>
            </a:extLst>
          </p:cNvPr>
          <p:cNvSpPr>
            <a:spLocks noGrp="1"/>
          </p:cNvSpPr>
          <p:nvPr>
            <p:ph type="body" sz="quarter" idx="16"/>
          </p:nvPr>
        </p:nvSpPr>
        <p:spPr>
          <a:xfrm>
            <a:off x="560986" y="2805655"/>
            <a:ext cx="5343525" cy="690469"/>
          </a:xfrm>
        </p:spPr>
        <p:txBody>
          <a:bodyPr>
            <a:noAutofit/>
          </a:bodyPr>
          <a:lstStyle/>
          <a:p>
            <a:pPr>
              <a:spcBef>
                <a:spcPts val="0"/>
              </a:spcBef>
            </a:pPr>
            <a:r>
              <a:rPr lang="en-GB" dirty="0"/>
              <a:t>Online survey administered in partnership with panel providers Cint, Dynata and Norstat (ensuring ‘fresh’ sample vs. previous wave of survey). Prior to 2020, data collected by F2F in-home interviews*</a:t>
            </a:r>
          </a:p>
        </p:txBody>
      </p:sp>
      <p:sp>
        <p:nvSpPr>
          <p:cNvPr id="25" name="Text Placeholder 9">
            <a:extLst>
              <a:ext uri="{FF2B5EF4-FFF2-40B4-BE49-F238E27FC236}">
                <a16:creationId xmlns:a16="http://schemas.microsoft.com/office/drawing/2014/main" id="{5637AF4D-0E7B-4A20-AE2E-B0B48F549A7D}"/>
              </a:ext>
            </a:extLst>
          </p:cNvPr>
          <p:cNvSpPr>
            <a:spLocks noGrp="1"/>
          </p:cNvSpPr>
          <p:nvPr>
            <p:ph type="body" sz="quarter" idx="17"/>
          </p:nvPr>
        </p:nvSpPr>
        <p:spPr>
          <a:xfrm>
            <a:off x="560985" y="3548996"/>
            <a:ext cx="5343525" cy="713970"/>
          </a:xfrm>
        </p:spPr>
        <p:txBody>
          <a:bodyPr/>
          <a:lstStyle/>
          <a:p>
            <a:pPr>
              <a:spcBef>
                <a:spcPts val="0"/>
              </a:spcBef>
            </a:pPr>
            <a:r>
              <a:rPr lang="en-GB" dirty="0"/>
              <a:t>Drivers living in Scotland were targeted; however, no quotas were set on demographic profile. Weighting was used to adjust profile for consistency with previous waves of the tracker.</a:t>
            </a:r>
          </a:p>
        </p:txBody>
      </p:sp>
      <p:sp>
        <p:nvSpPr>
          <p:cNvPr id="13" name="Text Placeholder 12">
            <a:extLst>
              <a:ext uri="{FF2B5EF4-FFF2-40B4-BE49-F238E27FC236}">
                <a16:creationId xmlns:a16="http://schemas.microsoft.com/office/drawing/2014/main" id="{9DC8BFC6-1CE7-4B6E-9BB2-0CFFAEA0D87C}"/>
              </a:ext>
            </a:extLst>
          </p:cNvPr>
          <p:cNvSpPr>
            <a:spLocks noGrp="1"/>
          </p:cNvSpPr>
          <p:nvPr>
            <p:ph type="body" sz="quarter" idx="18"/>
          </p:nvPr>
        </p:nvSpPr>
        <p:spPr>
          <a:xfrm>
            <a:off x="560983" y="4315838"/>
            <a:ext cx="5343525" cy="351987"/>
          </a:xfrm>
        </p:spPr>
        <p:txBody>
          <a:bodyPr>
            <a:noAutofit/>
          </a:bodyPr>
          <a:lstStyle/>
          <a:p>
            <a:r>
              <a:rPr lang="en-GB" dirty="0"/>
              <a:t>Sample size: 556</a:t>
            </a:r>
          </a:p>
        </p:txBody>
      </p:sp>
      <p:sp>
        <p:nvSpPr>
          <p:cNvPr id="29" name="Text Placeholder 28">
            <a:extLst>
              <a:ext uri="{FF2B5EF4-FFF2-40B4-BE49-F238E27FC236}">
                <a16:creationId xmlns:a16="http://schemas.microsoft.com/office/drawing/2014/main" id="{C11D3372-78D6-4572-A626-31F451B736FB}"/>
              </a:ext>
            </a:extLst>
          </p:cNvPr>
          <p:cNvSpPr>
            <a:spLocks noGrp="1"/>
          </p:cNvSpPr>
          <p:nvPr>
            <p:ph type="body" sz="quarter" idx="19"/>
          </p:nvPr>
        </p:nvSpPr>
        <p:spPr>
          <a:xfrm>
            <a:off x="560982" y="4737926"/>
            <a:ext cx="5343525" cy="651399"/>
          </a:xfrm>
        </p:spPr>
        <p:txBody>
          <a:bodyPr>
            <a:noAutofit/>
          </a:bodyPr>
          <a:lstStyle/>
          <a:p>
            <a:pPr>
              <a:spcBef>
                <a:spcPts val="600"/>
              </a:spcBef>
            </a:pPr>
            <a:r>
              <a:rPr lang="en-GB" dirty="0"/>
              <a:t>Margins of error** (</a:t>
            </a:r>
            <a:r>
              <a:rPr lang="en-US" dirty="0"/>
              <a:t>calculated at the 95% confidence level): </a:t>
            </a:r>
            <a:r>
              <a:rPr lang="en-US" sz="1400" dirty="0"/>
              <a:t>between ±0.83% and ±</a:t>
            </a:r>
            <a:r>
              <a:rPr lang="en-US" dirty="0"/>
              <a:t>4.16</a:t>
            </a:r>
            <a:r>
              <a:rPr lang="en-US" sz="1400" dirty="0"/>
              <a:t>%</a:t>
            </a:r>
          </a:p>
        </p:txBody>
      </p:sp>
      <p:sp>
        <p:nvSpPr>
          <p:cNvPr id="31" name="Text Placeholder 30">
            <a:extLst>
              <a:ext uri="{FF2B5EF4-FFF2-40B4-BE49-F238E27FC236}">
                <a16:creationId xmlns:a16="http://schemas.microsoft.com/office/drawing/2014/main" id="{F4DC6035-A78B-4F93-BC23-AACC7265EC7A}"/>
              </a:ext>
            </a:extLst>
          </p:cNvPr>
          <p:cNvSpPr>
            <a:spLocks noGrp="1"/>
          </p:cNvSpPr>
          <p:nvPr>
            <p:ph type="body" sz="quarter" idx="20"/>
          </p:nvPr>
        </p:nvSpPr>
        <p:spPr>
          <a:xfrm>
            <a:off x="560981" y="5459426"/>
            <a:ext cx="5343525" cy="448360"/>
          </a:xfrm>
        </p:spPr>
        <p:txBody>
          <a:bodyPr/>
          <a:lstStyle/>
          <a:p>
            <a:r>
              <a:rPr lang="en-GB" dirty="0"/>
              <a:t>Fieldwork conducted 10</a:t>
            </a:r>
            <a:r>
              <a:rPr lang="en-GB" baseline="30000" dirty="0"/>
              <a:t>th</a:t>
            </a:r>
            <a:r>
              <a:rPr lang="en-GB" dirty="0"/>
              <a:t> – 23</a:t>
            </a:r>
            <a:r>
              <a:rPr lang="en-GB" baseline="30000" dirty="0"/>
              <a:t>rd</a:t>
            </a:r>
            <a:r>
              <a:rPr lang="en-GB" dirty="0"/>
              <a:t> February 2025.</a:t>
            </a:r>
          </a:p>
        </p:txBody>
      </p:sp>
      <p:sp>
        <p:nvSpPr>
          <p:cNvPr id="32" name="Text Placeholder 31">
            <a:extLst>
              <a:ext uri="{FF2B5EF4-FFF2-40B4-BE49-F238E27FC236}">
                <a16:creationId xmlns:a16="http://schemas.microsoft.com/office/drawing/2014/main" id="{C6F78827-CD15-482B-B157-A9287EA6EE03}"/>
              </a:ext>
            </a:extLst>
          </p:cNvPr>
          <p:cNvSpPr>
            <a:spLocks noGrp="1"/>
          </p:cNvSpPr>
          <p:nvPr>
            <p:ph type="body" sz="quarter" idx="21"/>
          </p:nvPr>
        </p:nvSpPr>
        <p:spPr>
          <a:xfrm>
            <a:off x="6119594" y="2790722"/>
            <a:ext cx="5343525" cy="707299"/>
          </a:xfrm>
          <a:solidFill>
            <a:schemeClr val="accent2">
              <a:lumMod val="40000"/>
              <a:lumOff val="60000"/>
              <a:alpha val="25000"/>
            </a:schemeClr>
          </a:solidFill>
        </p:spPr>
        <p:txBody>
          <a:bodyPr>
            <a:noAutofit/>
          </a:bodyPr>
          <a:lstStyle/>
          <a:p>
            <a:r>
              <a:rPr lang="en-GB" dirty="0"/>
              <a:t>Only </a:t>
            </a:r>
            <a:r>
              <a:rPr lang="en-ZW" dirty="0"/>
              <a:t>statistically significant differences are reported (at 95% level)  – indicated with red and green circles.                   Only significant differences between W23 and W24 are highlighted.</a:t>
            </a:r>
          </a:p>
        </p:txBody>
      </p:sp>
      <p:sp>
        <p:nvSpPr>
          <p:cNvPr id="35" name="Text Placeholder 34">
            <a:extLst>
              <a:ext uri="{FF2B5EF4-FFF2-40B4-BE49-F238E27FC236}">
                <a16:creationId xmlns:a16="http://schemas.microsoft.com/office/drawing/2014/main" id="{AAF27644-C26E-4792-A320-C3A8FE40CEBC}"/>
              </a:ext>
            </a:extLst>
          </p:cNvPr>
          <p:cNvSpPr>
            <a:spLocks noGrp="1"/>
          </p:cNvSpPr>
          <p:nvPr>
            <p:ph type="body" sz="quarter" idx="22"/>
          </p:nvPr>
        </p:nvSpPr>
        <p:spPr>
          <a:xfrm>
            <a:off x="6119595" y="3552408"/>
            <a:ext cx="5343525" cy="423749"/>
          </a:xfrm>
        </p:spPr>
        <p:txBody>
          <a:bodyPr/>
          <a:lstStyle/>
          <a:p>
            <a:r>
              <a:rPr lang="en-ZW" dirty="0"/>
              <a:t>Where figures do not add to 100% this is due to multi-coded responses or rounding.</a:t>
            </a:r>
            <a:endParaRPr lang="en-GB" dirty="0"/>
          </a:p>
        </p:txBody>
      </p:sp>
      <p:sp>
        <p:nvSpPr>
          <p:cNvPr id="21" name="Text Placeholder 34">
            <a:extLst>
              <a:ext uri="{FF2B5EF4-FFF2-40B4-BE49-F238E27FC236}">
                <a16:creationId xmlns:a16="http://schemas.microsoft.com/office/drawing/2014/main" id="{AAF27644-C26E-4792-A320-C3A8FE40CEBC}"/>
              </a:ext>
            </a:extLst>
          </p:cNvPr>
          <p:cNvSpPr>
            <a:spLocks noGrp="1"/>
          </p:cNvSpPr>
          <p:nvPr>
            <p:ph type="body" sz="quarter" idx="24"/>
          </p:nvPr>
        </p:nvSpPr>
        <p:spPr>
          <a:xfrm>
            <a:off x="6119592" y="4030544"/>
            <a:ext cx="5343525" cy="821376"/>
          </a:xfrm>
          <a:solidFill>
            <a:schemeClr val="accent2">
              <a:lumMod val="60000"/>
              <a:lumOff val="40000"/>
              <a:alpha val="25000"/>
            </a:schemeClr>
          </a:solidFill>
          <a:ln>
            <a:noFill/>
          </a:ln>
        </p:spPr>
        <p:txBody>
          <a:bodyPr vert="horz" lIns="91440" tIns="126000" rIns="91440" bIns="126000" rtlCol="0" anchor="ctr">
            <a:noAutofit/>
          </a:bodyPr>
          <a:lstStyle/>
          <a:p>
            <a:r>
              <a:rPr lang="en-ZW" dirty="0"/>
              <a:t>Data has been weighted to match the previous waves of the tracker. Interlocking weighting was used for age and gender. Data was also weighted by socio-economic group.</a:t>
            </a:r>
            <a:endParaRPr lang="en-GB" dirty="0"/>
          </a:p>
        </p:txBody>
      </p:sp>
      <p:sp>
        <p:nvSpPr>
          <p:cNvPr id="24" name="Text Placeholder 34">
            <a:extLst>
              <a:ext uri="{FF2B5EF4-FFF2-40B4-BE49-F238E27FC236}">
                <a16:creationId xmlns:a16="http://schemas.microsoft.com/office/drawing/2014/main" id="{AAF27644-C26E-4792-A320-C3A8FE40CEBC}"/>
              </a:ext>
            </a:extLst>
          </p:cNvPr>
          <p:cNvSpPr>
            <a:spLocks noGrp="1"/>
          </p:cNvSpPr>
          <p:nvPr>
            <p:ph type="body" sz="quarter" idx="25"/>
          </p:nvPr>
        </p:nvSpPr>
        <p:spPr>
          <a:xfrm>
            <a:off x="6119592" y="4924046"/>
            <a:ext cx="5343525" cy="553997"/>
          </a:xfrm>
          <a:solidFill>
            <a:schemeClr val="accent2">
              <a:lumMod val="60000"/>
              <a:lumOff val="40000"/>
              <a:alpha val="25000"/>
            </a:schemeClr>
          </a:solidFill>
          <a:ln>
            <a:noFill/>
          </a:ln>
        </p:spPr>
        <p:txBody>
          <a:bodyPr vert="horz" lIns="91440" tIns="126000" rIns="91440" bIns="126000" rtlCol="0" anchor="ctr">
            <a:noAutofit/>
          </a:bodyPr>
          <a:lstStyle/>
          <a:p>
            <a:r>
              <a:rPr lang="en-GB" dirty="0"/>
              <a:t>Bases vary by question depending on routing. All bases shown are unweighted bases.</a:t>
            </a:r>
          </a:p>
        </p:txBody>
      </p:sp>
      <p:sp>
        <p:nvSpPr>
          <p:cNvPr id="14" name="Rectangle 13">
            <a:extLst>
              <a:ext uri="{FF2B5EF4-FFF2-40B4-BE49-F238E27FC236}">
                <a16:creationId xmlns:a16="http://schemas.microsoft.com/office/drawing/2014/main" id="{E3F0ADDA-41B2-4024-A841-F7BA5F005E20}"/>
              </a:ext>
            </a:extLst>
          </p:cNvPr>
          <p:cNvSpPr/>
          <p:nvPr/>
        </p:nvSpPr>
        <p:spPr>
          <a:xfrm>
            <a:off x="472863" y="2221985"/>
            <a:ext cx="11053762" cy="80325"/>
          </a:xfrm>
          <a:custGeom>
            <a:avLst/>
            <a:gdLst>
              <a:gd name="connsiteX0" fmla="*/ 0 w 11053762"/>
              <a:gd name="connsiteY0" fmla="*/ 0 h 216644"/>
              <a:gd name="connsiteX1" fmla="*/ 11053762 w 11053762"/>
              <a:gd name="connsiteY1" fmla="*/ 0 h 216644"/>
              <a:gd name="connsiteX2" fmla="*/ 11053762 w 11053762"/>
              <a:gd name="connsiteY2" fmla="*/ 216644 h 216644"/>
              <a:gd name="connsiteX3" fmla="*/ 0 w 11053762"/>
              <a:gd name="connsiteY3" fmla="*/ 216644 h 216644"/>
              <a:gd name="connsiteX4" fmla="*/ 0 w 11053762"/>
              <a:gd name="connsiteY4" fmla="*/ 0 h 216644"/>
              <a:gd name="connsiteX0" fmla="*/ 0 w 11053762"/>
              <a:gd name="connsiteY0" fmla="*/ 216644 h 308084"/>
              <a:gd name="connsiteX1" fmla="*/ 0 w 11053762"/>
              <a:gd name="connsiteY1" fmla="*/ 0 h 308084"/>
              <a:gd name="connsiteX2" fmla="*/ 11053762 w 11053762"/>
              <a:gd name="connsiteY2" fmla="*/ 0 h 308084"/>
              <a:gd name="connsiteX3" fmla="*/ 11053762 w 11053762"/>
              <a:gd name="connsiteY3" fmla="*/ 216644 h 308084"/>
              <a:gd name="connsiteX4" fmla="*/ 91440 w 11053762"/>
              <a:gd name="connsiteY4" fmla="*/ 308084 h 308084"/>
              <a:gd name="connsiteX0" fmla="*/ 0 w 11053762"/>
              <a:gd name="connsiteY0" fmla="*/ 216644 h 216644"/>
              <a:gd name="connsiteX1" fmla="*/ 0 w 11053762"/>
              <a:gd name="connsiteY1" fmla="*/ 0 h 216644"/>
              <a:gd name="connsiteX2" fmla="*/ 11053762 w 11053762"/>
              <a:gd name="connsiteY2" fmla="*/ 0 h 216644"/>
              <a:gd name="connsiteX3" fmla="*/ 11053762 w 11053762"/>
              <a:gd name="connsiteY3" fmla="*/ 216644 h 216644"/>
            </a:gdLst>
            <a:ahLst/>
            <a:cxnLst>
              <a:cxn ang="0">
                <a:pos x="connsiteX0" y="connsiteY0"/>
              </a:cxn>
              <a:cxn ang="0">
                <a:pos x="connsiteX1" y="connsiteY1"/>
              </a:cxn>
              <a:cxn ang="0">
                <a:pos x="connsiteX2" y="connsiteY2"/>
              </a:cxn>
              <a:cxn ang="0">
                <a:pos x="connsiteX3" y="connsiteY3"/>
              </a:cxn>
            </a:cxnLst>
            <a:rect l="l" t="t" r="r" b="b"/>
            <a:pathLst>
              <a:path w="11053762" h="216644">
                <a:moveTo>
                  <a:pt x="0" y="216644"/>
                </a:moveTo>
                <a:lnTo>
                  <a:pt x="0" y="0"/>
                </a:lnTo>
                <a:lnTo>
                  <a:pt x="11053762" y="0"/>
                </a:lnTo>
                <a:lnTo>
                  <a:pt x="11053762" y="216644"/>
                </a:ln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472863" y="6212588"/>
            <a:ext cx="10097231" cy="553998"/>
          </a:xfrm>
          <a:prstGeom prst="rect">
            <a:avLst/>
          </a:prstGeom>
        </p:spPr>
        <p:txBody>
          <a:bodyPr wrap="square">
            <a:spAutoFit/>
          </a:bodyPr>
          <a:lstStyle/>
          <a:p>
            <a:r>
              <a:rPr lang="en-US" sz="1000" dirty="0"/>
              <a:t>* Potential considerations for data due to method change in August 2020 are outlined in Appendix IV.</a:t>
            </a:r>
          </a:p>
          <a:p>
            <a:r>
              <a:rPr lang="en-US" sz="1000" dirty="0"/>
              <a:t>** Respondents to online panel surveys are self-selecting rather than being randomly selected using probability sampling. This means that we cannot provide statistically precise margins of error or significance testing as the sampling type is non-probability. Statistical testing and margins of error should therefore be treated as indicative, based on an equivalent probability sample. </a:t>
            </a:r>
            <a:endParaRPr lang="en-GB" sz="1000" dirty="0"/>
          </a:p>
        </p:txBody>
      </p:sp>
      <p:sp>
        <p:nvSpPr>
          <p:cNvPr id="37" name="Oval 36">
            <a:extLst>
              <a:ext uri="{FF2B5EF4-FFF2-40B4-BE49-F238E27FC236}">
                <a16:creationId xmlns:a16="http://schemas.microsoft.com/office/drawing/2014/main" id="{6950AA72-A81E-4611-9203-E9B1BF30DA25}"/>
              </a:ext>
            </a:extLst>
          </p:cNvPr>
          <p:cNvSpPr/>
          <p:nvPr/>
        </p:nvSpPr>
        <p:spPr>
          <a:xfrm>
            <a:off x="8892964" y="3040987"/>
            <a:ext cx="274320" cy="182879"/>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38" name="Oval 37">
            <a:extLst>
              <a:ext uri="{FF2B5EF4-FFF2-40B4-BE49-F238E27FC236}">
                <a16:creationId xmlns:a16="http://schemas.microsoft.com/office/drawing/2014/main" id="{7839C73A-9C99-4869-B1A2-1638209DE6AB}"/>
              </a:ext>
            </a:extLst>
          </p:cNvPr>
          <p:cNvSpPr/>
          <p:nvPr/>
        </p:nvSpPr>
        <p:spPr>
          <a:xfrm>
            <a:off x="9211056" y="3041128"/>
            <a:ext cx="274320" cy="182879"/>
          </a:xfrm>
          <a:prstGeom prst="ellipse">
            <a:avLst/>
          </a:prstGeom>
          <a:noFill/>
          <a:ln w="19050" cap="flat">
            <a:solidFill>
              <a:srgbClr val="C0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8" name="Text Placeholder 39">
            <a:extLst>
              <a:ext uri="{FF2B5EF4-FFF2-40B4-BE49-F238E27FC236}">
                <a16:creationId xmlns:a16="http://schemas.microsoft.com/office/drawing/2014/main" id="{D570628F-F390-7FE5-0B05-5A0F6F8B5F0B}"/>
              </a:ext>
            </a:extLst>
          </p:cNvPr>
          <p:cNvSpPr txBox="1">
            <a:spLocks/>
          </p:cNvSpPr>
          <p:nvPr/>
        </p:nvSpPr>
        <p:spPr>
          <a:xfrm>
            <a:off x="6119592" y="2383166"/>
            <a:ext cx="5343525" cy="355600"/>
          </a:xfrm>
          <a:prstGeom prst="rect">
            <a:avLst/>
          </a:prstGeom>
          <a:solidFill>
            <a:schemeClr val="accent2"/>
          </a:solidFill>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Analysis and reporting</a:t>
            </a:r>
          </a:p>
        </p:txBody>
      </p:sp>
    </p:spTree>
    <p:extLst>
      <p:ext uri="{BB962C8B-B14F-4D97-AF65-F5344CB8AC3E}">
        <p14:creationId xmlns:p14="http://schemas.microsoft.com/office/powerpoint/2010/main" val="23257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9084964" cy="1525603"/>
          </a:xfrm>
        </p:spPr>
        <p:txBody>
          <a:bodyPr/>
          <a:lstStyle/>
          <a:p>
            <a:r>
              <a:rPr lang="en-US" dirty="0"/>
              <a:t>Fatigue / distractions / importance of driving safely / in-car safety features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40</a:t>
            </a:fld>
            <a:endParaRPr lang="en-GB" dirty="0"/>
          </a:p>
        </p:txBody>
      </p:sp>
    </p:spTree>
    <p:extLst>
      <p:ext uri="{BB962C8B-B14F-4D97-AF65-F5344CB8AC3E}">
        <p14:creationId xmlns:p14="http://schemas.microsoft.com/office/powerpoint/2010/main" val="1253640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784CBA3-D598-4B1F-BAA3-EE14B5154290}" type="slidenum">
              <a:rPr lang="en-AU" smtClean="0"/>
              <a:pPr/>
              <a:t>41</a:t>
            </a:fld>
            <a:endParaRPr lang="en-AU" dirty="0"/>
          </a:p>
        </p:txBody>
      </p:sp>
      <p:graphicFrame>
        <p:nvGraphicFramePr>
          <p:cNvPr id="16" name="Content Placeholder 7">
            <a:extLst>
              <a:ext uri="{FF2B5EF4-FFF2-40B4-BE49-F238E27FC236}">
                <a16:creationId xmlns:a16="http://schemas.microsoft.com/office/drawing/2014/main" id="{5C3A49BD-F06F-4594-BBAB-2839A48CDA22}"/>
              </a:ext>
            </a:extLst>
          </p:cNvPr>
          <p:cNvGraphicFramePr>
            <a:graphicFrameLocks noGrp="1"/>
          </p:cNvGraphicFramePr>
          <p:nvPr>
            <p:ph sz="quarter" idx="18"/>
            <p:extLst>
              <p:ext uri="{D42A27DB-BD31-4B8C-83A1-F6EECF244321}">
                <p14:modId xmlns:p14="http://schemas.microsoft.com/office/powerpoint/2010/main" val="2652332769"/>
              </p:ext>
            </p:extLst>
          </p:nvPr>
        </p:nvGraphicFramePr>
        <p:xfrm>
          <a:off x="1612171" y="1913353"/>
          <a:ext cx="8102276" cy="414020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 Placeholder 4"/>
          <p:cNvSpPr>
            <a:spLocks noGrp="1"/>
          </p:cNvSpPr>
          <p:nvPr>
            <p:ph type="body" sz="quarter" idx="11"/>
          </p:nvPr>
        </p:nvSpPr>
        <p:spPr>
          <a:xfrm>
            <a:off x="334964" y="180788"/>
            <a:ext cx="10656690" cy="1299219"/>
          </a:xfrm>
        </p:spPr>
        <p:txBody>
          <a:bodyPr vert="horz" lIns="72000" tIns="0" rIns="0" bIns="0" rtlCol="0" anchor="ctr" anchorCtr="0">
            <a:normAutofit/>
          </a:bodyPr>
          <a:lstStyle/>
          <a:p>
            <a:r>
              <a:rPr lang="en-GB" sz="2400" dirty="0"/>
              <a:t>Almost one in five drivers reported that they have driven when feeling sleepy or tired in the last year. This figure is broadly consistent with findings in recent waves of the study.</a:t>
            </a:r>
          </a:p>
        </p:txBody>
      </p:sp>
      <p:sp>
        <p:nvSpPr>
          <p:cNvPr id="19" name="Rectangle 18">
            <a:extLst>
              <a:ext uri="{FF2B5EF4-FFF2-40B4-BE49-F238E27FC236}">
                <a16:creationId xmlns:a16="http://schemas.microsoft.com/office/drawing/2014/main" id="{DC2B4B4A-D253-483D-ABCD-1997BE71BEC1}"/>
              </a:ext>
            </a:extLst>
          </p:cNvPr>
          <p:cNvSpPr/>
          <p:nvPr/>
        </p:nvSpPr>
        <p:spPr>
          <a:xfrm>
            <a:off x="0" y="6491759"/>
            <a:ext cx="8651382" cy="230832"/>
          </a:xfrm>
          <a:prstGeom prst="rect">
            <a:avLst/>
          </a:prstGeom>
        </p:spPr>
        <p:txBody>
          <a:bodyPr vert="horz" lIns="91440" tIns="45720" rIns="91440" bIns="45720" rtlCol="0">
            <a:spAutoFit/>
          </a:bodyPr>
          <a:lstStyle/>
          <a:p>
            <a:pPr marL="266700" lvl="1">
              <a:lnSpc>
                <a:spcPct val="90000"/>
              </a:lnSpc>
              <a:spcBef>
                <a:spcPts val="500"/>
              </a:spcBef>
            </a:pPr>
            <a:r>
              <a:rPr lang="en-US" sz="1000" dirty="0"/>
              <a:t>Q5. Which of the following have you done at all in the last 12 months, even if only on one occasion or for a short distance?</a:t>
            </a:r>
          </a:p>
        </p:txBody>
      </p:sp>
      <p:sp>
        <p:nvSpPr>
          <p:cNvPr id="3" name="Text Placeholder 7">
            <a:extLst>
              <a:ext uri="{FF2B5EF4-FFF2-40B4-BE49-F238E27FC236}">
                <a16:creationId xmlns:a16="http://schemas.microsoft.com/office/drawing/2014/main" id="{46A51261-0B6E-49A8-B347-C2059D3DC390}"/>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Tree>
    <p:extLst>
      <p:ext uri="{BB962C8B-B14F-4D97-AF65-F5344CB8AC3E}">
        <p14:creationId xmlns:p14="http://schemas.microsoft.com/office/powerpoint/2010/main" val="32547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3B34C-AF41-AACE-DE12-7A75DD819C5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A4E8EC8-FB09-2422-34DA-971258965F71}"/>
              </a:ext>
            </a:extLst>
          </p:cNvPr>
          <p:cNvSpPr>
            <a:spLocks noGrp="1"/>
          </p:cNvSpPr>
          <p:nvPr>
            <p:ph type="sldNum" sz="quarter" idx="12"/>
          </p:nvPr>
        </p:nvSpPr>
        <p:spPr/>
        <p:txBody>
          <a:bodyPr/>
          <a:lstStyle/>
          <a:p>
            <a:fld id="{9784CBA3-D598-4B1F-BAA3-EE14B5154290}" type="slidenum">
              <a:rPr lang="en-AU" smtClean="0"/>
              <a:pPr/>
              <a:t>42</a:t>
            </a:fld>
            <a:endParaRPr lang="en-AU" dirty="0"/>
          </a:p>
        </p:txBody>
      </p:sp>
      <p:sp>
        <p:nvSpPr>
          <p:cNvPr id="10" name="Text Placeholder 4">
            <a:extLst>
              <a:ext uri="{FF2B5EF4-FFF2-40B4-BE49-F238E27FC236}">
                <a16:creationId xmlns:a16="http://schemas.microsoft.com/office/drawing/2014/main" id="{3F201DF4-EADB-3EB9-D85F-0ADC8D1E4581}"/>
              </a:ext>
            </a:extLst>
          </p:cNvPr>
          <p:cNvSpPr>
            <a:spLocks noGrp="1"/>
          </p:cNvSpPr>
          <p:nvPr>
            <p:ph type="body" sz="quarter" idx="11"/>
          </p:nvPr>
        </p:nvSpPr>
        <p:spPr>
          <a:xfrm>
            <a:off x="334964" y="180788"/>
            <a:ext cx="10656690" cy="1299219"/>
          </a:xfrm>
        </p:spPr>
        <p:txBody>
          <a:bodyPr vert="horz" lIns="72000" tIns="0" rIns="0" bIns="0" rtlCol="0" anchor="ctr" anchorCtr="0">
            <a:normAutofit/>
          </a:bodyPr>
          <a:lstStyle/>
          <a:p>
            <a:r>
              <a:rPr lang="en-GB" sz="2400" dirty="0"/>
              <a:t>Most drivers always or nearly always plan breaks during long journeys, and agree that it’s possible to avoid driving tired if you plan ahead. However, fewer reported always planning breaks in Feb ’25 than in recent waves of the tracker.</a:t>
            </a:r>
          </a:p>
        </p:txBody>
      </p:sp>
      <p:sp>
        <p:nvSpPr>
          <p:cNvPr id="18" name="Content Placeholder 6">
            <a:extLst>
              <a:ext uri="{FF2B5EF4-FFF2-40B4-BE49-F238E27FC236}">
                <a16:creationId xmlns:a16="http://schemas.microsoft.com/office/drawing/2014/main" id="{0A96B7DD-6ABC-A6A1-C2EE-AD00C2E19FD9}"/>
              </a:ext>
            </a:extLst>
          </p:cNvPr>
          <p:cNvSpPr txBox="1">
            <a:spLocks/>
          </p:cNvSpPr>
          <p:nvPr/>
        </p:nvSpPr>
        <p:spPr>
          <a:xfrm>
            <a:off x="381000" y="192472"/>
            <a:ext cx="11425767" cy="520736"/>
          </a:xfrm>
          <a:prstGeom prst="rect">
            <a:avLst/>
          </a:prstGeom>
        </p:spPr>
        <p:txBody>
          <a:bodyPr>
            <a:noAutofit/>
          </a:bodyPr>
          <a:lstStyle>
            <a:lvl1pPr marL="0" indent="0" algn="l" defTabSz="914400" rtl="0" eaLnBrk="1" latinLnBrk="0" hangingPunct="1">
              <a:spcBef>
                <a:spcPct val="20000"/>
              </a:spcBef>
              <a:buFont typeface="Arial" pitchFamily="34" charset="0"/>
              <a:buNone/>
              <a:defRPr sz="1450" b="0"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45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45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45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45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endParaRPr lang="en-GB" b="1" dirty="0"/>
          </a:p>
        </p:txBody>
      </p:sp>
      <p:sp>
        <p:nvSpPr>
          <p:cNvPr id="8" name="Rectangle 7">
            <a:extLst>
              <a:ext uri="{FF2B5EF4-FFF2-40B4-BE49-F238E27FC236}">
                <a16:creationId xmlns:a16="http://schemas.microsoft.com/office/drawing/2014/main" id="{B9400066-AD04-B35D-47BC-16E0C4564E9F}"/>
              </a:ext>
            </a:extLst>
          </p:cNvPr>
          <p:cNvSpPr/>
          <p:nvPr/>
        </p:nvSpPr>
        <p:spPr>
          <a:xfrm>
            <a:off x="343027" y="6290621"/>
            <a:ext cx="8651382" cy="246221"/>
          </a:xfrm>
          <a:prstGeom prst="rect">
            <a:avLst/>
          </a:prstGeom>
        </p:spPr>
        <p:txBody>
          <a:bodyPr wrap="square" anchor="ctr">
            <a:spAutoFit/>
          </a:bodyPr>
          <a:lstStyle/>
          <a:p>
            <a:r>
              <a:rPr lang="en-US" sz="1000" dirty="0"/>
              <a:t>Q6. How frequently do you….?</a:t>
            </a:r>
            <a:endParaRPr lang="en-GB" sz="1000" dirty="0"/>
          </a:p>
        </p:txBody>
      </p:sp>
      <p:graphicFrame>
        <p:nvGraphicFramePr>
          <p:cNvPr id="12" name="Content Placeholder 8">
            <a:extLst>
              <a:ext uri="{FF2B5EF4-FFF2-40B4-BE49-F238E27FC236}">
                <a16:creationId xmlns:a16="http://schemas.microsoft.com/office/drawing/2014/main" id="{5AA6F533-5847-E4F2-9A6D-E36AFD17AD87}"/>
              </a:ext>
            </a:extLst>
          </p:cNvPr>
          <p:cNvGraphicFramePr>
            <a:graphicFrameLocks/>
          </p:cNvGraphicFramePr>
          <p:nvPr>
            <p:extLst>
              <p:ext uri="{D42A27DB-BD31-4B8C-83A1-F6EECF244321}">
                <p14:modId xmlns:p14="http://schemas.microsoft.com/office/powerpoint/2010/main" val="2951285249"/>
              </p:ext>
            </p:extLst>
          </p:nvPr>
        </p:nvGraphicFramePr>
        <p:xfrm>
          <a:off x="249533" y="1682438"/>
          <a:ext cx="5648849" cy="42312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Table 57">
            <a:extLst>
              <a:ext uri="{FF2B5EF4-FFF2-40B4-BE49-F238E27FC236}">
                <a16:creationId xmlns:a16="http://schemas.microsoft.com/office/drawing/2014/main" id="{28CA19F7-55AB-ABF0-9097-591D405083CA}"/>
              </a:ext>
            </a:extLst>
          </p:cNvPr>
          <p:cNvGraphicFramePr>
            <a:graphicFrameLocks noGrp="1"/>
          </p:cNvGraphicFramePr>
          <p:nvPr>
            <p:extLst>
              <p:ext uri="{D42A27DB-BD31-4B8C-83A1-F6EECF244321}">
                <p14:modId xmlns:p14="http://schemas.microsoft.com/office/powerpoint/2010/main" val="3009036022"/>
              </p:ext>
            </p:extLst>
          </p:nvPr>
        </p:nvGraphicFramePr>
        <p:xfrm>
          <a:off x="425805" y="2374508"/>
          <a:ext cx="5362045" cy="485252"/>
        </p:xfrm>
        <a:graphic>
          <a:graphicData uri="http://schemas.openxmlformats.org/drawingml/2006/table">
            <a:tbl>
              <a:tblPr>
                <a:tableStyleId>{69012ECD-51FC-41F1-AA8D-1B2483CD663E}</a:tableStyleId>
              </a:tblPr>
              <a:tblGrid>
                <a:gridCol w="1468607">
                  <a:extLst>
                    <a:ext uri="{9D8B030D-6E8A-4147-A177-3AD203B41FA5}">
                      <a16:colId xmlns:a16="http://schemas.microsoft.com/office/drawing/2014/main" val="20000"/>
                    </a:ext>
                  </a:extLst>
                </a:gridCol>
                <a:gridCol w="694234">
                  <a:extLst>
                    <a:ext uri="{9D8B030D-6E8A-4147-A177-3AD203B41FA5}">
                      <a16:colId xmlns:a16="http://schemas.microsoft.com/office/drawing/2014/main" val="20001"/>
                    </a:ext>
                  </a:extLst>
                </a:gridCol>
                <a:gridCol w="658449">
                  <a:extLst>
                    <a:ext uri="{9D8B030D-6E8A-4147-A177-3AD203B41FA5}">
                      <a16:colId xmlns:a16="http://schemas.microsoft.com/office/drawing/2014/main" val="20002"/>
                    </a:ext>
                  </a:extLst>
                </a:gridCol>
                <a:gridCol w="572564">
                  <a:extLst>
                    <a:ext uri="{9D8B030D-6E8A-4147-A177-3AD203B41FA5}">
                      <a16:colId xmlns:a16="http://schemas.microsoft.com/office/drawing/2014/main" val="671329352"/>
                    </a:ext>
                  </a:extLst>
                </a:gridCol>
                <a:gridCol w="679920">
                  <a:extLst>
                    <a:ext uri="{9D8B030D-6E8A-4147-A177-3AD203B41FA5}">
                      <a16:colId xmlns:a16="http://schemas.microsoft.com/office/drawing/2014/main" val="2307521667"/>
                    </a:ext>
                  </a:extLst>
                </a:gridCol>
                <a:gridCol w="694234">
                  <a:extLst>
                    <a:ext uri="{9D8B030D-6E8A-4147-A177-3AD203B41FA5}">
                      <a16:colId xmlns:a16="http://schemas.microsoft.com/office/drawing/2014/main" val="1834816640"/>
                    </a:ext>
                  </a:extLst>
                </a:gridCol>
                <a:gridCol w="594037">
                  <a:extLst>
                    <a:ext uri="{9D8B030D-6E8A-4147-A177-3AD203B41FA5}">
                      <a16:colId xmlns:a16="http://schemas.microsoft.com/office/drawing/2014/main" val="330694826"/>
                    </a:ext>
                  </a:extLst>
                </a:gridCol>
              </a:tblGrid>
              <a:tr h="485252">
                <a:tc>
                  <a:txBody>
                    <a:bodyPr/>
                    <a:lstStyle/>
                    <a:p>
                      <a:pPr algn="r"/>
                      <a:r>
                        <a:rPr lang="en-GB" sz="1200" b="1" dirty="0">
                          <a:solidFill>
                            <a:schemeClr val="tx1"/>
                          </a:solidFill>
                          <a:latin typeface="+mn-lt"/>
                        </a:rPr>
                        <a:t>Total always /</a:t>
                      </a:r>
                    </a:p>
                    <a:p>
                      <a:pPr algn="r"/>
                      <a:r>
                        <a:rPr lang="en-GB" sz="1200" b="1" dirty="0">
                          <a:solidFill>
                            <a:schemeClr val="tx1"/>
                          </a:solidFill>
                          <a:latin typeface="+mn-lt"/>
                        </a:rPr>
                        <a:t>nearly always</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200" b="1" dirty="0">
                          <a:solidFill>
                            <a:schemeClr val="tx1"/>
                          </a:solidFill>
                          <a:latin typeface="+mn-lt"/>
                        </a:rPr>
                        <a:t>56%</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200" b="1" dirty="0">
                          <a:solidFill>
                            <a:schemeClr val="tx1"/>
                          </a:solidFill>
                          <a:latin typeface="+mn-lt"/>
                        </a:rPr>
                        <a:t>61%</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chemeClr val="tx1"/>
                          </a:solidFill>
                          <a:latin typeface="+mn-lt"/>
                        </a:rPr>
                        <a:t>63%</a:t>
                      </a:r>
                      <a:endParaRPr lang="en-GB" sz="1200" b="1" dirty="0">
                        <a:solidFill>
                          <a:schemeClr val="tx1"/>
                        </a:solidFill>
                        <a:latin typeface="+mn-lt"/>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64</a:t>
                      </a:r>
                      <a:r>
                        <a:rPr lang="en-US" sz="1200" b="1" kern="1200" dirty="0">
                          <a:solidFill>
                            <a:schemeClr val="tx1"/>
                          </a:solidFill>
                          <a:latin typeface="+mn-lt"/>
                          <a:ea typeface="+mn-ea"/>
                          <a:cs typeface="+mn-cs"/>
                        </a:rPr>
                        <a:t>%</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63%</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63%</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sp>
        <p:nvSpPr>
          <p:cNvPr id="14" name="TextBox 13">
            <a:extLst>
              <a:ext uri="{FF2B5EF4-FFF2-40B4-BE49-F238E27FC236}">
                <a16:creationId xmlns:a16="http://schemas.microsoft.com/office/drawing/2014/main" id="{5B4E71A7-3BCA-9707-F7F1-2C61B0CE2D13}"/>
              </a:ext>
            </a:extLst>
          </p:cNvPr>
          <p:cNvSpPr txBox="1"/>
          <p:nvPr/>
        </p:nvSpPr>
        <p:spPr>
          <a:xfrm>
            <a:off x="2648803" y="1745842"/>
            <a:ext cx="2499360" cy="584775"/>
          </a:xfrm>
          <a:prstGeom prst="rect">
            <a:avLst/>
          </a:prstGeom>
          <a:noFill/>
        </p:spPr>
        <p:txBody>
          <a:bodyPr wrap="square" rtlCol="0">
            <a:spAutoFit/>
          </a:bodyPr>
          <a:lstStyle/>
          <a:p>
            <a:pPr algn="ctr"/>
            <a:r>
              <a:rPr lang="en-GB" sz="1600" dirty="0"/>
              <a:t>Allow time for breaks when planning long journeys</a:t>
            </a:r>
          </a:p>
        </p:txBody>
      </p:sp>
      <p:sp>
        <p:nvSpPr>
          <p:cNvPr id="2" name="Text Placeholder 7">
            <a:extLst>
              <a:ext uri="{FF2B5EF4-FFF2-40B4-BE49-F238E27FC236}">
                <a16:creationId xmlns:a16="http://schemas.microsoft.com/office/drawing/2014/main" id="{DC8A8A95-9979-FAB8-E50A-A0D683ABE8E4}"/>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4" name="Oval 3">
            <a:extLst>
              <a:ext uri="{FF2B5EF4-FFF2-40B4-BE49-F238E27FC236}">
                <a16:creationId xmlns:a16="http://schemas.microsoft.com/office/drawing/2014/main" id="{C0551BAD-2042-18EB-C35B-3AEE76645441}"/>
              </a:ext>
            </a:extLst>
          </p:cNvPr>
          <p:cNvSpPr/>
          <p:nvPr/>
        </p:nvSpPr>
        <p:spPr>
          <a:xfrm>
            <a:off x="5345724" y="3135084"/>
            <a:ext cx="291402" cy="200967"/>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5" name="Content Placeholder 8">
            <a:extLst>
              <a:ext uri="{FF2B5EF4-FFF2-40B4-BE49-F238E27FC236}">
                <a16:creationId xmlns:a16="http://schemas.microsoft.com/office/drawing/2014/main" id="{A00A6C8E-B0F4-3930-B191-0882F7042FAD}"/>
              </a:ext>
            </a:extLst>
          </p:cNvPr>
          <p:cNvGraphicFramePr>
            <a:graphicFrameLocks/>
          </p:cNvGraphicFramePr>
          <p:nvPr>
            <p:extLst>
              <p:ext uri="{D42A27DB-BD31-4B8C-83A1-F6EECF244321}">
                <p14:modId xmlns:p14="http://schemas.microsoft.com/office/powerpoint/2010/main" val="943070702"/>
              </p:ext>
            </p:extLst>
          </p:nvPr>
        </p:nvGraphicFramePr>
        <p:xfrm>
          <a:off x="6008914" y="1672562"/>
          <a:ext cx="6026924" cy="416553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D97A3247-C898-52F2-E33C-646AD09A1AC5}"/>
              </a:ext>
            </a:extLst>
          </p:cNvPr>
          <p:cNvSpPr txBox="1"/>
          <p:nvPr/>
        </p:nvSpPr>
        <p:spPr>
          <a:xfrm>
            <a:off x="8483823" y="1876858"/>
            <a:ext cx="2499360" cy="523220"/>
          </a:xfrm>
          <a:prstGeom prst="rect">
            <a:avLst/>
          </a:prstGeom>
          <a:noFill/>
        </p:spPr>
        <p:txBody>
          <a:bodyPr wrap="square" rtlCol="0">
            <a:spAutoFit/>
          </a:bodyPr>
          <a:lstStyle/>
          <a:p>
            <a:pPr algn="ctr"/>
            <a:r>
              <a:rPr lang="en-GB" sz="1400" dirty="0"/>
              <a:t>It’s possible to avoid driving tired if you plan ahead</a:t>
            </a:r>
          </a:p>
        </p:txBody>
      </p:sp>
      <p:graphicFrame>
        <p:nvGraphicFramePr>
          <p:cNvPr id="7" name="Table 57">
            <a:extLst>
              <a:ext uri="{FF2B5EF4-FFF2-40B4-BE49-F238E27FC236}">
                <a16:creationId xmlns:a16="http://schemas.microsoft.com/office/drawing/2014/main" id="{F0DCA51D-38BE-34AC-5880-44ED169FCD2A}"/>
              </a:ext>
            </a:extLst>
          </p:cNvPr>
          <p:cNvGraphicFramePr>
            <a:graphicFrameLocks noGrp="1"/>
          </p:cNvGraphicFramePr>
          <p:nvPr>
            <p:extLst>
              <p:ext uri="{D42A27DB-BD31-4B8C-83A1-F6EECF244321}">
                <p14:modId xmlns:p14="http://schemas.microsoft.com/office/powerpoint/2010/main" val="166725023"/>
              </p:ext>
            </p:extLst>
          </p:nvPr>
        </p:nvGraphicFramePr>
        <p:xfrm>
          <a:off x="6883119" y="2450318"/>
          <a:ext cx="4893546" cy="371606"/>
        </p:xfrm>
        <a:graphic>
          <a:graphicData uri="http://schemas.openxmlformats.org/drawingml/2006/table">
            <a:tbl>
              <a:tblPr>
                <a:tableStyleId>{69012ECD-51FC-41F1-AA8D-1B2483CD663E}</a:tableStyleId>
              </a:tblPr>
              <a:tblGrid>
                <a:gridCol w="984738">
                  <a:extLst>
                    <a:ext uri="{9D8B030D-6E8A-4147-A177-3AD203B41FA5}">
                      <a16:colId xmlns:a16="http://schemas.microsoft.com/office/drawing/2014/main" val="20000"/>
                    </a:ext>
                  </a:extLst>
                </a:gridCol>
                <a:gridCol w="651468">
                  <a:extLst>
                    <a:ext uri="{9D8B030D-6E8A-4147-A177-3AD203B41FA5}">
                      <a16:colId xmlns:a16="http://schemas.microsoft.com/office/drawing/2014/main" val="20001"/>
                    </a:ext>
                  </a:extLst>
                </a:gridCol>
                <a:gridCol w="651468">
                  <a:extLst>
                    <a:ext uri="{9D8B030D-6E8A-4147-A177-3AD203B41FA5}">
                      <a16:colId xmlns:a16="http://schemas.microsoft.com/office/drawing/2014/main" val="20002"/>
                    </a:ext>
                  </a:extLst>
                </a:gridCol>
                <a:gridCol w="651468">
                  <a:extLst>
                    <a:ext uri="{9D8B030D-6E8A-4147-A177-3AD203B41FA5}">
                      <a16:colId xmlns:a16="http://schemas.microsoft.com/office/drawing/2014/main" val="2167100986"/>
                    </a:ext>
                  </a:extLst>
                </a:gridCol>
                <a:gridCol w="651468">
                  <a:extLst>
                    <a:ext uri="{9D8B030D-6E8A-4147-A177-3AD203B41FA5}">
                      <a16:colId xmlns:a16="http://schemas.microsoft.com/office/drawing/2014/main" val="3468609236"/>
                    </a:ext>
                  </a:extLst>
                </a:gridCol>
                <a:gridCol w="651468">
                  <a:extLst>
                    <a:ext uri="{9D8B030D-6E8A-4147-A177-3AD203B41FA5}">
                      <a16:colId xmlns:a16="http://schemas.microsoft.com/office/drawing/2014/main" val="155627553"/>
                    </a:ext>
                  </a:extLst>
                </a:gridCol>
                <a:gridCol w="651468">
                  <a:extLst>
                    <a:ext uri="{9D8B030D-6E8A-4147-A177-3AD203B41FA5}">
                      <a16:colId xmlns:a16="http://schemas.microsoft.com/office/drawing/2014/main" val="3470890558"/>
                    </a:ext>
                  </a:extLst>
                </a:gridCol>
              </a:tblGrid>
              <a:tr h="371606">
                <a:tc>
                  <a:txBody>
                    <a:bodyPr/>
                    <a:lstStyle/>
                    <a:p>
                      <a:pPr algn="ctr"/>
                      <a:r>
                        <a:rPr lang="en-GB" sz="1200" b="1" dirty="0">
                          <a:solidFill>
                            <a:schemeClr val="tx1"/>
                          </a:solidFill>
                          <a:latin typeface="+mn-lt"/>
                        </a:rPr>
                        <a:t>Total agree</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200" b="1" dirty="0">
                          <a:solidFill>
                            <a:schemeClr val="tx1"/>
                          </a:solidFill>
                          <a:latin typeface="+mn-lt"/>
                        </a:rPr>
                        <a:t>81%</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200" b="1" dirty="0">
                          <a:solidFill>
                            <a:schemeClr val="tx1"/>
                          </a:solidFill>
                          <a:latin typeface="+mn-lt"/>
                        </a:rPr>
                        <a:t>83%</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chemeClr val="tx1"/>
                          </a:solidFill>
                          <a:latin typeface="+mn-lt"/>
                        </a:rPr>
                        <a:t>80%</a:t>
                      </a:r>
                      <a:endParaRPr lang="en-GB" sz="1200" b="1" dirty="0">
                        <a:solidFill>
                          <a:schemeClr val="tx1"/>
                        </a:solidFill>
                        <a:latin typeface="+mn-lt"/>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chemeClr val="tx1"/>
                          </a:solidFill>
                          <a:latin typeface="+mn-lt"/>
                        </a:rPr>
                        <a:t>81%</a:t>
                      </a:r>
                      <a:endParaRPr lang="en-GB" sz="1200" b="1" dirty="0">
                        <a:solidFill>
                          <a:schemeClr val="tx1"/>
                        </a:solidFill>
                        <a:latin typeface="+mn-lt"/>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200" b="1" dirty="0">
                          <a:solidFill>
                            <a:schemeClr val="tx1"/>
                          </a:solidFill>
                          <a:latin typeface="+mn-lt"/>
                        </a:rPr>
                        <a:t>74%</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chemeClr val="tx1"/>
                          </a:solidFill>
                          <a:latin typeface="+mn-lt"/>
                        </a:rPr>
                        <a:t>78%</a:t>
                      </a:r>
                      <a:endParaRPr lang="en-GB" sz="1200" b="1" dirty="0">
                        <a:solidFill>
                          <a:schemeClr val="tx1"/>
                        </a:solidFill>
                        <a:latin typeface="+mn-lt"/>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sp>
        <p:nvSpPr>
          <p:cNvPr id="9" name="Rectangle 8">
            <a:extLst>
              <a:ext uri="{FF2B5EF4-FFF2-40B4-BE49-F238E27FC236}">
                <a16:creationId xmlns:a16="http://schemas.microsoft.com/office/drawing/2014/main" id="{CC715B27-2F99-2FD4-88CA-48F7D1D3E139}"/>
              </a:ext>
            </a:extLst>
          </p:cNvPr>
          <p:cNvSpPr/>
          <p:nvPr/>
        </p:nvSpPr>
        <p:spPr>
          <a:xfrm>
            <a:off x="334963" y="6493572"/>
            <a:ext cx="8651382" cy="246221"/>
          </a:xfrm>
          <a:prstGeom prst="rect">
            <a:avLst/>
          </a:prstGeom>
        </p:spPr>
        <p:txBody>
          <a:bodyPr wrap="square" anchor="ctr">
            <a:spAutoFit/>
          </a:bodyPr>
          <a:lstStyle/>
          <a:p>
            <a:r>
              <a:rPr lang="en-US" sz="1000" dirty="0"/>
              <a:t>Q2. How much do you agree or disagree that……</a:t>
            </a:r>
          </a:p>
        </p:txBody>
      </p:sp>
      <p:sp>
        <p:nvSpPr>
          <p:cNvPr id="11" name="TextBox 10">
            <a:extLst>
              <a:ext uri="{FF2B5EF4-FFF2-40B4-BE49-F238E27FC236}">
                <a16:creationId xmlns:a16="http://schemas.microsoft.com/office/drawing/2014/main" id="{64C75C86-FAD7-20B2-45B5-8269EC007BA7}"/>
              </a:ext>
            </a:extLst>
          </p:cNvPr>
          <p:cNvSpPr txBox="1"/>
          <p:nvPr/>
        </p:nvSpPr>
        <p:spPr>
          <a:xfrm>
            <a:off x="9498040" y="6259372"/>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Tree>
    <p:extLst>
      <p:ext uri="{BB962C8B-B14F-4D97-AF65-F5344CB8AC3E}">
        <p14:creationId xmlns:p14="http://schemas.microsoft.com/office/powerpoint/2010/main" val="3800301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43</a:t>
            </a:fld>
            <a:endParaRPr lang="en-AU" dirty="0"/>
          </a:p>
        </p:txBody>
      </p:sp>
      <p:graphicFrame>
        <p:nvGraphicFramePr>
          <p:cNvPr id="17" name="Content Placeholder 7">
            <a:extLst>
              <a:ext uri="{FF2B5EF4-FFF2-40B4-BE49-F238E27FC236}">
                <a16:creationId xmlns:a16="http://schemas.microsoft.com/office/drawing/2014/main" id="{0963B911-4D19-4A20-AC71-3E29DCFF54DF}"/>
              </a:ext>
            </a:extLst>
          </p:cNvPr>
          <p:cNvGraphicFramePr>
            <a:graphicFrameLocks noGrp="1"/>
          </p:cNvGraphicFramePr>
          <p:nvPr>
            <p:ph sz="quarter" idx="18"/>
            <p:extLst>
              <p:ext uri="{D42A27DB-BD31-4B8C-83A1-F6EECF244321}">
                <p14:modId xmlns:p14="http://schemas.microsoft.com/office/powerpoint/2010/main" val="3038369879"/>
              </p:ext>
            </p:extLst>
          </p:nvPr>
        </p:nvGraphicFramePr>
        <p:xfrm>
          <a:off x="334962" y="1773238"/>
          <a:ext cx="7358189" cy="4486048"/>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 Placeholder 4"/>
          <p:cNvSpPr>
            <a:spLocks noGrp="1"/>
          </p:cNvSpPr>
          <p:nvPr>
            <p:ph type="body" sz="quarter" idx="11"/>
          </p:nvPr>
        </p:nvSpPr>
        <p:spPr>
          <a:xfrm>
            <a:off x="334964" y="180788"/>
            <a:ext cx="10656690" cy="1299219"/>
          </a:xfrm>
        </p:spPr>
        <p:txBody>
          <a:bodyPr vert="horz" lIns="72000" tIns="0" rIns="0" bIns="0" rtlCol="0" anchor="ctr" anchorCtr="0">
            <a:normAutofit lnSpcReduction="10000"/>
          </a:bodyPr>
          <a:lstStyle/>
          <a:p>
            <a:r>
              <a:rPr lang="en-GB" sz="2400" dirty="0"/>
              <a:t>Just over half of drivers consider the risk of losing concentration (either through tiredness or distraction) a ‘very serious’ driving behaviour. However, these types of driving behaviours are generally considered to be among the least serious (alongside various speeding behaviours).</a:t>
            </a:r>
          </a:p>
        </p:txBody>
      </p:sp>
      <p:sp>
        <p:nvSpPr>
          <p:cNvPr id="26" name="Rectangle 25"/>
          <p:cNvSpPr/>
          <p:nvPr/>
        </p:nvSpPr>
        <p:spPr>
          <a:xfrm>
            <a:off x="329623" y="160527"/>
            <a:ext cx="11185798" cy="649632"/>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2200" b="1" dirty="0">
              <a:solidFill>
                <a:srgbClr val="848484"/>
              </a:solidFill>
              <a:latin typeface="+mj-lt"/>
            </a:endParaRPr>
          </a:p>
        </p:txBody>
      </p:sp>
      <p:sp>
        <p:nvSpPr>
          <p:cNvPr id="16" name="Text Placeholder 14">
            <a:extLst>
              <a:ext uri="{FF2B5EF4-FFF2-40B4-BE49-F238E27FC236}">
                <a16:creationId xmlns:a16="http://schemas.microsoft.com/office/drawing/2014/main" id="{53DC2C36-3D8B-490C-A14F-17AF2679222F}"/>
              </a:ext>
            </a:extLst>
          </p:cNvPr>
          <p:cNvSpPr txBox="1">
            <a:spLocks/>
          </p:cNvSpPr>
          <p:nvPr/>
        </p:nvSpPr>
        <p:spPr>
          <a:xfrm>
            <a:off x="164498" y="6444588"/>
            <a:ext cx="7745937" cy="2992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000" dirty="0"/>
              <a:t>Q4. How serious do you think each of these are in terms of the risks to the safety of drivers, their passengers and/or other road users?</a:t>
            </a:r>
            <a:endParaRPr lang="en-GB" sz="1000" b="1" dirty="0"/>
          </a:p>
        </p:txBody>
      </p:sp>
      <p:sp>
        <p:nvSpPr>
          <p:cNvPr id="2" name="TextBox 1">
            <a:extLst>
              <a:ext uri="{FF2B5EF4-FFF2-40B4-BE49-F238E27FC236}">
                <a16:creationId xmlns:a16="http://schemas.microsoft.com/office/drawing/2014/main" id="{E4BA87DF-F517-6A7F-491D-574E9964A07B}"/>
              </a:ext>
            </a:extLst>
          </p:cNvPr>
          <p:cNvSpPr txBox="1"/>
          <p:nvPr/>
        </p:nvSpPr>
        <p:spPr>
          <a:xfrm>
            <a:off x="8021230" y="1442373"/>
            <a:ext cx="3936166" cy="584775"/>
          </a:xfrm>
          <a:prstGeom prst="rect">
            <a:avLst/>
          </a:prstGeom>
          <a:noFill/>
        </p:spPr>
        <p:txBody>
          <a:bodyPr wrap="square" rtlCol="0">
            <a:spAutoFit/>
          </a:bodyPr>
          <a:lstStyle/>
          <a:p>
            <a:r>
              <a:rPr lang="en-GB" sz="1600" dirty="0"/>
              <a:t>% rating ‘very serious’ across all behaviours </a:t>
            </a:r>
          </a:p>
          <a:p>
            <a:r>
              <a:rPr lang="en-GB" sz="1600" dirty="0"/>
              <a:t>– Feb 2025</a:t>
            </a:r>
          </a:p>
        </p:txBody>
      </p:sp>
      <p:graphicFrame>
        <p:nvGraphicFramePr>
          <p:cNvPr id="5" name="Chart 4">
            <a:extLst>
              <a:ext uri="{FF2B5EF4-FFF2-40B4-BE49-F238E27FC236}">
                <a16:creationId xmlns:a16="http://schemas.microsoft.com/office/drawing/2014/main" id="{BA176FD2-6906-10F3-FE65-B7D2043955BE}"/>
              </a:ext>
            </a:extLst>
          </p:cNvPr>
          <p:cNvGraphicFramePr/>
          <p:nvPr>
            <p:extLst>
              <p:ext uri="{D42A27DB-BD31-4B8C-83A1-F6EECF244321}">
                <p14:modId xmlns:p14="http://schemas.microsoft.com/office/powerpoint/2010/main" val="4153538002"/>
              </p:ext>
            </p:extLst>
          </p:nvPr>
        </p:nvGraphicFramePr>
        <p:xfrm>
          <a:off x="7465325" y="1877568"/>
          <a:ext cx="4726675" cy="4764659"/>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 Placeholder 7">
            <a:extLst>
              <a:ext uri="{FF2B5EF4-FFF2-40B4-BE49-F238E27FC236}">
                <a16:creationId xmlns:a16="http://schemas.microsoft.com/office/drawing/2014/main" id="{FD7FDFFD-8BBC-EBB0-1278-2A1793E00B85}"/>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Tree>
    <p:extLst>
      <p:ext uri="{BB962C8B-B14F-4D97-AF65-F5344CB8AC3E}">
        <p14:creationId xmlns:p14="http://schemas.microsoft.com/office/powerpoint/2010/main" val="3121391022"/>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44</a:t>
            </a:fld>
            <a:endParaRPr lang="en-AU" dirty="0"/>
          </a:p>
        </p:txBody>
      </p:sp>
      <p:sp>
        <p:nvSpPr>
          <p:cNvPr id="12" name="Text Placeholder 4"/>
          <p:cNvSpPr>
            <a:spLocks noGrp="1"/>
          </p:cNvSpPr>
          <p:nvPr>
            <p:ph type="body" sz="quarter" idx="11"/>
          </p:nvPr>
        </p:nvSpPr>
        <p:spPr>
          <a:xfrm>
            <a:off x="334963" y="180788"/>
            <a:ext cx="10782215" cy="1299219"/>
          </a:xfrm>
        </p:spPr>
        <p:txBody>
          <a:bodyPr vert="horz" lIns="72000" tIns="0" rIns="0" bIns="0" rtlCol="0" anchor="ctr" anchorCtr="0">
            <a:noAutofit/>
          </a:bodyPr>
          <a:lstStyle/>
          <a:p>
            <a:r>
              <a:rPr lang="en-US" sz="2200" dirty="0"/>
              <a:t>An increasing proportion of drivers have in-vehicle safety and driver assist systems – now almost seven in ten. Drivers who have these systems are becoming more positive about the impact of these systems on their driving; however, the proportion describing them as a distraction is also increasing – doubled since Aug ‘21.  </a:t>
            </a:r>
            <a:endParaRPr lang="en-GB" sz="2200" dirty="0"/>
          </a:p>
        </p:txBody>
      </p:sp>
      <p:sp>
        <p:nvSpPr>
          <p:cNvPr id="7" name="Rectangle 6">
            <a:extLst>
              <a:ext uri="{FF2B5EF4-FFF2-40B4-BE49-F238E27FC236}">
                <a16:creationId xmlns:a16="http://schemas.microsoft.com/office/drawing/2014/main" id="{BCF59D52-7E16-4D80-9092-CBBD8FD882B9}"/>
              </a:ext>
            </a:extLst>
          </p:cNvPr>
          <p:cNvSpPr/>
          <p:nvPr/>
        </p:nvSpPr>
        <p:spPr>
          <a:xfrm>
            <a:off x="157984" y="6356350"/>
            <a:ext cx="6329789" cy="400110"/>
          </a:xfrm>
          <a:prstGeom prst="rect">
            <a:avLst/>
          </a:prstGeom>
        </p:spPr>
        <p:txBody>
          <a:bodyPr wrap="square" anchor="ctr">
            <a:spAutoFit/>
          </a:bodyPr>
          <a:lstStyle/>
          <a:p>
            <a:r>
              <a:rPr lang="en-US" sz="1000" dirty="0"/>
              <a:t>Q12. Does the car that you drive have in-vehicle safety and driver assistance systems?</a:t>
            </a:r>
          </a:p>
          <a:p>
            <a:r>
              <a:rPr lang="en-US" sz="1000" dirty="0"/>
              <a:t>Q13. To what extent do you agree or disagree with the following statements on drive-assist technology?</a:t>
            </a:r>
            <a:endParaRPr lang="en-GB" sz="1000" dirty="0"/>
          </a:p>
        </p:txBody>
      </p:sp>
      <p:sp>
        <p:nvSpPr>
          <p:cNvPr id="8" name="Text Placeholder 7"/>
          <p:cNvSpPr txBox="1">
            <a:spLocks/>
          </p:cNvSpPr>
          <p:nvPr/>
        </p:nvSpPr>
        <p:spPr>
          <a:xfrm>
            <a:off x="8392964" y="6302969"/>
            <a:ext cx="3340345" cy="4001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GB" sz="1000" b="1" dirty="0"/>
              <a:t>Q12 Base (all W24): 556</a:t>
            </a:r>
          </a:p>
          <a:p>
            <a:pPr marL="0" indent="0" algn="r">
              <a:lnSpc>
                <a:spcPct val="100000"/>
              </a:lnSpc>
              <a:spcBef>
                <a:spcPts val="0"/>
              </a:spcBef>
              <a:buNone/>
            </a:pPr>
            <a:r>
              <a:rPr lang="en-GB" sz="1000" b="1" dirty="0"/>
              <a:t>Q13 Base (</a:t>
            </a:r>
            <a:r>
              <a:rPr lang="en-US" sz="1000" b="1" dirty="0"/>
              <a:t>all with driver assistance systems</a:t>
            </a:r>
            <a:r>
              <a:rPr lang="en-GB" sz="1000" b="1" dirty="0"/>
              <a:t>): 380</a:t>
            </a:r>
          </a:p>
        </p:txBody>
      </p:sp>
      <p:graphicFrame>
        <p:nvGraphicFramePr>
          <p:cNvPr id="2" name="Content Placeholder 9">
            <a:extLst>
              <a:ext uri="{FF2B5EF4-FFF2-40B4-BE49-F238E27FC236}">
                <a16:creationId xmlns:a16="http://schemas.microsoft.com/office/drawing/2014/main" id="{39F9B31A-B229-1D29-282D-F559C081CF91}"/>
              </a:ext>
            </a:extLst>
          </p:cNvPr>
          <p:cNvGraphicFramePr>
            <a:graphicFrameLocks noGrp="1"/>
          </p:cNvGraphicFramePr>
          <p:nvPr>
            <p:ph sz="quarter" idx="18"/>
            <p:extLst>
              <p:ext uri="{D42A27DB-BD31-4B8C-83A1-F6EECF244321}">
                <p14:modId xmlns:p14="http://schemas.microsoft.com/office/powerpoint/2010/main" val="3657803422"/>
              </p:ext>
            </p:extLst>
          </p:nvPr>
        </p:nvGraphicFramePr>
        <p:xfrm>
          <a:off x="368577" y="1823237"/>
          <a:ext cx="4262115" cy="4386390"/>
        </p:xfrm>
        <a:graphic>
          <a:graphicData uri="http://schemas.openxmlformats.org/drawingml/2006/chart">
            <c:chart xmlns:c="http://schemas.openxmlformats.org/drawingml/2006/chart" xmlns:r="http://schemas.openxmlformats.org/officeDocument/2006/relationships" r:id="rId3"/>
          </a:graphicData>
        </a:graphic>
      </p:graphicFrame>
      <p:sp>
        <p:nvSpPr>
          <p:cNvPr id="4" name="Oval 3">
            <a:extLst>
              <a:ext uri="{FF2B5EF4-FFF2-40B4-BE49-F238E27FC236}">
                <a16:creationId xmlns:a16="http://schemas.microsoft.com/office/drawing/2014/main" id="{FD3C7FB7-BADA-D66F-9020-B311FEA47BEA}"/>
              </a:ext>
            </a:extLst>
          </p:cNvPr>
          <p:cNvSpPr/>
          <p:nvPr/>
        </p:nvSpPr>
        <p:spPr>
          <a:xfrm>
            <a:off x="3177457" y="3234656"/>
            <a:ext cx="443737" cy="244251"/>
          </a:xfrm>
          <a:prstGeom prst="ellipse">
            <a:avLst/>
          </a:prstGeom>
          <a:noFill/>
          <a:ln w="19050" cap="flat">
            <a:solidFill>
              <a:srgbClr val="00B05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graphicFrame>
        <p:nvGraphicFramePr>
          <p:cNvPr id="5" name="Content Placeholder 7">
            <a:extLst>
              <a:ext uri="{FF2B5EF4-FFF2-40B4-BE49-F238E27FC236}">
                <a16:creationId xmlns:a16="http://schemas.microsoft.com/office/drawing/2014/main" id="{9A33F73E-B099-78E1-9D0A-0F87A60C2545}"/>
              </a:ext>
            </a:extLst>
          </p:cNvPr>
          <p:cNvGraphicFramePr>
            <a:graphicFrameLocks/>
          </p:cNvGraphicFramePr>
          <p:nvPr>
            <p:extLst>
              <p:ext uri="{D42A27DB-BD31-4B8C-83A1-F6EECF244321}">
                <p14:modId xmlns:p14="http://schemas.microsoft.com/office/powerpoint/2010/main" val="2513130602"/>
              </p:ext>
            </p:extLst>
          </p:nvPr>
        </p:nvGraphicFramePr>
        <p:xfrm>
          <a:off x="5020573" y="1773238"/>
          <a:ext cx="6935637" cy="4486388"/>
        </p:xfrm>
        <a:graphic>
          <a:graphicData uri="http://schemas.openxmlformats.org/drawingml/2006/chart">
            <c:chart xmlns:c="http://schemas.openxmlformats.org/drawingml/2006/chart" xmlns:r="http://schemas.openxmlformats.org/officeDocument/2006/relationships" r:id="rId4"/>
          </a:graphicData>
        </a:graphic>
      </p:graphicFrame>
      <p:cxnSp>
        <p:nvCxnSpPr>
          <p:cNvPr id="6" name="Straight Connector 5">
            <a:extLst>
              <a:ext uri="{FF2B5EF4-FFF2-40B4-BE49-F238E27FC236}">
                <a16:creationId xmlns:a16="http://schemas.microsoft.com/office/drawing/2014/main" id="{4EA217A2-751C-BB87-7B34-F207EABA4D4C}"/>
              </a:ext>
            </a:extLst>
          </p:cNvPr>
          <p:cNvCxnSpPr/>
          <p:nvPr/>
        </p:nvCxnSpPr>
        <p:spPr>
          <a:xfrm>
            <a:off x="4680225" y="1802471"/>
            <a:ext cx="15230" cy="4231414"/>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8A25F8F-7AA1-F160-CF9D-ACAB73AD6697}"/>
              </a:ext>
            </a:extLst>
          </p:cNvPr>
          <p:cNvSpPr/>
          <p:nvPr/>
        </p:nvSpPr>
        <p:spPr>
          <a:xfrm>
            <a:off x="8317321" y="4497714"/>
            <a:ext cx="263362" cy="176807"/>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3485055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8D9AF-ED7D-E7C1-9AD0-14602C5C63A3}"/>
            </a:ext>
          </a:extLst>
        </p:cNvPr>
        <p:cNvGrpSpPr/>
        <p:nvPr/>
      </p:nvGrpSpPr>
      <p:grpSpPr>
        <a:xfrm>
          <a:off x="0" y="0"/>
          <a:ext cx="0" cy="0"/>
          <a:chOff x="0" y="0"/>
          <a:chExt cx="0" cy="0"/>
        </a:xfrm>
      </p:grpSpPr>
      <p:graphicFrame>
        <p:nvGraphicFramePr>
          <p:cNvPr id="97" name="Table 96">
            <a:extLst>
              <a:ext uri="{FF2B5EF4-FFF2-40B4-BE49-F238E27FC236}">
                <a16:creationId xmlns:a16="http://schemas.microsoft.com/office/drawing/2014/main" id="{05400043-091E-B8D5-235A-5DDD2A26D177}"/>
              </a:ext>
            </a:extLst>
          </p:cNvPr>
          <p:cNvGraphicFramePr>
            <a:graphicFrameLocks noGrp="1"/>
          </p:cNvGraphicFramePr>
          <p:nvPr>
            <p:extLst>
              <p:ext uri="{D42A27DB-BD31-4B8C-83A1-F6EECF244321}">
                <p14:modId xmlns:p14="http://schemas.microsoft.com/office/powerpoint/2010/main" val="2574442790"/>
              </p:ext>
            </p:extLst>
          </p:nvPr>
        </p:nvGraphicFramePr>
        <p:xfrm>
          <a:off x="9597845" y="1325374"/>
          <a:ext cx="2007252" cy="4686323"/>
        </p:xfrm>
        <a:graphic>
          <a:graphicData uri="http://schemas.openxmlformats.org/drawingml/2006/table">
            <a:tbl>
              <a:tblPr firstRow="1" bandRow="1">
                <a:tableStyleId>{2D5ABB26-0587-4C30-8999-92F81FD0307C}</a:tableStyleId>
              </a:tblPr>
              <a:tblGrid>
                <a:gridCol w="1003626">
                  <a:extLst>
                    <a:ext uri="{9D8B030D-6E8A-4147-A177-3AD203B41FA5}">
                      <a16:colId xmlns:a16="http://schemas.microsoft.com/office/drawing/2014/main" val="20000"/>
                    </a:ext>
                  </a:extLst>
                </a:gridCol>
                <a:gridCol w="1003626">
                  <a:extLst>
                    <a:ext uri="{9D8B030D-6E8A-4147-A177-3AD203B41FA5}">
                      <a16:colId xmlns:a16="http://schemas.microsoft.com/office/drawing/2014/main" val="476178911"/>
                    </a:ext>
                  </a:extLst>
                </a:gridCol>
              </a:tblGrid>
              <a:tr h="549752">
                <a:tc gridSpan="2">
                  <a:txBody>
                    <a:bodyPr/>
                    <a:lstStyle/>
                    <a:p>
                      <a:pPr algn="ctr"/>
                      <a:r>
                        <a:rPr lang="en-GB" sz="1400" b="1" dirty="0">
                          <a:solidFill>
                            <a:schemeClr val="tx1"/>
                          </a:solidFill>
                        </a:rPr>
                        <a:t>Average ranking position*</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GB" sz="1400" b="1" dirty="0">
                        <a:solidFill>
                          <a:schemeClr val="tx1"/>
                        </a:solidFill>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141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latin typeface="+mn-lt"/>
                          <a:ea typeface="+mn-ea"/>
                          <a:cs typeface="+mn-cs"/>
                        </a:rPr>
                        <a:t>Feb ’25</a:t>
                      </a:r>
                      <a:endParaRPr lang="en-GB" sz="1400" b="1"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latin typeface="+mn-lt"/>
                          <a:ea typeface="+mn-ea"/>
                          <a:cs typeface="+mn-cs"/>
                        </a:rPr>
                        <a:t>Aug ‘24</a:t>
                      </a:r>
                      <a:endParaRPr lang="en-GB" sz="1400" b="1"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3867619"/>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3.51</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3.63</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3.60</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3.49</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46976257"/>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3.89</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3.88</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8520417"/>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4.44</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4.08</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4215445"/>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4.50</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4.62</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3408330"/>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4.94</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5.24</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2236542"/>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5.19</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5.47</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37742451"/>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5.92</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5.70</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5071715"/>
                  </a:ext>
                </a:extLst>
              </a:tr>
            </a:tbl>
          </a:graphicData>
        </a:graphic>
      </p:graphicFrame>
      <p:sp>
        <p:nvSpPr>
          <p:cNvPr id="3" name="Slide Number Placeholder 2">
            <a:extLst>
              <a:ext uri="{FF2B5EF4-FFF2-40B4-BE49-F238E27FC236}">
                <a16:creationId xmlns:a16="http://schemas.microsoft.com/office/drawing/2014/main" id="{C80160EF-4071-20BC-E617-F25FFDA76B6C}"/>
              </a:ext>
            </a:extLst>
          </p:cNvPr>
          <p:cNvSpPr>
            <a:spLocks noGrp="1"/>
          </p:cNvSpPr>
          <p:nvPr>
            <p:ph type="sldNum" sz="quarter" idx="12"/>
          </p:nvPr>
        </p:nvSpPr>
        <p:spPr/>
        <p:txBody>
          <a:bodyPr/>
          <a:lstStyle/>
          <a:p>
            <a:fld id="{9784CBA3-D598-4B1F-BAA3-EE14B5154290}" type="slidenum">
              <a:rPr lang="en-AU" smtClean="0"/>
              <a:pPr/>
              <a:t>45</a:t>
            </a:fld>
            <a:endParaRPr lang="en-AU" dirty="0"/>
          </a:p>
        </p:txBody>
      </p:sp>
      <p:sp>
        <p:nvSpPr>
          <p:cNvPr id="7" name="Rectangle 6">
            <a:extLst>
              <a:ext uri="{FF2B5EF4-FFF2-40B4-BE49-F238E27FC236}">
                <a16:creationId xmlns:a16="http://schemas.microsoft.com/office/drawing/2014/main" id="{85D8A85C-7FB8-335C-42A9-2347A9FCA3AD}"/>
              </a:ext>
            </a:extLst>
          </p:cNvPr>
          <p:cNvSpPr/>
          <p:nvPr/>
        </p:nvSpPr>
        <p:spPr>
          <a:xfrm>
            <a:off x="157984" y="6509442"/>
            <a:ext cx="7591782" cy="246221"/>
          </a:xfrm>
          <a:prstGeom prst="rect">
            <a:avLst/>
          </a:prstGeom>
        </p:spPr>
        <p:txBody>
          <a:bodyPr wrap="square" anchor="ctr">
            <a:spAutoFit/>
          </a:bodyPr>
          <a:lstStyle/>
          <a:p>
            <a:r>
              <a:rPr lang="en-US" sz="1000" dirty="0"/>
              <a:t>Q15. Thinking of the factors you consider when buying a new/used car, which of the following are most and least important to you? </a:t>
            </a:r>
            <a:endParaRPr lang="en-GB" sz="1000" dirty="0"/>
          </a:p>
        </p:txBody>
      </p:sp>
      <p:sp>
        <p:nvSpPr>
          <p:cNvPr id="12" name="Text Placeholder 4">
            <a:extLst>
              <a:ext uri="{FF2B5EF4-FFF2-40B4-BE49-F238E27FC236}">
                <a16:creationId xmlns:a16="http://schemas.microsoft.com/office/drawing/2014/main" id="{95A6FD9D-6439-09F1-C3E3-277696CC70F8}"/>
              </a:ext>
            </a:extLst>
          </p:cNvPr>
          <p:cNvSpPr>
            <a:spLocks noGrp="1"/>
          </p:cNvSpPr>
          <p:nvPr>
            <p:ph type="body" sz="quarter" idx="11"/>
          </p:nvPr>
        </p:nvSpPr>
        <p:spPr>
          <a:xfrm>
            <a:off x="334964" y="180788"/>
            <a:ext cx="10664996" cy="1299219"/>
          </a:xfrm>
        </p:spPr>
        <p:txBody>
          <a:bodyPr vert="horz" lIns="72000" tIns="0" rIns="0" bIns="0" rtlCol="0" anchor="ctr" anchorCtr="0">
            <a:noAutofit/>
          </a:bodyPr>
          <a:lstStyle/>
          <a:p>
            <a:r>
              <a:rPr lang="en-GB" sz="2400" dirty="0"/>
              <a:t>The ranking of safety features, compared to other car buying decision factors, was very similar to the previous wave – on average the safety features of a car were ranked as the fourth most important factor. </a:t>
            </a:r>
          </a:p>
        </p:txBody>
      </p:sp>
      <p:graphicFrame>
        <p:nvGraphicFramePr>
          <p:cNvPr id="40" name="Content Placeholder 8">
            <a:extLst>
              <a:ext uri="{FF2B5EF4-FFF2-40B4-BE49-F238E27FC236}">
                <a16:creationId xmlns:a16="http://schemas.microsoft.com/office/drawing/2014/main" id="{F4E35D91-F27A-FD78-6E43-A6AFFB8A9CA6}"/>
              </a:ext>
            </a:extLst>
          </p:cNvPr>
          <p:cNvGraphicFramePr>
            <a:graphicFrameLocks noGrp="1"/>
          </p:cNvGraphicFramePr>
          <p:nvPr>
            <p:ph sz="quarter" idx="18"/>
            <p:extLst>
              <p:ext uri="{D42A27DB-BD31-4B8C-83A1-F6EECF244321}">
                <p14:modId xmlns:p14="http://schemas.microsoft.com/office/powerpoint/2010/main" val="2676173140"/>
              </p:ext>
            </p:extLst>
          </p:nvPr>
        </p:nvGraphicFramePr>
        <p:xfrm>
          <a:off x="334965" y="1648178"/>
          <a:ext cx="9373240" cy="4861264"/>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a:extLst>
              <a:ext uri="{FF2B5EF4-FFF2-40B4-BE49-F238E27FC236}">
                <a16:creationId xmlns:a16="http://schemas.microsoft.com/office/drawing/2014/main" id="{B71DB3C8-4D55-C3C6-8BB7-B5F819848158}"/>
              </a:ext>
            </a:extLst>
          </p:cNvPr>
          <p:cNvSpPr/>
          <p:nvPr/>
        </p:nvSpPr>
        <p:spPr>
          <a:xfrm>
            <a:off x="1233714" y="3643086"/>
            <a:ext cx="10345373" cy="464457"/>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7">
            <a:extLst>
              <a:ext uri="{FF2B5EF4-FFF2-40B4-BE49-F238E27FC236}">
                <a16:creationId xmlns:a16="http://schemas.microsoft.com/office/drawing/2014/main" id="{A5561E03-68FD-F89E-41A2-648C8BE8F889}"/>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5" name="TextBox 4">
            <a:extLst>
              <a:ext uri="{FF2B5EF4-FFF2-40B4-BE49-F238E27FC236}">
                <a16:creationId xmlns:a16="http://schemas.microsoft.com/office/drawing/2014/main" id="{C435C6DD-D7A7-17A5-0708-FEEE70C13983}"/>
              </a:ext>
            </a:extLst>
          </p:cNvPr>
          <p:cNvSpPr txBox="1"/>
          <p:nvPr/>
        </p:nvSpPr>
        <p:spPr>
          <a:xfrm>
            <a:off x="9799982" y="5998584"/>
            <a:ext cx="1828229" cy="430887"/>
          </a:xfrm>
          <a:prstGeom prst="rect">
            <a:avLst/>
          </a:prstGeom>
          <a:noFill/>
        </p:spPr>
        <p:txBody>
          <a:bodyPr wrap="square" rtlCol="0">
            <a:spAutoFit/>
          </a:bodyPr>
          <a:lstStyle/>
          <a:p>
            <a:pPr algn="ctr"/>
            <a:r>
              <a:rPr lang="en-US" sz="1100" dirty="0"/>
              <a:t>*From 1 (most important) to 8 (least important)</a:t>
            </a:r>
            <a:endParaRPr lang="en-GB" sz="1100" dirty="0"/>
          </a:p>
        </p:txBody>
      </p:sp>
    </p:spTree>
    <p:extLst>
      <p:ext uri="{BB962C8B-B14F-4D97-AF65-F5344CB8AC3E}">
        <p14:creationId xmlns:p14="http://schemas.microsoft.com/office/powerpoint/2010/main" val="2943760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46</a:t>
            </a:fld>
            <a:endParaRPr lang="en-AU" dirty="0"/>
          </a:p>
        </p:txBody>
      </p:sp>
      <p:sp>
        <p:nvSpPr>
          <p:cNvPr id="7" name="Rectangle 6">
            <a:extLst>
              <a:ext uri="{FF2B5EF4-FFF2-40B4-BE49-F238E27FC236}">
                <a16:creationId xmlns:a16="http://schemas.microsoft.com/office/drawing/2014/main" id="{BCF59D52-7E16-4D80-9092-CBBD8FD882B9}"/>
              </a:ext>
            </a:extLst>
          </p:cNvPr>
          <p:cNvSpPr/>
          <p:nvPr/>
        </p:nvSpPr>
        <p:spPr>
          <a:xfrm>
            <a:off x="157984" y="6509442"/>
            <a:ext cx="6329789" cy="246221"/>
          </a:xfrm>
          <a:prstGeom prst="rect">
            <a:avLst/>
          </a:prstGeom>
        </p:spPr>
        <p:txBody>
          <a:bodyPr wrap="square" anchor="ctr">
            <a:spAutoFit/>
          </a:bodyPr>
          <a:lstStyle/>
          <a:p>
            <a:r>
              <a:rPr lang="en-US" sz="1000" dirty="0"/>
              <a:t>Q14. Would you consider having a black box fitted to your car if it meant you could get lower insurance premiums? </a:t>
            </a:r>
            <a:endParaRPr lang="en-GB" sz="1000" dirty="0"/>
          </a:p>
        </p:txBody>
      </p:sp>
      <p:sp>
        <p:nvSpPr>
          <p:cNvPr id="12" name="Text Placeholder 4"/>
          <p:cNvSpPr>
            <a:spLocks noGrp="1"/>
          </p:cNvSpPr>
          <p:nvPr>
            <p:ph type="body" sz="quarter" idx="11"/>
          </p:nvPr>
        </p:nvSpPr>
        <p:spPr>
          <a:xfrm>
            <a:off x="334964" y="180788"/>
            <a:ext cx="10664996" cy="1299219"/>
          </a:xfrm>
        </p:spPr>
        <p:txBody>
          <a:bodyPr vert="horz" lIns="72000" tIns="0" rIns="0" bIns="0" rtlCol="0" anchor="ctr" anchorCtr="0">
            <a:noAutofit/>
          </a:bodyPr>
          <a:lstStyle/>
          <a:p>
            <a:r>
              <a:rPr lang="en-GB" sz="2400" dirty="0"/>
              <a:t>Consistent with Aug ‘24, three in five drivers would consider having a black box fitted to their car for lower insurance premiums; however, the proportion who would definitely consider this has increased this wave. </a:t>
            </a:r>
          </a:p>
        </p:txBody>
      </p:sp>
      <p:graphicFrame>
        <p:nvGraphicFramePr>
          <p:cNvPr id="9" name="Chart 8">
            <a:extLst>
              <a:ext uri="{FF2B5EF4-FFF2-40B4-BE49-F238E27FC236}">
                <a16:creationId xmlns:a16="http://schemas.microsoft.com/office/drawing/2014/main" id="{2274362B-C26C-4FE7-BF4A-ABBC525F941D}"/>
              </a:ext>
            </a:extLst>
          </p:cNvPr>
          <p:cNvGraphicFramePr/>
          <p:nvPr>
            <p:extLst>
              <p:ext uri="{D42A27DB-BD31-4B8C-83A1-F6EECF244321}">
                <p14:modId xmlns:p14="http://schemas.microsoft.com/office/powerpoint/2010/main" val="688863947"/>
              </p:ext>
            </p:extLst>
          </p:nvPr>
        </p:nvGraphicFramePr>
        <p:xfrm>
          <a:off x="2544024" y="1633098"/>
          <a:ext cx="7328109" cy="458143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7">
            <a:extLst>
              <a:ext uri="{FF2B5EF4-FFF2-40B4-BE49-F238E27FC236}">
                <a16:creationId xmlns:a16="http://schemas.microsoft.com/office/drawing/2014/main" id="{077AE700-67BD-0CC8-360C-4EF1459B2DB3}"/>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10" name="Oval 9">
            <a:extLst>
              <a:ext uri="{FF2B5EF4-FFF2-40B4-BE49-F238E27FC236}">
                <a16:creationId xmlns:a16="http://schemas.microsoft.com/office/drawing/2014/main" id="{D79C13A0-B053-DDE7-92DF-720F4F6E6286}"/>
              </a:ext>
            </a:extLst>
          </p:cNvPr>
          <p:cNvSpPr/>
          <p:nvPr/>
        </p:nvSpPr>
        <p:spPr>
          <a:xfrm>
            <a:off x="3956034" y="4018831"/>
            <a:ext cx="400196" cy="233997"/>
          </a:xfrm>
          <a:prstGeom prst="ellipse">
            <a:avLst/>
          </a:prstGeom>
          <a:noFill/>
          <a:ln w="19050" cap="flat">
            <a:solidFill>
              <a:srgbClr val="00B05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5" name="Right Brace 4">
            <a:extLst>
              <a:ext uri="{FF2B5EF4-FFF2-40B4-BE49-F238E27FC236}">
                <a16:creationId xmlns:a16="http://schemas.microsoft.com/office/drawing/2014/main" id="{9C2EDBE2-35D2-FDC6-D0E7-E9622972DFAD}"/>
              </a:ext>
            </a:extLst>
          </p:cNvPr>
          <p:cNvSpPr/>
          <p:nvPr/>
        </p:nvSpPr>
        <p:spPr>
          <a:xfrm rot="16200000">
            <a:off x="4450405" y="2183857"/>
            <a:ext cx="243194" cy="215954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6" name="TextBox 5">
            <a:extLst>
              <a:ext uri="{FF2B5EF4-FFF2-40B4-BE49-F238E27FC236}">
                <a16:creationId xmlns:a16="http://schemas.microsoft.com/office/drawing/2014/main" id="{E34AE72F-8AF8-6327-4D07-FC3ACB89C660}"/>
              </a:ext>
            </a:extLst>
          </p:cNvPr>
          <p:cNvSpPr txBox="1"/>
          <p:nvPr/>
        </p:nvSpPr>
        <p:spPr>
          <a:xfrm>
            <a:off x="2859931" y="2791838"/>
            <a:ext cx="3461397" cy="307777"/>
          </a:xfrm>
          <a:prstGeom prst="rect">
            <a:avLst/>
          </a:prstGeom>
          <a:noFill/>
        </p:spPr>
        <p:txBody>
          <a:bodyPr wrap="none" rtlCol="0">
            <a:spAutoFit/>
          </a:bodyPr>
          <a:lstStyle/>
          <a:p>
            <a:r>
              <a:rPr lang="en-US" sz="1400" dirty="0"/>
              <a:t>Total consider: Aug ’24 – 60%; Feb ‘25 – 62% </a:t>
            </a:r>
            <a:endParaRPr lang="en-GB" sz="1400" dirty="0"/>
          </a:p>
        </p:txBody>
      </p:sp>
    </p:spTree>
    <p:extLst>
      <p:ext uri="{BB962C8B-B14F-4D97-AF65-F5344CB8AC3E}">
        <p14:creationId xmlns:p14="http://schemas.microsoft.com/office/powerpoint/2010/main" val="1105846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47</a:t>
            </a:fld>
            <a:endParaRPr lang="en-AU" dirty="0"/>
          </a:p>
        </p:txBody>
      </p:sp>
      <p:sp>
        <p:nvSpPr>
          <p:cNvPr id="7" name="Rectangle 6">
            <a:extLst>
              <a:ext uri="{FF2B5EF4-FFF2-40B4-BE49-F238E27FC236}">
                <a16:creationId xmlns:a16="http://schemas.microsoft.com/office/drawing/2014/main" id="{BCF59D52-7E16-4D80-9092-CBBD8FD882B9}"/>
              </a:ext>
            </a:extLst>
          </p:cNvPr>
          <p:cNvSpPr/>
          <p:nvPr/>
        </p:nvSpPr>
        <p:spPr>
          <a:xfrm>
            <a:off x="253418" y="6453229"/>
            <a:ext cx="7191722" cy="246221"/>
          </a:xfrm>
          <a:prstGeom prst="rect">
            <a:avLst/>
          </a:prstGeom>
        </p:spPr>
        <p:txBody>
          <a:bodyPr wrap="square" anchor="ctr">
            <a:spAutoFit/>
          </a:bodyPr>
          <a:lstStyle/>
          <a:p>
            <a:r>
              <a:rPr lang="en-US" sz="1000" dirty="0"/>
              <a:t>Q2. Please indicate how much you agree or disagree with each of these statements.</a:t>
            </a:r>
          </a:p>
        </p:txBody>
      </p:sp>
      <p:sp>
        <p:nvSpPr>
          <p:cNvPr id="12" name="Text Placeholder 4"/>
          <p:cNvSpPr>
            <a:spLocks noGrp="1"/>
          </p:cNvSpPr>
          <p:nvPr>
            <p:ph type="body" sz="quarter" idx="11"/>
          </p:nvPr>
        </p:nvSpPr>
        <p:spPr>
          <a:xfrm>
            <a:off x="334964" y="180788"/>
            <a:ext cx="10755532" cy="1299219"/>
          </a:xfrm>
        </p:spPr>
        <p:txBody>
          <a:bodyPr vert="horz" lIns="72000" tIns="0" rIns="0" bIns="0" rtlCol="0" anchor="ctr" anchorCtr="0">
            <a:noAutofit/>
          </a:bodyPr>
          <a:lstStyle/>
          <a:p>
            <a:r>
              <a:rPr lang="en-GB" sz="2400" dirty="0"/>
              <a:t>When it comes to driving safely, the vast majority of drivers consider it to be something important to them. However, a notable minority know they take more risks than they should when driving, and this has increased to almost one in five this wave.</a:t>
            </a:r>
          </a:p>
        </p:txBody>
      </p:sp>
      <p:graphicFrame>
        <p:nvGraphicFramePr>
          <p:cNvPr id="5" name="Table 4">
            <a:extLst>
              <a:ext uri="{FF2B5EF4-FFF2-40B4-BE49-F238E27FC236}">
                <a16:creationId xmlns:a16="http://schemas.microsoft.com/office/drawing/2014/main" id="{339BD0C0-45BB-D0A4-090E-8794A70FAF18}"/>
              </a:ext>
            </a:extLst>
          </p:cNvPr>
          <p:cNvGraphicFramePr>
            <a:graphicFrameLocks noGrp="1"/>
          </p:cNvGraphicFramePr>
          <p:nvPr>
            <p:extLst>
              <p:ext uri="{D42A27DB-BD31-4B8C-83A1-F6EECF244321}">
                <p14:modId xmlns:p14="http://schemas.microsoft.com/office/powerpoint/2010/main" val="3391035527"/>
              </p:ext>
            </p:extLst>
          </p:nvPr>
        </p:nvGraphicFramePr>
        <p:xfrm>
          <a:off x="9439200" y="1565639"/>
          <a:ext cx="637083" cy="1732588"/>
        </p:xfrm>
        <a:graphic>
          <a:graphicData uri="http://schemas.openxmlformats.org/drawingml/2006/table">
            <a:tbl>
              <a:tblPr firstRow="1" bandRow="1">
                <a:tableStyleId>{2D5ABB26-0587-4C30-8999-92F81FD0307C}</a:tableStyleId>
              </a:tblPr>
              <a:tblGrid>
                <a:gridCol w="637083">
                  <a:extLst>
                    <a:ext uri="{9D8B030D-6E8A-4147-A177-3AD203B41FA5}">
                      <a16:colId xmlns:a16="http://schemas.microsoft.com/office/drawing/2014/main" val="20000"/>
                    </a:ext>
                  </a:extLst>
                </a:gridCol>
              </a:tblGrid>
              <a:tr h="783104">
                <a:tc>
                  <a:txBody>
                    <a:bodyPr/>
                    <a:lstStyle/>
                    <a:p>
                      <a:pPr algn="ctr"/>
                      <a:r>
                        <a:rPr lang="en-GB" sz="1400" b="1" dirty="0">
                          <a:solidFill>
                            <a:schemeClr val="tx1"/>
                          </a:solidFill>
                        </a:rPr>
                        <a:t>Total agree</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47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90%</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747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88%</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8756914"/>
                  </a:ext>
                </a:extLst>
              </a:tr>
            </a:tbl>
          </a:graphicData>
        </a:graphic>
      </p:graphicFrame>
      <p:graphicFrame>
        <p:nvGraphicFramePr>
          <p:cNvPr id="6" name="Content Placeholder 8">
            <a:extLst>
              <a:ext uri="{FF2B5EF4-FFF2-40B4-BE49-F238E27FC236}">
                <a16:creationId xmlns:a16="http://schemas.microsoft.com/office/drawing/2014/main" id="{778C5E82-4930-8ECD-ADAE-39A7823E1A53}"/>
              </a:ext>
            </a:extLst>
          </p:cNvPr>
          <p:cNvGraphicFramePr>
            <a:graphicFrameLocks noGrp="1"/>
          </p:cNvGraphicFramePr>
          <p:nvPr>
            <p:ph sz="quarter" idx="18"/>
            <p:extLst>
              <p:ext uri="{D42A27DB-BD31-4B8C-83A1-F6EECF244321}">
                <p14:modId xmlns:p14="http://schemas.microsoft.com/office/powerpoint/2010/main" val="2271021710"/>
              </p:ext>
            </p:extLst>
          </p:nvPr>
        </p:nvGraphicFramePr>
        <p:xfrm>
          <a:off x="1799262" y="1780473"/>
          <a:ext cx="7724985" cy="2065007"/>
        </p:xfrm>
        <a:graphic>
          <a:graphicData uri="http://schemas.openxmlformats.org/drawingml/2006/chart">
            <c:chart xmlns:c="http://schemas.openxmlformats.org/drawingml/2006/chart" xmlns:r="http://schemas.openxmlformats.org/officeDocument/2006/relationships" r:id="rId3"/>
          </a:graphicData>
        </a:graphic>
      </p:graphicFrame>
      <p:cxnSp>
        <p:nvCxnSpPr>
          <p:cNvPr id="11" name="Straight Connector 10">
            <a:extLst>
              <a:ext uri="{FF2B5EF4-FFF2-40B4-BE49-F238E27FC236}">
                <a16:creationId xmlns:a16="http://schemas.microsoft.com/office/drawing/2014/main" id="{2D8FFCBF-E981-69D2-15CC-B4FA0848D90A}"/>
              </a:ext>
            </a:extLst>
          </p:cNvPr>
          <p:cNvCxnSpPr>
            <a:cxnSpLocks/>
          </p:cNvCxnSpPr>
          <p:nvPr/>
        </p:nvCxnSpPr>
        <p:spPr>
          <a:xfrm flipH="1">
            <a:off x="603288" y="3960641"/>
            <a:ext cx="10876506" cy="0"/>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912575EB-0F4E-06B8-289A-3286FC7F3057}"/>
              </a:ext>
            </a:extLst>
          </p:cNvPr>
          <p:cNvGraphicFramePr>
            <a:graphicFrameLocks noGrp="1"/>
          </p:cNvGraphicFramePr>
          <p:nvPr>
            <p:extLst>
              <p:ext uri="{D42A27DB-BD31-4B8C-83A1-F6EECF244321}">
                <p14:modId xmlns:p14="http://schemas.microsoft.com/office/powerpoint/2010/main" val="2222508772"/>
              </p:ext>
            </p:extLst>
          </p:nvPr>
        </p:nvGraphicFramePr>
        <p:xfrm>
          <a:off x="9439200" y="3883954"/>
          <a:ext cx="637083" cy="1732588"/>
        </p:xfrm>
        <a:graphic>
          <a:graphicData uri="http://schemas.openxmlformats.org/drawingml/2006/table">
            <a:tbl>
              <a:tblPr firstRow="1" bandRow="1">
                <a:tableStyleId>{2D5ABB26-0587-4C30-8999-92F81FD0307C}</a:tableStyleId>
              </a:tblPr>
              <a:tblGrid>
                <a:gridCol w="637083">
                  <a:extLst>
                    <a:ext uri="{9D8B030D-6E8A-4147-A177-3AD203B41FA5}">
                      <a16:colId xmlns:a16="http://schemas.microsoft.com/office/drawing/2014/main" val="20000"/>
                    </a:ext>
                  </a:extLst>
                </a:gridCol>
              </a:tblGrid>
              <a:tr h="783104">
                <a:tc>
                  <a:txBody>
                    <a:bodyPr/>
                    <a:lstStyle/>
                    <a:p>
                      <a:pPr algn="ctr"/>
                      <a:r>
                        <a:rPr lang="en-GB" sz="1400" b="1" dirty="0">
                          <a:solidFill>
                            <a:schemeClr val="tx1"/>
                          </a:solidFill>
                        </a:rPr>
                        <a:t>Total agree</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47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14%</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747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19%</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139755"/>
                  </a:ext>
                </a:extLst>
              </a:tr>
            </a:tbl>
          </a:graphicData>
        </a:graphic>
      </p:graphicFrame>
      <p:graphicFrame>
        <p:nvGraphicFramePr>
          <p:cNvPr id="4" name="Content Placeholder 8">
            <a:extLst>
              <a:ext uri="{FF2B5EF4-FFF2-40B4-BE49-F238E27FC236}">
                <a16:creationId xmlns:a16="http://schemas.microsoft.com/office/drawing/2014/main" id="{966423DD-3DA5-3A1B-6F8C-317D43CB1083}"/>
              </a:ext>
            </a:extLst>
          </p:cNvPr>
          <p:cNvGraphicFramePr>
            <a:graphicFrameLocks/>
          </p:cNvGraphicFramePr>
          <p:nvPr>
            <p:extLst>
              <p:ext uri="{D42A27DB-BD31-4B8C-83A1-F6EECF244321}">
                <p14:modId xmlns:p14="http://schemas.microsoft.com/office/powerpoint/2010/main" val="231435051"/>
              </p:ext>
            </p:extLst>
          </p:nvPr>
        </p:nvGraphicFramePr>
        <p:xfrm>
          <a:off x="1799262" y="4081856"/>
          <a:ext cx="7724985" cy="2065007"/>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Placeholder 7">
            <a:extLst>
              <a:ext uri="{FF2B5EF4-FFF2-40B4-BE49-F238E27FC236}">
                <a16:creationId xmlns:a16="http://schemas.microsoft.com/office/drawing/2014/main" id="{DEEFDAA8-0061-BEF3-7848-71D6CDD13E79}"/>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10" name="Oval 9">
            <a:extLst>
              <a:ext uri="{FF2B5EF4-FFF2-40B4-BE49-F238E27FC236}">
                <a16:creationId xmlns:a16="http://schemas.microsoft.com/office/drawing/2014/main" id="{4F3CA923-B20D-B2B6-7799-3B31D11D714B}"/>
              </a:ext>
            </a:extLst>
          </p:cNvPr>
          <p:cNvSpPr/>
          <p:nvPr/>
        </p:nvSpPr>
        <p:spPr>
          <a:xfrm>
            <a:off x="9537887" y="5260165"/>
            <a:ext cx="400196" cy="283137"/>
          </a:xfrm>
          <a:prstGeom prst="ellipse">
            <a:avLst/>
          </a:prstGeom>
          <a:noFill/>
          <a:ln w="19050" cap="flat">
            <a:solidFill>
              <a:srgbClr val="00B05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8" name="TextBox 7">
            <a:extLst>
              <a:ext uri="{FF2B5EF4-FFF2-40B4-BE49-F238E27FC236}">
                <a16:creationId xmlns:a16="http://schemas.microsoft.com/office/drawing/2014/main" id="{46BF44A9-40AD-4997-50BF-32370098630E}"/>
              </a:ext>
            </a:extLst>
          </p:cNvPr>
          <p:cNvSpPr txBox="1"/>
          <p:nvPr/>
        </p:nvSpPr>
        <p:spPr>
          <a:xfrm>
            <a:off x="9498040" y="6259372"/>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Tree>
    <p:extLst>
      <p:ext uri="{BB962C8B-B14F-4D97-AF65-F5344CB8AC3E}">
        <p14:creationId xmlns:p14="http://schemas.microsoft.com/office/powerpoint/2010/main" val="1443153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5618191" cy="1525603"/>
          </a:xfrm>
        </p:spPr>
        <p:txBody>
          <a:bodyPr/>
          <a:lstStyle/>
          <a:p>
            <a:r>
              <a:rPr lang="en-US" dirty="0"/>
              <a:t>Advertising and marketing awareness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48</a:t>
            </a:fld>
            <a:endParaRPr lang="en-GB" dirty="0"/>
          </a:p>
        </p:txBody>
      </p:sp>
    </p:spTree>
    <p:extLst>
      <p:ext uri="{BB962C8B-B14F-4D97-AF65-F5344CB8AC3E}">
        <p14:creationId xmlns:p14="http://schemas.microsoft.com/office/powerpoint/2010/main" val="221546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49</a:t>
            </a:fld>
            <a:endParaRPr lang="en-AU" dirty="0"/>
          </a:p>
        </p:txBody>
      </p:sp>
      <p:graphicFrame>
        <p:nvGraphicFramePr>
          <p:cNvPr id="10" name="Content Placeholder 9"/>
          <p:cNvGraphicFramePr>
            <a:graphicFrameLocks noGrp="1"/>
          </p:cNvGraphicFramePr>
          <p:nvPr>
            <p:ph sz="quarter" idx="18"/>
            <p:extLst>
              <p:ext uri="{D42A27DB-BD31-4B8C-83A1-F6EECF244321}">
                <p14:modId xmlns:p14="http://schemas.microsoft.com/office/powerpoint/2010/main" val="1157719232"/>
              </p:ext>
            </p:extLst>
          </p:nvPr>
        </p:nvGraphicFramePr>
        <p:xfrm>
          <a:off x="334962" y="1842944"/>
          <a:ext cx="6295074" cy="4386390"/>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4"/>
          <p:cNvSpPr>
            <a:spLocks noGrp="1"/>
          </p:cNvSpPr>
          <p:nvPr>
            <p:ph type="body" sz="quarter" idx="11"/>
          </p:nvPr>
        </p:nvSpPr>
        <p:spPr>
          <a:xfrm>
            <a:off x="334964" y="180788"/>
            <a:ext cx="10656309" cy="1299219"/>
          </a:xfrm>
        </p:spPr>
        <p:txBody>
          <a:bodyPr vert="horz" lIns="72000" tIns="0" rIns="0" bIns="0" rtlCol="0" anchor="ctr" anchorCtr="0">
            <a:noAutofit/>
          </a:bodyPr>
          <a:lstStyle/>
          <a:p>
            <a:r>
              <a:rPr lang="en-GB" sz="2400" dirty="0"/>
              <a:t>Just over a quarter of drivers had seen or heard advertising on topics relating to driving/road safety this year. Those who had seen or heard advertising most commonly recalled ads relating to tiredness, speeding  and seatbelts. </a:t>
            </a:r>
          </a:p>
        </p:txBody>
      </p:sp>
      <p:sp>
        <p:nvSpPr>
          <p:cNvPr id="7" name="Rectangle 6">
            <a:extLst>
              <a:ext uri="{FF2B5EF4-FFF2-40B4-BE49-F238E27FC236}">
                <a16:creationId xmlns:a16="http://schemas.microsoft.com/office/drawing/2014/main" id="{BCF59D52-7E16-4D80-9092-CBBD8FD882B9}"/>
              </a:ext>
            </a:extLst>
          </p:cNvPr>
          <p:cNvSpPr/>
          <p:nvPr/>
        </p:nvSpPr>
        <p:spPr>
          <a:xfrm>
            <a:off x="334962" y="6370399"/>
            <a:ext cx="6643808" cy="400110"/>
          </a:xfrm>
          <a:prstGeom prst="rect">
            <a:avLst/>
          </a:prstGeom>
        </p:spPr>
        <p:txBody>
          <a:bodyPr wrap="square" anchor="ctr">
            <a:spAutoFit/>
          </a:bodyPr>
          <a:lstStyle/>
          <a:p>
            <a:r>
              <a:rPr lang="en-US" sz="1000" dirty="0"/>
              <a:t>Q16. Have you seen or heard any advertising or marketing on topics relating to driving or road safety recently? </a:t>
            </a:r>
          </a:p>
          <a:p>
            <a:r>
              <a:rPr lang="en-GB" sz="1000" dirty="0"/>
              <a:t>Q17. What was the topic of the advertising/marketing?  </a:t>
            </a:r>
          </a:p>
        </p:txBody>
      </p:sp>
      <p:sp>
        <p:nvSpPr>
          <p:cNvPr id="8" name="Text Placeholder 7"/>
          <p:cNvSpPr txBox="1">
            <a:spLocks/>
          </p:cNvSpPr>
          <p:nvPr/>
        </p:nvSpPr>
        <p:spPr>
          <a:xfrm>
            <a:off x="6869402" y="6393404"/>
            <a:ext cx="4813665" cy="4001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GB" sz="1000" b="1" dirty="0"/>
              <a:t>Q16 Base (all W24): 556</a:t>
            </a:r>
          </a:p>
          <a:p>
            <a:pPr marL="0" indent="0" algn="r">
              <a:lnSpc>
                <a:spcPct val="100000"/>
              </a:lnSpc>
              <a:spcBef>
                <a:spcPts val="0"/>
              </a:spcBef>
              <a:buNone/>
            </a:pPr>
            <a:r>
              <a:rPr lang="en-GB" sz="1000" b="1" dirty="0"/>
              <a:t>Q17 Base (all aware): 149 </a:t>
            </a:r>
          </a:p>
        </p:txBody>
      </p:sp>
      <p:graphicFrame>
        <p:nvGraphicFramePr>
          <p:cNvPr id="16" name="Chart 15"/>
          <p:cNvGraphicFramePr/>
          <p:nvPr>
            <p:extLst>
              <p:ext uri="{D42A27DB-BD31-4B8C-83A1-F6EECF244321}">
                <p14:modId xmlns:p14="http://schemas.microsoft.com/office/powerpoint/2010/main" val="4196539642"/>
              </p:ext>
            </p:extLst>
          </p:nvPr>
        </p:nvGraphicFramePr>
        <p:xfrm>
          <a:off x="6328997" y="1678359"/>
          <a:ext cx="5443903" cy="452318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0C089237-6661-4AA3-A1EB-8E4BA8067A58}"/>
              </a:ext>
            </a:extLst>
          </p:cNvPr>
          <p:cNvGraphicFramePr/>
          <p:nvPr>
            <p:extLst>
              <p:ext uri="{D42A27DB-BD31-4B8C-83A1-F6EECF244321}">
                <p14:modId xmlns:p14="http://schemas.microsoft.com/office/powerpoint/2010/main" val="31344111"/>
              </p:ext>
            </p:extLst>
          </p:nvPr>
        </p:nvGraphicFramePr>
        <p:xfrm>
          <a:off x="6554282" y="1814639"/>
          <a:ext cx="5443903" cy="4523184"/>
        </p:xfrm>
        <a:graphic>
          <a:graphicData uri="http://schemas.openxmlformats.org/drawingml/2006/chart">
            <c:chart xmlns:c="http://schemas.openxmlformats.org/drawingml/2006/chart" xmlns:r="http://schemas.openxmlformats.org/officeDocument/2006/relationships" r:id="rId5"/>
          </a:graphicData>
        </a:graphic>
      </p:graphicFrame>
      <p:sp>
        <p:nvSpPr>
          <p:cNvPr id="17" name="Oval 16">
            <a:extLst>
              <a:ext uri="{FF2B5EF4-FFF2-40B4-BE49-F238E27FC236}">
                <a16:creationId xmlns:a16="http://schemas.microsoft.com/office/drawing/2014/main" id="{4ACE3F0D-29E0-40C7-A724-4E389143B315}"/>
              </a:ext>
            </a:extLst>
          </p:cNvPr>
          <p:cNvSpPr/>
          <p:nvPr/>
        </p:nvSpPr>
        <p:spPr>
          <a:xfrm>
            <a:off x="5053876" y="4067764"/>
            <a:ext cx="401632" cy="243412"/>
          </a:xfrm>
          <a:prstGeom prst="ellipse">
            <a:avLst/>
          </a:prstGeom>
          <a:noFill/>
          <a:ln w="19050" cap="flat">
            <a:solidFill>
              <a:srgbClr val="00B05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3642572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4763597" cy="1525603"/>
          </a:xfrm>
        </p:spPr>
        <p:txBody>
          <a:bodyPr/>
          <a:lstStyle/>
          <a:p>
            <a:r>
              <a:rPr lang="en-US" dirty="0"/>
              <a:t>Driver types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5</a:t>
            </a:fld>
            <a:endParaRPr lang="en-GB" dirty="0"/>
          </a:p>
        </p:txBody>
      </p:sp>
    </p:spTree>
    <p:extLst>
      <p:ext uri="{BB962C8B-B14F-4D97-AF65-F5344CB8AC3E}">
        <p14:creationId xmlns:p14="http://schemas.microsoft.com/office/powerpoint/2010/main" val="1976808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50</a:t>
            </a:fld>
            <a:endParaRPr lang="en-AU" dirty="0"/>
          </a:p>
        </p:txBody>
      </p:sp>
      <p:graphicFrame>
        <p:nvGraphicFramePr>
          <p:cNvPr id="15" name="Content Placeholder 7">
            <a:extLst>
              <a:ext uri="{FF2B5EF4-FFF2-40B4-BE49-F238E27FC236}">
                <a16:creationId xmlns:a16="http://schemas.microsoft.com/office/drawing/2014/main" id="{D7A190CB-2A4C-4860-9F43-E51E42AD5001}"/>
              </a:ext>
            </a:extLst>
          </p:cNvPr>
          <p:cNvGraphicFramePr>
            <a:graphicFrameLocks noGrp="1"/>
          </p:cNvGraphicFramePr>
          <p:nvPr>
            <p:ph sz="quarter" idx="18"/>
            <p:extLst>
              <p:ext uri="{D42A27DB-BD31-4B8C-83A1-F6EECF244321}">
                <p14:modId xmlns:p14="http://schemas.microsoft.com/office/powerpoint/2010/main" val="574772503"/>
              </p:ext>
            </p:extLst>
          </p:nvPr>
        </p:nvGraphicFramePr>
        <p:xfrm>
          <a:off x="719138" y="1654655"/>
          <a:ext cx="11053762" cy="4486388"/>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400" dirty="0"/>
              <a:t>There was a dip in recall across several topic in Aug ‘24, with some recovery this wave. Significant increases were seen for tiredness, speeding, seatbelts, drug driving and mobile phones. </a:t>
            </a:r>
          </a:p>
        </p:txBody>
      </p:sp>
      <p:sp>
        <p:nvSpPr>
          <p:cNvPr id="9" name="Rectangle 8">
            <a:extLst>
              <a:ext uri="{FF2B5EF4-FFF2-40B4-BE49-F238E27FC236}">
                <a16:creationId xmlns:a16="http://schemas.microsoft.com/office/drawing/2014/main" id="{BCF59D52-7E16-4D80-9092-CBBD8FD882B9}"/>
              </a:ext>
            </a:extLst>
          </p:cNvPr>
          <p:cNvSpPr/>
          <p:nvPr/>
        </p:nvSpPr>
        <p:spPr>
          <a:xfrm>
            <a:off x="334964" y="6495027"/>
            <a:ext cx="8651382" cy="246221"/>
          </a:xfrm>
          <a:prstGeom prst="rect">
            <a:avLst/>
          </a:prstGeom>
        </p:spPr>
        <p:txBody>
          <a:bodyPr wrap="square" anchor="ctr">
            <a:spAutoFit/>
          </a:bodyPr>
          <a:lstStyle/>
          <a:p>
            <a:r>
              <a:rPr lang="en-US" sz="1000" dirty="0"/>
              <a:t>Q17. </a:t>
            </a:r>
            <a:r>
              <a:rPr lang="en-GB" sz="1000" dirty="0"/>
              <a:t>What was the topic of the advertising/marketing?  </a:t>
            </a:r>
          </a:p>
        </p:txBody>
      </p:sp>
      <p:sp>
        <p:nvSpPr>
          <p:cNvPr id="11" name="Text Placeholder 7"/>
          <p:cNvSpPr txBox="1">
            <a:spLocks/>
          </p:cNvSpPr>
          <p:nvPr/>
        </p:nvSpPr>
        <p:spPr>
          <a:xfrm>
            <a:off x="8041064" y="6471218"/>
            <a:ext cx="3602609" cy="2930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1000" b="1" dirty="0"/>
              <a:t>Base (all main W24): 556</a:t>
            </a:r>
          </a:p>
          <a:p>
            <a:pPr marL="0" indent="0">
              <a:lnSpc>
                <a:spcPct val="100000"/>
              </a:lnSpc>
              <a:spcBef>
                <a:spcPts val="0"/>
              </a:spcBef>
              <a:buFont typeface="Arial" panose="020B0604020202020204" pitchFamily="34" charset="0"/>
              <a:buNone/>
            </a:pPr>
            <a:endParaRPr lang="en-GB" sz="1000" b="1" dirty="0"/>
          </a:p>
        </p:txBody>
      </p:sp>
    </p:spTree>
    <p:extLst>
      <p:ext uri="{BB962C8B-B14F-4D97-AF65-F5344CB8AC3E}">
        <p14:creationId xmlns:p14="http://schemas.microsoft.com/office/powerpoint/2010/main" val="4059985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51</a:t>
            </a:fld>
            <a:endParaRPr lang="en-AU" dirty="0"/>
          </a:p>
        </p:txBody>
      </p:sp>
      <p:graphicFrame>
        <p:nvGraphicFramePr>
          <p:cNvPr id="14" name="Content Placeholder 7">
            <a:extLst>
              <a:ext uri="{FF2B5EF4-FFF2-40B4-BE49-F238E27FC236}">
                <a16:creationId xmlns:a16="http://schemas.microsoft.com/office/drawing/2014/main" id="{E8A9A9E0-5ED0-4AFB-A914-B118E30A3AB8}"/>
              </a:ext>
            </a:extLst>
          </p:cNvPr>
          <p:cNvGraphicFramePr>
            <a:graphicFrameLocks noGrp="1"/>
          </p:cNvGraphicFramePr>
          <p:nvPr>
            <p:ph sz="quarter" idx="18"/>
            <p:extLst>
              <p:ext uri="{D42A27DB-BD31-4B8C-83A1-F6EECF244321}">
                <p14:modId xmlns:p14="http://schemas.microsoft.com/office/powerpoint/2010/main" val="4090119925"/>
              </p:ext>
            </p:extLst>
          </p:nvPr>
        </p:nvGraphicFramePr>
        <p:xfrm>
          <a:off x="449263" y="1584961"/>
          <a:ext cx="11053762" cy="467466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4"/>
          <p:cNvSpPr>
            <a:spLocks noGrp="1"/>
          </p:cNvSpPr>
          <p:nvPr>
            <p:ph type="body" sz="quarter" idx="11"/>
          </p:nvPr>
        </p:nvSpPr>
        <p:spPr>
          <a:xfrm>
            <a:off x="334964" y="180788"/>
            <a:ext cx="10656690" cy="1299219"/>
          </a:xfrm>
        </p:spPr>
        <p:txBody>
          <a:bodyPr vert="horz" lIns="72000" tIns="0" rIns="0" bIns="0" rtlCol="0" anchor="ctr" anchorCtr="0">
            <a:normAutofit/>
          </a:bodyPr>
          <a:lstStyle/>
          <a:p>
            <a:r>
              <a:rPr lang="en-GB" sz="2400" dirty="0"/>
              <a:t>These campaign topics were recalled by less than 6% of the total sample. The only topic that saw an increase this wave was motorbikes, from 1% to 4%.</a:t>
            </a:r>
          </a:p>
        </p:txBody>
      </p:sp>
      <p:sp>
        <p:nvSpPr>
          <p:cNvPr id="2" name="Rectangle 1">
            <a:extLst>
              <a:ext uri="{FF2B5EF4-FFF2-40B4-BE49-F238E27FC236}">
                <a16:creationId xmlns:a16="http://schemas.microsoft.com/office/drawing/2014/main" id="{0A88F9A5-70BD-33C7-88B0-8D7A10C8624A}"/>
              </a:ext>
            </a:extLst>
          </p:cNvPr>
          <p:cNvSpPr/>
          <p:nvPr/>
        </p:nvSpPr>
        <p:spPr>
          <a:xfrm>
            <a:off x="334964" y="6495027"/>
            <a:ext cx="8651382" cy="246221"/>
          </a:xfrm>
          <a:prstGeom prst="rect">
            <a:avLst/>
          </a:prstGeom>
        </p:spPr>
        <p:txBody>
          <a:bodyPr wrap="square" anchor="ctr">
            <a:spAutoFit/>
          </a:bodyPr>
          <a:lstStyle/>
          <a:p>
            <a:r>
              <a:rPr lang="en-US" sz="1000" dirty="0"/>
              <a:t>Q17. </a:t>
            </a:r>
            <a:r>
              <a:rPr lang="en-GB" sz="1000" dirty="0"/>
              <a:t>What was the topic of the advertising/marketing?  </a:t>
            </a:r>
          </a:p>
        </p:txBody>
      </p:sp>
      <p:sp>
        <p:nvSpPr>
          <p:cNvPr id="4" name="Text Placeholder 7">
            <a:extLst>
              <a:ext uri="{FF2B5EF4-FFF2-40B4-BE49-F238E27FC236}">
                <a16:creationId xmlns:a16="http://schemas.microsoft.com/office/drawing/2014/main" id="{E8661D16-9511-8A6C-308E-086520725472}"/>
              </a:ext>
            </a:extLst>
          </p:cNvPr>
          <p:cNvSpPr txBox="1">
            <a:spLocks/>
          </p:cNvSpPr>
          <p:nvPr/>
        </p:nvSpPr>
        <p:spPr>
          <a:xfrm>
            <a:off x="8041064" y="6471218"/>
            <a:ext cx="3602609" cy="2930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1000" b="1" dirty="0"/>
              <a:t>Base (all main W24): 556</a:t>
            </a:r>
          </a:p>
          <a:p>
            <a:pPr marL="0" indent="0">
              <a:lnSpc>
                <a:spcPct val="100000"/>
              </a:lnSpc>
              <a:spcBef>
                <a:spcPts val="0"/>
              </a:spcBef>
              <a:buFont typeface="Arial" panose="020B0604020202020204" pitchFamily="34" charset="0"/>
              <a:buNone/>
            </a:pPr>
            <a:endParaRPr lang="en-GB" sz="1000" b="1" dirty="0"/>
          </a:p>
        </p:txBody>
      </p:sp>
    </p:spTree>
    <p:extLst>
      <p:ext uri="{BB962C8B-B14F-4D97-AF65-F5344CB8AC3E}">
        <p14:creationId xmlns:p14="http://schemas.microsoft.com/office/powerpoint/2010/main" val="3054570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73AAA-61E5-6465-1C3D-3E3FC89E858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D8EDB3B-4654-D905-A4C3-B88846F47F61}"/>
              </a:ext>
            </a:extLst>
          </p:cNvPr>
          <p:cNvSpPr>
            <a:spLocks noGrp="1"/>
          </p:cNvSpPr>
          <p:nvPr>
            <p:ph type="sldNum" sz="quarter" idx="12"/>
          </p:nvPr>
        </p:nvSpPr>
        <p:spPr/>
        <p:txBody>
          <a:bodyPr/>
          <a:lstStyle/>
          <a:p>
            <a:fld id="{9784CBA3-D598-4B1F-BAA3-EE14B5154290}" type="slidenum">
              <a:rPr lang="en-AU" smtClean="0"/>
              <a:pPr/>
              <a:t>52</a:t>
            </a:fld>
            <a:endParaRPr lang="en-AU" dirty="0"/>
          </a:p>
        </p:txBody>
      </p:sp>
      <p:graphicFrame>
        <p:nvGraphicFramePr>
          <p:cNvPr id="40" name="Content Placeholder 8">
            <a:extLst>
              <a:ext uri="{FF2B5EF4-FFF2-40B4-BE49-F238E27FC236}">
                <a16:creationId xmlns:a16="http://schemas.microsoft.com/office/drawing/2014/main" id="{ABB83580-9780-D63F-E139-BEDED2BB1256}"/>
              </a:ext>
            </a:extLst>
          </p:cNvPr>
          <p:cNvGraphicFramePr>
            <a:graphicFrameLocks noGrp="1"/>
          </p:cNvGraphicFramePr>
          <p:nvPr>
            <p:ph sz="quarter" idx="18"/>
            <p:extLst>
              <p:ext uri="{D42A27DB-BD31-4B8C-83A1-F6EECF244321}">
                <p14:modId xmlns:p14="http://schemas.microsoft.com/office/powerpoint/2010/main" val="1030379521"/>
              </p:ext>
            </p:extLst>
          </p:nvPr>
        </p:nvGraphicFramePr>
        <p:xfrm>
          <a:off x="1657978" y="1657978"/>
          <a:ext cx="7556359" cy="4561952"/>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 Placeholder 4">
            <a:extLst>
              <a:ext uri="{FF2B5EF4-FFF2-40B4-BE49-F238E27FC236}">
                <a16:creationId xmlns:a16="http://schemas.microsoft.com/office/drawing/2014/main" id="{E6B9A1D1-FBDB-71D2-6F72-9B142EA9B517}"/>
              </a:ext>
            </a:extLst>
          </p:cNvPr>
          <p:cNvSpPr>
            <a:spLocks noGrp="1"/>
          </p:cNvSpPr>
          <p:nvPr>
            <p:ph type="body" sz="quarter" idx="11"/>
          </p:nvPr>
        </p:nvSpPr>
        <p:spPr>
          <a:xfrm>
            <a:off x="334964" y="180788"/>
            <a:ext cx="10691859" cy="1299219"/>
          </a:xfrm>
        </p:spPr>
        <p:txBody>
          <a:bodyPr vert="horz" lIns="72000" tIns="0" rIns="0" bIns="0" rtlCol="0" anchor="ctr" anchorCtr="0">
            <a:noAutofit/>
          </a:bodyPr>
          <a:lstStyle/>
          <a:p>
            <a:r>
              <a:rPr lang="en-GB" sz="2400" dirty="0"/>
              <a:t>Two thirds of drivers believe that seeing advertising about road safety makes them more likely to drive safely, although only a quarter felt this was true to a great extent.</a:t>
            </a:r>
          </a:p>
        </p:txBody>
      </p:sp>
      <p:sp>
        <p:nvSpPr>
          <p:cNvPr id="37" name="Rectangle 36">
            <a:extLst>
              <a:ext uri="{FF2B5EF4-FFF2-40B4-BE49-F238E27FC236}">
                <a16:creationId xmlns:a16="http://schemas.microsoft.com/office/drawing/2014/main" id="{B4DF2ABA-5AB5-5202-E391-C5B5018C145B}"/>
              </a:ext>
            </a:extLst>
          </p:cNvPr>
          <p:cNvSpPr/>
          <p:nvPr/>
        </p:nvSpPr>
        <p:spPr>
          <a:xfrm>
            <a:off x="334963" y="6376021"/>
            <a:ext cx="8651382" cy="400110"/>
          </a:xfrm>
          <a:prstGeom prst="rect">
            <a:avLst/>
          </a:prstGeom>
        </p:spPr>
        <p:txBody>
          <a:bodyPr wrap="square" anchor="ctr">
            <a:spAutoFit/>
          </a:bodyPr>
          <a:lstStyle/>
          <a:p>
            <a:pPr algn="just"/>
            <a:r>
              <a:rPr lang="en-US" sz="1000" dirty="0"/>
              <a:t>Q18. </a:t>
            </a:r>
            <a:r>
              <a:rPr lang="en-GB" sz="1000" dirty="0">
                <a:effectLst/>
                <a:ea typeface="Open Sans" panose="020B0606030504020204" pitchFamily="34" charset="0"/>
                <a:cs typeface="Open Sans" panose="020B0606030504020204" pitchFamily="34" charset="0"/>
              </a:rPr>
              <a:t>To what extent, if at all, would you say that seeing advertising about driving safely makes you more likely to drive safely? </a:t>
            </a:r>
          </a:p>
          <a:p>
            <a:pPr algn="just"/>
            <a:r>
              <a:rPr lang="en-GB" sz="1000" dirty="0">
                <a:effectLst/>
                <a:ea typeface="Open Sans" panose="020B0606030504020204" pitchFamily="34" charset="0"/>
                <a:cs typeface="Open Sans" panose="020B0606030504020204" pitchFamily="34" charset="0"/>
              </a:rPr>
              <a:t>For example, reducing speed, avoiding driving when tired, wearing a seatbelt, not taking alcohol or illegal drugs before driving.</a:t>
            </a:r>
          </a:p>
        </p:txBody>
      </p:sp>
      <p:graphicFrame>
        <p:nvGraphicFramePr>
          <p:cNvPr id="21" name="Table 57">
            <a:extLst>
              <a:ext uri="{FF2B5EF4-FFF2-40B4-BE49-F238E27FC236}">
                <a16:creationId xmlns:a16="http://schemas.microsoft.com/office/drawing/2014/main" id="{00CC5E71-5B49-4F92-B53D-4D2A4B74C72B}"/>
              </a:ext>
            </a:extLst>
          </p:cNvPr>
          <p:cNvGraphicFramePr>
            <a:graphicFrameLocks noGrp="1"/>
          </p:cNvGraphicFramePr>
          <p:nvPr>
            <p:extLst>
              <p:ext uri="{D42A27DB-BD31-4B8C-83A1-F6EECF244321}">
                <p14:modId xmlns:p14="http://schemas.microsoft.com/office/powerpoint/2010/main" val="3229224988"/>
              </p:ext>
            </p:extLst>
          </p:nvPr>
        </p:nvGraphicFramePr>
        <p:xfrm>
          <a:off x="5496447" y="2265807"/>
          <a:ext cx="2391508" cy="370840"/>
        </p:xfrm>
        <a:graphic>
          <a:graphicData uri="http://schemas.openxmlformats.org/drawingml/2006/table">
            <a:tbl>
              <a:tblPr>
                <a:tableStyleId>{69012ECD-51FC-41F1-AA8D-1B2483CD663E}</a:tableStyleId>
              </a:tblPr>
              <a:tblGrid>
                <a:gridCol w="2391508">
                  <a:extLst>
                    <a:ext uri="{9D8B030D-6E8A-4147-A177-3AD203B41FA5}">
                      <a16:colId xmlns:a16="http://schemas.microsoft.com/office/drawing/2014/main" val="155627553"/>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latin typeface="+mn-lt"/>
                        </a:rPr>
                        <a:t>67%</a:t>
                      </a:r>
                      <a:endParaRPr lang="en-GB" sz="14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sp>
        <p:nvSpPr>
          <p:cNvPr id="2" name="Text Placeholder 7">
            <a:extLst>
              <a:ext uri="{FF2B5EF4-FFF2-40B4-BE49-F238E27FC236}">
                <a16:creationId xmlns:a16="http://schemas.microsoft.com/office/drawing/2014/main" id="{DE0070F9-515B-CEDF-4008-B133F15AE39F}"/>
              </a:ext>
            </a:extLst>
          </p:cNvPr>
          <p:cNvSpPr txBox="1">
            <a:spLocks/>
          </p:cNvSpPr>
          <p:nvPr/>
        </p:nvSpPr>
        <p:spPr>
          <a:xfrm>
            <a:off x="9998373" y="6442410"/>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(excluding not applicable W24): 470</a:t>
            </a:r>
          </a:p>
        </p:txBody>
      </p:sp>
      <p:sp>
        <p:nvSpPr>
          <p:cNvPr id="4" name="TextBox 3">
            <a:extLst>
              <a:ext uri="{FF2B5EF4-FFF2-40B4-BE49-F238E27FC236}">
                <a16:creationId xmlns:a16="http://schemas.microsoft.com/office/drawing/2014/main" id="{C9981CAB-5E3A-EAB4-1385-1BF89DFC1F6A}"/>
              </a:ext>
            </a:extLst>
          </p:cNvPr>
          <p:cNvSpPr txBox="1"/>
          <p:nvPr/>
        </p:nvSpPr>
        <p:spPr>
          <a:xfrm>
            <a:off x="3516174" y="2300142"/>
            <a:ext cx="2288960" cy="307777"/>
          </a:xfrm>
          <a:prstGeom prst="rect">
            <a:avLst/>
          </a:prstGeom>
          <a:noFill/>
        </p:spPr>
        <p:txBody>
          <a:bodyPr wrap="none" rtlCol="0">
            <a:spAutoFit/>
          </a:bodyPr>
          <a:lstStyle/>
          <a:p>
            <a:r>
              <a:rPr lang="en-US" sz="1400" b="1" dirty="0"/>
              <a:t>Total at least to some extent</a:t>
            </a:r>
            <a:endParaRPr lang="en-GB" sz="1400" b="1" dirty="0"/>
          </a:p>
        </p:txBody>
      </p:sp>
      <p:sp>
        <p:nvSpPr>
          <p:cNvPr id="5" name="TextBox 4">
            <a:extLst>
              <a:ext uri="{FF2B5EF4-FFF2-40B4-BE49-F238E27FC236}">
                <a16:creationId xmlns:a16="http://schemas.microsoft.com/office/drawing/2014/main" id="{DEFEBD6D-98B6-579E-DEBF-67555D009134}"/>
              </a:ext>
            </a:extLst>
          </p:cNvPr>
          <p:cNvSpPr txBox="1"/>
          <p:nvPr/>
        </p:nvSpPr>
        <p:spPr>
          <a:xfrm>
            <a:off x="3898761" y="1537396"/>
            <a:ext cx="4210260" cy="584775"/>
          </a:xfrm>
          <a:prstGeom prst="rect">
            <a:avLst/>
          </a:prstGeom>
          <a:noFill/>
        </p:spPr>
        <p:txBody>
          <a:bodyPr wrap="square" rtlCol="0">
            <a:spAutoFit/>
          </a:bodyPr>
          <a:lstStyle/>
          <a:p>
            <a:pPr algn="ctr"/>
            <a:r>
              <a:rPr lang="en-US" sz="1600" b="1" dirty="0"/>
              <a:t>To what extent does advertising about driving safely make you more likely to drive safely?</a:t>
            </a:r>
            <a:endParaRPr lang="en-GB" sz="1600" b="1" dirty="0"/>
          </a:p>
        </p:txBody>
      </p:sp>
      <p:sp>
        <p:nvSpPr>
          <p:cNvPr id="6" name="TextBox 5">
            <a:extLst>
              <a:ext uri="{FF2B5EF4-FFF2-40B4-BE49-F238E27FC236}">
                <a16:creationId xmlns:a16="http://schemas.microsoft.com/office/drawing/2014/main" id="{483CD3E1-0E6C-8E93-C95E-6CB0D97653FA}"/>
              </a:ext>
            </a:extLst>
          </p:cNvPr>
          <p:cNvSpPr txBox="1"/>
          <p:nvPr/>
        </p:nvSpPr>
        <p:spPr>
          <a:xfrm>
            <a:off x="9639585" y="6152497"/>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Tree>
    <p:extLst>
      <p:ext uri="{BB962C8B-B14F-4D97-AF65-F5344CB8AC3E}">
        <p14:creationId xmlns:p14="http://schemas.microsoft.com/office/powerpoint/2010/main" val="2699501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5618191" cy="1525603"/>
          </a:xfrm>
        </p:spPr>
        <p:txBody>
          <a:bodyPr/>
          <a:lstStyle/>
          <a:p>
            <a:r>
              <a:rPr lang="en-US" dirty="0"/>
              <a:t>Subgroup differences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53</a:t>
            </a:fld>
            <a:endParaRPr lang="en-GB" dirty="0"/>
          </a:p>
        </p:txBody>
      </p:sp>
    </p:spTree>
    <p:extLst>
      <p:ext uri="{BB962C8B-B14F-4D97-AF65-F5344CB8AC3E}">
        <p14:creationId xmlns:p14="http://schemas.microsoft.com/office/powerpoint/2010/main" val="2211621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D852E18-EEB6-4FD5-8EED-FE5FD22E3915}"/>
              </a:ext>
            </a:extLst>
          </p:cNvPr>
          <p:cNvSpPr>
            <a:spLocks noGrp="1"/>
          </p:cNvSpPr>
          <p:nvPr>
            <p:ph type="body" sz="quarter" idx="11"/>
          </p:nvPr>
        </p:nvSpPr>
        <p:spPr>
          <a:xfrm>
            <a:off x="334963" y="180789"/>
            <a:ext cx="10939331" cy="1326992"/>
          </a:xfrm>
        </p:spPr>
        <p:txBody>
          <a:bodyPr>
            <a:noAutofit/>
          </a:bodyPr>
          <a:lstStyle/>
          <a:p>
            <a:r>
              <a:rPr lang="en-GB" sz="2400" dirty="0"/>
              <a:t>Although young people continue to have higher levels of risk-taking attitudes, their behaviours around speeding, seatbelts and mobile phone use are similar to older drivers this wave. However, drink and drug driving remain more common amongst younger drivers.</a:t>
            </a:r>
          </a:p>
        </p:txBody>
      </p:sp>
      <p:sp>
        <p:nvSpPr>
          <p:cNvPr id="12" name="Slide Number Placeholder 11">
            <a:extLst>
              <a:ext uri="{FF2B5EF4-FFF2-40B4-BE49-F238E27FC236}">
                <a16:creationId xmlns:a16="http://schemas.microsoft.com/office/drawing/2014/main" id="{5941B56F-11F7-4D42-99E3-CDAA85DC055D}"/>
              </a:ext>
            </a:extLst>
          </p:cNvPr>
          <p:cNvSpPr>
            <a:spLocks noGrp="1"/>
          </p:cNvSpPr>
          <p:nvPr>
            <p:ph type="sldNum" sz="quarter" idx="12"/>
          </p:nvPr>
        </p:nvSpPr>
        <p:spPr/>
        <p:txBody>
          <a:bodyPr/>
          <a:lstStyle/>
          <a:p>
            <a:fld id="{3CF2D5F0-42C9-44CC-9D46-F1CEB28D430F}" type="slidenum">
              <a:rPr lang="en-GB" smtClean="0"/>
              <a:pPr/>
              <a:t>54</a:t>
            </a:fld>
            <a:endParaRPr lang="en-GB" dirty="0"/>
          </a:p>
        </p:txBody>
      </p:sp>
      <p:grpSp>
        <p:nvGrpSpPr>
          <p:cNvPr id="30" name="Group 29"/>
          <p:cNvGrpSpPr/>
          <p:nvPr/>
        </p:nvGrpSpPr>
        <p:grpSpPr>
          <a:xfrm>
            <a:off x="377031" y="1686243"/>
            <a:ext cx="11437937" cy="4990967"/>
            <a:chOff x="542551" y="1984757"/>
            <a:chExt cx="3013922" cy="3571414"/>
          </a:xfrm>
        </p:grpSpPr>
        <p:sp>
          <p:nvSpPr>
            <p:cNvPr id="31" name="Rounded Rectangle 30"/>
            <p:cNvSpPr/>
            <p:nvPr/>
          </p:nvSpPr>
          <p:spPr>
            <a:xfrm>
              <a:off x="542551" y="2351498"/>
              <a:ext cx="3013922" cy="3204673"/>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b="1" dirty="0">
                  <a:solidFill>
                    <a:schemeClr val="tx1"/>
                  </a:solidFill>
                </a:rPr>
                <a:t>Speeding</a:t>
              </a:r>
            </a:p>
            <a:p>
              <a:pPr algn="ctr"/>
              <a:r>
                <a:rPr lang="en-US" sz="1300" dirty="0">
                  <a:solidFill>
                    <a:schemeClr val="tx1"/>
                  </a:solidFill>
                </a:rPr>
                <a:t>It is interesting to note that younger drivers (aged 17-29) were less likely to report speeding behaviours than those in older age groups this wave. However, they were less likely than older drivers (aged 30+) to agree that it may be necessary to drive below the speed limit in built up areas (75% vs. 87%). Further, more than double the proportion of young drivers agreed that they take more risks than they should when driving (33%) than older drivers (16%).</a:t>
              </a:r>
              <a:endParaRPr lang="en-US" sz="1200" dirty="0">
                <a:solidFill>
                  <a:schemeClr val="tx1"/>
                </a:solidFill>
              </a:endParaRPr>
            </a:p>
            <a:p>
              <a:pPr algn="ctr"/>
              <a:endParaRPr lang="en-GB" sz="1300" dirty="0">
                <a:solidFill>
                  <a:schemeClr val="tx1"/>
                </a:solidFill>
              </a:endParaRPr>
            </a:p>
            <a:p>
              <a:pPr algn="ctr"/>
              <a:r>
                <a:rPr lang="en-GB" sz="1300" b="1" dirty="0">
                  <a:solidFill>
                    <a:schemeClr val="tx1"/>
                  </a:solidFill>
                </a:rPr>
                <a:t>Drink/drug driving</a:t>
              </a:r>
            </a:p>
            <a:p>
              <a:pPr algn="ctr"/>
              <a:r>
                <a:rPr lang="en-GB" sz="1300" dirty="0">
                  <a:solidFill>
                    <a:schemeClr val="tx1"/>
                  </a:solidFill>
                </a:rPr>
                <a:t>Younger drivers were less likely than older drivers to think it is very serious to drive under the influence of alcohol (62% vs. 90%) and drugs (60% vs. 90%). This age group was also more likely to admit that they have driven under the influence of drugs (10% vs. 1%) or alcohol (12% vs. 2%) in the last 12 months. </a:t>
              </a:r>
            </a:p>
            <a:p>
              <a:pPr algn="ctr"/>
              <a:endParaRPr lang="en-GB" sz="1300" b="1" dirty="0">
                <a:solidFill>
                  <a:schemeClr val="tx1"/>
                </a:solidFill>
              </a:endParaRPr>
            </a:p>
            <a:p>
              <a:pPr algn="ctr"/>
              <a:r>
                <a:rPr lang="en-GB" sz="1300" b="1" dirty="0">
                  <a:solidFill>
                    <a:schemeClr val="tx1"/>
                  </a:solidFill>
                </a:rPr>
                <a:t>Seatbelts</a:t>
              </a:r>
            </a:p>
            <a:p>
              <a:pPr algn="ctr"/>
              <a:r>
                <a:rPr lang="en-GB" sz="1300" dirty="0">
                  <a:solidFill>
                    <a:schemeClr val="tx1"/>
                  </a:solidFill>
                </a:rPr>
                <a:t>Younger people’s attitudes and behaviours regarding seatbelt use were also more relaxed. For instance, they were more likely than older people to agree that if they are just nipping round the corner, it’s not essential to wear a seatbelt (30% vs. 9%) and also to agree that it’s not necessary to wear a seatbelt in the back of the car (31% vs. 18%).</a:t>
              </a:r>
            </a:p>
            <a:p>
              <a:pPr algn="ctr"/>
              <a:endParaRPr lang="en-GB" sz="1300" dirty="0">
                <a:solidFill>
                  <a:schemeClr val="tx1"/>
                </a:solidFill>
              </a:endParaRPr>
            </a:p>
            <a:p>
              <a:pPr algn="ctr"/>
              <a:r>
                <a:rPr lang="en-GB" sz="1300" b="1" dirty="0">
                  <a:solidFill>
                    <a:schemeClr val="tx1"/>
                  </a:solidFill>
                </a:rPr>
                <a:t>Mobile phones</a:t>
              </a:r>
            </a:p>
            <a:p>
              <a:pPr algn="ctr"/>
              <a:r>
                <a:rPr lang="en-GB" sz="1300" dirty="0">
                  <a:solidFill>
                    <a:schemeClr val="tx1"/>
                  </a:solidFill>
                </a:rPr>
                <a:t>Although younger drivers were more likely to agree that it’s OK to use a hand-held mobile when driving (27% vs 6%), they were equally likely as those aged 30+ to have used a mobile when driving in the last 12 months. They were also more likely to agree that the penalties for getting caught for driving offences like using a mobile phone is not enough to stop them doing it (32% vs. 17%). Interestingly, younger drivers were more likely to agree that there is more chance of getting stopped by the police for traffic offences compared to a year ago than those in older age groups (44% vs. 29%).</a:t>
              </a:r>
            </a:p>
          </p:txBody>
        </p:sp>
        <p:sp>
          <p:nvSpPr>
            <p:cNvPr id="32" name="Rounded Rectangle 31"/>
            <p:cNvSpPr/>
            <p:nvPr/>
          </p:nvSpPr>
          <p:spPr>
            <a:xfrm>
              <a:off x="608243" y="1984757"/>
              <a:ext cx="2882538" cy="239038"/>
            </a:xfrm>
            <a:prstGeom prst="round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Age</a:t>
              </a:r>
            </a:p>
          </p:txBody>
        </p:sp>
      </p:grpSp>
    </p:spTree>
    <p:extLst>
      <p:ext uri="{BB962C8B-B14F-4D97-AF65-F5344CB8AC3E}">
        <p14:creationId xmlns:p14="http://schemas.microsoft.com/office/powerpoint/2010/main" val="3624865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D852E18-EEB6-4FD5-8EED-FE5FD22E3915}"/>
              </a:ext>
            </a:extLst>
          </p:cNvPr>
          <p:cNvSpPr>
            <a:spLocks noGrp="1"/>
          </p:cNvSpPr>
          <p:nvPr>
            <p:ph type="body" sz="quarter" idx="11"/>
          </p:nvPr>
        </p:nvSpPr>
        <p:spPr>
          <a:xfrm>
            <a:off x="334963" y="180789"/>
            <a:ext cx="10684019" cy="1326992"/>
          </a:xfrm>
        </p:spPr>
        <p:txBody>
          <a:bodyPr>
            <a:noAutofit/>
          </a:bodyPr>
          <a:lstStyle/>
          <a:p>
            <a:r>
              <a:rPr lang="en-GB" sz="2400" dirty="0"/>
              <a:t>Results from the survey indicate that women are safer drivers in many aspects of their driving – they are less likely to speed, and are more likely to show consideration to vulnerable road users and consider fatigue when planning long journeys.</a:t>
            </a:r>
          </a:p>
        </p:txBody>
      </p:sp>
      <p:sp>
        <p:nvSpPr>
          <p:cNvPr id="12" name="Slide Number Placeholder 11">
            <a:extLst>
              <a:ext uri="{FF2B5EF4-FFF2-40B4-BE49-F238E27FC236}">
                <a16:creationId xmlns:a16="http://schemas.microsoft.com/office/drawing/2014/main" id="{5941B56F-11F7-4D42-99E3-CDAA85DC055D}"/>
              </a:ext>
            </a:extLst>
          </p:cNvPr>
          <p:cNvSpPr>
            <a:spLocks noGrp="1"/>
          </p:cNvSpPr>
          <p:nvPr>
            <p:ph type="sldNum" sz="quarter" idx="12"/>
          </p:nvPr>
        </p:nvSpPr>
        <p:spPr/>
        <p:txBody>
          <a:bodyPr/>
          <a:lstStyle/>
          <a:p>
            <a:fld id="{3CF2D5F0-42C9-44CC-9D46-F1CEB28D430F}" type="slidenum">
              <a:rPr lang="en-GB" smtClean="0"/>
              <a:pPr/>
              <a:t>55</a:t>
            </a:fld>
            <a:endParaRPr lang="en-GB" dirty="0"/>
          </a:p>
        </p:txBody>
      </p:sp>
      <p:grpSp>
        <p:nvGrpSpPr>
          <p:cNvPr id="30" name="Group 29"/>
          <p:cNvGrpSpPr/>
          <p:nvPr/>
        </p:nvGrpSpPr>
        <p:grpSpPr>
          <a:xfrm>
            <a:off x="334963" y="1984700"/>
            <a:ext cx="11437937" cy="4124907"/>
            <a:chOff x="531467" y="2346625"/>
            <a:chExt cx="3013922" cy="2951682"/>
          </a:xfrm>
        </p:grpSpPr>
        <p:sp>
          <p:nvSpPr>
            <p:cNvPr id="31" name="Rounded Rectangle 30"/>
            <p:cNvSpPr/>
            <p:nvPr/>
          </p:nvSpPr>
          <p:spPr>
            <a:xfrm>
              <a:off x="531467" y="2700675"/>
              <a:ext cx="3013922" cy="2597632"/>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b="1" dirty="0">
                  <a:solidFill>
                    <a:schemeClr val="tx1"/>
                  </a:solidFill>
                </a:rPr>
                <a:t>Speeding</a:t>
              </a:r>
            </a:p>
            <a:p>
              <a:pPr algn="ctr"/>
              <a:r>
                <a:rPr lang="en-US" sz="1300" dirty="0">
                  <a:solidFill>
                    <a:schemeClr val="tx1"/>
                  </a:solidFill>
                </a:rPr>
                <a:t>The results here suggest that men have a riskier attitude to speeding than women. They were less likely than women to agree that there should be a maximum speed limit of 50mph on country roads (44% vs. 61%) and were also less likely to consider driving at 10mph above the speed limit in cities and towns serious (87% vs. 93%) or on motorways (63% vs. 75%). Men were also less likely to agree strongly that driving as safely as possible is important to them (58% vs. 70% of women). Women were more likely to always keep to various speed limits (including 50mph – 43% vs. 34%). These differences between men and women also reflect other research findings in campaign evaluations, insight testing, etc., as well as conviction rates.</a:t>
              </a:r>
              <a:endParaRPr lang="en-US" sz="1200" dirty="0">
                <a:solidFill>
                  <a:schemeClr val="tx1"/>
                </a:solidFill>
              </a:endParaRPr>
            </a:p>
            <a:p>
              <a:pPr algn="ctr"/>
              <a:endParaRPr lang="en-GB" sz="1300" dirty="0">
                <a:solidFill>
                  <a:schemeClr val="tx1"/>
                </a:solidFill>
              </a:endParaRPr>
            </a:p>
            <a:p>
              <a:pPr algn="ctr"/>
              <a:r>
                <a:rPr lang="en-GB" sz="1300" b="1" dirty="0">
                  <a:solidFill>
                    <a:schemeClr val="tx1"/>
                  </a:solidFill>
                </a:rPr>
                <a:t>Vulnerable road users</a:t>
              </a:r>
            </a:p>
            <a:p>
              <a:pPr algn="ctr"/>
              <a:r>
                <a:rPr lang="en-GB" sz="1300" dirty="0">
                  <a:solidFill>
                    <a:schemeClr val="tx1"/>
                  </a:solidFill>
                </a:rPr>
                <a:t>Women often demonstrated safer behaviours around vulnerable road users than men. For instance, they were more likely than men to always give a gap of 1.5 metres when passing people on pedal or electric bikes (61% vs. 49% of men), and they were more likely to always check for pedestrians at junctions/when turning a corner (70% vs. 61%).</a:t>
              </a:r>
            </a:p>
            <a:p>
              <a:pPr algn="ctr"/>
              <a:endParaRPr lang="en-GB" sz="1300" dirty="0">
                <a:solidFill>
                  <a:schemeClr val="tx1"/>
                </a:solidFill>
              </a:endParaRPr>
            </a:p>
            <a:p>
              <a:pPr algn="ctr"/>
              <a:r>
                <a:rPr lang="en-US" sz="1300" b="1" dirty="0">
                  <a:solidFill>
                    <a:schemeClr val="tx1"/>
                  </a:solidFill>
                </a:rPr>
                <a:t>Distractions / fatigue / drink / drug driving</a:t>
              </a:r>
              <a:endParaRPr lang="en-GB" sz="1300" b="1" dirty="0">
                <a:solidFill>
                  <a:schemeClr val="tx1"/>
                </a:solidFill>
              </a:endParaRPr>
            </a:p>
            <a:p>
              <a:pPr algn="ctr"/>
              <a:r>
                <a:rPr lang="en-GB" sz="1300" dirty="0">
                  <a:solidFill>
                    <a:schemeClr val="tx1"/>
                  </a:solidFill>
                </a:rPr>
                <a:t>Women were typically more likely than men to take issues like distraction, tiredness, and drink and drug driving seriously when driving. They were more likely to always allow time for breaks every two hours when planning long journeys (34% vs. 22%) and consider being distracted when driving a very serious risk to the safety of other drivers/road users (61% vs. 49%). Women were also more likely to describe drink driving (92% vs. 81%) and drug driving (91% vs. 83%) as very serious.</a:t>
              </a:r>
            </a:p>
          </p:txBody>
        </p:sp>
        <p:sp>
          <p:nvSpPr>
            <p:cNvPr id="32" name="Rounded Rectangle 31"/>
            <p:cNvSpPr/>
            <p:nvPr/>
          </p:nvSpPr>
          <p:spPr>
            <a:xfrm>
              <a:off x="608244" y="2346625"/>
              <a:ext cx="2882538" cy="239038"/>
            </a:xfrm>
            <a:prstGeom prst="round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Gender</a:t>
              </a:r>
            </a:p>
          </p:txBody>
        </p:sp>
      </p:grpSp>
    </p:spTree>
    <p:extLst>
      <p:ext uri="{BB962C8B-B14F-4D97-AF65-F5344CB8AC3E}">
        <p14:creationId xmlns:p14="http://schemas.microsoft.com/office/powerpoint/2010/main" val="648902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5C46-6321-6ACF-2B43-8F224719A81A}"/>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2AFB9D84-7F03-2746-C16E-A1F088A755F9}"/>
              </a:ext>
            </a:extLst>
          </p:cNvPr>
          <p:cNvSpPr>
            <a:spLocks noGrp="1"/>
          </p:cNvSpPr>
          <p:nvPr>
            <p:ph type="body" sz="quarter" idx="11"/>
          </p:nvPr>
        </p:nvSpPr>
        <p:spPr>
          <a:xfrm>
            <a:off x="334963" y="180789"/>
            <a:ext cx="10713251" cy="1326992"/>
          </a:xfrm>
        </p:spPr>
        <p:txBody>
          <a:bodyPr>
            <a:noAutofit/>
          </a:bodyPr>
          <a:lstStyle/>
          <a:p>
            <a:r>
              <a:rPr lang="en-GB" sz="2400" dirty="0"/>
              <a:t>There were limited differences in attitudes and behaviours by SEG or urban/rural drivers, although rural drivers tended to be more speed conscious and to consider using a hand-held mobile phone to be very serious.</a:t>
            </a:r>
          </a:p>
        </p:txBody>
      </p:sp>
      <p:sp>
        <p:nvSpPr>
          <p:cNvPr id="12" name="Slide Number Placeholder 11">
            <a:extLst>
              <a:ext uri="{FF2B5EF4-FFF2-40B4-BE49-F238E27FC236}">
                <a16:creationId xmlns:a16="http://schemas.microsoft.com/office/drawing/2014/main" id="{36CE47D1-5455-3986-013B-3999008DC719}"/>
              </a:ext>
            </a:extLst>
          </p:cNvPr>
          <p:cNvSpPr>
            <a:spLocks noGrp="1"/>
          </p:cNvSpPr>
          <p:nvPr>
            <p:ph type="sldNum" sz="quarter" idx="12"/>
          </p:nvPr>
        </p:nvSpPr>
        <p:spPr/>
        <p:txBody>
          <a:bodyPr/>
          <a:lstStyle/>
          <a:p>
            <a:fld id="{3CF2D5F0-42C9-44CC-9D46-F1CEB28D430F}" type="slidenum">
              <a:rPr lang="en-GB" smtClean="0"/>
              <a:pPr/>
              <a:t>56</a:t>
            </a:fld>
            <a:endParaRPr lang="en-GB" dirty="0"/>
          </a:p>
        </p:txBody>
      </p:sp>
      <p:grpSp>
        <p:nvGrpSpPr>
          <p:cNvPr id="30" name="Group 29">
            <a:extLst>
              <a:ext uri="{FF2B5EF4-FFF2-40B4-BE49-F238E27FC236}">
                <a16:creationId xmlns:a16="http://schemas.microsoft.com/office/drawing/2014/main" id="{DFBA38F0-72EB-53C5-36D5-2843A432FB3F}"/>
              </a:ext>
            </a:extLst>
          </p:cNvPr>
          <p:cNvGrpSpPr/>
          <p:nvPr/>
        </p:nvGrpSpPr>
        <p:grpSpPr>
          <a:xfrm>
            <a:off x="486384" y="1760700"/>
            <a:ext cx="11139039" cy="3988348"/>
            <a:chOff x="553057" y="2212143"/>
            <a:chExt cx="2935162" cy="2853964"/>
          </a:xfrm>
        </p:grpSpPr>
        <p:sp>
          <p:nvSpPr>
            <p:cNvPr id="31" name="Rounded Rectangle 30">
              <a:extLst>
                <a:ext uri="{FF2B5EF4-FFF2-40B4-BE49-F238E27FC236}">
                  <a16:creationId xmlns:a16="http://schemas.microsoft.com/office/drawing/2014/main" id="{736B1A42-9B17-2454-B972-9AE80815D5FD}"/>
                </a:ext>
              </a:extLst>
            </p:cNvPr>
            <p:cNvSpPr/>
            <p:nvPr/>
          </p:nvSpPr>
          <p:spPr>
            <a:xfrm>
              <a:off x="553057" y="2657646"/>
              <a:ext cx="2911863" cy="2408461"/>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b="1" dirty="0">
                  <a:solidFill>
                    <a:schemeClr val="tx1"/>
                  </a:solidFill>
                </a:rPr>
                <a:t>Speeding</a:t>
              </a:r>
            </a:p>
            <a:p>
              <a:pPr algn="ctr"/>
              <a:r>
                <a:rPr lang="en-US" sz="1300" dirty="0">
                  <a:solidFill>
                    <a:schemeClr val="tx1"/>
                  </a:solidFill>
                </a:rPr>
                <a:t>There were very few differences in speeding attitudes/behaviors by SEG, although C2s were less likely to say they always/nearly always keep to 20mph and 30mph speed limits. Rural drivers were generally more speed conscious than urban drivers. For instance, they were more likely to say it is very serious if people drive at 10mph above the speed limit in cities or towns (66% vs. 52%). They were also more likely than urban drivers to always keep to various speed limits (including 40mph – 48% vs. 34%) and say that not adjusting your speed on country roads is very serious (67% vs. 51%). </a:t>
              </a:r>
            </a:p>
            <a:p>
              <a:pPr algn="ctr"/>
              <a:endParaRPr lang="en-GB" sz="1300" dirty="0">
                <a:solidFill>
                  <a:schemeClr val="tx1"/>
                </a:solidFill>
              </a:endParaRPr>
            </a:p>
            <a:p>
              <a:pPr algn="ctr"/>
              <a:r>
                <a:rPr lang="en-GB" sz="1300" b="1" dirty="0">
                  <a:solidFill>
                    <a:schemeClr val="tx1"/>
                  </a:solidFill>
                </a:rPr>
                <a:t>Mobile phones</a:t>
              </a:r>
            </a:p>
            <a:p>
              <a:pPr algn="ctr"/>
              <a:r>
                <a:rPr lang="en-GB" sz="1300" dirty="0">
                  <a:solidFill>
                    <a:schemeClr val="tx1"/>
                  </a:solidFill>
                </a:rPr>
                <a:t>Similar to previous waves, drivers in higher SEGs (22% of ABs) were more likely than those in lower SEGs (9% DEs) to have used a hands-free mobile phone while driving in the last 12 months. Again, consistent with previous waves, there were no differences between these groups in terms of how acceptable they found using a mobile phone in the car, or how serious this behaviour is in terms of the safety risk to other road users. People living in rural communities were more likely to consider using a hand-held mobile phone as very serious than those from urban areas (88% vs. 74%). </a:t>
              </a:r>
            </a:p>
            <a:p>
              <a:pPr algn="ctr"/>
              <a:endParaRPr lang="en-GB" sz="1300" dirty="0">
                <a:solidFill>
                  <a:schemeClr val="tx1"/>
                </a:solidFill>
              </a:endParaRPr>
            </a:p>
            <a:p>
              <a:pPr algn="ctr"/>
              <a:r>
                <a:rPr lang="en-GB" sz="1300" b="1" dirty="0">
                  <a:solidFill>
                    <a:schemeClr val="tx1"/>
                  </a:solidFill>
                </a:rPr>
                <a:t>Seatbelts</a:t>
              </a:r>
            </a:p>
            <a:p>
              <a:pPr algn="ctr"/>
              <a:r>
                <a:rPr lang="en-GB" sz="1300" dirty="0">
                  <a:solidFill>
                    <a:schemeClr val="tx1"/>
                  </a:solidFill>
                </a:rPr>
                <a:t>Interestingly, drivers in rural areas were more likely to have not worn a seatbelt in the back of a car (14%) than those from urban areas (6%). There were no differences in seatbelt wearing attitudes or behaviours by SEG. </a:t>
              </a:r>
            </a:p>
          </p:txBody>
        </p:sp>
        <p:sp>
          <p:nvSpPr>
            <p:cNvPr id="32" name="Rounded Rectangle 31">
              <a:extLst>
                <a:ext uri="{FF2B5EF4-FFF2-40B4-BE49-F238E27FC236}">
                  <a16:creationId xmlns:a16="http://schemas.microsoft.com/office/drawing/2014/main" id="{BE892442-E061-09E9-ACF6-FC3616DF2739}"/>
                </a:ext>
              </a:extLst>
            </p:cNvPr>
            <p:cNvSpPr/>
            <p:nvPr/>
          </p:nvSpPr>
          <p:spPr>
            <a:xfrm>
              <a:off x="605681" y="2212143"/>
              <a:ext cx="2882538" cy="239038"/>
            </a:xfrm>
            <a:prstGeom prst="round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SEG, urban vs. rural</a:t>
              </a:r>
            </a:p>
          </p:txBody>
        </p:sp>
      </p:grpSp>
    </p:spTree>
    <p:extLst>
      <p:ext uri="{BB962C8B-B14F-4D97-AF65-F5344CB8AC3E}">
        <p14:creationId xmlns:p14="http://schemas.microsoft.com/office/powerpoint/2010/main" val="4146950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B81BE-14D5-70CE-7150-EEBED43E8B59}"/>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59AC635F-6A06-6328-1F3C-67D75275BF65}"/>
              </a:ext>
            </a:extLst>
          </p:cNvPr>
          <p:cNvSpPr>
            <a:spLocks noGrp="1"/>
          </p:cNvSpPr>
          <p:nvPr>
            <p:ph type="body" sz="quarter" idx="11"/>
          </p:nvPr>
        </p:nvSpPr>
        <p:spPr>
          <a:xfrm>
            <a:off x="334964" y="180789"/>
            <a:ext cx="10515054" cy="1326992"/>
          </a:xfrm>
        </p:spPr>
        <p:txBody>
          <a:bodyPr>
            <a:noAutofit/>
          </a:bodyPr>
          <a:lstStyle/>
          <a:p>
            <a:r>
              <a:rPr lang="en-GB" sz="2400" dirty="0"/>
              <a:t>People who drive for work tended to consider speeding in cities and towns as serious, but were more relaxed in their attitudes around mobile phone use and seatbelt wearing than non-work drivers.</a:t>
            </a:r>
          </a:p>
        </p:txBody>
      </p:sp>
      <p:sp>
        <p:nvSpPr>
          <p:cNvPr id="12" name="Slide Number Placeholder 11">
            <a:extLst>
              <a:ext uri="{FF2B5EF4-FFF2-40B4-BE49-F238E27FC236}">
                <a16:creationId xmlns:a16="http://schemas.microsoft.com/office/drawing/2014/main" id="{4307DBAC-BCA0-FAE4-EAF5-B682707394A4}"/>
              </a:ext>
            </a:extLst>
          </p:cNvPr>
          <p:cNvSpPr>
            <a:spLocks noGrp="1"/>
          </p:cNvSpPr>
          <p:nvPr>
            <p:ph type="sldNum" sz="quarter" idx="12"/>
          </p:nvPr>
        </p:nvSpPr>
        <p:spPr/>
        <p:txBody>
          <a:bodyPr/>
          <a:lstStyle/>
          <a:p>
            <a:fld id="{3CF2D5F0-42C9-44CC-9D46-F1CEB28D430F}" type="slidenum">
              <a:rPr lang="en-GB" smtClean="0"/>
              <a:pPr/>
              <a:t>57</a:t>
            </a:fld>
            <a:endParaRPr lang="en-GB" dirty="0"/>
          </a:p>
        </p:txBody>
      </p:sp>
      <p:grpSp>
        <p:nvGrpSpPr>
          <p:cNvPr id="30" name="Group 29">
            <a:extLst>
              <a:ext uri="{FF2B5EF4-FFF2-40B4-BE49-F238E27FC236}">
                <a16:creationId xmlns:a16="http://schemas.microsoft.com/office/drawing/2014/main" id="{42DCE67A-8683-DD5F-5460-32E465E1D586}"/>
              </a:ext>
            </a:extLst>
          </p:cNvPr>
          <p:cNvGrpSpPr/>
          <p:nvPr/>
        </p:nvGrpSpPr>
        <p:grpSpPr>
          <a:xfrm>
            <a:off x="768485" y="1792967"/>
            <a:ext cx="10690698" cy="4004718"/>
            <a:chOff x="539204" y="1808572"/>
            <a:chExt cx="2930688" cy="3911485"/>
          </a:xfrm>
        </p:grpSpPr>
        <p:sp>
          <p:nvSpPr>
            <p:cNvPr id="31" name="Rounded Rectangle 30">
              <a:extLst>
                <a:ext uri="{FF2B5EF4-FFF2-40B4-BE49-F238E27FC236}">
                  <a16:creationId xmlns:a16="http://schemas.microsoft.com/office/drawing/2014/main" id="{CACCADEE-C34C-D13C-158A-E02553DF5298}"/>
                </a:ext>
              </a:extLst>
            </p:cNvPr>
            <p:cNvSpPr/>
            <p:nvPr/>
          </p:nvSpPr>
          <p:spPr>
            <a:xfrm>
              <a:off x="539204" y="2290127"/>
              <a:ext cx="2930688" cy="3429930"/>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b="1" dirty="0">
                  <a:solidFill>
                    <a:schemeClr val="tx1"/>
                  </a:solidFill>
                </a:rPr>
                <a:t>Speeding</a:t>
              </a:r>
            </a:p>
            <a:p>
              <a:pPr algn="ctr"/>
              <a:r>
                <a:rPr lang="en-US" sz="1300" dirty="0">
                  <a:solidFill>
                    <a:schemeClr val="tx1"/>
                  </a:solidFill>
                </a:rPr>
                <a:t>Work drivers were more likely to describe driving at 5mph above the speed limit in towns and cities as very serious than non-work drivers (30% vs. 18%). Further, work drivers were less likely to have driven at 35 in a 30 zone (27% vs. 40%), but were no less likely than non-work drivers to have exceeded 20mph speed limits.</a:t>
              </a:r>
              <a:endParaRPr lang="en-US" sz="1200" dirty="0">
                <a:solidFill>
                  <a:schemeClr val="tx1"/>
                </a:solidFill>
              </a:endParaRPr>
            </a:p>
            <a:p>
              <a:pPr algn="ctr"/>
              <a:endParaRPr lang="en-GB" sz="1300" dirty="0">
                <a:solidFill>
                  <a:schemeClr val="tx1"/>
                </a:solidFill>
              </a:endParaRPr>
            </a:p>
            <a:p>
              <a:pPr algn="ctr"/>
              <a:r>
                <a:rPr lang="en-GB" sz="1300" b="1" dirty="0">
                  <a:solidFill>
                    <a:schemeClr val="tx1"/>
                  </a:solidFill>
                </a:rPr>
                <a:t>Mobile phones</a:t>
              </a:r>
            </a:p>
            <a:p>
              <a:pPr algn="ctr"/>
              <a:r>
                <a:rPr lang="en-GB" sz="1300" dirty="0">
                  <a:solidFill>
                    <a:schemeClr val="tx1"/>
                  </a:solidFill>
                </a:rPr>
                <a:t>Work drivers were more likely to agree that it’s OK to use a hand-held mobile phone than non-work drivers (23% vs. 4%) and that the penalties are not enough to stop them (35% vs. 14%). They were also less likely to describe using a hand-held mobile as very serious (66% vs. 79%) and were more likely to have used a hands-free mobile in the last 12 months (30% vs. 14%).</a:t>
              </a:r>
            </a:p>
            <a:p>
              <a:pPr algn="ctr"/>
              <a:endParaRPr lang="en-GB" sz="1300" dirty="0">
                <a:solidFill>
                  <a:schemeClr val="tx1"/>
                </a:solidFill>
              </a:endParaRPr>
            </a:p>
            <a:p>
              <a:pPr algn="ctr"/>
              <a:r>
                <a:rPr lang="en-GB" sz="1300" b="1" dirty="0">
                  <a:solidFill>
                    <a:schemeClr val="tx1"/>
                  </a:solidFill>
                </a:rPr>
                <a:t>Seatbelts</a:t>
              </a:r>
            </a:p>
            <a:p>
              <a:pPr algn="ctr"/>
              <a:r>
                <a:rPr lang="en-GB" sz="1300" dirty="0">
                  <a:solidFill>
                    <a:schemeClr val="tx1"/>
                  </a:solidFill>
                </a:rPr>
                <a:t>Work drivers were more likely to agree that it’s not important to wear a seatbelt in the back of a car than non-work drivers (26% vs. 17%) and also to agree that it’s not essential to wear a seatbelt if you are just nipping around the corner (23% vs. 8%). They also had a higher level of agreement that the penalties are insufficient to prevent such behaviours (35% vs. 14%). Work drivers were less likely to consider people not wearing a seatbelt as very serious (55% vs. 76%) and were more likely to have not worn a seatbelt in the front (9%) or back of a car (13%).</a:t>
              </a:r>
            </a:p>
            <a:p>
              <a:pPr algn="ctr"/>
              <a:endParaRPr lang="en-GB" sz="1300" dirty="0">
                <a:solidFill>
                  <a:schemeClr val="tx1"/>
                </a:solidFill>
              </a:endParaRPr>
            </a:p>
            <a:p>
              <a:pPr algn="ctr"/>
              <a:r>
                <a:rPr lang="en-US" sz="1300" dirty="0">
                  <a:solidFill>
                    <a:schemeClr val="tx1"/>
                  </a:solidFill>
                </a:rPr>
                <a:t>These drivers were more than twice as likely to admit they take more risks than they should than non-work drivers (32% vs. 14%).</a:t>
              </a:r>
              <a:endParaRPr lang="en-GB" sz="1300" dirty="0">
                <a:solidFill>
                  <a:schemeClr val="tx1"/>
                </a:solidFill>
              </a:endParaRPr>
            </a:p>
          </p:txBody>
        </p:sp>
        <p:sp>
          <p:nvSpPr>
            <p:cNvPr id="32" name="Rounded Rectangle 31">
              <a:extLst>
                <a:ext uri="{FF2B5EF4-FFF2-40B4-BE49-F238E27FC236}">
                  <a16:creationId xmlns:a16="http://schemas.microsoft.com/office/drawing/2014/main" id="{6E40806D-8F77-61EF-B5D0-E2D3268D2452}"/>
                </a:ext>
              </a:extLst>
            </p:cNvPr>
            <p:cNvSpPr/>
            <p:nvPr/>
          </p:nvSpPr>
          <p:spPr>
            <a:xfrm>
              <a:off x="553381" y="1808572"/>
              <a:ext cx="2882538" cy="329534"/>
            </a:xfrm>
            <a:prstGeom prst="round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Work drivers</a:t>
              </a:r>
            </a:p>
          </p:txBody>
        </p:sp>
      </p:grpSp>
    </p:spTree>
    <p:extLst>
      <p:ext uri="{BB962C8B-B14F-4D97-AF65-F5344CB8AC3E}">
        <p14:creationId xmlns:p14="http://schemas.microsoft.com/office/powerpoint/2010/main" val="328847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4727775" cy="1525603"/>
          </a:xfrm>
        </p:spPr>
        <p:txBody>
          <a:bodyPr/>
          <a:lstStyle/>
          <a:p>
            <a:r>
              <a:rPr lang="en-US" dirty="0"/>
              <a:t>Summary and conclusions</a:t>
            </a:r>
            <a:endParaRPr lang="en-GB" dirty="0"/>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58</a:t>
            </a:fld>
            <a:endParaRPr lang="en-GB" dirty="0"/>
          </a:p>
        </p:txBody>
      </p:sp>
    </p:spTree>
    <p:extLst>
      <p:ext uri="{BB962C8B-B14F-4D97-AF65-F5344CB8AC3E}">
        <p14:creationId xmlns:p14="http://schemas.microsoft.com/office/powerpoint/2010/main" val="406258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34964" y="180788"/>
            <a:ext cx="6678578" cy="1297815"/>
          </a:xfrm>
        </p:spPr>
        <p:txBody>
          <a:bodyPr>
            <a:normAutofit/>
          </a:bodyPr>
          <a:lstStyle/>
          <a:p>
            <a:r>
              <a:rPr lang="en-GB" sz="3600" dirty="0"/>
              <a:t>Summary and conclusions</a:t>
            </a:r>
            <a:endParaRPr lang="en-US" sz="3600" dirty="0"/>
          </a:p>
        </p:txBody>
      </p:sp>
      <p:sp>
        <p:nvSpPr>
          <p:cNvPr id="4" name="Slide Number Placeholder 3"/>
          <p:cNvSpPr>
            <a:spLocks noGrp="1"/>
          </p:cNvSpPr>
          <p:nvPr>
            <p:ph type="sldNum" sz="quarter" idx="12"/>
          </p:nvPr>
        </p:nvSpPr>
        <p:spPr/>
        <p:txBody>
          <a:bodyPr/>
          <a:lstStyle/>
          <a:p>
            <a:fld id="{3CF2D5F0-42C9-44CC-9D46-F1CEB28D430F}" type="slidenum">
              <a:rPr lang="en-GB" smtClean="0"/>
              <a:pPr/>
              <a:t>59</a:t>
            </a:fld>
            <a:endParaRPr lang="en-GB" dirty="0"/>
          </a:p>
        </p:txBody>
      </p:sp>
      <p:sp>
        <p:nvSpPr>
          <p:cNvPr id="5" name="Text Placeholder 5">
            <a:extLst>
              <a:ext uri="{FF2B5EF4-FFF2-40B4-BE49-F238E27FC236}">
                <a16:creationId xmlns:a16="http://schemas.microsoft.com/office/drawing/2014/main" id="{56675054-1F48-4E55-B5E2-BF58F3BFC2B6}"/>
              </a:ext>
            </a:extLst>
          </p:cNvPr>
          <p:cNvSpPr txBox="1">
            <a:spLocks/>
          </p:cNvSpPr>
          <p:nvPr/>
        </p:nvSpPr>
        <p:spPr>
          <a:xfrm>
            <a:off x="334964" y="1587012"/>
            <a:ext cx="11609386" cy="509157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1800" b="1" dirty="0">
                <a:cs typeface="Myriad Pro"/>
              </a:rPr>
              <a:t>Speeding</a:t>
            </a:r>
            <a:endParaRPr lang="en-US" sz="1600" dirty="0">
              <a:cs typeface="Myriad Pro"/>
            </a:endParaRPr>
          </a:p>
          <a:p>
            <a:pPr>
              <a:lnSpc>
                <a:spcPct val="100000"/>
              </a:lnSpc>
              <a:spcBef>
                <a:spcPts val="0"/>
              </a:spcBef>
            </a:pPr>
            <a:r>
              <a:rPr lang="en-US" sz="1600" dirty="0">
                <a:cs typeface="Myriad Pro"/>
              </a:rPr>
              <a:t>As in previous years, the most common speeding behaviours remain driving 5mph over the speed limit in areas where a lower speed limit is in place (e.g., 20 or 30mph). </a:t>
            </a:r>
          </a:p>
          <a:p>
            <a:pPr>
              <a:lnSpc>
                <a:spcPct val="100000"/>
              </a:lnSpc>
              <a:spcBef>
                <a:spcPts val="0"/>
              </a:spcBef>
            </a:pPr>
            <a:r>
              <a:rPr lang="en-US" sz="1600" dirty="0">
                <a:cs typeface="Myriad Pro"/>
              </a:rPr>
              <a:t>However, whilst they remain minority behaviours, there has been an increase in some of the more serious speeding behaviours, notably driving at 40 in a 30 zone, not adjusting speed to country roads and risky overtaking. </a:t>
            </a:r>
          </a:p>
          <a:p>
            <a:pPr>
              <a:lnSpc>
                <a:spcPct val="100000"/>
              </a:lnSpc>
              <a:spcBef>
                <a:spcPts val="0"/>
              </a:spcBef>
            </a:pPr>
            <a:r>
              <a:rPr lang="en-US" sz="1600" dirty="0">
                <a:cs typeface="Myriad Pro"/>
              </a:rPr>
              <a:t>There also seems to be a decreasing trend in positive attitudes towards 20mph speed limits and an increasing trend in negative attitudes. Although eight in ten still agree that it’s important to adhere to these speed limits, there has been an upward trend in driving at 25 in a 20 zone since 2019.</a:t>
            </a:r>
          </a:p>
          <a:p>
            <a:pPr>
              <a:lnSpc>
                <a:spcPct val="100000"/>
              </a:lnSpc>
              <a:spcBef>
                <a:spcPts val="0"/>
              </a:spcBef>
            </a:pPr>
            <a:r>
              <a:rPr lang="en-US" sz="1600" dirty="0">
                <a:cs typeface="Myriad Pro"/>
              </a:rPr>
              <a:t>There is an increasing trend in the perceived value of road safety cameras – that they discourage dangerous driving and help prevent collisions, and most believe drivers would be less likely to do things like use a mobile phone if safety cameras could record such behaviours.</a:t>
            </a:r>
            <a:endParaRPr lang="en-GB" sz="1600" dirty="0">
              <a:cs typeface="Myriad Pro"/>
            </a:endParaRPr>
          </a:p>
          <a:p>
            <a:pPr marL="0" indent="0">
              <a:lnSpc>
                <a:spcPct val="110000"/>
              </a:lnSpc>
              <a:spcBef>
                <a:spcPts val="0"/>
              </a:spcBef>
              <a:buNone/>
            </a:pPr>
            <a:endParaRPr lang="en-GB" sz="1600" dirty="0">
              <a:highlight>
                <a:srgbClr val="FFFF00"/>
              </a:highlight>
              <a:cs typeface="Myriad Pro"/>
            </a:endParaRPr>
          </a:p>
          <a:p>
            <a:pPr marL="0" indent="0">
              <a:lnSpc>
                <a:spcPct val="100000"/>
              </a:lnSpc>
              <a:spcBef>
                <a:spcPts val="0"/>
              </a:spcBef>
              <a:buNone/>
            </a:pPr>
            <a:r>
              <a:rPr lang="en-GB" sz="1800" b="1" dirty="0">
                <a:cs typeface="Myriad Pro"/>
              </a:rPr>
              <a:t>Drink and drug driving</a:t>
            </a:r>
          </a:p>
          <a:p>
            <a:pPr>
              <a:lnSpc>
                <a:spcPct val="100000"/>
              </a:lnSpc>
              <a:spcBef>
                <a:spcPts val="0"/>
              </a:spcBef>
            </a:pPr>
            <a:r>
              <a:rPr lang="en-US" sz="1600" dirty="0">
                <a:cs typeface="Myriad Pro"/>
              </a:rPr>
              <a:t>While incidence of drink and drug driving remains extremely low, there has been a small increase in those who admitted that they had driven while over the legal alcohol limit since 2022. </a:t>
            </a:r>
          </a:p>
          <a:p>
            <a:pPr>
              <a:lnSpc>
                <a:spcPct val="100000"/>
              </a:lnSpc>
              <a:spcBef>
                <a:spcPts val="0"/>
              </a:spcBef>
            </a:pPr>
            <a:r>
              <a:rPr lang="en-US" sz="1600" dirty="0">
                <a:cs typeface="Myriad Pro"/>
              </a:rPr>
              <a:t>It’s also notable that fewer drivers considered it very serious to drive under the influence of drugs or alcohol in Feb ’25 compared to last wave, although the vast majority to continue to say this is a very serious offence.</a:t>
            </a:r>
          </a:p>
        </p:txBody>
      </p:sp>
    </p:spTree>
    <p:extLst>
      <p:ext uri="{BB962C8B-B14F-4D97-AF65-F5344CB8AC3E}">
        <p14:creationId xmlns:p14="http://schemas.microsoft.com/office/powerpoint/2010/main" val="3596095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6</a:t>
            </a:fld>
            <a:endParaRPr lang="en-AU" dirty="0"/>
          </a:p>
        </p:txBody>
      </p:sp>
      <p:sp>
        <p:nvSpPr>
          <p:cNvPr id="7" name="Rectangle 6">
            <a:extLst>
              <a:ext uri="{FF2B5EF4-FFF2-40B4-BE49-F238E27FC236}">
                <a16:creationId xmlns:a16="http://schemas.microsoft.com/office/drawing/2014/main" id="{BCF59D52-7E16-4D80-9092-CBBD8FD882B9}"/>
              </a:ext>
            </a:extLst>
          </p:cNvPr>
          <p:cNvSpPr/>
          <p:nvPr/>
        </p:nvSpPr>
        <p:spPr>
          <a:xfrm>
            <a:off x="157984" y="6356350"/>
            <a:ext cx="6329789" cy="400110"/>
          </a:xfrm>
          <a:prstGeom prst="rect">
            <a:avLst/>
          </a:prstGeom>
        </p:spPr>
        <p:txBody>
          <a:bodyPr wrap="square" anchor="ctr">
            <a:spAutoFit/>
          </a:bodyPr>
          <a:lstStyle/>
          <a:p>
            <a:r>
              <a:rPr lang="en-US" sz="1000" dirty="0"/>
              <a:t>Q1. What is the most common type of driving that you do? </a:t>
            </a:r>
          </a:p>
          <a:p>
            <a:r>
              <a:rPr lang="en-US" sz="1000" dirty="0"/>
              <a:t>Q19. Do you do any of the following types of driving for work?</a:t>
            </a:r>
            <a:endParaRPr lang="en-GB" sz="1000" dirty="0"/>
          </a:p>
        </p:txBody>
      </p:sp>
      <p:sp>
        <p:nvSpPr>
          <p:cNvPr id="12" name="Text Placeholder 4"/>
          <p:cNvSpPr>
            <a:spLocks noGrp="1"/>
          </p:cNvSpPr>
          <p:nvPr>
            <p:ph type="body" sz="quarter" idx="11"/>
          </p:nvPr>
        </p:nvSpPr>
        <p:spPr>
          <a:xfrm>
            <a:off x="334964" y="180788"/>
            <a:ext cx="10664996" cy="1299219"/>
          </a:xfrm>
        </p:spPr>
        <p:txBody>
          <a:bodyPr vert="horz" lIns="72000" tIns="0" rIns="0" bIns="0" rtlCol="0" anchor="ctr" anchorCtr="0">
            <a:noAutofit/>
          </a:bodyPr>
          <a:lstStyle/>
          <a:p>
            <a:r>
              <a:rPr lang="en-GB" sz="2200" dirty="0"/>
              <a:t>Three fifths of drivers reported the most common type of driving they do is personal journeys. Although almost a quarter of the sample drive for work at least sometimes, only a tenth reported work driving as their main type of driving.</a:t>
            </a:r>
          </a:p>
        </p:txBody>
      </p:sp>
      <p:sp>
        <p:nvSpPr>
          <p:cNvPr id="11" name="Text Placeholder 14">
            <a:extLst>
              <a:ext uri="{FF2B5EF4-FFF2-40B4-BE49-F238E27FC236}">
                <a16:creationId xmlns:a16="http://schemas.microsoft.com/office/drawing/2014/main" id="{E73135B5-78E5-67BE-6840-D6653A102445}"/>
              </a:ext>
            </a:extLst>
          </p:cNvPr>
          <p:cNvSpPr txBox="1">
            <a:spLocks/>
          </p:cNvSpPr>
          <p:nvPr/>
        </p:nvSpPr>
        <p:spPr>
          <a:xfrm>
            <a:off x="903537" y="1888886"/>
            <a:ext cx="4065677" cy="400110"/>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Pct val="100000"/>
              <a:buFont typeface="Arial"/>
              <a:buNone/>
              <a:tabLst/>
              <a:defRPr sz="1200" b="1" kern="1200">
                <a:solidFill>
                  <a:schemeClr val="tx1"/>
                </a:solidFill>
                <a:latin typeface="+mj-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b="0" dirty="0"/>
              <a:t>Most common type of driving drivers do</a:t>
            </a:r>
            <a:endParaRPr lang="en-GB" sz="1800" b="0" dirty="0"/>
          </a:p>
        </p:txBody>
      </p:sp>
      <p:cxnSp>
        <p:nvCxnSpPr>
          <p:cNvPr id="16" name="Straight Connector 15">
            <a:extLst>
              <a:ext uri="{FF2B5EF4-FFF2-40B4-BE49-F238E27FC236}">
                <a16:creationId xmlns:a16="http://schemas.microsoft.com/office/drawing/2014/main" id="{638A07A5-D8C0-0C5F-3412-83038F0087DE}"/>
              </a:ext>
            </a:extLst>
          </p:cNvPr>
          <p:cNvCxnSpPr>
            <a:cxnSpLocks/>
          </p:cNvCxnSpPr>
          <p:nvPr/>
        </p:nvCxnSpPr>
        <p:spPr>
          <a:xfrm flipV="1">
            <a:off x="5832472" y="1638677"/>
            <a:ext cx="0" cy="4472412"/>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graphicFrame>
        <p:nvGraphicFramePr>
          <p:cNvPr id="10" name="Chart Placeholder 13">
            <a:extLst>
              <a:ext uri="{FF2B5EF4-FFF2-40B4-BE49-F238E27FC236}">
                <a16:creationId xmlns:a16="http://schemas.microsoft.com/office/drawing/2014/main" id="{F8CCB062-CFFA-37E9-980E-08C3D3CC411D}"/>
              </a:ext>
            </a:extLst>
          </p:cNvPr>
          <p:cNvGraphicFramePr>
            <a:graphicFrameLocks/>
          </p:cNvGraphicFramePr>
          <p:nvPr>
            <p:extLst>
              <p:ext uri="{D42A27DB-BD31-4B8C-83A1-F6EECF244321}">
                <p14:modId xmlns:p14="http://schemas.microsoft.com/office/powerpoint/2010/main" val="1839882532"/>
              </p:ext>
            </p:extLst>
          </p:nvPr>
        </p:nvGraphicFramePr>
        <p:xfrm>
          <a:off x="367931" y="2503480"/>
          <a:ext cx="5136891" cy="3210526"/>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Placeholder 14">
            <a:extLst>
              <a:ext uri="{FF2B5EF4-FFF2-40B4-BE49-F238E27FC236}">
                <a16:creationId xmlns:a16="http://schemas.microsoft.com/office/drawing/2014/main" id="{6EFD14A9-395D-E895-8125-7994009EA5C6}"/>
              </a:ext>
            </a:extLst>
          </p:cNvPr>
          <p:cNvSpPr txBox="1">
            <a:spLocks/>
          </p:cNvSpPr>
          <p:nvPr/>
        </p:nvSpPr>
        <p:spPr>
          <a:xfrm>
            <a:off x="6487773" y="1888886"/>
            <a:ext cx="4829262" cy="400110"/>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Pct val="100000"/>
              <a:buFont typeface="Arial"/>
              <a:buNone/>
              <a:tabLst/>
              <a:defRPr sz="1200" b="1" kern="1200">
                <a:solidFill>
                  <a:schemeClr val="tx1"/>
                </a:solidFill>
                <a:latin typeface="+mj-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b="0" dirty="0"/>
              <a:t>Whether drivers do any type of driving for work</a:t>
            </a:r>
            <a:endParaRPr lang="en-GB" sz="1800" b="0" dirty="0"/>
          </a:p>
        </p:txBody>
      </p:sp>
      <p:graphicFrame>
        <p:nvGraphicFramePr>
          <p:cNvPr id="17" name="Chart Placeholder 13">
            <a:extLst>
              <a:ext uri="{FF2B5EF4-FFF2-40B4-BE49-F238E27FC236}">
                <a16:creationId xmlns:a16="http://schemas.microsoft.com/office/drawing/2014/main" id="{DE7EF350-DD25-7F12-1615-F1B851E86D1A}"/>
              </a:ext>
            </a:extLst>
          </p:cNvPr>
          <p:cNvGraphicFramePr>
            <a:graphicFrameLocks/>
          </p:cNvGraphicFramePr>
          <p:nvPr>
            <p:extLst>
              <p:ext uri="{D42A27DB-BD31-4B8C-83A1-F6EECF244321}">
                <p14:modId xmlns:p14="http://schemas.microsoft.com/office/powerpoint/2010/main" val="3428073403"/>
              </p:ext>
            </p:extLst>
          </p:nvPr>
        </p:nvGraphicFramePr>
        <p:xfrm>
          <a:off x="6333959" y="2503480"/>
          <a:ext cx="5136891" cy="3448093"/>
        </p:xfrm>
        <a:graphic>
          <a:graphicData uri="http://schemas.openxmlformats.org/drawingml/2006/chart">
            <c:chart xmlns:c="http://schemas.openxmlformats.org/drawingml/2006/chart" xmlns:r="http://schemas.openxmlformats.org/officeDocument/2006/relationships" r:id="rId4"/>
          </a:graphicData>
        </a:graphic>
      </p:graphicFrame>
      <p:sp>
        <p:nvSpPr>
          <p:cNvPr id="20" name="TextBox 19">
            <a:extLst>
              <a:ext uri="{FF2B5EF4-FFF2-40B4-BE49-F238E27FC236}">
                <a16:creationId xmlns:a16="http://schemas.microsoft.com/office/drawing/2014/main" id="{042C4C6B-494B-5A7B-8F43-CBF5C25413BB}"/>
              </a:ext>
            </a:extLst>
          </p:cNvPr>
          <p:cNvSpPr txBox="1"/>
          <p:nvPr/>
        </p:nvSpPr>
        <p:spPr>
          <a:xfrm>
            <a:off x="10018130" y="3585523"/>
            <a:ext cx="1811492" cy="523220"/>
          </a:xfrm>
          <a:prstGeom prst="rect">
            <a:avLst/>
          </a:prstGeom>
          <a:noFill/>
          <a:ln>
            <a:solidFill>
              <a:schemeClr val="accent1"/>
            </a:solidFill>
          </a:ln>
        </p:spPr>
        <p:txBody>
          <a:bodyPr wrap="square" rtlCol="0">
            <a:spAutoFit/>
          </a:bodyPr>
          <a:lstStyle/>
          <a:p>
            <a:pPr algn="ctr"/>
            <a:r>
              <a:rPr lang="en-GB" sz="1400" dirty="0">
                <a:solidFill>
                  <a:schemeClr val="tx1">
                    <a:lumMod val="50000"/>
                  </a:schemeClr>
                </a:solidFill>
              </a:rPr>
              <a:t>Any driving for work: </a:t>
            </a:r>
          </a:p>
          <a:p>
            <a:pPr algn="ctr"/>
            <a:r>
              <a:rPr lang="en-GB" sz="1400" b="1" dirty="0">
                <a:solidFill>
                  <a:schemeClr val="tx1">
                    <a:lumMod val="50000"/>
                  </a:schemeClr>
                </a:solidFill>
              </a:rPr>
              <a:t>27% </a:t>
            </a:r>
            <a:endParaRPr lang="en-GB" sz="1400" dirty="0">
              <a:solidFill>
                <a:schemeClr val="tx1">
                  <a:lumMod val="50000"/>
                </a:schemeClr>
              </a:solidFill>
            </a:endParaRPr>
          </a:p>
        </p:txBody>
      </p:sp>
      <p:sp>
        <p:nvSpPr>
          <p:cNvPr id="14" name="Text Placeholder 7">
            <a:extLst>
              <a:ext uri="{FF2B5EF4-FFF2-40B4-BE49-F238E27FC236}">
                <a16:creationId xmlns:a16="http://schemas.microsoft.com/office/drawing/2014/main" id="{C237109D-CE4F-4BEB-BB6B-11D52F361F7C}"/>
              </a:ext>
            </a:extLst>
          </p:cNvPr>
          <p:cNvSpPr txBox="1">
            <a:spLocks/>
          </p:cNvSpPr>
          <p:nvPr/>
        </p:nvSpPr>
        <p:spPr>
          <a:xfrm>
            <a:off x="9938083" y="6472555"/>
            <a:ext cx="1705589" cy="27715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1000" b="1" dirty="0"/>
              <a:t>Base (all W24): 556</a:t>
            </a:r>
          </a:p>
        </p:txBody>
      </p:sp>
      <p:sp>
        <p:nvSpPr>
          <p:cNvPr id="8" name="TextBox 7">
            <a:extLst>
              <a:ext uri="{FF2B5EF4-FFF2-40B4-BE49-F238E27FC236}">
                <a16:creationId xmlns:a16="http://schemas.microsoft.com/office/drawing/2014/main" id="{00B11051-E808-BCAC-AF5C-3A5B5DD00979}"/>
              </a:ext>
            </a:extLst>
          </p:cNvPr>
          <p:cNvSpPr txBox="1"/>
          <p:nvPr/>
        </p:nvSpPr>
        <p:spPr>
          <a:xfrm>
            <a:off x="6417681" y="6168703"/>
            <a:ext cx="3775408" cy="461665"/>
          </a:xfrm>
          <a:prstGeom prst="rect">
            <a:avLst/>
          </a:prstGeom>
          <a:noFill/>
          <a:ln>
            <a:solidFill>
              <a:schemeClr val="accent1"/>
            </a:solidFill>
          </a:ln>
        </p:spPr>
        <p:txBody>
          <a:bodyPr wrap="square" rtlCol="0">
            <a:spAutoFit/>
          </a:bodyPr>
          <a:lstStyle/>
          <a:p>
            <a:pPr algn="ctr"/>
            <a:r>
              <a:rPr lang="en-GB" sz="1200" dirty="0"/>
              <a:t>The W24 sample had more people who ever driver for work (27%) than the W23 sample (19%).</a:t>
            </a:r>
          </a:p>
        </p:txBody>
      </p:sp>
    </p:spTree>
    <p:extLst>
      <p:ext uri="{BB962C8B-B14F-4D97-AF65-F5344CB8AC3E}">
        <p14:creationId xmlns:p14="http://schemas.microsoft.com/office/powerpoint/2010/main" val="3706130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34964" y="180789"/>
            <a:ext cx="6678578" cy="1245388"/>
          </a:xfrm>
        </p:spPr>
        <p:txBody>
          <a:bodyPr>
            <a:normAutofit/>
          </a:bodyPr>
          <a:lstStyle/>
          <a:p>
            <a:r>
              <a:rPr lang="en-GB" sz="3600" dirty="0"/>
              <a:t>Summary and conclusions</a:t>
            </a:r>
            <a:endParaRPr lang="en-US" sz="3600" dirty="0"/>
          </a:p>
        </p:txBody>
      </p:sp>
      <p:sp>
        <p:nvSpPr>
          <p:cNvPr id="4" name="Slide Number Placeholder 3"/>
          <p:cNvSpPr>
            <a:spLocks noGrp="1"/>
          </p:cNvSpPr>
          <p:nvPr>
            <p:ph type="sldNum" sz="quarter" idx="12"/>
          </p:nvPr>
        </p:nvSpPr>
        <p:spPr/>
        <p:txBody>
          <a:bodyPr/>
          <a:lstStyle/>
          <a:p>
            <a:fld id="{3CF2D5F0-42C9-44CC-9D46-F1CEB28D430F}" type="slidenum">
              <a:rPr lang="en-GB" smtClean="0"/>
              <a:pPr/>
              <a:t>60</a:t>
            </a:fld>
            <a:endParaRPr lang="en-GB" dirty="0"/>
          </a:p>
        </p:txBody>
      </p:sp>
      <p:sp>
        <p:nvSpPr>
          <p:cNvPr id="5" name="Text Placeholder 5">
            <a:extLst>
              <a:ext uri="{FF2B5EF4-FFF2-40B4-BE49-F238E27FC236}">
                <a16:creationId xmlns:a16="http://schemas.microsoft.com/office/drawing/2014/main" id="{56675054-1F48-4E55-B5E2-BF58F3BFC2B6}"/>
              </a:ext>
            </a:extLst>
          </p:cNvPr>
          <p:cNvSpPr txBox="1">
            <a:spLocks/>
          </p:cNvSpPr>
          <p:nvPr/>
        </p:nvSpPr>
        <p:spPr>
          <a:xfrm>
            <a:off x="334964" y="1426177"/>
            <a:ext cx="11609386" cy="528865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1800" b="1" dirty="0">
                <a:cs typeface="Myriad Pro"/>
              </a:rPr>
              <a:t>Mobile phones</a:t>
            </a:r>
          </a:p>
          <a:p>
            <a:pPr>
              <a:lnSpc>
                <a:spcPct val="100000"/>
              </a:lnSpc>
              <a:spcBef>
                <a:spcPts val="0"/>
              </a:spcBef>
            </a:pPr>
            <a:r>
              <a:rPr lang="en-US" sz="1600" dirty="0">
                <a:cs typeface="Myriad Pro"/>
              </a:rPr>
              <a:t>There remains a significant minority that have used a hands-free or hand-held mobile phone when driving in the last 12 months, with the proportion using a hands-free mobile increasing this wave. Further, fewer disagreed strongly that it’s OK to use a hand-held mobile in Feb ‘25 compared to the two previous waves.</a:t>
            </a:r>
          </a:p>
          <a:p>
            <a:pPr>
              <a:lnSpc>
                <a:spcPct val="100000"/>
              </a:lnSpc>
              <a:spcBef>
                <a:spcPts val="0"/>
              </a:spcBef>
            </a:pPr>
            <a:r>
              <a:rPr lang="en-US" sz="1600" dirty="0">
                <a:cs typeface="Myriad Pro"/>
              </a:rPr>
              <a:t>Views on the risks around getting caught for traffic offences, such as using a mobile phone, remain broadly similar to previous waves – a fifth of drivers agreed that the penalties for getting caught for driving offences are not enough to stop them committing these offences, and a quarter agreed that that there is not much chance of getting stopped by the police for these kinds of offences.</a:t>
            </a:r>
          </a:p>
          <a:p>
            <a:pPr marL="0" indent="0">
              <a:lnSpc>
                <a:spcPct val="100000"/>
              </a:lnSpc>
              <a:spcBef>
                <a:spcPts val="0"/>
              </a:spcBef>
              <a:buNone/>
            </a:pPr>
            <a:endParaRPr lang="en-GB" sz="1600" dirty="0">
              <a:highlight>
                <a:srgbClr val="FFFF00"/>
              </a:highlight>
              <a:cs typeface="Myriad Pro"/>
            </a:endParaRPr>
          </a:p>
          <a:p>
            <a:pPr marL="0" indent="0">
              <a:lnSpc>
                <a:spcPct val="100000"/>
              </a:lnSpc>
              <a:spcBef>
                <a:spcPts val="0"/>
              </a:spcBef>
              <a:buNone/>
            </a:pPr>
            <a:r>
              <a:rPr lang="en-GB" sz="1800" b="1" dirty="0">
                <a:cs typeface="Myriad Pro"/>
              </a:rPr>
              <a:t>Seatbelts</a:t>
            </a:r>
          </a:p>
          <a:p>
            <a:pPr>
              <a:lnSpc>
                <a:spcPct val="100000"/>
              </a:lnSpc>
              <a:spcBef>
                <a:spcPts val="0"/>
              </a:spcBef>
            </a:pPr>
            <a:r>
              <a:rPr lang="en-US" sz="1600" dirty="0">
                <a:cs typeface="Myriad Pro"/>
              </a:rPr>
              <a:t>Views around the use of seatbelts in a car remain mostly unchanged. However, although only one in ten reported not using a seatbelt in the last 12 months, one in five agreed it’s not important to do so if driving in the back of the car.</a:t>
            </a:r>
          </a:p>
          <a:p>
            <a:pPr>
              <a:lnSpc>
                <a:spcPct val="100000"/>
              </a:lnSpc>
              <a:spcBef>
                <a:spcPts val="0"/>
              </a:spcBef>
            </a:pPr>
            <a:r>
              <a:rPr lang="en-US" sz="1600" dirty="0">
                <a:cs typeface="Myriad Pro"/>
              </a:rPr>
              <a:t>Furthermore, a higher proportion agreed that it’s not essential to wear a seatbelt if you are just nipping around the corner this wave compared to Aug ’24; although, over the longer term this measure has been fairly consistent.</a:t>
            </a:r>
          </a:p>
          <a:p>
            <a:pPr marL="0" indent="0">
              <a:lnSpc>
                <a:spcPct val="100000"/>
              </a:lnSpc>
              <a:spcBef>
                <a:spcPts val="0"/>
              </a:spcBef>
              <a:buNone/>
            </a:pPr>
            <a:endParaRPr lang="en-GB" sz="1600" dirty="0">
              <a:highlight>
                <a:srgbClr val="FFFF00"/>
              </a:highlight>
              <a:cs typeface="Myriad Pro"/>
            </a:endParaRPr>
          </a:p>
          <a:p>
            <a:pPr marL="0" indent="0">
              <a:lnSpc>
                <a:spcPct val="100000"/>
              </a:lnSpc>
              <a:spcBef>
                <a:spcPts val="0"/>
              </a:spcBef>
              <a:buNone/>
            </a:pPr>
            <a:r>
              <a:rPr lang="en-GB" sz="1800" b="1" dirty="0">
                <a:cs typeface="Myriad Pro"/>
              </a:rPr>
              <a:t>Vulnerable road users</a:t>
            </a:r>
          </a:p>
          <a:p>
            <a:pPr>
              <a:lnSpc>
                <a:spcPct val="100000"/>
              </a:lnSpc>
              <a:spcBef>
                <a:spcPts val="0"/>
              </a:spcBef>
            </a:pPr>
            <a:r>
              <a:rPr lang="en-US" sz="1600" dirty="0">
                <a:cs typeface="Myriad Pro"/>
              </a:rPr>
              <a:t>Attitudes towards vulnerable road users have broadly remained the same in Feb ‘25, with most drivers checking for pedestrians and people on bikes in various driving scenarios. Not looking out for motorcyclists and bikes at junctions remains one of the more serious driving behaviours according to drivers.</a:t>
            </a:r>
          </a:p>
          <a:p>
            <a:pPr>
              <a:lnSpc>
                <a:spcPct val="100000"/>
              </a:lnSpc>
              <a:spcBef>
                <a:spcPts val="0"/>
              </a:spcBef>
            </a:pPr>
            <a:r>
              <a:rPr lang="en-US" sz="1600" dirty="0">
                <a:cs typeface="Myriad Pro"/>
              </a:rPr>
              <a:t>However, there is evidence of a decreasing trend in the proportion of drivers who agree that people on pedal bikes have the same rights as drivers on the roads.</a:t>
            </a:r>
          </a:p>
          <a:p>
            <a:pPr marL="0" indent="0">
              <a:lnSpc>
                <a:spcPct val="100000"/>
              </a:lnSpc>
              <a:spcBef>
                <a:spcPts val="0"/>
              </a:spcBef>
              <a:buNone/>
            </a:pPr>
            <a:endParaRPr lang="en-GB" sz="1600" dirty="0">
              <a:cs typeface="Myriad Pro"/>
            </a:endParaRPr>
          </a:p>
          <a:p>
            <a:pPr>
              <a:lnSpc>
                <a:spcPct val="100000"/>
              </a:lnSpc>
              <a:spcBef>
                <a:spcPts val="0"/>
              </a:spcBef>
            </a:pPr>
            <a:endParaRPr lang="en-GB" sz="1600" dirty="0">
              <a:cs typeface="Myriad Pro"/>
            </a:endParaRPr>
          </a:p>
          <a:p>
            <a:pPr>
              <a:lnSpc>
                <a:spcPct val="100000"/>
              </a:lnSpc>
              <a:spcBef>
                <a:spcPts val="0"/>
              </a:spcBef>
            </a:pPr>
            <a:endParaRPr lang="en-GB" sz="1400" dirty="0">
              <a:cs typeface="Myriad Pro"/>
            </a:endParaRPr>
          </a:p>
          <a:p>
            <a:pPr>
              <a:lnSpc>
                <a:spcPct val="100000"/>
              </a:lnSpc>
              <a:spcBef>
                <a:spcPts val="0"/>
              </a:spcBef>
            </a:pPr>
            <a:endParaRPr lang="en-GB" sz="1400" dirty="0">
              <a:cs typeface="Myriad Pro"/>
            </a:endParaRPr>
          </a:p>
        </p:txBody>
      </p:sp>
    </p:spTree>
    <p:extLst>
      <p:ext uri="{BB962C8B-B14F-4D97-AF65-F5344CB8AC3E}">
        <p14:creationId xmlns:p14="http://schemas.microsoft.com/office/powerpoint/2010/main" val="18038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3722742335"/>
              </p:ext>
            </p:extLst>
          </p:nvPr>
        </p:nvGraphicFramePr>
        <p:xfrm>
          <a:off x="521052" y="1620276"/>
          <a:ext cx="11452412"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4"/>
          <p:cNvSpPr>
            <a:spLocks noGrp="1"/>
          </p:cNvSpPr>
          <p:nvPr>
            <p:ph type="body" sz="quarter" idx="11"/>
          </p:nvPr>
        </p:nvSpPr>
        <p:spPr>
          <a:xfrm>
            <a:off x="334964" y="180788"/>
            <a:ext cx="10656690" cy="1299219"/>
          </a:xfrm>
        </p:spPr>
        <p:txBody>
          <a:bodyPr>
            <a:normAutofit/>
          </a:bodyPr>
          <a:lstStyle/>
          <a:p>
            <a:r>
              <a:rPr lang="en-US" sz="2200" dirty="0"/>
              <a:t>Whilst the data for some of these behaviours increased slightly this wave, the underlying downward trend from their starting point remains, particularly for not wearing a seatbelt – only one in ten drivers admitted doing this compared to a quarter in 2012.</a:t>
            </a:r>
            <a:endParaRPr lang="en-GB" sz="2200" dirty="0"/>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168869" y="6447653"/>
            <a:ext cx="7745937" cy="299283"/>
          </a:xfrm>
          <a:prstGeom prst="rect">
            <a:avLst/>
          </a:prstGeom>
        </p:spPr>
        <p:txBody>
          <a:bodyPr>
            <a:noAutofit/>
          </a:bodyPr>
          <a:lstStyle/>
          <a:p>
            <a:pPr marL="0" indent="0">
              <a:lnSpc>
                <a:spcPct val="100000"/>
              </a:lnSpc>
              <a:spcBef>
                <a:spcPts val="0"/>
              </a:spcBef>
              <a:buNone/>
            </a:pPr>
            <a:r>
              <a:rPr lang="en-GB" sz="1000" dirty="0"/>
              <a:t>Q2. How much do you agree/disagree with these statements?</a:t>
            </a:r>
          </a:p>
          <a:p>
            <a:pPr marL="0" indent="0">
              <a:lnSpc>
                <a:spcPct val="100000"/>
              </a:lnSpc>
              <a:spcBef>
                <a:spcPts val="0"/>
              </a:spcBef>
              <a:buNone/>
            </a:pPr>
            <a:r>
              <a:rPr lang="en-GB" sz="1000" dirty="0"/>
              <a:t>Q5. Which of the following have you done at all in the last 12 months, even if only on one occasion or for a short distance?</a:t>
            </a:r>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61</a:t>
            </a:fld>
            <a:endParaRPr lang="en-GB" dirty="0"/>
          </a:p>
        </p:txBody>
      </p:sp>
      <p:sp>
        <p:nvSpPr>
          <p:cNvPr id="16" name="TextBox 15">
            <a:extLst>
              <a:ext uri="{FF2B5EF4-FFF2-40B4-BE49-F238E27FC236}">
                <a16:creationId xmlns:a16="http://schemas.microsoft.com/office/drawing/2014/main" id="{7977A74B-FB0D-6252-C797-141FEB6240AD}"/>
              </a:ext>
            </a:extLst>
          </p:cNvPr>
          <p:cNvSpPr txBox="1"/>
          <p:nvPr/>
        </p:nvSpPr>
        <p:spPr>
          <a:xfrm>
            <a:off x="8341365" y="4211217"/>
            <a:ext cx="336431" cy="246221"/>
          </a:xfrm>
          <a:prstGeom prst="rect">
            <a:avLst/>
          </a:prstGeom>
          <a:noFill/>
        </p:spPr>
        <p:txBody>
          <a:bodyPr wrap="square" rtlCol="0">
            <a:spAutoFit/>
          </a:bodyPr>
          <a:lstStyle/>
          <a:p>
            <a:r>
              <a:rPr lang="en-GB" sz="1000" dirty="0"/>
              <a:t>36</a:t>
            </a:r>
          </a:p>
        </p:txBody>
      </p:sp>
      <p:sp>
        <p:nvSpPr>
          <p:cNvPr id="18" name="TextBox 17">
            <a:extLst>
              <a:ext uri="{FF2B5EF4-FFF2-40B4-BE49-F238E27FC236}">
                <a16:creationId xmlns:a16="http://schemas.microsoft.com/office/drawing/2014/main" id="{79F4A7AA-70B0-8BE6-F7E5-3CD89FF986D8}"/>
              </a:ext>
            </a:extLst>
          </p:cNvPr>
          <p:cNvSpPr txBox="1"/>
          <p:nvPr/>
        </p:nvSpPr>
        <p:spPr>
          <a:xfrm>
            <a:off x="855748" y="3756862"/>
            <a:ext cx="336431" cy="246221"/>
          </a:xfrm>
          <a:prstGeom prst="rect">
            <a:avLst/>
          </a:prstGeom>
          <a:noFill/>
        </p:spPr>
        <p:txBody>
          <a:bodyPr wrap="square" rtlCol="0">
            <a:spAutoFit/>
          </a:bodyPr>
          <a:lstStyle/>
          <a:p>
            <a:r>
              <a:rPr lang="en-GB" sz="1000" dirty="0"/>
              <a:t>46</a:t>
            </a:r>
          </a:p>
        </p:txBody>
      </p:sp>
      <p:sp>
        <p:nvSpPr>
          <p:cNvPr id="19" name="TextBox 18">
            <a:extLst>
              <a:ext uri="{FF2B5EF4-FFF2-40B4-BE49-F238E27FC236}">
                <a16:creationId xmlns:a16="http://schemas.microsoft.com/office/drawing/2014/main" id="{58773906-984C-94D4-9575-2E1FEDD05BDE}"/>
              </a:ext>
            </a:extLst>
          </p:cNvPr>
          <p:cNvSpPr txBox="1"/>
          <p:nvPr/>
        </p:nvSpPr>
        <p:spPr>
          <a:xfrm>
            <a:off x="8299364" y="5239517"/>
            <a:ext cx="336431" cy="246221"/>
          </a:xfrm>
          <a:prstGeom prst="rect">
            <a:avLst/>
          </a:prstGeom>
          <a:noFill/>
        </p:spPr>
        <p:txBody>
          <a:bodyPr wrap="square" rtlCol="0">
            <a:spAutoFit/>
          </a:bodyPr>
          <a:lstStyle/>
          <a:p>
            <a:r>
              <a:rPr lang="en-GB" sz="1000" dirty="0"/>
              <a:t>10</a:t>
            </a:r>
          </a:p>
        </p:txBody>
      </p:sp>
      <p:sp>
        <p:nvSpPr>
          <p:cNvPr id="20" name="TextBox 19">
            <a:extLst>
              <a:ext uri="{FF2B5EF4-FFF2-40B4-BE49-F238E27FC236}">
                <a16:creationId xmlns:a16="http://schemas.microsoft.com/office/drawing/2014/main" id="{94855221-A67E-C8D5-7552-8178F2B72A3A}"/>
              </a:ext>
            </a:extLst>
          </p:cNvPr>
          <p:cNvSpPr txBox="1"/>
          <p:nvPr/>
        </p:nvSpPr>
        <p:spPr>
          <a:xfrm>
            <a:off x="4669766" y="4717212"/>
            <a:ext cx="336431" cy="246221"/>
          </a:xfrm>
          <a:prstGeom prst="rect">
            <a:avLst/>
          </a:prstGeom>
          <a:noFill/>
        </p:spPr>
        <p:txBody>
          <a:bodyPr wrap="square" rtlCol="0">
            <a:spAutoFit/>
          </a:bodyPr>
          <a:lstStyle/>
          <a:p>
            <a:r>
              <a:rPr lang="en-GB" sz="1000" dirty="0"/>
              <a:t>24</a:t>
            </a:r>
          </a:p>
        </p:txBody>
      </p:sp>
      <p:sp>
        <p:nvSpPr>
          <p:cNvPr id="2" name="TextBox 1">
            <a:extLst>
              <a:ext uri="{FF2B5EF4-FFF2-40B4-BE49-F238E27FC236}">
                <a16:creationId xmlns:a16="http://schemas.microsoft.com/office/drawing/2014/main" id="{045181BA-7339-368B-4130-E4137BF27788}"/>
              </a:ext>
            </a:extLst>
          </p:cNvPr>
          <p:cNvSpPr txBox="1"/>
          <p:nvPr/>
        </p:nvSpPr>
        <p:spPr>
          <a:xfrm>
            <a:off x="8285176" y="4772073"/>
            <a:ext cx="336431" cy="246221"/>
          </a:xfrm>
          <a:prstGeom prst="rect">
            <a:avLst/>
          </a:prstGeom>
          <a:noFill/>
        </p:spPr>
        <p:txBody>
          <a:bodyPr wrap="square" rtlCol="0">
            <a:spAutoFit/>
          </a:bodyPr>
          <a:lstStyle/>
          <a:p>
            <a:r>
              <a:rPr lang="en-US" sz="1000" dirty="0"/>
              <a:t>2</a:t>
            </a:r>
            <a:r>
              <a:rPr lang="en-GB" sz="1000" dirty="0"/>
              <a:t>0</a:t>
            </a:r>
          </a:p>
        </p:txBody>
      </p:sp>
      <p:sp>
        <p:nvSpPr>
          <p:cNvPr id="3" name="TextBox 2">
            <a:extLst>
              <a:ext uri="{FF2B5EF4-FFF2-40B4-BE49-F238E27FC236}">
                <a16:creationId xmlns:a16="http://schemas.microsoft.com/office/drawing/2014/main" id="{BCAD38A1-B6EE-CA8C-5A92-6C6C1EE923C4}"/>
              </a:ext>
            </a:extLst>
          </p:cNvPr>
          <p:cNvSpPr txBox="1"/>
          <p:nvPr/>
        </p:nvSpPr>
        <p:spPr>
          <a:xfrm>
            <a:off x="8299365" y="5088429"/>
            <a:ext cx="336431" cy="246221"/>
          </a:xfrm>
          <a:prstGeom prst="rect">
            <a:avLst/>
          </a:prstGeom>
          <a:noFill/>
        </p:spPr>
        <p:txBody>
          <a:bodyPr wrap="square" rtlCol="0">
            <a:spAutoFit/>
          </a:bodyPr>
          <a:lstStyle/>
          <a:p>
            <a:r>
              <a:rPr lang="en-GB" sz="1000" dirty="0"/>
              <a:t>16</a:t>
            </a:r>
          </a:p>
        </p:txBody>
      </p:sp>
      <p:sp>
        <p:nvSpPr>
          <p:cNvPr id="4" name="TextBox 3">
            <a:extLst>
              <a:ext uri="{FF2B5EF4-FFF2-40B4-BE49-F238E27FC236}">
                <a16:creationId xmlns:a16="http://schemas.microsoft.com/office/drawing/2014/main" id="{B739D96D-B304-5981-C1D4-2D992926897A}"/>
              </a:ext>
            </a:extLst>
          </p:cNvPr>
          <p:cNvSpPr txBox="1"/>
          <p:nvPr/>
        </p:nvSpPr>
        <p:spPr>
          <a:xfrm>
            <a:off x="1846052" y="4490050"/>
            <a:ext cx="336431" cy="246221"/>
          </a:xfrm>
          <a:prstGeom prst="rect">
            <a:avLst/>
          </a:prstGeom>
          <a:noFill/>
        </p:spPr>
        <p:txBody>
          <a:bodyPr wrap="square" rtlCol="0">
            <a:spAutoFit/>
          </a:bodyPr>
          <a:lstStyle/>
          <a:p>
            <a:r>
              <a:rPr lang="en-GB" sz="1000" dirty="0"/>
              <a:t>28</a:t>
            </a:r>
          </a:p>
        </p:txBody>
      </p:sp>
      <p:sp>
        <p:nvSpPr>
          <p:cNvPr id="5" name="TextBox 4">
            <a:extLst>
              <a:ext uri="{FF2B5EF4-FFF2-40B4-BE49-F238E27FC236}">
                <a16:creationId xmlns:a16="http://schemas.microsoft.com/office/drawing/2014/main" id="{2DFEDC1E-CD5F-8B86-0C63-43816B59FF68}"/>
              </a:ext>
            </a:extLst>
          </p:cNvPr>
          <p:cNvSpPr txBox="1"/>
          <p:nvPr/>
        </p:nvSpPr>
        <p:spPr>
          <a:xfrm>
            <a:off x="2792083" y="4418698"/>
            <a:ext cx="336431" cy="246221"/>
          </a:xfrm>
          <a:prstGeom prst="rect">
            <a:avLst/>
          </a:prstGeom>
          <a:noFill/>
        </p:spPr>
        <p:txBody>
          <a:bodyPr wrap="square" rtlCol="0">
            <a:spAutoFit/>
          </a:bodyPr>
          <a:lstStyle/>
          <a:p>
            <a:r>
              <a:rPr lang="en-GB" sz="1000" dirty="0"/>
              <a:t>32</a:t>
            </a:r>
          </a:p>
        </p:txBody>
      </p:sp>
      <p:sp>
        <p:nvSpPr>
          <p:cNvPr id="26" name="TextBox 25">
            <a:extLst>
              <a:ext uri="{FF2B5EF4-FFF2-40B4-BE49-F238E27FC236}">
                <a16:creationId xmlns:a16="http://schemas.microsoft.com/office/drawing/2014/main" id="{282804E3-7025-CB73-FEC3-E1B72553C0A4}"/>
              </a:ext>
            </a:extLst>
          </p:cNvPr>
          <p:cNvSpPr txBox="1"/>
          <p:nvPr/>
        </p:nvSpPr>
        <p:spPr>
          <a:xfrm>
            <a:off x="1837426" y="4714336"/>
            <a:ext cx="336431" cy="246221"/>
          </a:xfrm>
          <a:prstGeom prst="rect">
            <a:avLst/>
          </a:prstGeom>
          <a:noFill/>
        </p:spPr>
        <p:txBody>
          <a:bodyPr wrap="square" rtlCol="0">
            <a:spAutoFit/>
          </a:bodyPr>
          <a:lstStyle/>
          <a:p>
            <a:r>
              <a:rPr lang="en-GB" sz="1000" dirty="0"/>
              <a:t>25</a:t>
            </a:r>
          </a:p>
        </p:txBody>
      </p:sp>
      <p:sp>
        <p:nvSpPr>
          <p:cNvPr id="27" name="TextBox 26">
            <a:extLst>
              <a:ext uri="{FF2B5EF4-FFF2-40B4-BE49-F238E27FC236}">
                <a16:creationId xmlns:a16="http://schemas.microsoft.com/office/drawing/2014/main" id="{B4D2AFF3-E4A8-8FF1-0EBF-33C8082DF9DF}"/>
              </a:ext>
            </a:extLst>
          </p:cNvPr>
          <p:cNvSpPr txBox="1"/>
          <p:nvPr/>
        </p:nvSpPr>
        <p:spPr>
          <a:xfrm>
            <a:off x="8285175" y="4926063"/>
            <a:ext cx="336431" cy="246221"/>
          </a:xfrm>
          <a:prstGeom prst="rect">
            <a:avLst/>
          </a:prstGeom>
          <a:noFill/>
        </p:spPr>
        <p:txBody>
          <a:bodyPr wrap="square" rtlCol="0">
            <a:spAutoFit/>
          </a:bodyPr>
          <a:lstStyle/>
          <a:p>
            <a:r>
              <a:rPr lang="en-US" sz="1000" dirty="0"/>
              <a:t>2</a:t>
            </a:r>
            <a:r>
              <a:rPr lang="en-GB" sz="1000" dirty="0"/>
              <a:t>2</a:t>
            </a:r>
          </a:p>
        </p:txBody>
      </p:sp>
      <p:sp>
        <p:nvSpPr>
          <p:cNvPr id="9" name="Text Placeholder 7">
            <a:extLst>
              <a:ext uri="{FF2B5EF4-FFF2-40B4-BE49-F238E27FC236}">
                <a16:creationId xmlns:a16="http://schemas.microsoft.com/office/drawing/2014/main" id="{04CD35AE-49A4-4648-A7C0-C12A8BB32C6C}"/>
              </a:ext>
            </a:extLst>
          </p:cNvPr>
          <p:cNvSpPr txBox="1">
            <a:spLocks/>
          </p:cNvSpPr>
          <p:nvPr/>
        </p:nvSpPr>
        <p:spPr>
          <a:xfrm>
            <a:off x="8041064" y="6471218"/>
            <a:ext cx="3602609" cy="2930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1000" b="1" dirty="0"/>
              <a:t>Base (all main W24): 556</a:t>
            </a:r>
          </a:p>
          <a:p>
            <a:pPr marL="0" indent="0">
              <a:lnSpc>
                <a:spcPct val="100000"/>
              </a:lnSpc>
              <a:spcBef>
                <a:spcPts val="0"/>
              </a:spcBef>
              <a:buFont typeface="Arial" panose="020B0604020202020204" pitchFamily="34" charset="0"/>
              <a:buNone/>
            </a:pPr>
            <a:endParaRPr lang="en-GB" sz="1000" b="1" dirty="0"/>
          </a:p>
        </p:txBody>
      </p:sp>
    </p:spTree>
    <p:extLst>
      <p:ext uri="{BB962C8B-B14F-4D97-AF65-F5344CB8AC3E}">
        <p14:creationId xmlns:p14="http://schemas.microsoft.com/office/powerpoint/2010/main" val="290335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7056447" cy="1525603"/>
          </a:xfrm>
        </p:spPr>
        <p:txBody>
          <a:bodyPr/>
          <a:lstStyle/>
          <a:p>
            <a:r>
              <a:rPr lang="en-US" dirty="0"/>
              <a:t>Appendix I – demographic profile and weighting</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62</a:t>
            </a:fld>
            <a:endParaRPr lang="en-GB" dirty="0"/>
          </a:p>
        </p:txBody>
      </p:sp>
    </p:spTree>
    <p:extLst>
      <p:ext uri="{BB962C8B-B14F-4D97-AF65-F5344CB8AC3E}">
        <p14:creationId xmlns:p14="http://schemas.microsoft.com/office/powerpoint/2010/main" val="711679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Slide Number Placeholder 21">
            <a:extLst>
              <a:ext uri="{FF2B5EF4-FFF2-40B4-BE49-F238E27FC236}">
                <a16:creationId xmlns:a16="http://schemas.microsoft.com/office/drawing/2014/main" id="{CC47C0B6-0E38-4EC3-8F66-83B14AEBFDDB}"/>
              </a:ext>
            </a:extLst>
          </p:cNvPr>
          <p:cNvSpPr>
            <a:spLocks noGrp="1"/>
          </p:cNvSpPr>
          <p:nvPr>
            <p:ph type="sldNum" sz="quarter" idx="12"/>
          </p:nvPr>
        </p:nvSpPr>
        <p:spPr/>
        <p:txBody>
          <a:bodyPr/>
          <a:lstStyle/>
          <a:p>
            <a:fld id="{3CF2D5F0-42C9-44CC-9D46-F1CEB28D430F}" type="slidenum">
              <a:rPr lang="en-GB" smtClean="0"/>
              <a:pPr/>
              <a:t>63</a:t>
            </a:fld>
            <a:endParaRPr lang="en-GB" dirty="0"/>
          </a:p>
        </p:txBody>
      </p:sp>
      <p:sp>
        <p:nvSpPr>
          <p:cNvPr id="18" name="Title 17">
            <a:extLst>
              <a:ext uri="{FF2B5EF4-FFF2-40B4-BE49-F238E27FC236}">
                <a16:creationId xmlns:a16="http://schemas.microsoft.com/office/drawing/2014/main" id="{7D46EB7B-BE26-45F4-B015-E03BCB9F85D3}"/>
              </a:ext>
            </a:extLst>
          </p:cNvPr>
          <p:cNvSpPr>
            <a:spLocks noGrp="1"/>
          </p:cNvSpPr>
          <p:nvPr>
            <p:ph type="title"/>
          </p:nvPr>
        </p:nvSpPr>
        <p:spPr>
          <a:xfrm>
            <a:off x="334963" y="828475"/>
            <a:ext cx="7894637" cy="653022"/>
          </a:xfrm>
        </p:spPr>
        <p:txBody>
          <a:bodyPr>
            <a:normAutofit fontScale="90000"/>
          </a:bodyPr>
          <a:lstStyle/>
          <a:p>
            <a:r>
              <a:rPr lang="en-GB" dirty="0"/>
              <a:t>Sample profile – demographics and location</a:t>
            </a:r>
          </a:p>
        </p:txBody>
      </p:sp>
      <p:sp>
        <p:nvSpPr>
          <p:cNvPr id="3" name="Text Placeholder 2">
            <a:extLst>
              <a:ext uri="{FF2B5EF4-FFF2-40B4-BE49-F238E27FC236}">
                <a16:creationId xmlns:a16="http://schemas.microsoft.com/office/drawing/2014/main" id="{66A90B95-120C-47F4-99BD-3758AFED2372}"/>
              </a:ext>
            </a:extLst>
          </p:cNvPr>
          <p:cNvSpPr>
            <a:spLocks noGrp="1"/>
          </p:cNvSpPr>
          <p:nvPr>
            <p:ph type="body" sz="quarter" idx="11"/>
          </p:nvPr>
        </p:nvSpPr>
        <p:spPr>
          <a:xfrm>
            <a:off x="334963" y="180789"/>
            <a:ext cx="7592449" cy="653022"/>
          </a:xfrm>
        </p:spPr>
        <p:txBody>
          <a:bodyPr>
            <a:noAutofit/>
          </a:bodyPr>
          <a:lstStyle/>
          <a:p>
            <a:r>
              <a:rPr lang="en-GB" dirty="0"/>
              <a:t>Appendix I</a:t>
            </a:r>
          </a:p>
        </p:txBody>
      </p:sp>
      <p:graphicFrame>
        <p:nvGraphicFramePr>
          <p:cNvPr id="17" name="Table 16"/>
          <p:cNvGraphicFramePr>
            <a:graphicFrameLocks noGrp="1"/>
          </p:cNvGraphicFramePr>
          <p:nvPr>
            <p:extLst>
              <p:ext uri="{D42A27DB-BD31-4B8C-83A1-F6EECF244321}">
                <p14:modId xmlns:p14="http://schemas.microsoft.com/office/powerpoint/2010/main" val="428467487"/>
              </p:ext>
            </p:extLst>
          </p:nvPr>
        </p:nvGraphicFramePr>
        <p:xfrm>
          <a:off x="744277" y="3538496"/>
          <a:ext cx="2856633" cy="1728000"/>
        </p:xfrm>
        <a:graphic>
          <a:graphicData uri="http://schemas.openxmlformats.org/drawingml/2006/table">
            <a:tbl>
              <a:tblPr firstRow="1" lastRow="1" bandRow="1">
                <a:tableStyleId>{B301B821-A1FF-4177-AEE7-76D212191A09}</a:tableStyleId>
              </a:tblPr>
              <a:tblGrid>
                <a:gridCol w="984633">
                  <a:extLst>
                    <a:ext uri="{9D8B030D-6E8A-4147-A177-3AD203B41FA5}">
                      <a16:colId xmlns:a16="http://schemas.microsoft.com/office/drawing/2014/main" val="20000"/>
                    </a:ext>
                  </a:extLst>
                </a:gridCol>
                <a:gridCol w="936000">
                  <a:extLst>
                    <a:ext uri="{9D8B030D-6E8A-4147-A177-3AD203B41FA5}">
                      <a16:colId xmlns:a16="http://schemas.microsoft.com/office/drawing/2014/main" val="20001"/>
                    </a:ext>
                  </a:extLst>
                </a:gridCol>
                <a:gridCol w="936000">
                  <a:extLst>
                    <a:ext uri="{9D8B030D-6E8A-4147-A177-3AD203B41FA5}">
                      <a16:colId xmlns:a16="http://schemas.microsoft.com/office/drawing/2014/main" val="20002"/>
                    </a:ext>
                  </a:extLst>
                </a:gridCol>
              </a:tblGrid>
              <a:tr h="288000">
                <a:tc>
                  <a:txBody>
                    <a:bodyPr/>
                    <a:lstStyle/>
                    <a:p>
                      <a:r>
                        <a:rPr lang="en-GB" sz="1100" dirty="0"/>
                        <a:t>SEG</a:t>
                      </a:r>
                      <a:endParaRPr lang="en-GB" sz="1100" dirty="0">
                        <a:latin typeface="+mn-lt"/>
                      </a:endParaRPr>
                    </a:p>
                  </a:txBody>
                  <a:tcPr/>
                </a:tc>
                <a:tc>
                  <a:txBody>
                    <a:bodyPr/>
                    <a:lstStyle/>
                    <a:p>
                      <a:pPr algn="ctr"/>
                      <a:r>
                        <a:rPr lang="en-GB" sz="1100" dirty="0"/>
                        <a:t>Unweighted</a:t>
                      </a:r>
                    </a:p>
                  </a:txBody>
                  <a:tcPr/>
                </a:tc>
                <a:tc>
                  <a:txBody>
                    <a:bodyPr/>
                    <a:lstStyle/>
                    <a:p>
                      <a:pPr algn="ctr"/>
                      <a:r>
                        <a:rPr lang="en-GB" sz="1100" dirty="0"/>
                        <a:t>Weighted</a:t>
                      </a:r>
                    </a:p>
                  </a:txBody>
                  <a:tcPr/>
                </a:tc>
                <a:extLst>
                  <a:ext uri="{0D108BD9-81ED-4DB2-BD59-A6C34878D82A}">
                    <a16:rowId xmlns:a16="http://schemas.microsoft.com/office/drawing/2014/main" val="10000"/>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AB</a:t>
                      </a:r>
                    </a:p>
                  </a:txBody>
                  <a:tcPr marT="45716" marB="45716" anchor="ctr" horzOverflow="overflow"/>
                </a:tc>
                <a:tc>
                  <a:txBody>
                    <a:bodyPr/>
                    <a:lstStyle/>
                    <a:p>
                      <a:pPr algn="ctr" rtl="0" fontAlgn="ctr"/>
                      <a:r>
                        <a:rPr lang="en-US" sz="1100" b="0" i="0" u="none" strike="noStrike" dirty="0">
                          <a:solidFill>
                            <a:schemeClr val="tx1"/>
                          </a:solidFill>
                          <a:effectLst/>
                          <a:latin typeface="+mn-lt"/>
                        </a:rPr>
                        <a:t>35%</a:t>
                      </a:r>
                      <a:endParaRPr lang="en-GB" sz="1100" b="0" i="0" u="none" strike="noStrike" dirty="0">
                        <a:solidFill>
                          <a:schemeClr val="tx1"/>
                        </a:solidFill>
                        <a:effectLst/>
                        <a:latin typeface="+mn-lt"/>
                      </a:endParaRPr>
                    </a:p>
                  </a:txBody>
                  <a:tcPr marL="9525" marR="9525" marT="9525" marB="0" anchor="ctr"/>
                </a:tc>
                <a:tc>
                  <a:txBody>
                    <a:bodyPr/>
                    <a:lstStyle/>
                    <a:p>
                      <a:pPr algn="ctr" rtl="0" fontAlgn="ctr"/>
                      <a:r>
                        <a:rPr lang="en-US" sz="1100" b="0" i="0" u="none" strike="noStrike" dirty="0">
                          <a:solidFill>
                            <a:schemeClr val="tx1"/>
                          </a:solidFill>
                          <a:effectLst/>
                          <a:latin typeface="+mn-lt"/>
                        </a:rPr>
                        <a:t>34%</a:t>
                      </a:r>
                      <a:endParaRPr lang="en-GB" sz="11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10005"/>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C1</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algn="ctr" rtl="0" fontAlgn="ctr"/>
                      <a:r>
                        <a:rPr lang="en-US" sz="1100" b="0" i="0" u="none" strike="noStrike" dirty="0">
                          <a:solidFill>
                            <a:schemeClr val="tx1"/>
                          </a:solidFill>
                          <a:effectLst/>
                          <a:latin typeface="+mn-lt"/>
                        </a:rPr>
                        <a:t>30%</a:t>
                      </a:r>
                      <a:endParaRPr lang="en-GB" sz="1100" b="0" i="0" u="none" strike="noStrike" dirty="0">
                        <a:solidFill>
                          <a:schemeClr val="tx1"/>
                        </a:solidFill>
                        <a:effectLst/>
                        <a:latin typeface="+mn-lt"/>
                      </a:endParaRPr>
                    </a:p>
                  </a:txBody>
                  <a:tcPr marL="9525" marR="9525" marT="9525" marB="0" anchor="ctr"/>
                </a:tc>
                <a:tc>
                  <a:txBody>
                    <a:bodyPr/>
                    <a:lstStyle/>
                    <a:p>
                      <a:pPr algn="ctr" rtl="0" fontAlgn="ctr"/>
                      <a:r>
                        <a:rPr lang="en-US" sz="1100" b="0" i="0" u="none" strike="noStrike" dirty="0">
                          <a:solidFill>
                            <a:schemeClr val="tx1"/>
                          </a:solidFill>
                          <a:effectLst/>
                          <a:latin typeface="+mn-lt"/>
                        </a:rPr>
                        <a:t>31%</a:t>
                      </a:r>
                      <a:endParaRPr lang="en-GB" sz="11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10001"/>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C2</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algn="ctr" rtl="0" fontAlgn="ctr"/>
                      <a:r>
                        <a:rPr lang="en-US" sz="1100" b="0" i="0" u="none" strike="noStrike" dirty="0">
                          <a:solidFill>
                            <a:schemeClr val="tx1"/>
                          </a:solidFill>
                          <a:effectLst/>
                          <a:latin typeface="+mn-lt"/>
                        </a:rPr>
                        <a:t>18%</a:t>
                      </a:r>
                      <a:endParaRPr lang="en-GB" sz="1100" b="0" i="0" u="none" strike="noStrike" dirty="0">
                        <a:solidFill>
                          <a:schemeClr val="tx1"/>
                        </a:solidFill>
                        <a:effectLst/>
                        <a:latin typeface="+mn-lt"/>
                      </a:endParaRPr>
                    </a:p>
                  </a:txBody>
                  <a:tcPr marL="9525" marR="9525" marT="9525" marB="0" anchor="ctr"/>
                </a:tc>
                <a:tc>
                  <a:txBody>
                    <a:bodyPr/>
                    <a:lstStyle/>
                    <a:p>
                      <a:pPr algn="ctr" rtl="0" fontAlgn="ctr"/>
                      <a:r>
                        <a:rPr lang="en-US" sz="1100" b="0" i="0" u="none" strike="noStrike" dirty="0">
                          <a:solidFill>
                            <a:schemeClr val="tx1"/>
                          </a:solidFill>
                          <a:effectLst/>
                          <a:latin typeface="+mn-lt"/>
                        </a:rPr>
                        <a:t>20%</a:t>
                      </a:r>
                      <a:endParaRPr lang="en-GB" sz="11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10002"/>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DE</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algn="ctr" rtl="0" fontAlgn="ctr"/>
                      <a:r>
                        <a:rPr lang="en-US" sz="1100" b="0" i="0" u="none" strike="noStrike" dirty="0">
                          <a:solidFill>
                            <a:schemeClr val="tx1"/>
                          </a:solidFill>
                          <a:effectLst/>
                          <a:latin typeface="+mn-lt"/>
                        </a:rPr>
                        <a:t>15%</a:t>
                      </a:r>
                      <a:endParaRPr lang="en-GB" sz="1100" b="0" i="0" u="none" strike="noStrike" dirty="0">
                        <a:solidFill>
                          <a:schemeClr val="tx1"/>
                        </a:solidFill>
                        <a:effectLst/>
                        <a:latin typeface="+mn-lt"/>
                      </a:endParaRPr>
                    </a:p>
                  </a:txBody>
                  <a:tcPr marL="9525" marR="9525" marT="9525" marB="0" anchor="ctr"/>
                </a:tc>
                <a:tc>
                  <a:txBody>
                    <a:bodyPr/>
                    <a:lstStyle/>
                    <a:p>
                      <a:pPr algn="ctr" rtl="0" fontAlgn="ctr"/>
                      <a:r>
                        <a:rPr lang="en-US" sz="1100" b="0" i="0" u="none" strike="noStrike" dirty="0">
                          <a:solidFill>
                            <a:schemeClr val="tx1"/>
                          </a:solidFill>
                          <a:effectLst/>
                          <a:latin typeface="+mn-lt"/>
                        </a:rPr>
                        <a:t>15%</a:t>
                      </a:r>
                      <a:endParaRPr lang="en-GB" sz="11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10003"/>
                  </a:ext>
                </a:extLst>
              </a:tr>
              <a:tr h="288000">
                <a:tc>
                  <a:txBody>
                    <a:bodyPr/>
                    <a:lstStyle/>
                    <a:p>
                      <a:r>
                        <a:rPr lang="en-GB" sz="1100" dirty="0"/>
                        <a:t>Base</a:t>
                      </a:r>
                      <a:endParaRPr lang="en-GB" sz="1100" b="1" dirty="0">
                        <a:solidFill>
                          <a:schemeClr val="tx1"/>
                        </a:solidFill>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556</a:t>
                      </a:r>
                      <a:endParaRPr lang="en-GB" sz="1100" b="1"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556</a:t>
                      </a:r>
                      <a:endParaRPr lang="en-GB" sz="1100" b="1" dirty="0">
                        <a:solidFill>
                          <a:schemeClr val="tx1"/>
                        </a:solidFill>
                      </a:endParaRPr>
                    </a:p>
                  </a:txBody>
                  <a:tcPr anchor="ctr"/>
                </a:tc>
                <a:extLst>
                  <a:ext uri="{0D108BD9-81ED-4DB2-BD59-A6C34878D82A}">
                    <a16:rowId xmlns:a16="http://schemas.microsoft.com/office/drawing/2014/main" val="10004"/>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666829646"/>
              </p:ext>
            </p:extLst>
          </p:nvPr>
        </p:nvGraphicFramePr>
        <p:xfrm>
          <a:off x="744278" y="2098496"/>
          <a:ext cx="2856633" cy="1065240"/>
        </p:xfrm>
        <a:graphic>
          <a:graphicData uri="http://schemas.openxmlformats.org/drawingml/2006/table">
            <a:tbl>
              <a:tblPr firstRow="1" lastRow="1" bandRow="1">
                <a:tableStyleId>{B301B821-A1FF-4177-AEE7-76D212191A09}</a:tableStyleId>
              </a:tblPr>
              <a:tblGrid>
                <a:gridCol w="984633">
                  <a:extLst>
                    <a:ext uri="{9D8B030D-6E8A-4147-A177-3AD203B41FA5}">
                      <a16:colId xmlns:a16="http://schemas.microsoft.com/office/drawing/2014/main" val="20000"/>
                    </a:ext>
                  </a:extLst>
                </a:gridCol>
                <a:gridCol w="901555">
                  <a:extLst>
                    <a:ext uri="{9D8B030D-6E8A-4147-A177-3AD203B41FA5}">
                      <a16:colId xmlns:a16="http://schemas.microsoft.com/office/drawing/2014/main" val="20001"/>
                    </a:ext>
                  </a:extLst>
                </a:gridCol>
                <a:gridCol w="970445">
                  <a:extLst>
                    <a:ext uri="{9D8B030D-6E8A-4147-A177-3AD203B41FA5}">
                      <a16:colId xmlns:a16="http://schemas.microsoft.com/office/drawing/2014/main" val="20002"/>
                    </a:ext>
                  </a:extLst>
                </a:gridCol>
              </a:tblGrid>
              <a:tr h="288000">
                <a:tc>
                  <a:txBody>
                    <a:bodyPr/>
                    <a:lstStyle/>
                    <a:p>
                      <a:r>
                        <a:rPr lang="en-GB" sz="1100" dirty="0"/>
                        <a:t>Gender</a:t>
                      </a:r>
                    </a:p>
                  </a:txBody>
                  <a:tcPr/>
                </a:tc>
                <a:tc>
                  <a:txBody>
                    <a:bodyPr/>
                    <a:lstStyle/>
                    <a:p>
                      <a:pPr algn="ctr"/>
                      <a:r>
                        <a:rPr lang="en-GB" sz="1100" dirty="0"/>
                        <a:t>Unweighted</a:t>
                      </a:r>
                    </a:p>
                  </a:txBody>
                  <a:tcPr/>
                </a:tc>
                <a:tc>
                  <a:txBody>
                    <a:bodyPr/>
                    <a:lstStyle/>
                    <a:p>
                      <a:pPr algn="ctr"/>
                      <a:r>
                        <a:rPr lang="en-GB" sz="1100" dirty="0"/>
                        <a:t>Weighted</a:t>
                      </a:r>
                    </a:p>
                  </a:txBody>
                  <a:tcPr/>
                </a:tc>
                <a:extLst>
                  <a:ext uri="{0D108BD9-81ED-4DB2-BD59-A6C34878D82A}">
                    <a16:rowId xmlns:a16="http://schemas.microsoft.com/office/drawing/2014/main" val="10000"/>
                  </a:ext>
                </a:extLst>
              </a:tr>
              <a:tr h="25908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Male</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latin typeface="+mn-lt"/>
                          <a:ea typeface="+mn-ea"/>
                          <a:cs typeface="+mn-cs"/>
                        </a:rPr>
                        <a:t>57%</a:t>
                      </a:r>
                      <a:endParaRPr lang="en-GB" sz="1100" kern="1200" dirty="0">
                        <a:solidFill>
                          <a:schemeClr val="tx1"/>
                        </a:solidFill>
                        <a:latin typeface="+mn-lt"/>
                        <a:ea typeface="+mn-ea"/>
                        <a:cs typeface="+mn-cs"/>
                      </a:endParaRPr>
                    </a:p>
                  </a:txBody>
                  <a:tcPr/>
                </a:tc>
                <a:tc>
                  <a:txBody>
                    <a:bodyPr/>
                    <a:lstStyle/>
                    <a:p>
                      <a:pPr algn="ctr"/>
                      <a:r>
                        <a:rPr lang="en-US" sz="1100" dirty="0">
                          <a:solidFill>
                            <a:schemeClr val="tx1"/>
                          </a:solidFill>
                        </a:rPr>
                        <a:t>53%</a:t>
                      </a:r>
                      <a:endParaRPr lang="en-GB" sz="1100" dirty="0">
                        <a:solidFill>
                          <a:schemeClr val="tx1"/>
                        </a:solidFill>
                      </a:endParaRPr>
                    </a:p>
                  </a:txBody>
                  <a:tcPr/>
                </a:tc>
                <a:extLst>
                  <a:ext uri="{0D108BD9-81ED-4DB2-BD59-A6C34878D82A}">
                    <a16:rowId xmlns:a16="http://schemas.microsoft.com/office/drawing/2014/main" val="10001"/>
                  </a:ext>
                </a:extLst>
              </a:tr>
              <a:tr h="25908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Female</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latin typeface="+mn-lt"/>
                          <a:ea typeface="+mn-ea"/>
                          <a:cs typeface="+mn-cs"/>
                        </a:rPr>
                        <a:t>42%</a:t>
                      </a:r>
                      <a:endParaRPr lang="en-GB" sz="1100" kern="1200" dirty="0">
                        <a:solidFill>
                          <a:schemeClr val="tx1"/>
                        </a:solidFill>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46%</a:t>
                      </a:r>
                      <a:endParaRPr lang="en-GB" sz="1100" dirty="0">
                        <a:solidFill>
                          <a:schemeClr val="tx1"/>
                        </a:solidFill>
                      </a:endParaRPr>
                    </a:p>
                  </a:txBody>
                  <a:tcPr/>
                </a:tc>
                <a:extLst>
                  <a:ext uri="{0D108BD9-81ED-4DB2-BD59-A6C34878D82A}">
                    <a16:rowId xmlns:a16="http://schemas.microsoft.com/office/drawing/2014/main" val="10002"/>
                  </a:ext>
                </a:extLst>
              </a:tr>
              <a:tr h="259080">
                <a:tc>
                  <a:txBody>
                    <a:bodyPr/>
                    <a:lstStyle/>
                    <a:p>
                      <a:r>
                        <a:rPr lang="en-GB" sz="1100" dirty="0"/>
                        <a:t>Base</a:t>
                      </a:r>
                      <a:endParaRPr lang="en-GB" sz="1100" b="1"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556</a:t>
                      </a:r>
                      <a:endParaRPr lang="en-GB" sz="1100" b="1" dirty="0">
                        <a:solidFill>
                          <a:schemeClr val="tx1"/>
                        </a:solidFill>
                      </a:endParaRPr>
                    </a:p>
                  </a:txBody>
                  <a:tcPr anchor="ctr"/>
                </a:tc>
                <a:tc>
                  <a:txBody>
                    <a:bodyPr/>
                    <a:lstStyle/>
                    <a:p>
                      <a:pPr algn="ctr"/>
                      <a:r>
                        <a:rPr lang="en-US" sz="1100" b="1" dirty="0">
                          <a:solidFill>
                            <a:schemeClr val="tx1"/>
                          </a:solidFill>
                        </a:rPr>
                        <a:t>556</a:t>
                      </a:r>
                      <a:endParaRPr lang="en-GB" sz="1100" b="1" dirty="0">
                        <a:solidFill>
                          <a:schemeClr val="tx1"/>
                        </a:solidFill>
                      </a:endParaRPr>
                    </a:p>
                  </a:txBody>
                  <a:tcPr anchor="ctr"/>
                </a:tc>
                <a:extLst>
                  <a:ext uri="{0D108BD9-81ED-4DB2-BD59-A6C34878D82A}">
                    <a16:rowId xmlns:a16="http://schemas.microsoft.com/office/drawing/2014/main" val="10003"/>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924528704"/>
              </p:ext>
            </p:extLst>
          </p:nvPr>
        </p:nvGraphicFramePr>
        <p:xfrm>
          <a:off x="4131186" y="2386496"/>
          <a:ext cx="2856633" cy="2016000"/>
        </p:xfrm>
        <a:graphic>
          <a:graphicData uri="http://schemas.openxmlformats.org/drawingml/2006/table">
            <a:tbl>
              <a:tblPr firstRow="1" lastRow="1" bandRow="1">
                <a:tableStyleId>{B301B821-A1FF-4177-AEE7-76D212191A09}</a:tableStyleId>
              </a:tblPr>
              <a:tblGrid>
                <a:gridCol w="984633">
                  <a:extLst>
                    <a:ext uri="{9D8B030D-6E8A-4147-A177-3AD203B41FA5}">
                      <a16:colId xmlns:a16="http://schemas.microsoft.com/office/drawing/2014/main" val="20000"/>
                    </a:ext>
                  </a:extLst>
                </a:gridCol>
                <a:gridCol w="936000">
                  <a:extLst>
                    <a:ext uri="{9D8B030D-6E8A-4147-A177-3AD203B41FA5}">
                      <a16:colId xmlns:a16="http://schemas.microsoft.com/office/drawing/2014/main" val="20001"/>
                    </a:ext>
                  </a:extLst>
                </a:gridCol>
                <a:gridCol w="936000">
                  <a:extLst>
                    <a:ext uri="{9D8B030D-6E8A-4147-A177-3AD203B41FA5}">
                      <a16:colId xmlns:a16="http://schemas.microsoft.com/office/drawing/2014/main" val="20002"/>
                    </a:ext>
                  </a:extLst>
                </a:gridCol>
              </a:tblGrid>
              <a:tr h="288000">
                <a:tc>
                  <a:txBody>
                    <a:bodyPr/>
                    <a:lstStyle/>
                    <a:p>
                      <a:r>
                        <a:rPr lang="en-GB" sz="1100" dirty="0"/>
                        <a:t>Age</a:t>
                      </a:r>
                      <a:endParaRPr lang="en-GB" sz="1100" dirty="0">
                        <a:latin typeface="+mn-lt"/>
                      </a:endParaRPr>
                    </a:p>
                  </a:txBody>
                  <a:tcPr/>
                </a:tc>
                <a:tc>
                  <a:txBody>
                    <a:bodyPr/>
                    <a:lstStyle/>
                    <a:p>
                      <a:pPr algn="ctr"/>
                      <a:r>
                        <a:rPr lang="en-GB" sz="1100" dirty="0"/>
                        <a:t>Unweighted</a:t>
                      </a:r>
                    </a:p>
                  </a:txBody>
                  <a:tcPr/>
                </a:tc>
                <a:tc>
                  <a:txBody>
                    <a:bodyPr/>
                    <a:lstStyle/>
                    <a:p>
                      <a:pPr algn="ctr"/>
                      <a:r>
                        <a:rPr lang="en-GB" sz="1100" dirty="0"/>
                        <a:t>Weighted</a:t>
                      </a:r>
                    </a:p>
                  </a:txBody>
                  <a:tcPr/>
                </a:tc>
                <a:extLst>
                  <a:ext uri="{0D108BD9-81ED-4DB2-BD59-A6C34878D82A}">
                    <a16:rowId xmlns:a16="http://schemas.microsoft.com/office/drawing/2014/main" val="10000"/>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17-34 years</a:t>
                      </a:r>
                    </a:p>
                  </a:txBody>
                  <a:tcPr marT="45716" marB="45716" anchor="ctr"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21%</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22%</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1"/>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35-44 years</a:t>
                      </a:r>
                    </a:p>
                  </a:txBody>
                  <a:tcPr marT="45716" marB="45716" anchor="ctr"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15%</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17%</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7"/>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dk1"/>
                          </a:solidFill>
                          <a:effectLst/>
                          <a:latin typeface="+mn-lt"/>
                        </a:rPr>
                        <a:t>45-54 years</a:t>
                      </a:r>
                      <a:endParaRPr kumimoji="0" lang="en-US" sz="1100" b="0" i="0" u="none" strike="noStrike" cap="none" normalizeH="0" baseline="0" dirty="0">
                        <a:ln>
                          <a:noFill/>
                        </a:ln>
                        <a:solidFill>
                          <a:schemeClr val="tx1"/>
                        </a:solidFill>
                        <a:effectLst/>
                        <a:latin typeface="+mn-lt"/>
                      </a:endParaRPr>
                    </a:p>
                  </a:txBody>
                  <a:tcPr marT="45716" marB="45716"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25%</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21%</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4"/>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55-64 years</a:t>
                      </a:r>
                    </a:p>
                  </a:txBody>
                  <a:tcPr marT="45716" marB="45716"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17%</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18%</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8"/>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65+ years</a:t>
                      </a:r>
                    </a:p>
                  </a:txBody>
                  <a:tcPr marT="45716" marB="45716"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22%</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21%</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9"/>
                  </a:ext>
                </a:extLst>
              </a:tr>
              <a:tr h="288000">
                <a:tc>
                  <a:txBody>
                    <a:bodyPr/>
                    <a:lstStyle/>
                    <a:p>
                      <a:r>
                        <a:rPr lang="en-GB" sz="1100" dirty="0"/>
                        <a:t>Base</a:t>
                      </a:r>
                      <a:endParaRPr lang="en-GB" sz="1100" b="1" dirty="0">
                        <a:solidFill>
                          <a:schemeClr val="tx1"/>
                        </a:solidFill>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556</a:t>
                      </a:r>
                      <a:endParaRPr lang="en-GB" sz="1100" b="1"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556</a:t>
                      </a:r>
                      <a:endParaRPr lang="en-GB" sz="1100" b="1" dirty="0">
                        <a:solidFill>
                          <a:schemeClr val="tx1"/>
                        </a:solidFill>
                      </a:endParaRPr>
                    </a:p>
                  </a:txBody>
                  <a:tcPr anchor="ctr"/>
                </a:tc>
                <a:extLst>
                  <a:ext uri="{0D108BD9-81ED-4DB2-BD59-A6C34878D82A}">
                    <a16:rowId xmlns:a16="http://schemas.microsoft.com/office/drawing/2014/main" val="10005"/>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834607179"/>
              </p:ext>
            </p:extLst>
          </p:nvPr>
        </p:nvGraphicFramePr>
        <p:xfrm>
          <a:off x="7518096" y="2098496"/>
          <a:ext cx="3290906" cy="1728000"/>
        </p:xfrm>
        <a:graphic>
          <a:graphicData uri="http://schemas.openxmlformats.org/drawingml/2006/table">
            <a:tbl>
              <a:tblPr firstRow="1" lastRow="1" bandRow="1">
                <a:tableStyleId>{B301B821-A1FF-4177-AEE7-76D212191A09}</a:tableStyleId>
              </a:tblPr>
              <a:tblGrid>
                <a:gridCol w="1134320">
                  <a:extLst>
                    <a:ext uri="{9D8B030D-6E8A-4147-A177-3AD203B41FA5}">
                      <a16:colId xmlns:a16="http://schemas.microsoft.com/office/drawing/2014/main" val="20000"/>
                    </a:ext>
                  </a:extLst>
                </a:gridCol>
                <a:gridCol w="1078293">
                  <a:extLst>
                    <a:ext uri="{9D8B030D-6E8A-4147-A177-3AD203B41FA5}">
                      <a16:colId xmlns:a16="http://schemas.microsoft.com/office/drawing/2014/main" val="20001"/>
                    </a:ext>
                  </a:extLst>
                </a:gridCol>
                <a:gridCol w="1078293">
                  <a:extLst>
                    <a:ext uri="{9D8B030D-6E8A-4147-A177-3AD203B41FA5}">
                      <a16:colId xmlns:a16="http://schemas.microsoft.com/office/drawing/2014/main" val="20002"/>
                    </a:ext>
                  </a:extLst>
                </a:gridCol>
              </a:tblGrid>
              <a:tr h="288000">
                <a:tc>
                  <a:txBody>
                    <a:bodyPr/>
                    <a:lstStyle/>
                    <a:p>
                      <a:r>
                        <a:rPr lang="en-GB" sz="1100" dirty="0">
                          <a:latin typeface="+mn-lt"/>
                        </a:rPr>
                        <a:t>Urban</a:t>
                      </a:r>
                      <a:r>
                        <a:rPr lang="en-GB" sz="1100" baseline="0" dirty="0">
                          <a:latin typeface="+mn-lt"/>
                        </a:rPr>
                        <a:t> / rural</a:t>
                      </a:r>
                      <a:endParaRPr lang="en-GB" sz="1100" dirty="0">
                        <a:latin typeface="+mn-lt"/>
                      </a:endParaRPr>
                    </a:p>
                  </a:txBody>
                  <a:tcPr/>
                </a:tc>
                <a:tc>
                  <a:txBody>
                    <a:bodyPr/>
                    <a:lstStyle/>
                    <a:p>
                      <a:pPr algn="ctr"/>
                      <a:r>
                        <a:rPr lang="en-GB" sz="1100" dirty="0"/>
                        <a:t>Unweighted</a:t>
                      </a:r>
                    </a:p>
                  </a:txBody>
                  <a:tcPr/>
                </a:tc>
                <a:tc>
                  <a:txBody>
                    <a:bodyPr/>
                    <a:lstStyle/>
                    <a:p>
                      <a:pPr algn="ctr"/>
                      <a:r>
                        <a:rPr lang="en-GB" sz="1100" dirty="0"/>
                        <a:t>Weighted</a:t>
                      </a:r>
                    </a:p>
                  </a:txBody>
                  <a:tcPr/>
                </a:tc>
                <a:extLst>
                  <a:ext uri="{0D108BD9-81ED-4DB2-BD59-A6C34878D82A}">
                    <a16:rowId xmlns:a16="http://schemas.microsoft.com/office/drawing/2014/main" val="10000"/>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Rest of Scotland</a:t>
                      </a:r>
                    </a:p>
                  </a:txBody>
                  <a:tcPr marT="45716" marB="45716" anchor="ctr"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71%</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72%</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5"/>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Accessible rural</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9%</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9%</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1"/>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Remote rural</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4%</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4%</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2"/>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Not classified</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15%</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15%</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3"/>
                  </a:ext>
                </a:extLst>
              </a:tr>
              <a:tr h="288000">
                <a:tc>
                  <a:txBody>
                    <a:bodyPr/>
                    <a:lstStyle/>
                    <a:p>
                      <a:r>
                        <a:rPr lang="en-GB" sz="1100" dirty="0"/>
                        <a:t>Base</a:t>
                      </a:r>
                      <a:endParaRPr lang="en-GB" sz="1100" b="1" dirty="0">
                        <a:solidFill>
                          <a:schemeClr val="tx1"/>
                        </a:solidFill>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556</a:t>
                      </a:r>
                      <a:endParaRPr lang="en-GB" sz="1100" b="1"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556</a:t>
                      </a:r>
                      <a:endParaRPr lang="en-GB" sz="1100" b="1" dirty="0">
                        <a:solidFill>
                          <a:schemeClr val="tx1"/>
                        </a:solidFill>
                      </a:endParaRPr>
                    </a:p>
                  </a:txBody>
                  <a:tcPr anchor="ctr"/>
                </a:tc>
                <a:extLst>
                  <a:ext uri="{0D108BD9-81ED-4DB2-BD59-A6C34878D82A}">
                    <a16:rowId xmlns:a16="http://schemas.microsoft.com/office/drawing/2014/main" val="10004"/>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355992924"/>
              </p:ext>
            </p:extLst>
          </p:nvPr>
        </p:nvGraphicFramePr>
        <p:xfrm>
          <a:off x="7518096" y="4164078"/>
          <a:ext cx="3290906" cy="1440000"/>
        </p:xfrm>
        <a:graphic>
          <a:graphicData uri="http://schemas.openxmlformats.org/drawingml/2006/table">
            <a:tbl>
              <a:tblPr firstRow="1" lastRow="1" bandRow="1">
                <a:tableStyleId>{B301B821-A1FF-4177-AEE7-76D212191A09}</a:tableStyleId>
              </a:tblPr>
              <a:tblGrid>
                <a:gridCol w="1186992">
                  <a:extLst>
                    <a:ext uri="{9D8B030D-6E8A-4147-A177-3AD203B41FA5}">
                      <a16:colId xmlns:a16="http://schemas.microsoft.com/office/drawing/2014/main" val="20000"/>
                    </a:ext>
                  </a:extLst>
                </a:gridCol>
                <a:gridCol w="1025621">
                  <a:extLst>
                    <a:ext uri="{9D8B030D-6E8A-4147-A177-3AD203B41FA5}">
                      <a16:colId xmlns:a16="http://schemas.microsoft.com/office/drawing/2014/main" val="20001"/>
                    </a:ext>
                  </a:extLst>
                </a:gridCol>
                <a:gridCol w="1078293">
                  <a:extLst>
                    <a:ext uri="{9D8B030D-6E8A-4147-A177-3AD203B41FA5}">
                      <a16:colId xmlns:a16="http://schemas.microsoft.com/office/drawing/2014/main" val="20002"/>
                    </a:ext>
                  </a:extLst>
                </a:gridCol>
              </a:tblGrid>
              <a:tr h="288000">
                <a:tc>
                  <a:txBody>
                    <a:bodyPr/>
                    <a:lstStyle/>
                    <a:p>
                      <a:r>
                        <a:rPr lang="en-GB" sz="1100" dirty="0">
                          <a:latin typeface="+mn-lt"/>
                        </a:rPr>
                        <a:t>Region</a:t>
                      </a:r>
                    </a:p>
                  </a:txBody>
                  <a:tcPr/>
                </a:tc>
                <a:tc>
                  <a:txBody>
                    <a:bodyPr/>
                    <a:lstStyle/>
                    <a:p>
                      <a:pPr algn="ctr"/>
                      <a:r>
                        <a:rPr lang="en-GB" sz="1100" dirty="0"/>
                        <a:t>Unweighted</a:t>
                      </a:r>
                    </a:p>
                  </a:txBody>
                  <a:tcPr/>
                </a:tc>
                <a:tc>
                  <a:txBody>
                    <a:bodyPr/>
                    <a:lstStyle/>
                    <a:p>
                      <a:pPr algn="ctr"/>
                      <a:r>
                        <a:rPr lang="en-GB" sz="1100" dirty="0"/>
                        <a:t>Weighted</a:t>
                      </a:r>
                    </a:p>
                  </a:txBody>
                  <a:tcPr/>
                </a:tc>
                <a:extLst>
                  <a:ext uri="{0D108BD9-81ED-4DB2-BD59-A6C34878D82A}">
                    <a16:rowId xmlns:a16="http://schemas.microsoft.com/office/drawing/2014/main" val="10000"/>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West</a:t>
                      </a:r>
                    </a:p>
                  </a:txBody>
                  <a:tcPr marT="45716" marB="45716" anchor="ctr" horzOverflow="overflow"/>
                </a:tc>
                <a:tc>
                  <a:txBody>
                    <a:bodyPr/>
                    <a:lstStyle/>
                    <a:p>
                      <a:pPr marL="0" algn="ctr" defTabSz="914400" rtl="0" eaLnBrk="1" fontAlgn="ctr" latinLnBrk="0" hangingPunct="1"/>
                      <a:r>
                        <a:rPr lang="en-GB" sz="1100" b="0" i="0" u="none" strike="noStrike" kern="1200" dirty="0">
                          <a:solidFill>
                            <a:schemeClr val="tx1"/>
                          </a:solidFill>
                          <a:effectLst/>
                          <a:latin typeface="+mn-lt"/>
                          <a:ea typeface="+mn-ea"/>
                          <a:cs typeface="+mn-cs"/>
                        </a:rPr>
                        <a:t>37%</a:t>
                      </a: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37%</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3"/>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South/East</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algn="ctr" defTabSz="914400" rtl="0" eaLnBrk="1" fontAlgn="ctr" latinLnBrk="0" hangingPunct="1"/>
                      <a:r>
                        <a:rPr lang="en-GB" sz="1100" b="0" i="0" u="none" strike="noStrike" kern="1200" dirty="0">
                          <a:solidFill>
                            <a:schemeClr val="tx1"/>
                          </a:solidFill>
                          <a:effectLst/>
                          <a:latin typeface="+mn-lt"/>
                          <a:ea typeface="+mn-ea"/>
                          <a:cs typeface="+mn-cs"/>
                        </a:rPr>
                        <a:t>35%</a:t>
                      </a: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36%</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1"/>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dk1"/>
                          </a:solidFill>
                          <a:effectLst/>
                          <a:latin typeface="+mn-lt"/>
                        </a:rPr>
                        <a:t>North</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algn="ctr" defTabSz="914400" rtl="0" eaLnBrk="1" fontAlgn="ctr" latinLnBrk="0" hangingPunct="1"/>
                      <a:r>
                        <a:rPr lang="en-GB" sz="1100" b="0" i="0" u="none" strike="noStrike" kern="1200" dirty="0">
                          <a:solidFill>
                            <a:schemeClr val="tx1"/>
                          </a:solidFill>
                          <a:effectLst/>
                          <a:latin typeface="+mn-lt"/>
                          <a:ea typeface="+mn-ea"/>
                          <a:cs typeface="+mn-cs"/>
                        </a:rPr>
                        <a:t>28%</a:t>
                      </a: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27%</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2"/>
                  </a:ext>
                </a:extLst>
              </a:tr>
              <a:tr h="288000">
                <a:tc>
                  <a:txBody>
                    <a:bodyPr/>
                    <a:lstStyle/>
                    <a:p>
                      <a:r>
                        <a:rPr lang="en-GB" sz="1100" dirty="0"/>
                        <a:t>Base</a:t>
                      </a:r>
                      <a:endParaRPr lang="en-GB" sz="1100" b="1" dirty="0">
                        <a:solidFill>
                          <a:schemeClr val="tx1"/>
                        </a:solidFill>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556</a:t>
                      </a:r>
                      <a:endParaRPr lang="en-GB" sz="1100" b="1"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556</a:t>
                      </a:r>
                      <a:endParaRPr lang="en-GB" sz="1100" b="1" dirty="0">
                        <a:solidFill>
                          <a:schemeClr val="tx1"/>
                        </a:solidFill>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7509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Slide Number Placeholder 21">
            <a:extLst>
              <a:ext uri="{FF2B5EF4-FFF2-40B4-BE49-F238E27FC236}">
                <a16:creationId xmlns:a16="http://schemas.microsoft.com/office/drawing/2014/main" id="{CC47C0B6-0E38-4EC3-8F66-83B14AEBFDDB}"/>
              </a:ext>
            </a:extLst>
          </p:cNvPr>
          <p:cNvSpPr>
            <a:spLocks noGrp="1"/>
          </p:cNvSpPr>
          <p:nvPr>
            <p:ph type="sldNum" sz="quarter" idx="12"/>
          </p:nvPr>
        </p:nvSpPr>
        <p:spPr/>
        <p:txBody>
          <a:bodyPr vert="horz" lIns="91440" tIns="45720" rIns="91440" bIns="45720" rtlCol="0" anchor="ctr"/>
          <a:lstStyle/>
          <a:p>
            <a:r>
              <a:rPr lang="en-GB" dirty="0"/>
              <a:t>57</a:t>
            </a:r>
          </a:p>
        </p:txBody>
      </p:sp>
      <p:sp>
        <p:nvSpPr>
          <p:cNvPr id="12" name="Title 11"/>
          <p:cNvSpPr>
            <a:spLocks noGrp="1"/>
          </p:cNvSpPr>
          <p:nvPr>
            <p:ph type="title"/>
          </p:nvPr>
        </p:nvSpPr>
        <p:spPr/>
        <p:txBody>
          <a:bodyPr>
            <a:normAutofit/>
          </a:bodyPr>
          <a:lstStyle/>
          <a:p>
            <a:r>
              <a:rPr lang="en-GB" dirty="0"/>
              <a:t>Survey sample sizes</a:t>
            </a:r>
          </a:p>
        </p:txBody>
      </p:sp>
      <p:sp>
        <p:nvSpPr>
          <p:cNvPr id="17" name="Text Placeholder 16">
            <a:extLst>
              <a:ext uri="{FF2B5EF4-FFF2-40B4-BE49-F238E27FC236}">
                <a16:creationId xmlns:a16="http://schemas.microsoft.com/office/drawing/2014/main" id="{4D3BF905-60AA-4F6A-ADB2-425BB5978F75}"/>
              </a:ext>
            </a:extLst>
          </p:cNvPr>
          <p:cNvSpPr>
            <a:spLocks noGrp="1"/>
          </p:cNvSpPr>
          <p:nvPr>
            <p:ph type="body" sz="quarter" idx="11"/>
          </p:nvPr>
        </p:nvSpPr>
        <p:spPr/>
        <p:txBody>
          <a:bodyPr/>
          <a:lstStyle/>
          <a:p>
            <a:r>
              <a:rPr lang="en-GB" dirty="0"/>
              <a:t>Appendix I</a:t>
            </a:r>
          </a:p>
        </p:txBody>
      </p:sp>
      <p:sp>
        <p:nvSpPr>
          <p:cNvPr id="2" name="Rounded Rectangle 1"/>
          <p:cNvSpPr/>
          <p:nvPr/>
        </p:nvSpPr>
        <p:spPr>
          <a:xfrm>
            <a:off x="11412282" y="2785730"/>
            <a:ext cx="269359" cy="223284"/>
          </a:xfrm>
          <a:prstGeom prst="round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300" b="0" dirty="0">
              <a:solidFill>
                <a:schemeClr val="tx2"/>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4174056675"/>
              </p:ext>
            </p:extLst>
          </p:nvPr>
        </p:nvGraphicFramePr>
        <p:xfrm>
          <a:off x="1143231" y="1917760"/>
          <a:ext cx="4475037" cy="3672840"/>
        </p:xfrm>
        <a:graphic>
          <a:graphicData uri="http://schemas.openxmlformats.org/drawingml/2006/table">
            <a:tbl>
              <a:tblPr firstRow="1" bandRow="1">
                <a:tableStyleId>{B301B821-A1FF-4177-AEE7-76D212191A09}</a:tableStyleId>
              </a:tblPr>
              <a:tblGrid>
                <a:gridCol w="1329500">
                  <a:extLst>
                    <a:ext uri="{9D8B030D-6E8A-4147-A177-3AD203B41FA5}">
                      <a16:colId xmlns:a16="http://schemas.microsoft.com/office/drawing/2014/main" val="20000"/>
                    </a:ext>
                  </a:extLst>
                </a:gridCol>
                <a:gridCol w="2123504">
                  <a:extLst>
                    <a:ext uri="{9D8B030D-6E8A-4147-A177-3AD203B41FA5}">
                      <a16:colId xmlns:a16="http://schemas.microsoft.com/office/drawing/2014/main" val="20001"/>
                    </a:ext>
                  </a:extLst>
                </a:gridCol>
                <a:gridCol w="1022033">
                  <a:extLst>
                    <a:ext uri="{9D8B030D-6E8A-4147-A177-3AD203B41FA5}">
                      <a16:colId xmlns:a16="http://schemas.microsoft.com/office/drawing/2014/main" val="20002"/>
                    </a:ext>
                  </a:extLst>
                </a:gridCol>
              </a:tblGrid>
              <a:tr h="166846">
                <a:tc gridSpan="3">
                  <a:txBody>
                    <a:bodyPr/>
                    <a:lstStyle/>
                    <a:p>
                      <a:pPr algn="ctr"/>
                      <a:r>
                        <a:rPr lang="en-GB" sz="1300" dirty="0"/>
                        <a:t>Main</a:t>
                      </a:r>
                      <a:r>
                        <a:rPr lang="en-GB" sz="1300" baseline="0" dirty="0"/>
                        <a:t> survey</a:t>
                      </a:r>
                      <a:endParaRPr lang="en-GB" sz="1300" b="0" dirty="0"/>
                    </a:p>
                  </a:txBody>
                  <a:tcPr marL="100584" marR="100584"/>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0000"/>
                  </a:ext>
                </a:extLst>
              </a:tr>
              <a:tr h="252000">
                <a:tc>
                  <a:txBody>
                    <a:bodyPr/>
                    <a:lstStyle/>
                    <a:p>
                      <a:pPr algn="l"/>
                      <a:r>
                        <a:rPr lang="en-GB" sz="1200" b="1" dirty="0"/>
                        <a:t>Month</a:t>
                      </a:r>
                    </a:p>
                  </a:txBody>
                  <a:tcPr marL="134112" marR="134112"/>
                </a:tc>
                <a:tc>
                  <a:txBody>
                    <a:bodyPr/>
                    <a:lstStyle/>
                    <a:p>
                      <a:pPr algn="l"/>
                      <a:r>
                        <a:rPr lang="en-GB" sz="1200" b="1" dirty="0"/>
                        <a:t>Fieldwork dates</a:t>
                      </a:r>
                    </a:p>
                  </a:txBody>
                  <a:tcPr marL="134112" marR="134112"/>
                </a:tc>
                <a:tc>
                  <a:txBody>
                    <a:bodyPr/>
                    <a:lstStyle/>
                    <a:p>
                      <a:pPr algn="ctr"/>
                      <a:r>
                        <a:rPr lang="en-GB" sz="1200" b="1" dirty="0"/>
                        <a:t>Sample size</a:t>
                      </a:r>
                    </a:p>
                  </a:txBody>
                  <a:tcPr marL="134112" marR="134112"/>
                </a:tc>
                <a:extLst>
                  <a:ext uri="{0D108BD9-81ED-4DB2-BD59-A6C34878D82A}">
                    <a16:rowId xmlns:a16="http://schemas.microsoft.com/office/drawing/2014/main" val="10001"/>
                  </a:ext>
                </a:extLst>
              </a:tr>
              <a:tr h="259080">
                <a:tc>
                  <a:txBody>
                    <a:bodyPr/>
                    <a:lstStyle/>
                    <a:p>
                      <a:pPr algn="l"/>
                      <a:r>
                        <a:rPr lang="en-GB" sz="1100" dirty="0"/>
                        <a:t>February</a:t>
                      </a:r>
                      <a:r>
                        <a:rPr lang="en-GB" sz="1100" baseline="0" dirty="0"/>
                        <a:t> 2011</a:t>
                      </a:r>
                      <a:endParaRPr lang="en-GB" sz="1100" dirty="0"/>
                    </a:p>
                  </a:txBody>
                  <a:tcPr marL="134112" marR="134112"/>
                </a:tc>
                <a:tc>
                  <a:txBody>
                    <a:bodyPr/>
                    <a:lstStyle/>
                    <a:p>
                      <a:pPr algn="l"/>
                      <a:r>
                        <a:rPr lang="en-GB" sz="1100" dirty="0"/>
                        <a:t>23 February – 3 March</a:t>
                      </a:r>
                    </a:p>
                  </a:txBody>
                  <a:tcPr marL="134112" marR="134112"/>
                </a:tc>
                <a:tc>
                  <a:txBody>
                    <a:bodyPr/>
                    <a:lstStyle/>
                    <a:p>
                      <a:pPr algn="ctr"/>
                      <a:r>
                        <a:rPr lang="en-GB" sz="1100" dirty="0"/>
                        <a:t>603</a:t>
                      </a:r>
                    </a:p>
                  </a:txBody>
                  <a:tcPr marL="134112" marR="134112"/>
                </a:tc>
                <a:extLst>
                  <a:ext uri="{0D108BD9-81ED-4DB2-BD59-A6C34878D82A}">
                    <a16:rowId xmlns:a16="http://schemas.microsoft.com/office/drawing/2014/main" val="10003"/>
                  </a:ext>
                </a:extLst>
              </a:tr>
              <a:tr h="259080">
                <a:tc>
                  <a:txBody>
                    <a:bodyPr/>
                    <a:lstStyle/>
                    <a:p>
                      <a:pPr algn="l"/>
                      <a:r>
                        <a:rPr lang="en-GB" sz="1100" dirty="0"/>
                        <a:t>September 2011</a:t>
                      </a:r>
                    </a:p>
                  </a:txBody>
                  <a:tcPr marL="134112" marR="134112"/>
                </a:tc>
                <a:tc>
                  <a:txBody>
                    <a:bodyPr/>
                    <a:lstStyle/>
                    <a:p>
                      <a:pPr algn="l"/>
                      <a:r>
                        <a:rPr lang="en-GB" sz="1100" dirty="0"/>
                        <a:t>21 – 29 September</a:t>
                      </a:r>
                    </a:p>
                  </a:txBody>
                  <a:tcPr marL="134112" marR="134112"/>
                </a:tc>
                <a:tc>
                  <a:txBody>
                    <a:bodyPr/>
                    <a:lstStyle/>
                    <a:p>
                      <a:pPr algn="ctr"/>
                      <a:r>
                        <a:rPr lang="en-GB" sz="1100" dirty="0"/>
                        <a:t>583</a:t>
                      </a:r>
                    </a:p>
                  </a:txBody>
                  <a:tcPr marL="134112" marR="134112"/>
                </a:tc>
                <a:extLst>
                  <a:ext uri="{0D108BD9-81ED-4DB2-BD59-A6C34878D82A}">
                    <a16:rowId xmlns:a16="http://schemas.microsoft.com/office/drawing/2014/main" val="10004"/>
                  </a:ext>
                </a:extLst>
              </a:tr>
              <a:tr h="259080">
                <a:tc>
                  <a:txBody>
                    <a:bodyPr/>
                    <a:lstStyle/>
                    <a:p>
                      <a:pPr algn="l"/>
                      <a:r>
                        <a:rPr lang="en-GB" sz="1100" dirty="0"/>
                        <a:t>February 2012</a:t>
                      </a:r>
                    </a:p>
                  </a:txBody>
                  <a:tcPr marL="134112" marR="134112"/>
                </a:tc>
                <a:tc>
                  <a:txBody>
                    <a:bodyPr/>
                    <a:lstStyle/>
                    <a:p>
                      <a:pPr algn="l"/>
                      <a:r>
                        <a:rPr lang="en-GB" sz="1100" dirty="0"/>
                        <a:t>29 February – 18</a:t>
                      </a:r>
                      <a:r>
                        <a:rPr lang="en-GB" sz="1100" baseline="0" dirty="0"/>
                        <a:t> March</a:t>
                      </a:r>
                      <a:endParaRPr lang="en-GB" sz="1100" dirty="0"/>
                    </a:p>
                  </a:txBody>
                  <a:tcPr marL="134112" marR="134112"/>
                </a:tc>
                <a:tc>
                  <a:txBody>
                    <a:bodyPr/>
                    <a:lstStyle/>
                    <a:p>
                      <a:pPr algn="ctr"/>
                      <a:r>
                        <a:rPr lang="en-GB" sz="1100" dirty="0"/>
                        <a:t>608</a:t>
                      </a:r>
                    </a:p>
                  </a:txBody>
                  <a:tcPr marL="134112" marR="134112"/>
                </a:tc>
                <a:extLst>
                  <a:ext uri="{0D108BD9-81ED-4DB2-BD59-A6C34878D82A}">
                    <a16:rowId xmlns:a16="http://schemas.microsoft.com/office/drawing/2014/main" val="10005"/>
                  </a:ext>
                </a:extLst>
              </a:tr>
              <a:tr h="259080">
                <a:tc>
                  <a:txBody>
                    <a:bodyPr/>
                    <a:lstStyle/>
                    <a:p>
                      <a:pPr algn="l"/>
                      <a:r>
                        <a:rPr lang="en-GB" sz="1100" dirty="0"/>
                        <a:t>August 2012</a:t>
                      </a:r>
                    </a:p>
                  </a:txBody>
                  <a:tcPr marL="134112" marR="134112"/>
                </a:tc>
                <a:tc>
                  <a:txBody>
                    <a:bodyPr/>
                    <a:lstStyle/>
                    <a:p>
                      <a:pPr algn="l"/>
                      <a:r>
                        <a:rPr lang="en-GB" sz="1100" dirty="0"/>
                        <a:t>22 – 30 August</a:t>
                      </a:r>
                    </a:p>
                  </a:txBody>
                  <a:tcPr marL="134112" marR="134112"/>
                </a:tc>
                <a:tc>
                  <a:txBody>
                    <a:bodyPr/>
                    <a:lstStyle/>
                    <a:p>
                      <a:pPr algn="ctr"/>
                      <a:r>
                        <a:rPr lang="en-GB" sz="1100" dirty="0"/>
                        <a:t>550</a:t>
                      </a:r>
                    </a:p>
                  </a:txBody>
                  <a:tcPr marL="134112" marR="134112"/>
                </a:tc>
                <a:extLst>
                  <a:ext uri="{0D108BD9-81ED-4DB2-BD59-A6C34878D82A}">
                    <a16:rowId xmlns:a16="http://schemas.microsoft.com/office/drawing/2014/main" val="10006"/>
                  </a:ext>
                </a:extLst>
              </a:tr>
              <a:tr h="259080">
                <a:tc>
                  <a:txBody>
                    <a:bodyPr/>
                    <a:lstStyle/>
                    <a:p>
                      <a:pPr algn="l"/>
                      <a:r>
                        <a:rPr lang="en-GB" sz="1100" dirty="0"/>
                        <a:t>February 2013</a:t>
                      </a:r>
                    </a:p>
                  </a:txBody>
                  <a:tcPr marL="134112" marR="134112"/>
                </a:tc>
                <a:tc>
                  <a:txBody>
                    <a:bodyPr/>
                    <a:lstStyle/>
                    <a:p>
                      <a:pPr algn="l"/>
                      <a:r>
                        <a:rPr lang="en-GB" sz="1100" dirty="0"/>
                        <a:t>20 – 28 February</a:t>
                      </a:r>
                    </a:p>
                  </a:txBody>
                  <a:tcPr marL="134112" marR="134112"/>
                </a:tc>
                <a:tc>
                  <a:txBody>
                    <a:bodyPr/>
                    <a:lstStyle/>
                    <a:p>
                      <a:pPr algn="ctr"/>
                      <a:r>
                        <a:rPr lang="en-GB" sz="1100" dirty="0"/>
                        <a:t>568</a:t>
                      </a:r>
                    </a:p>
                  </a:txBody>
                  <a:tcPr marL="134112" marR="134112"/>
                </a:tc>
                <a:extLst>
                  <a:ext uri="{0D108BD9-81ED-4DB2-BD59-A6C34878D82A}">
                    <a16:rowId xmlns:a16="http://schemas.microsoft.com/office/drawing/2014/main" val="10007"/>
                  </a:ext>
                </a:extLst>
              </a:tr>
              <a:tr h="259080">
                <a:tc>
                  <a:txBody>
                    <a:bodyPr/>
                    <a:lstStyle/>
                    <a:p>
                      <a:pPr algn="l"/>
                      <a:r>
                        <a:rPr lang="en-GB" sz="1100" dirty="0"/>
                        <a:t>July 2013</a:t>
                      </a:r>
                    </a:p>
                  </a:txBody>
                  <a:tcPr marL="134112" marR="134112"/>
                </a:tc>
                <a:tc>
                  <a:txBody>
                    <a:bodyPr/>
                    <a:lstStyle/>
                    <a:p>
                      <a:pPr algn="l"/>
                      <a:r>
                        <a:rPr lang="en-GB" sz="1100" dirty="0"/>
                        <a:t>24 – 30</a:t>
                      </a:r>
                      <a:r>
                        <a:rPr lang="en-GB" sz="1100" baseline="0" dirty="0"/>
                        <a:t> July</a:t>
                      </a:r>
                      <a:endParaRPr lang="en-GB" sz="1100" dirty="0"/>
                    </a:p>
                  </a:txBody>
                  <a:tcPr marL="134112" marR="134112"/>
                </a:tc>
                <a:tc>
                  <a:txBody>
                    <a:bodyPr/>
                    <a:lstStyle/>
                    <a:p>
                      <a:pPr algn="ctr"/>
                      <a:r>
                        <a:rPr lang="en-GB" sz="1100" dirty="0"/>
                        <a:t>556</a:t>
                      </a:r>
                    </a:p>
                  </a:txBody>
                  <a:tcPr marL="134112" marR="134112"/>
                </a:tc>
                <a:extLst>
                  <a:ext uri="{0D108BD9-81ED-4DB2-BD59-A6C34878D82A}">
                    <a16:rowId xmlns:a16="http://schemas.microsoft.com/office/drawing/2014/main" val="10008"/>
                  </a:ext>
                </a:extLst>
              </a:tr>
              <a:tr h="259080">
                <a:tc>
                  <a:txBody>
                    <a:bodyPr/>
                    <a:lstStyle/>
                    <a:p>
                      <a:pPr algn="l"/>
                      <a:r>
                        <a:rPr lang="en-GB" sz="1100" dirty="0"/>
                        <a:t>February 2014</a:t>
                      </a:r>
                    </a:p>
                  </a:txBody>
                  <a:tcPr marL="134112" marR="134112"/>
                </a:tc>
                <a:tc>
                  <a:txBody>
                    <a:bodyPr/>
                    <a:lstStyle/>
                    <a:p>
                      <a:pPr algn="l"/>
                      <a:r>
                        <a:rPr lang="en-GB" sz="1100" dirty="0"/>
                        <a:t>26</a:t>
                      </a:r>
                      <a:r>
                        <a:rPr lang="en-GB" sz="1100" baseline="0" dirty="0"/>
                        <a:t> February – 9 March</a:t>
                      </a:r>
                      <a:endParaRPr lang="en-GB" sz="1100" dirty="0"/>
                    </a:p>
                  </a:txBody>
                  <a:tcPr marL="134112" marR="134112"/>
                </a:tc>
                <a:tc>
                  <a:txBody>
                    <a:bodyPr/>
                    <a:lstStyle/>
                    <a:p>
                      <a:pPr algn="ctr"/>
                      <a:r>
                        <a:rPr lang="en-GB" sz="1100" dirty="0"/>
                        <a:t>606</a:t>
                      </a:r>
                    </a:p>
                  </a:txBody>
                  <a:tcPr marL="134112" marR="134112"/>
                </a:tc>
                <a:extLst>
                  <a:ext uri="{0D108BD9-81ED-4DB2-BD59-A6C34878D82A}">
                    <a16:rowId xmlns:a16="http://schemas.microsoft.com/office/drawing/2014/main" val="10009"/>
                  </a:ext>
                </a:extLst>
              </a:tr>
              <a:tr h="259080">
                <a:tc>
                  <a:txBody>
                    <a:bodyPr/>
                    <a:lstStyle/>
                    <a:p>
                      <a:pPr algn="l"/>
                      <a:r>
                        <a:rPr lang="en-GB" sz="1100" dirty="0"/>
                        <a:t>July 2014</a:t>
                      </a:r>
                    </a:p>
                  </a:txBody>
                  <a:tcPr marL="134112" marR="134112"/>
                </a:tc>
                <a:tc>
                  <a:txBody>
                    <a:bodyPr/>
                    <a:lstStyle/>
                    <a:p>
                      <a:pPr algn="l"/>
                      <a:r>
                        <a:rPr lang="en-GB" sz="1100" dirty="0"/>
                        <a:t>23 July – 7 August</a:t>
                      </a:r>
                    </a:p>
                  </a:txBody>
                  <a:tcPr marL="134112" marR="134112"/>
                </a:tc>
                <a:tc>
                  <a:txBody>
                    <a:bodyPr/>
                    <a:lstStyle/>
                    <a:p>
                      <a:pPr algn="ctr"/>
                      <a:r>
                        <a:rPr lang="en-GB" sz="1100" dirty="0"/>
                        <a:t>560</a:t>
                      </a:r>
                    </a:p>
                  </a:txBody>
                  <a:tcPr marL="134112" marR="134112"/>
                </a:tc>
                <a:extLst>
                  <a:ext uri="{0D108BD9-81ED-4DB2-BD59-A6C34878D82A}">
                    <a16:rowId xmlns:a16="http://schemas.microsoft.com/office/drawing/2014/main" val="10010"/>
                  </a:ext>
                </a:extLst>
              </a:tr>
              <a:tr h="259080">
                <a:tc>
                  <a:txBody>
                    <a:bodyPr/>
                    <a:lstStyle/>
                    <a:p>
                      <a:pPr algn="l"/>
                      <a:r>
                        <a:rPr lang="en-GB" sz="1100" dirty="0"/>
                        <a:t>February</a:t>
                      </a:r>
                      <a:r>
                        <a:rPr lang="en-GB" sz="1100" baseline="0" dirty="0"/>
                        <a:t> 2015</a:t>
                      </a:r>
                      <a:endParaRPr lang="en-GB" sz="1100" dirty="0"/>
                    </a:p>
                  </a:txBody>
                  <a:tcPr marL="134112" marR="134112"/>
                </a:tc>
                <a:tc>
                  <a:txBody>
                    <a:bodyPr/>
                    <a:lstStyle/>
                    <a:p>
                      <a:pPr algn="l"/>
                      <a:r>
                        <a:rPr lang="en-GB" sz="1100" dirty="0"/>
                        <a:t>25 February</a:t>
                      </a:r>
                      <a:r>
                        <a:rPr lang="en-GB" sz="1100" baseline="0" dirty="0"/>
                        <a:t> – 24 March</a:t>
                      </a:r>
                      <a:endParaRPr lang="en-GB" sz="1100" dirty="0"/>
                    </a:p>
                  </a:txBody>
                  <a:tcPr marL="134112" marR="134112"/>
                </a:tc>
                <a:tc>
                  <a:txBody>
                    <a:bodyPr/>
                    <a:lstStyle/>
                    <a:p>
                      <a:pPr algn="ctr"/>
                      <a:r>
                        <a:rPr lang="en-GB" sz="1100" dirty="0"/>
                        <a:t>468</a:t>
                      </a:r>
                    </a:p>
                  </a:txBody>
                  <a:tcPr marL="134112" marR="134112"/>
                </a:tc>
                <a:extLst>
                  <a:ext uri="{0D108BD9-81ED-4DB2-BD59-A6C34878D82A}">
                    <a16:rowId xmlns:a16="http://schemas.microsoft.com/office/drawing/2014/main" val="10011"/>
                  </a:ext>
                </a:extLst>
              </a:tr>
              <a:tr h="259080">
                <a:tc>
                  <a:txBody>
                    <a:bodyPr/>
                    <a:lstStyle/>
                    <a:p>
                      <a:pPr algn="l"/>
                      <a:r>
                        <a:rPr lang="en-GB" sz="1100" dirty="0"/>
                        <a:t>July 2015</a:t>
                      </a:r>
                    </a:p>
                  </a:txBody>
                  <a:tcPr marL="134112" marR="134112"/>
                </a:tc>
                <a:tc>
                  <a:txBody>
                    <a:bodyPr/>
                    <a:lstStyle/>
                    <a:p>
                      <a:pPr algn="l"/>
                      <a:r>
                        <a:rPr lang="en-GB" sz="1100" dirty="0"/>
                        <a:t>5 – 18 August 2015</a:t>
                      </a:r>
                    </a:p>
                  </a:txBody>
                  <a:tcPr marL="134112" marR="134112"/>
                </a:tc>
                <a:tc>
                  <a:txBody>
                    <a:bodyPr/>
                    <a:lstStyle/>
                    <a:p>
                      <a:pPr algn="ctr"/>
                      <a:r>
                        <a:rPr lang="en-GB" sz="1100" dirty="0"/>
                        <a:t>534</a:t>
                      </a:r>
                    </a:p>
                  </a:txBody>
                  <a:tcPr marL="134112" marR="134112"/>
                </a:tc>
                <a:extLst>
                  <a:ext uri="{0D108BD9-81ED-4DB2-BD59-A6C34878D82A}">
                    <a16:rowId xmlns:a16="http://schemas.microsoft.com/office/drawing/2014/main" val="10012"/>
                  </a:ext>
                </a:extLst>
              </a:tr>
              <a:tr h="259080">
                <a:tc>
                  <a:txBody>
                    <a:bodyPr/>
                    <a:lstStyle/>
                    <a:p>
                      <a:pPr algn="l"/>
                      <a:r>
                        <a:rPr lang="en-GB" sz="1100" dirty="0"/>
                        <a:t>February</a:t>
                      </a:r>
                      <a:r>
                        <a:rPr lang="en-GB" sz="1100" baseline="0" dirty="0"/>
                        <a:t> 2016</a:t>
                      </a:r>
                      <a:endParaRPr lang="en-GB" sz="1100" dirty="0"/>
                    </a:p>
                  </a:txBody>
                  <a:tcPr marL="134112" marR="134112"/>
                </a:tc>
                <a:tc>
                  <a:txBody>
                    <a:bodyPr/>
                    <a:lstStyle/>
                    <a:p>
                      <a:pPr algn="l"/>
                      <a:r>
                        <a:rPr lang="en-GB" sz="1100" dirty="0"/>
                        <a:t>24 February – 15 March 2016</a:t>
                      </a:r>
                    </a:p>
                  </a:txBody>
                  <a:tcPr marL="134112" marR="134112"/>
                </a:tc>
                <a:tc>
                  <a:txBody>
                    <a:bodyPr/>
                    <a:lstStyle/>
                    <a:p>
                      <a:pPr algn="ctr"/>
                      <a:r>
                        <a:rPr lang="en-GB" sz="1100" dirty="0"/>
                        <a:t>536</a:t>
                      </a:r>
                    </a:p>
                  </a:txBody>
                  <a:tcPr marL="134112" marR="134112"/>
                </a:tc>
                <a:extLst>
                  <a:ext uri="{0D108BD9-81ED-4DB2-BD59-A6C34878D82A}">
                    <a16:rowId xmlns:a16="http://schemas.microsoft.com/office/drawing/2014/main" val="3111227551"/>
                  </a:ext>
                </a:extLst>
              </a:tr>
              <a:tr h="259080">
                <a:tc>
                  <a:txBody>
                    <a:bodyPr/>
                    <a:lstStyle/>
                    <a:p>
                      <a:pPr algn="l"/>
                      <a:r>
                        <a:rPr lang="en-GB" sz="1100" dirty="0"/>
                        <a:t>July 2016</a:t>
                      </a:r>
                    </a:p>
                  </a:txBody>
                  <a:tcPr marL="134112" marR="134112"/>
                </a:tc>
                <a:tc>
                  <a:txBody>
                    <a:bodyPr/>
                    <a:lstStyle/>
                    <a:p>
                      <a:pPr algn="l"/>
                      <a:r>
                        <a:rPr lang="en-GB" sz="1100" dirty="0"/>
                        <a:t>20 July – 10 August 2016</a:t>
                      </a:r>
                    </a:p>
                  </a:txBody>
                  <a:tcPr marL="134112" marR="134112"/>
                </a:tc>
                <a:tc>
                  <a:txBody>
                    <a:bodyPr/>
                    <a:lstStyle/>
                    <a:p>
                      <a:pPr algn="ctr"/>
                      <a:r>
                        <a:rPr lang="en-GB" sz="1100" dirty="0"/>
                        <a:t>582</a:t>
                      </a:r>
                    </a:p>
                  </a:txBody>
                  <a:tcPr marL="134112" marR="134112"/>
                </a:tc>
                <a:extLst>
                  <a:ext uri="{0D108BD9-81ED-4DB2-BD59-A6C34878D82A}">
                    <a16:rowId xmlns:a16="http://schemas.microsoft.com/office/drawing/2014/main" val="4180504863"/>
                  </a:ext>
                </a:extLst>
              </a:tr>
            </a:tbl>
          </a:graphicData>
        </a:graphic>
      </p:graphicFrame>
      <p:sp>
        <p:nvSpPr>
          <p:cNvPr id="13" name="TextBox 12">
            <a:extLst>
              <a:ext uri="{FF2B5EF4-FFF2-40B4-BE49-F238E27FC236}">
                <a16:creationId xmlns:a16="http://schemas.microsoft.com/office/drawing/2014/main" id="{8B64973D-8980-4597-B5CB-6C2C35F135ED}"/>
              </a:ext>
            </a:extLst>
          </p:cNvPr>
          <p:cNvSpPr txBox="1"/>
          <p:nvPr/>
        </p:nvSpPr>
        <p:spPr>
          <a:xfrm>
            <a:off x="6289073" y="5600261"/>
            <a:ext cx="3403568" cy="461665"/>
          </a:xfrm>
          <a:prstGeom prst="rect">
            <a:avLst/>
          </a:prstGeom>
          <a:noFill/>
          <a:ln>
            <a:solidFill>
              <a:schemeClr val="accent1"/>
            </a:solidFill>
          </a:ln>
        </p:spPr>
        <p:txBody>
          <a:bodyPr wrap="square" rtlCol="0">
            <a:spAutoFit/>
          </a:bodyPr>
          <a:lstStyle/>
          <a:p>
            <a:r>
              <a:rPr lang="en-GB" sz="1200" dirty="0">
                <a:solidFill>
                  <a:schemeClr val="tx2"/>
                </a:solidFill>
              </a:rPr>
              <a:t>Base sizes for each wave featured throughout the report are detailed here unless otherwise specified.</a:t>
            </a:r>
          </a:p>
        </p:txBody>
      </p:sp>
      <p:graphicFrame>
        <p:nvGraphicFramePr>
          <p:cNvPr id="9" name="Table 8"/>
          <p:cNvGraphicFramePr>
            <a:graphicFrameLocks noGrp="1"/>
          </p:cNvGraphicFramePr>
          <p:nvPr>
            <p:extLst>
              <p:ext uri="{D42A27DB-BD31-4B8C-83A1-F6EECF244321}">
                <p14:modId xmlns:p14="http://schemas.microsoft.com/office/powerpoint/2010/main" val="1713490140"/>
              </p:ext>
            </p:extLst>
          </p:nvPr>
        </p:nvGraphicFramePr>
        <p:xfrm>
          <a:off x="5879823" y="1917760"/>
          <a:ext cx="4475037" cy="3413760"/>
        </p:xfrm>
        <a:graphic>
          <a:graphicData uri="http://schemas.openxmlformats.org/drawingml/2006/table">
            <a:tbl>
              <a:tblPr firstRow="1" bandRow="1">
                <a:tableStyleId>{B301B821-A1FF-4177-AEE7-76D212191A09}</a:tableStyleId>
              </a:tblPr>
              <a:tblGrid>
                <a:gridCol w="1329500">
                  <a:extLst>
                    <a:ext uri="{9D8B030D-6E8A-4147-A177-3AD203B41FA5}">
                      <a16:colId xmlns:a16="http://schemas.microsoft.com/office/drawing/2014/main" val="20000"/>
                    </a:ext>
                  </a:extLst>
                </a:gridCol>
                <a:gridCol w="2123504">
                  <a:extLst>
                    <a:ext uri="{9D8B030D-6E8A-4147-A177-3AD203B41FA5}">
                      <a16:colId xmlns:a16="http://schemas.microsoft.com/office/drawing/2014/main" val="20001"/>
                    </a:ext>
                  </a:extLst>
                </a:gridCol>
                <a:gridCol w="1022033">
                  <a:extLst>
                    <a:ext uri="{9D8B030D-6E8A-4147-A177-3AD203B41FA5}">
                      <a16:colId xmlns:a16="http://schemas.microsoft.com/office/drawing/2014/main" val="20002"/>
                    </a:ext>
                  </a:extLst>
                </a:gridCol>
              </a:tblGrid>
              <a:tr h="166846">
                <a:tc gridSpan="3">
                  <a:txBody>
                    <a:bodyPr/>
                    <a:lstStyle/>
                    <a:p>
                      <a:pPr algn="ctr"/>
                      <a:r>
                        <a:rPr lang="en-GB" sz="1300" dirty="0"/>
                        <a:t>Main</a:t>
                      </a:r>
                      <a:r>
                        <a:rPr lang="en-GB" sz="1300" baseline="0" dirty="0"/>
                        <a:t> survey</a:t>
                      </a:r>
                      <a:endParaRPr lang="en-GB" sz="1300" b="0" dirty="0"/>
                    </a:p>
                  </a:txBody>
                  <a:tcPr marL="100584" marR="100584"/>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0000"/>
                  </a:ext>
                </a:extLst>
              </a:tr>
              <a:tr h="252000">
                <a:tc>
                  <a:txBody>
                    <a:bodyPr/>
                    <a:lstStyle/>
                    <a:p>
                      <a:pPr algn="l"/>
                      <a:r>
                        <a:rPr lang="en-GB" sz="1200" b="1" dirty="0"/>
                        <a:t>Month</a:t>
                      </a:r>
                    </a:p>
                  </a:txBody>
                  <a:tcPr marL="134112" marR="134112"/>
                </a:tc>
                <a:tc>
                  <a:txBody>
                    <a:bodyPr/>
                    <a:lstStyle/>
                    <a:p>
                      <a:pPr algn="l"/>
                      <a:r>
                        <a:rPr lang="en-GB" sz="1200" b="1" dirty="0"/>
                        <a:t>Fieldwork dates</a:t>
                      </a:r>
                    </a:p>
                  </a:txBody>
                  <a:tcPr marL="134112" marR="134112"/>
                </a:tc>
                <a:tc>
                  <a:txBody>
                    <a:bodyPr/>
                    <a:lstStyle/>
                    <a:p>
                      <a:pPr algn="ctr"/>
                      <a:r>
                        <a:rPr lang="en-GB" sz="1200" b="1" dirty="0"/>
                        <a:t>Sample size</a:t>
                      </a:r>
                    </a:p>
                  </a:txBody>
                  <a:tcPr marL="134112" marR="134112"/>
                </a:tc>
                <a:extLst>
                  <a:ext uri="{0D108BD9-81ED-4DB2-BD59-A6C34878D82A}">
                    <a16:rowId xmlns:a16="http://schemas.microsoft.com/office/drawing/2014/main" val="10001"/>
                  </a:ext>
                </a:extLst>
              </a:tr>
              <a:tr h="252000">
                <a:tc>
                  <a:txBody>
                    <a:bodyPr/>
                    <a:lstStyle/>
                    <a:p>
                      <a:pPr algn="l"/>
                      <a:r>
                        <a:rPr lang="en-GB" sz="1100" dirty="0"/>
                        <a:t>March 2017</a:t>
                      </a:r>
                    </a:p>
                  </a:txBody>
                  <a:tcPr marL="134112" marR="134112"/>
                </a:tc>
                <a:tc>
                  <a:txBody>
                    <a:bodyPr/>
                    <a:lstStyle/>
                    <a:p>
                      <a:pPr algn="l"/>
                      <a:r>
                        <a:rPr lang="en-GB" sz="1100" dirty="0"/>
                        <a:t>8 – 24 March 2017</a:t>
                      </a:r>
                    </a:p>
                  </a:txBody>
                  <a:tcPr marL="134112" marR="134112"/>
                </a:tc>
                <a:tc>
                  <a:txBody>
                    <a:bodyPr/>
                    <a:lstStyle/>
                    <a:p>
                      <a:pPr algn="ctr"/>
                      <a:r>
                        <a:rPr lang="en-GB" sz="1100" dirty="0"/>
                        <a:t>600</a:t>
                      </a:r>
                    </a:p>
                  </a:txBody>
                  <a:tcPr marL="134112" marR="134112"/>
                </a:tc>
                <a:extLst>
                  <a:ext uri="{0D108BD9-81ED-4DB2-BD59-A6C34878D82A}">
                    <a16:rowId xmlns:a16="http://schemas.microsoft.com/office/drawing/2014/main" val="10014"/>
                  </a:ext>
                </a:extLst>
              </a:tr>
              <a:tr h="252000">
                <a:tc>
                  <a:txBody>
                    <a:bodyPr/>
                    <a:lstStyle/>
                    <a:p>
                      <a:pPr algn="l"/>
                      <a:r>
                        <a:rPr lang="en-GB" sz="1100" dirty="0"/>
                        <a:t>August 2017</a:t>
                      </a:r>
                    </a:p>
                  </a:txBody>
                  <a:tcPr marL="134112" marR="134112"/>
                </a:tc>
                <a:tc>
                  <a:txBody>
                    <a:bodyPr/>
                    <a:lstStyle/>
                    <a:p>
                      <a:pPr algn="l"/>
                      <a:r>
                        <a:rPr lang="en-GB" sz="1100" dirty="0"/>
                        <a:t>4 – 28 August 2017</a:t>
                      </a:r>
                    </a:p>
                  </a:txBody>
                  <a:tcPr marL="134112" marR="134112"/>
                </a:tc>
                <a:tc>
                  <a:txBody>
                    <a:bodyPr/>
                    <a:lstStyle/>
                    <a:p>
                      <a:pPr algn="ctr"/>
                      <a:r>
                        <a:rPr lang="en-GB" sz="1100" dirty="0"/>
                        <a:t>525</a:t>
                      </a:r>
                    </a:p>
                  </a:txBody>
                  <a:tcPr marL="134112" marR="134112"/>
                </a:tc>
                <a:extLst>
                  <a:ext uri="{0D108BD9-81ED-4DB2-BD59-A6C34878D82A}">
                    <a16:rowId xmlns:a16="http://schemas.microsoft.com/office/drawing/2014/main" val="10015"/>
                  </a:ext>
                </a:extLst>
              </a:tr>
              <a:tr h="252000">
                <a:tc>
                  <a:txBody>
                    <a:bodyPr/>
                    <a:lstStyle/>
                    <a:p>
                      <a:pPr algn="l"/>
                      <a:r>
                        <a:rPr lang="en-GB" sz="1100" dirty="0"/>
                        <a:t>February 2018</a:t>
                      </a:r>
                    </a:p>
                  </a:txBody>
                  <a:tcPr marL="134112" marR="134112"/>
                </a:tc>
                <a:tc>
                  <a:txBody>
                    <a:bodyPr/>
                    <a:lstStyle/>
                    <a:p>
                      <a:pPr algn="l"/>
                      <a:r>
                        <a:rPr lang="en-GB" sz="1100" dirty="0"/>
                        <a:t>21 February – 13 March 2018</a:t>
                      </a:r>
                    </a:p>
                  </a:txBody>
                  <a:tcPr marL="134112" marR="134112"/>
                </a:tc>
                <a:tc>
                  <a:txBody>
                    <a:bodyPr/>
                    <a:lstStyle/>
                    <a:p>
                      <a:pPr algn="ctr"/>
                      <a:r>
                        <a:rPr lang="en-GB" sz="1100" dirty="0"/>
                        <a:t>561</a:t>
                      </a:r>
                    </a:p>
                  </a:txBody>
                  <a:tcPr marL="134112" marR="134112"/>
                </a:tc>
                <a:extLst>
                  <a:ext uri="{0D108BD9-81ED-4DB2-BD59-A6C34878D82A}">
                    <a16:rowId xmlns:a16="http://schemas.microsoft.com/office/drawing/2014/main" val="1982205133"/>
                  </a:ext>
                </a:extLst>
              </a:tr>
              <a:tr h="252000">
                <a:tc>
                  <a:txBody>
                    <a:bodyPr/>
                    <a:lstStyle/>
                    <a:p>
                      <a:pPr algn="l"/>
                      <a:r>
                        <a:rPr lang="en-GB" sz="1100" dirty="0"/>
                        <a:t>August 2018</a:t>
                      </a:r>
                    </a:p>
                  </a:txBody>
                  <a:tcPr marL="134112" marR="134112"/>
                </a:tc>
                <a:tc>
                  <a:txBody>
                    <a:bodyPr/>
                    <a:lstStyle/>
                    <a:p>
                      <a:pPr algn="l"/>
                      <a:r>
                        <a:rPr lang="en-GB" sz="1100" dirty="0"/>
                        <a:t>3 – 25 August 2018</a:t>
                      </a:r>
                    </a:p>
                  </a:txBody>
                  <a:tcPr marL="134112" marR="134112"/>
                </a:tc>
                <a:tc>
                  <a:txBody>
                    <a:bodyPr/>
                    <a:lstStyle/>
                    <a:p>
                      <a:pPr algn="ctr"/>
                      <a:r>
                        <a:rPr lang="en-GB" sz="1100" dirty="0"/>
                        <a:t>589</a:t>
                      </a:r>
                    </a:p>
                  </a:txBody>
                  <a:tcPr marL="134112" marR="134112"/>
                </a:tc>
                <a:extLst>
                  <a:ext uri="{0D108BD9-81ED-4DB2-BD59-A6C34878D82A}">
                    <a16:rowId xmlns:a16="http://schemas.microsoft.com/office/drawing/2014/main" val="2996021552"/>
                  </a:ext>
                </a:extLst>
              </a:tr>
              <a:tr h="252000">
                <a:tc>
                  <a:txBody>
                    <a:bodyPr/>
                    <a:lstStyle/>
                    <a:p>
                      <a:pPr algn="l"/>
                      <a:r>
                        <a:rPr lang="en-GB" sz="1100" dirty="0"/>
                        <a:t>November 2019</a:t>
                      </a:r>
                    </a:p>
                  </a:txBody>
                  <a:tcPr marL="134112" marR="134112"/>
                </a:tc>
                <a:tc>
                  <a:txBody>
                    <a:bodyPr/>
                    <a:lstStyle/>
                    <a:p>
                      <a:pPr algn="l"/>
                      <a:r>
                        <a:rPr lang="en-GB" sz="1100" dirty="0"/>
                        <a:t>1</a:t>
                      </a:r>
                      <a:r>
                        <a:rPr lang="en-GB" sz="1100" baseline="0" dirty="0"/>
                        <a:t> Nov 2019 – 11 Jan 2020</a:t>
                      </a:r>
                      <a:endParaRPr lang="en-GB" sz="1100" dirty="0"/>
                    </a:p>
                  </a:txBody>
                  <a:tcPr marL="134112" marR="134112"/>
                </a:tc>
                <a:tc>
                  <a:txBody>
                    <a:bodyPr/>
                    <a:lstStyle/>
                    <a:p>
                      <a:pPr algn="ctr"/>
                      <a:r>
                        <a:rPr lang="en-GB" sz="1100" dirty="0"/>
                        <a:t>519</a:t>
                      </a:r>
                    </a:p>
                  </a:txBody>
                  <a:tcPr marL="134112" marR="134112"/>
                </a:tc>
                <a:extLst>
                  <a:ext uri="{0D108BD9-81ED-4DB2-BD59-A6C34878D82A}">
                    <a16:rowId xmlns:a16="http://schemas.microsoft.com/office/drawing/2014/main" val="3953916706"/>
                  </a:ext>
                </a:extLst>
              </a:tr>
              <a:tr h="252000">
                <a:tc>
                  <a:txBody>
                    <a:bodyPr/>
                    <a:lstStyle/>
                    <a:p>
                      <a:pPr algn="l"/>
                      <a:r>
                        <a:rPr lang="en-GB" sz="1100" dirty="0"/>
                        <a:t>August 2020</a:t>
                      </a:r>
                    </a:p>
                  </a:txBody>
                  <a:tcPr marL="134112" marR="134112"/>
                </a:tc>
                <a:tc>
                  <a:txBody>
                    <a:bodyPr/>
                    <a:lstStyle/>
                    <a:p>
                      <a:pPr algn="l"/>
                      <a:r>
                        <a:rPr lang="en-GB" sz="1100" dirty="0"/>
                        <a:t>4 – 15 August 2020</a:t>
                      </a:r>
                    </a:p>
                  </a:txBody>
                  <a:tcPr marL="134112" marR="134112"/>
                </a:tc>
                <a:tc>
                  <a:txBody>
                    <a:bodyPr/>
                    <a:lstStyle/>
                    <a:p>
                      <a:pPr algn="ctr"/>
                      <a:r>
                        <a:rPr lang="en-GB" sz="1100" dirty="0"/>
                        <a:t>504</a:t>
                      </a:r>
                    </a:p>
                  </a:txBody>
                  <a:tcPr marL="134112" marR="134112"/>
                </a:tc>
                <a:extLst>
                  <a:ext uri="{0D108BD9-81ED-4DB2-BD59-A6C34878D82A}">
                    <a16:rowId xmlns:a16="http://schemas.microsoft.com/office/drawing/2014/main" val="2013377732"/>
                  </a:ext>
                </a:extLst>
              </a:tr>
              <a:tr h="252000">
                <a:tc>
                  <a:txBody>
                    <a:bodyPr/>
                    <a:lstStyle/>
                    <a:p>
                      <a:pPr algn="l"/>
                      <a:r>
                        <a:rPr lang="en-GB" sz="1100" dirty="0"/>
                        <a:t>February 2021</a:t>
                      </a:r>
                    </a:p>
                  </a:txBody>
                  <a:tcPr marL="134112" marR="134112"/>
                </a:tc>
                <a:tc>
                  <a:txBody>
                    <a:bodyPr/>
                    <a:lstStyle/>
                    <a:p>
                      <a:pPr algn="l"/>
                      <a:r>
                        <a:rPr lang="en-GB" sz="1100" dirty="0"/>
                        <a:t>15</a:t>
                      </a:r>
                      <a:r>
                        <a:rPr lang="en-GB" sz="1100" baseline="0" dirty="0"/>
                        <a:t> – 25 February 2021</a:t>
                      </a:r>
                      <a:endParaRPr lang="en-GB" sz="1100" dirty="0"/>
                    </a:p>
                  </a:txBody>
                  <a:tcPr marL="134112" marR="134112"/>
                </a:tc>
                <a:tc>
                  <a:txBody>
                    <a:bodyPr/>
                    <a:lstStyle/>
                    <a:p>
                      <a:pPr algn="ctr"/>
                      <a:r>
                        <a:rPr lang="en-GB" sz="1100" dirty="0"/>
                        <a:t>507</a:t>
                      </a:r>
                    </a:p>
                  </a:txBody>
                  <a:tcPr marL="134112" marR="134112"/>
                </a:tc>
                <a:extLst>
                  <a:ext uri="{0D108BD9-81ED-4DB2-BD59-A6C34878D82A}">
                    <a16:rowId xmlns:a16="http://schemas.microsoft.com/office/drawing/2014/main" val="10019"/>
                  </a:ext>
                </a:extLst>
              </a:tr>
              <a:tr h="252000">
                <a:tc>
                  <a:txBody>
                    <a:bodyPr/>
                    <a:lstStyle/>
                    <a:p>
                      <a:pPr algn="l"/>
                      <a:r>
                        <a:rPr lang="en-US" sz="1100" dirty="0"/>
                        <a:t>August 2021</a:t>
                      </a:r>
                      <a:endParaRPr lang="en-GB" sz="1100" dirty="0"/>
                    </a:p>
                  </a:txBody>
                  <a:tcPr marL="134112" marR="134112"/>
                </a:tc>
                <a:tc>
                  <a:txBody>
                    <a:bodyPr/>
                    <a:lstStyle/>
                    <a:p>
                      <a:pPr algn="l"/>
                      <a:r>
                        <a:rPr lang="en-GB" sz="1100" dirty="0"/>
                        <a:t>2</a:t>
                      </a:r>
                      <a:r>
                        <a:rPr lang="en-GB" sz="1100" baseline="30000" dirty="0"/>
                        <a:t> </a:t>
                      </a:r>
                      <a:r>
                        <a:rPr lang="en-GB" sz="1100" dirty="0"/>
                        <a:t>– 13 August 2021</a:t>
                      </a:r>
                    </a:p>
                  </a:txBody>
                  <a:tcPr marL="134112" marR="134112"/>
                </a:tc>
                <a:tc>
                  <a:txBody>
                    <a:bodyPr/>
                    <a:lstStyle/>
                    <a:p>
                      <a:pPr algn="ctr"/>
                      <a:r>
                        <a:rPr lang="en-US" sz="1100" dirty="0">
                          <a:solidFill>
                            <a:schemeClr val="tx1"/>
                          </a:solidFill>
                        </a:rPr>
                        <a:t>536</a:t>
                      </a:r>
                      <a:endParaRPr lang="en-GB" sz="1100" dirty="0">
                        <a:solidFill>
                          <a:schemeClr val="tx1"/>
                        </a:solidFill>
                      </a:endParaRPr>
                    </a:p>
                  </a:txBody>
                  <a:tcPr marL="134112" marR="134112"/>
                </a:tc>
                <a:extLst>
                  <a:ext uri="{0D108BD9-81ED-4DB2-BD59-A6C34878D82A}">
                    <a16:rowId xmlns:a16="http://schemas.microsoft.com/office/drawing/2014/main" val="10010"/>
                  </a:ext>
                </a:extLst>
              </a:tr>
              <a:tr h="252000">
                <a:tc>
                  <a:txBody>
                    <a:bodyPr/>
                    <a:lstStyle/>
                    <a:p>
                      <a:pPr algn="l"/>
                      <a:r>
                        <a:rPr lang="en-US" sz="1100" dirty="0"/>
                        <a:t>February 2022</a:t>
                      </a:r>
                      <a:endParaRPr lang="en-GB" sz="1100" dirty="0"/>
                    </a:p>
                  </a:txBody>
                  <a:tcPr marL="134112" marR="134112"/>
                </a:tc>
                <a:tc>
                  <a:txBody>
                    <a:bodyPr/>
                    <a:lstStyle/>
                    <a:p>
                      <a:pPr algn="l"/>
                      <a:r>
                        <a:rPr lang="en-GB" sz="1100" dirty="0"/>
                        <a:t>21 February – 1 March 2022</a:t>
                      </a:r>
                      <a:endParaRPr lang="en-GB" sz="1100" dirty="0">
                        <a:solidFill>
                          <a:srgbClr val="FF0000"/>
                        </a:solidFill>
                      </a:endParaRPr>
                    </a:p>
                  </a:txBody>
                  <a:tcPr marL="134112" marR="134112"/>
                </a:tc>
                <a:tc>
                  <a:txBody>
                    <a:bodyPr/>
                    <a:lstStyle/>
                    <a:p>
                      <a:pPr algn="ctr"/>
                      <a:r>
                        <a:rPr lang="en-US" sz="1100" dirty="0">
                          <a:solidFill>
                            <a:schemeClr val="tx1"/>
                          </a:solidFill>
                        </a:rPr>
                        <a:t>514</a:t>
                      </a:r>
                      <a:endParaRPr lang="en-GB" sz="1100" dirty="0">
                        <a:solidFill>
                          <a:schemeClr val="tx1"/>
                        </a:solidFill>
                      </a:endParaRPr>
                    </a:p>
                  </a:txBody>
                  <a:tcPr marL="134112" marR="134112"/>
                </a:tc>
                <a:extLst>
                  <a:ext uri="{0D108BD9-81ED-4DB2-BD59-A6C34878D82A}">
                    <a16:rowId xmlns:a16="http://schemas.microsoft.com/office/drawing/2014/main" val="2756028686"/>
                  </a:ext>
                </a:extLst>
              </a:tr>
              <a:tr h="252000">
                <a:tc>
                  <a:txBody>
                    <a:bodyPr/>
                    <a:lstStyle/>
                    <a:p>
                      <a:pPr algn="l"/>
                      <a:r>
                        <a:rPr lang="en-GB" sz="1100" dirty="0"/>
                        <a:t>August 2024</a:t>
                      </a:r>
                    </a:p>
                  </a:txBody>
                  <a:tcPr marL="134112" marR="134112"/>
                </a:tc>
                <a:tc>
                  <a:txBody>
                    <a:bodyPr/>
                    <a:lstStyle/>
                    <a:p>
                      <a:pPr algn="l"/>
                      <a:r>
                        <a:rPr lang="en-GB" sz="1100" dirty="0">
                          <a:solidFill>
                            <a:schemeClr val="tx1"/>
                          </a:solidFill>
                        </a:rPr>
                        <a:t>12 – 23 August 2024</a:t>
                      </a:r>
                    </a:p>
                  </a:txBody>
                  <a:tcPr marL="134112" marR="134112"/>
                </a:tc>
                <a:tc>
                  <a:txBody>
                    <a:bodyPr/>
                    <a:lstStyle/>
                    <a:p>
                      <a:pPr algn="ctr"/>
                      <a:r>
                        <a:rPr lang="en-GB" sz="1100" dirty="0">
                          <a:solidFill>
                            <a:schemeClr val="tx1"/>
                          </a:solidFill>
                        </a:rPr>
                        <a:t>508</a:t>
                      </a:r>
                    </a:p>
                  </a:txBody>
                  <a:tcPr marL="134112" marR="134112"/>
                </a:tc>
                <a:extLst>
                  <a:ext uri="{0D108BD9-81ED-4DB2-BD59-A6C34878D82A}">
                    <a16:rowId xmlns:a16="http://schemas.microsoft.com/office/drawing/2014/main" val="3211813311"/>
                  </a:ext>
                </a:extLst>
              </a:tr>
              <a:tr h="252000">
                <a:tc>
                  <a:txBody>
                    <a:bodyPr/>
                    <a:lstStyle/>
                    <a:p>
                      <a:pPr algn="l"/>
                      <a:r>
                        <a:rPr lang="en-US" sz="1100" dirty="0"/>
                        <a:t>February 2025</a:t>
                      </a:r>
                      <a:endParaRPr lang="en-GB" sz="1100" dirty="0"/>
                    </a:p>
                  </a:txBody>
                  <a:tcPr marL="134112" marR="134112"/>
                </a:tc>
                <a:tc>
                  <a:txBody>
                    <a:bodyPr/>
                    <a:lstStyle/>
                    <a:p>
                      <a:pPr algn="l"/>
                      <a:r>
                        <a:rPr lang="en-US" sz="1100" dirty="0">
                          <a:solidFill>
                            <a:schemeClr val="tx1"/>
                          </a:solidFill>
                        </a:rPr>
                        <a:t>10 – 23 February 2025</a:t>
                      </a:r>
                      <a:endParaRPr lang="en-GB" sz="1100" dirty="0">
                        <a:solidFill>
                          <a:schemeClr val="tx1"/>
                        </a:solidFill>
                      </a:endParaRPr>
                    </a:p>
                  </a:txBody>
                  <a:tcPr marL="134112" marR="134112"/>
                </a:tc>
                <a:tc>
                  <a:txBody>
                    <a:bodyPr/>
                    <a:lstStyle/>
                    <a:p>
                      <a:pPr algn="ctr"/>
                      <a:r>
                        <a:rPr lang="en-US" sz="1100" dirty="0">
                          <a:solidFill>
                            <a:schemeClr val="tx1"/>
                          </a:solidFill>
                        </a:rPr>
                        <a:t>556</a:t>
                      </a:r>
                      <a:endParaRPr lang="en-GB" sz="1100" dirty="0">
                        <a:solidFill>
                          <a:schemeClr val="tx1"/>
                        </a:solidFill>
                      </a:endParaRPr>
                    </a:p>
                  </a:txBody>
                  <a:tcPr marL="134112" marR="134112"/>
                </a:tc>
                <a:extLst>
                  <a:ext uri="{0D108BD9-81ED-4DB2-BD59-A6C34878D82A}">
                    <a16:rowId xmlns:a16="http://schemas.microsoft.com/office/drawing/2014/main" val="1483913114"/>
                  </a:ext>
                </a:extLst>
              </a:tr>
            </a:tbl>
          </a:graphicData>
        </a:graphic>
      </p:graphicFrame>
    </p:spTree>
    <p:extLst>
      <p:ext uri="{BB962C8B-B14F-4D97-AF65-F5344CB8AC3E}">
        <p14:creationId xmlns:p14="http://schemas.microsoft.com/office/powerpoint/2010/main" val="2817325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Slide Number Placeholder 21">
            <a:extLst>
              <a:ext uri="{FF2B5EF4-FFF2-40B4-BE49-F238E27FC236}">
                <a16:creationId xmlns:a16="http://schemas.microsoft.com/office/drawing/2014/main" id="{CC47C0B6-0E38-4EC3-8F66-83B14AEBFDDB}"/>
              </a:ext>
            </a:extLst>
          </p:cNvPr>
          <p:cNvSpPr>
            <a:spLocks noGrp="1"/>
          </p:cNvSpPr>
          <p:nvPr>
            <p:ph type="sldNum" sz="quarter" idx="12"/>
          </p:nvPr>
        </p:nvSpPr>
        <p:spPr/>
        <p:txBody>
          <a:bodyPr vert="horz" lIns="91440" tIns="45720" rIns="91440" bIns="45720" rtlCol="0" anchor="ctr"/>
          <a:lstStyle/>
          <a:p>
            <a:r>
              <a:rPr lang="en-GB" dirty="0"/>
              <a:t>57</a:t>
            </a:r>
          </a:p>
        </p:txBody>
      </p:sp>
      <p:sp>
        <p:nvSpPr>
          <p:cNvPr id="6" name="Title 5">
            <a:extLst>
              <a:ext uri="{FF2B5EF4-FFF2-40B4-BE49-F238E27FC236}">
                <a16:creationId xmlns:a16="http://schemas.microsoft.com/office/drawing/2014/main" id="{8B9EC900-F0DF-42AA-9C39-771920821D20}"/>
              </a:ext>
            </a:extLst>
          </p:cNvPr>
          <p:cNvSpPr>
            <a:spLocks noGrp="1"/>
          </p:cNvSpPr>
          <p:nvPr>
            <p:ph type="title"/>
          </p:nvPr>
        </p:nvSpPr>
        <p:spPr>
          <a:xfrm>
            <a:off x="334963" y="828675"/>
            <a:ext cx="10808914" cy="652463"/>
          </a:xfrm>
        </p:spPr>
        <p:txBody>
          <a:bodyPr>
            <a:normAutofit/>
          </a:bodyPr>
          <a:lstStyle/>
          <a:p>
            <a:r>
              <a:rPr lang="en-US" dirty="0"/>
              <a:t>Demographic profile of drivers in sample</a:t>
            </a:r>
            <a:endParaRPr lang="en-GB" dirty="0"/>
          </a:p>
        </p:txBody>
      </p:sp>
      <p:sp>
        <p:nvSpPr>
          <p:cNvPr id="7" name="Text Placeholder 6">
            <a:extLst>
              <a:ext uri="{FF2B5EF4-FFF2-40B4-BE49-F238E27FC236}">
                <a16:creationId xmlns:a16="http://schemas.microsoft.com/office/drawing/2014/main" id="{ACC12334-5E1E-49CD-8C87-1B938796B70E}"/>
              </a:ext>
            </a:extLst>
          </p:cNvPr>
          <p:cNvSpPr>
            <a:spLocks noGrp="1"/>
          </p:cNvSpPr>
          <p:nvPr>
            <p:ph type="body" sz="quarter" idx="11"/>
          </p:nvPr>
        </p:nvSpPr>
        <p:spPr/>
        <p:txBody>
          <a:bodyPr/>
          <a:lstStyle/>
          <a:p>
            <a:r>
              <a:rPr lang="en-GB" dirty="0"/>
              <a:t>Appendix I</a:t>
            </a:r>
          </a:p>
        </p:txBody>
      </p:sp>
      <p:graphicFrame>
        <p:nvGraphicFramePr>
          <p:cNvPr id="10" name="Content Placeholder 7">
            <a:extLst>
              <a:ext uri="{FF2B5EF4-FFF2-40B4-BE49-F238E27FC236}">
                <a16:creationId xmlns:a16="http://schemas.microsoft.com/office/drawing/2014/main" id="{ED84988F-CE3E-4DFB-93C1-D1F6AE4E2E37}"/>
              </a:ext>
            </a:extLst>
          </p:cNvPr>
          <p:cNvGraphicFramePr>
            <a:graphicFrameLocks noGrp="1"/>
          </p:cNvGraphicFramePr>
          <p:nvPr>
            <p:ph type="tbl" sz="quarter" idx="13"/>
          </p:nvPr>
        </p:nvGraphicFramePr>
        <p:xfrm>
          <a:off x="519955" y="1737236"/>
          <a:ext cx="11269335" cy="4176000"/>
        </p:xfrm>
        <a:graphic>
          <a:graphicData uri="http://schemas.openxmlformats.org/drawingml/2006/table">
            <a:tbl>
              <a:tblPr firstRow="1" firstCol="1" bandRow="1">
                <a:tableStyleId>{B301B821-A1FF-4177-AEE7-76D212191A09}</a:tableStyleId>
              </a:tblPr>
              <a:tblGrid>
                <a:gridCol w="557811">
                  <a:extLst>
                    <a:ext uri="{9D8B030D-6E8A-4147-A177-3AD203B41FA5}">
                      <a16:colId xmlns:a16="http://schemas.microsoft.com/office/drawing/2014/main" val="20000"/>
                    </a:ext>
                  </a:extLst>
                </a:gridCol>
                <a:gridCol w="1008000">
                  <a:extLst>
                    <a:ext uri="{9D8B030D-6E8A-4147-A177-3AD203B41FA5}">
                      <a16:colId xmlns:a16="http://schemas.microsoft.com/office/drawing/2014/main" val="20001"/>
                    </a:ext>
                  </a:extLst>
                </a:gridCol>
                <a:gridCol w="808627">
                  <a:extLst>
                    <a:ext uri="{9D8B030D-6E8A-4147-A177-3AD203B41FA5}">
                      <a16:colId xmlns:a16="http://schemas.microsoft.com/office/drawing/2014/main" val="20002"/>
                    </a:ext>
                  </a:extLst>
                </a:gridCol>
                <a:gridCol w="808627">
                  <a:extLst>
                    <a:ext uri="{9D8B030D-6E8A-4147-A177-3AD203B41FA5}">
                      <a16:colId xmlns:a16="http://schemas.microsoft.com/office/drawing/2014/main" val="20003"/>
                    </a:ext>
                  </a:extLst>
                </a:gridCol>
                <a:gridCol w="808627">
                  <a:extLst>
                    <a:ext uri="{9D8B030D-6E8A-4147-A177-3AD203B41FA5}">
                      <a16:colId xmlns:a16="http://schemas.microsoft.com/office/drawing/2014/main" val="20004"/>
                    </a:ext>
                  </a:extLst>
                </a:gridCol>
                <a:gridCol w="808627">
                  <a:extLst>
                    <a:ext uri="{9D8B030D-6E8A-4147-A177-3AD203B41FA5}">
                      <a16:colId xmlns:a16="http://schemas.microsoft.com/office/drawing/2014/main" val="20005"/>
                    </a:ext>
                  </a:extLst>
                </a:gridCol>
                <a:gridCol w="808627">
                  <a:extLst>
                    <a:ext uri="{9D8B030D-6E8A-4147-A177-3AD203B41FA5}">
                      <a16:colId xmlns:a16="http://schemas.microsoft.com/office/drawing/2014/main" val="20006"/>
                    </a:ext>
                  </a:extLst>
                </a:gridCol>
                <a:gridCol w="808627">
                  <a:extLst>
                    <a:ext uri="{9D8B030D-6E8A-4147-A177-3AD203B41FA5}">
                      <a16:colId xmlns:a16="http://schemas.microsoft.com/office/drawing/2014/main" val="20007"/>
                    </a:ext>
                  </a:extLst>
                </a:gridCol>
                <a:gridCol w="808627">
                  <a:extLst>
                    <a:ext uri="{9D8B030D-6E8A-4147-A177-3AD203B41FA5}">
                      <a16:colId xmlns:a16="http://schemas.microsoft.com/office/drawing/2014/main" val="20008"/>
                    </a:ext>
                  </a:extLst>
                </a:gridCol>
                <a:gridCol w="808627">
                  <a:extLst>
                    <a:ext uri="{9D8B030D-6E8A-4147-A177-3AD203B41FA5}">
                      <a16:colId xmlns:a16="http://schemas.microsoft.com/office/drawing/2014/main" val="20009"/>
                    </a:ext>
                  </a:extLst>
                </a:gridCol>
                <a:gridCol w="808627">
                  <a:extLst>
                    <a:ext uri="{9D8B030D-6E8A-4147-A177-3AD203B41FA5}">
                      <a16:colId xmlns:a16="http://schemas.microsoft.com/office/drawing/2014/main" val="20010"/>
                    </a:ext>
                  </a:extLst>
                </a:gridCol>
                <a:gridCol w="808627">
                  <a:extLst>
                    <a:ext uri="{9D8B030D-6E8A-4147-A177-3AD203B41FA5}">
                      <a16:colId xmlns:a16="http://schemas.microsoft.com/office/drawing/2014/main" val="20011"/>
                    </a:ext>
                  </a:extLst>
                </a:gridCol>
                <a:gridCol w="808627">
                  <a:extLst>
                    <a:ext uri="{9D8B030D-6E8A-4147-A177-3AD203B41FA5}">
                      <a16:colId xmlns:a16="http://schemas.microsoft.com/office/drawing/2014/main" val="20012"/>
                    </a:ext>
                  </a:extLst>
                </a:gridCol>
                <a:gridCol w="808627">
                  <a:extLst>
                    <a:ext uri="{9D8B030D-6E8A-4147-A177-3AD203B41FA5}">
                      <a16:colId xmlns:a16="http://schemas.microsoft.com/office/drawing/2014/main" val="20013"/>
                    </a:ext>
                  </a:extLst>
                </a:gridCol>
              </a:tblGrid>
              <a:tr h="720000">
                <a:tc>
                  <a:txBody>
                    <a:bodyPr/>
                    <a:lstStyle/>
                    <a:p>
                      <a:pPr algn="l">
                        <a:lnSpc>
                          <a:spcPct val="100000"/>
                        </a:lnSpc>
                        <a:spcBef>
                          <a:spcPts val="0"/>
                        </a:spcBef>
                        <a:spcAft>
                          <a:spcPts val="0"/>
                        </a:spcAft>
                      </a:pPr>
                      <a:endParaRPr lang="en-GB" sz="1000" b="0" i="0" u="none" strike="noStrike" spc="0" baseline="0" dirty="0">
                        <a:solidFill>
                          <a:schemeClr val="bg1"/>
                        </a:solidFill>
                        <a:latin typeface="Verdana"/>
                      </a:endParaRPr>
                    </a:p>
                  </a:txBody>
                  <a:tcPr marL="116789" marR="116789" anchor="ctr"/>
                </a:tc>
                <a:tc>
                  <a:txBody>
                    <a:bodyPr/>
                    <a:lstStyle/>
                    <a:p>
                      <a:pPr algn="l">
                        <a:lnSpc>
                          <a:spcPct val="100000"/>
                        </a:lnSpc>
                        <a:spcBef>
                          <a:spcPts val="0"/>
                        </a:spcBef>
                        <a:spcAft>
                          <a:spcPts val="0"/>
                        </a:spcAft>
                      </a:pPr>
                      <a:endParaRPr lang="en-GB" sz="1000" b="0" i="0" u="none" strike="noStrike" spc="0" baseline="0" dirty="0">
                        <a:solidFill>
                          <a:schemeClr val="bg1"/>
                        </a:solidFill>
                        <a:latin typeface="Verdana"/>
                      </a:endParaRP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‘14</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Un-Wtd </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(606)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‘14</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Wtd</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(582)</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indent="0" algn="ctr" defTabSz="914400" rtl="0" eaLnBrk="1" latinLnBrk="0" hangingPunct="1">
                        <a:lnSpc>
                          <a:spcPct val="100000"/>
                        </a:lnSpc>
                        <a:spcBef>
                          <a:spcPts val="0"/>
                        </a:spcBef>
                        <a:spcAft>
                          <a:spcPts val="0"/>
                        </a:spcAft>
                      </a:pPr>
                      <a:r>
                        <a:rPr lang="en-GB" sz="1000" b="0" i="0" u="none" strike="noStrike" kern="1200" spc="0" baseline="0" dirty="0">
                          <a:solidFill>
                            <a:schemeClr val="bg1"/>
                          </a:solidFill>
                          <a:latin typeface="Verdana"/>
                          <a:ea typeface="+mn-ea"/>
                          <a:cs typeface="+mn-cs"/>
                        </a:rPr>
                        <a:t>July ‘14</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Un-wtd</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(560)</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July ‘14</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(570)</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‘15</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Un-wtd</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(468)</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‘15</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Wtd</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(516)</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July ‘15</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(534)</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July ‘15</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(552)</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(536)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(538)</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July ’16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(582)</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July ‘16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(592)</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extLst>
                  <a:ext uri="{0D108BD9-81ED-4DB2-BD59-A6C34878D82A}">
                    <a16:rowId xmlns:a16="http://schemas.microsoft.com/office/drawing/2014/main" val="10000"/>
                  </a:ext>
                </a:extLst>
              </a:tr>
              <a:tr h="288000">
                <a:tc rowSpan="2">
                  <a:txBody>
                    <a:bodyPr/>
                    <a:lstStyle/>
                    <a:p>
                      <a:pPr marL="0" indent="0" algn="l">
                        <a:lnSpc>
                          <a:spcPct val="100000"/>
                        </a:lnSpc>
                        <a:spcBef>
                          <a:spcPts val="0"/>
                        </a:spcBef>
                        <a:spcAft>
                          <a:spcPts val="0"/>
                        </a:spcAft>
                      </a:pPr>
                      <a:r>
                        <a:rPr lang="en-GB" sz="1000" u="none" strike="noStrike" spc="0" baseline="0" dirty="0"/>
                        <a:t>GEN-</a:t>
                      </a:r>
                    </a:p>
                    <a:p>
                      <a:pPr marL="0" indent="0" algn="l">
                        <a:lnSpc>
                          <a:spcPct val="100000"/>
                        </a:lnSpc>
                        <a:spcBef>
                          <a:spcPts val="0"/>
                        </a:spcBef>
                        <a:spcAft>
                          <a:spcPts val="0"/>
                        </a:spcAft>
                      </a:pPr>
                      <a:r>
                        <a:rPr lang="en-GB" sz="1000" u="none" strike="noStrike" spc="0" baseline="0" dirty="0"/>
                        <a:t>DER</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Male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1"/>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Female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2"/>
                  </a:ext>
                </a:extLst>
              </a:tr>
              <a:tr h="288000">
                <a:tc rowSpan="5">
                  <a:txBody>
                    <a:bodyPr/>
                    <a:lstStyle/>
                    <a:p>
                      <a:pPr marL="0" indent="0" algn="l">
                        <a:lnSpc>
                          <a:spcPct val="100000"/>
                        </a:lnSpc>
                        <a:spcBef>
                          <a:spcPts val="0"/>
                        </a:spcBef>
                        <a:spcAft>
                          <a:spcPts val="0"/>
                        </a:spcAft>
                      </a:pPr>
                      <a:r>
                        <a:rPr lang="en-GB" sz="1000" u="none" strike="noStrike" spc="0" baseline="0" dirty="0"/>
                        <a:t>AGE</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16-34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3"/>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35-44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4"/>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45-54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23</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5"/>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55-64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6"/>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65+</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7"/>
                  </a:ext>
                </a:extLst>
              </a:tr>
              <a:tr h="288000">
                <a:tc rowSpan="2">
                  <a:txBody>
                    <a:bodyPr/>
                    <a:lstStyle/>
                    <a:p>
                      <a:pPr marL="0" indent="0" algn="l">
                        <a:lnSpc>
                          <a:spcPct val="100000"/>
                        </a:lnSpc>
                        <a:spcBef>
                          <a:spcPts val="0"/>
                        </a:spcBef>
                        <a:spcAft>
                          <a:spcPts val="0"/>
                        </a:spcAft>
                      </a:pPr>
                      <a:r>
                        <a:rPr lang="en-GB" sz="1000" u="none" strike="noStrike" spc="0" baseline="0" dirty="0"/>
                        <a:t>SEG</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ABC1</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65</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8"/>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C2DE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35</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9"/>
                  </a:ext>
                </a:extLst>
              </a:tr>
              <a:tr h="288000">
                <a:tc rowSpan="3">
                  <a:txBody>
                    <a:bodyPr/>
                    <a:lstStyle/>
                    <a:p>
                      <a:pPr marL="0" indent="0" algn="l">
                        <a:lnSpc>
                          <a:spcPct val="100000"/>
                        </a:lnSpc>
                        <a:spcBef>
                          <a:spcPts val="0"/>
                        </a:spcBef>
                        <a:spcAft>
                          <a:spcPts val="0"/>
                        </a:spcAft>
                      </a:pPr>
                      <a:r>
                        <a:rPr lang="en-GB" sz="1000" u="none" strike="noStrike" spc="0" baseline="0" dirty="0"/>
                        <a:t>AREA</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West</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38</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10"/>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East / South</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11"/>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North</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807121680"/>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B9EC900-F0DF-42AA-9C39-771920821D20}"/>
              </a:ext>
            </a:extLst>
          </p:cNvPr>
          <p:cNvSpPr>
            <a:spLocks noGrp="1"/>
          </p:cNvSpPr>
          <p:nvPr>
            <p:ph type="title"/>
          </p:nvPr>
        </p:nvSpPr>
        <p:spPr>
          <a:xfrm>
            <a:off x="334963" y="828675"/>
            <a:ext cx="10808914" cy="652463"/>
          </a:xfrm>
        </p:spPr>
        <p:txBody>
          <a:bodyPr>
            <a:normAutofit/>
          </a:bodyPr>
          <a:lstStyle/>
          <a:p>
            <a:r>
              <a:rPr lang="en-US" dirty="0"/>
              <a:t>Demographic profile of drivers in sample</a:t>
            </a:r>
            <a:endParaRPr lang="en-GB" dirty="0"/>
          </a:p>
        </p:txBody>
      </p:sp>
      <p:sp>
        <p:nvSpPr>
          <p:cNvPr id="7" name="Text Placeholder 6">
            <a:extLst>
              <a:ext uri="{FF2B5EF4-FFF2-40B4-BE49-F238E27FC236}">
                <a16:creationId xmlns:a16="http://schemas.microsoft.com/office/drawing/2014/main" id="{ACC12334-5E1E-49CD-8C87-1B938796B70E}"/>
              </a:ext>
            </a:extLst>
          </p:cNvPr>
          <p:cNvSpPr>
            <a:spLocks noGrp="1"/>
          </p:cNvSpPr>
          <p:nvPr>
            <p:ph type="body" sz="quarter" idx="11"/>
          </p:nvPr>
        </p:nvSpPr>
        <p:spPr/>
        <p:txBody>
          <a:bodyPr/>
          <a:lstStyle/>
          <a:p>
            <a:r>
              <a:rPr lang="en-GB" dirty="0"/>
              <a:t>Appendix I</a:t>
            </a:r>
          </a:p>
        </p:txBody>
      </p:sp>
      <p:graphicFrame>
        <p:nvGraphicFramePr>
          <p:cNvPr id="10" name="Content Placeholder 7">
            <a:extLst>
              <a:ext uri="{FF2B5EF4-FFF2-40B4-BE49-F238E27FC236}">
                <a16:creationId xmlns:a16="http://schemas.microsoft.com/office/drawing/2014/main" id="{ED84988F-CE3E-4DFB-93C1-D1F6AE4E2E37}"/>
              </a:ext>
            </a:extLst>
          </p:cNvPr>
          <p:cNvGraphicFramePr>
            <a:graphicFrameLocks noGrp="1"/>
          </p:cNvGraphicFramePr>
          <p:nvPr>
            <p:ph type="tbl" sz="quarter" idx="13"/>
            <p:extLst>
              <p:ext uri="{D42A27DB-BD31-4B8C-83A1-F6EECF244321}">
                <p14:modId xmlns:p14="http://schemas.microsoft.com/office/powerpoint/2010/main" val="933456554"/>
              </p:ext>
            </p:extLst>
          </p:nvPr>
        </p:nvGraphicFramePr>
        <p:xfrm>
          <a:off x="519951" y="1664814"/>
          <a:ext cx="10855184" cy="4345200"/>
        </p:xfrm>
        <a:graphic>
          <a:graphicData uri="http://schemas.openxmlformats.org/drawingml/2006/table">
            <a:tbl>
              <a:tblPr firstRow="1" firstCol="1" bandRow="1">
                <a:tableStyleId>{B301B821-A1FF-4177-AEE7-76D212191A09}</a:tableStyleId>
              </a:tblPr>
              <a:tblGrid>
                <a:gridCol w="733657">
                  <a:extLst>
                    <a:ext uri="{9D8B030D-6E8A-4147-A177-3AD203B41FA5}">
                      <a16:colId xmlns:a16="http://schemas.microsoft.com/office/drawing/2014/main" val="20000"/>
                    </a:ext>
                  </a:extLst>
                </a:gridCol>
                <a:gridCol w="1678527">
                  <a:extLst>
                    <a:ext uri="{9D8B030D-6E8A-4147-A177-3AD203B41FA5}">
                      <a16:colId xmlns:a16="http://schemas.microsoft.com/office/drawing/2014/main" val="20001"/>
                    </a:ext>
                  </a:extLst>
                </a:gridCol>
                <a:gridCol w="778124">
                  <a:extLst>
                    <a:ext uri="{9D8B030D-6E8A-4147-A177-3AD203B41FA5}">
                      <a16:colId xmlns:a16="http://schemas.microsoft.com/office/drawing/2014/main" val="20002"/>
                    </a:ext>
                  </a:extLst>
                </a:gridCol>
                <a:gridCol w="780292">
                  <a:extLst>
                    <a:ext uri="{9D8B030D-6E8A-4147-A177-3AD203B41FA5}">
                      <a16:colId xmlns:a16="http://schemas.microsoft.com/office/drawing/2014/main" val="20003"/>
                    </a:ext>
                  </a:extLst>
                </a:gridCol>
                <a:gridCol w="860573">
                  <a:extLst>
                    <a:ext uri="{9D8B030D-6E8A-4147-A177-3AD203B41FA5}">
                      <a16:colId xmlns:a16="http://schemas.microsoft.com/office/drawing/2014/main" val="20004"/>
                    </a:ext>
                  </a:extLst>
                </a:gridCol>
                <a:gridCol w="860573">
                  <a:extLst>
                    <a:ext uri="{9D8B030D-6E8A-4147-A177-3AD203B41FA5}">
                      <a16:colId xmlns:a16="http://schemas.microsoft.com/office/drawing/2014/main" val="20005"/>
                    </a:ext>
                  </a:extLst>
                </a:gridCol>
                <a:gridCol w="860573">
                  <a:extLst>
                    <a:ext uri="{9D8B030D-6E8A-4147-A177-3AD203B41FA5}">
                      <a16:colId xmlns:a16="http://schemas.microsoft.com/office/drawing/2014/main" val="20006"/>
                    </a:ext>
                  </a:extLst>
                </a:gridCol>
                <a:gridCol w="860573">
                  <a:extLst>
                    <a:ext uri="{9D8B030D-6E8A-4147-A177-3AD203B41FA5}">
                      <a16:colId xmlns:a16="http://schemas.microsoft.com/office/drawing/2014/main" val="20007"/>
                    </a:ext>
                  </a:extLst>
                </a:gridCol>
                <a:gridCol w="860573">
                  <a:extLst>
                    <a:ext uri="{9D8B030D-6E8A-4147-A177-3AD203B41FA5}">
                      <a16:colId xmlns:a16="http://schemas.microsoft.com/office/drawing/2014/main" val="20008"/>
                    </a:ext>
                  </a:extLst>
                </a:gridCol>
                <a:gridCol w="860573">
                  <a:extLst>
                    <a:ext uri="{9D8B030D-6E8A-4147-A177-3AD203B41FA5}">
                      <a16:colId xmlns:a16="http://schemas.microsoft.com/office/drawing/2014/main" val="20009"/>
                    </a:ext>
                  </a:extLst>
                </a:gridCol>
                <a:gridCol w="860573">
                  <a:extLst>
                    <a:ext uri="{9D8B030D-6E8A-4147-A177-3AD203B41FA5}">
                      <a16:colId xmlns:a16="http://schemas.microsoft.com/office/drawing/2014/main" val="20010"/>
                    </a:ext>
                  </a:extLst>
                </a:gridCol>
                <a:gridCol w="860573">
                  <a:extLst>
                    <a:ext uri="{9D8B030D-6E8A-4147-A177-3AD203B41FA5}">
                      <a16:colId xmlns:a16="http://schemas.microsoft.com/office/drawing/2014/main" val="20011"/>
                    </a:ext>
                  </a:extLst>
                </a:gridCol>
              </a:tblGrid>
              <a:tr h="720000">
                <a:tc>
                  <a:txBody>
                    <a:bodyPr/>
                    <a:lstStyle/>
                    <a:p>
                      <a:pPr algn="l">
                        <a:lnSpc>
                          <a:spcPct val="100000"/>
                        </a:lnSpc>
                        <a:spcBef>
                          <a:spcPts val="0"/>
                        </a:spcBef>
                        <a:spcAft>
                          <a:spcPts val="0"/>
                        </a:spcAft>
                      </a:pPr>
                      <a:endParaRPr lang="en-GB" sz="1000" b="0" i="0" u="none" strike="noStrike" spc="0" baseline="0" dirty="0">
                        <a:solidFill>
                          <a:schemeClr val="bg1"/>
                        </a:solidFill>
                        <a:latin typeface="Verdana"/>
                      </a:endParaRPr>
                    </a:p>
                  </a:txBody>
                  <a:tcPr marL="116789" marR="116789" anchor="ctr"/>
                </a:tc>
                <a:tc>
                  <a:txBody>
                    <a:bodyPr/>
                    <a:lstStyle/>
                    <a:p>
                      <a:pPr algn="l">
                        <a:lnSpc>
                          <a:spcPct val="100000"/>
                        </a:lnSpc>
                        <a:spcBef>
                          <a:spcPts val="0"/>
                        </a:spcBef>
                        <a:spcAft>
                          <a:spcPts val="0"/>
                        </a:spcAft>
                      </a:pPr>
                      <a:endParaRPr lang="en-GB" sz="1000" b="0" i="0" u="none" strike="noStrike" spc="0" baseline="0" dirty="0">
                        <a:solidFill>
                          <a:schemeClr val="bg1"/>
                        </a:solidFill>
                        <a:latin typeface="Verdana"/>
                      </a:endParaRP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Mar ‘17</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(600)</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Mar ‘17</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(600)</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Aug ‘17</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(525)</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Aug ‘17</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(556)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‘18</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(561)</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18</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(591)</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Aug ‘18</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(589)</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Aug ’18</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(601)</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Nov ‘19</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(519)</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Nov ‘19</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(519)</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extLst>
                  <a:ext uri="{0D108BD9-81ED-4DB2-BD59-A6C34878D82A}">
                    <a16:rowId xmlns:a16="http://schemas.microsoft.com/office/drawing/2014/main" val="10000"/>
                  </a:ext>
                </a:extLst>
              </a:tr>
              <a:tr h="288000">
                <a:tc rowSpan="2">
                  <a:txBody>
                    <a:bodyPr/>
                    <a:lstStyle/>
                    <a:p>
                      <a:pPr marL="0" indent="0" algn="l">
                        <a:lnSpc>
                          <a:spcPct val="100000"/>
                        </a:lnSpc>
                        <a:spcBef>
                          <a:spcPts val="0"/>
                        </a:spcBef>
                        <a:spcAft>
                          <a:spcPts val="0"/>
                        </a:spcAft>
                      </a:pPr>
                      <a:r>
                        <a:rPr lang="en-GB" sz="1000" u="none" strike="noStrike" spc="0" baseline="0" dirty="0"/>
                        <a:t>GENDER</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Male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51</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54</a:t>
                      </a:r>
                    </a:p>
                  </a:txBody>
                  <a:tcPr marL="116789" marR="116789" anchor="ctr"/>
                </a:tc>
                <a:extLst>
                  <a:ext uri="{0D108BD9-81ED-4DB2-BD59-A6C34878D82A}">
                    <a16:rowId xmlns:a16="http://schemas.microsoft.com/office/drawing/2014/main" val="10001"/>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Female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49</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46</a:t>
                      </a:r>
                    </a:p>
                  </a:txBody>
                  <a:tcPr marL="116789" marR="116789" anchor="ctr"/>
                </a:tc>
                <a:extLst>
                  <a:ext uri="{0D108BD9-81ED-4DB2-BD59-A6C34878D82A}">
                    <a16:rowId xmlns:a16="http://schemas.microsoft.com/office/drawing/2014/main" val="10002"/>
                  </a:ext>
                </a:extLst>
              </a:tr>
              <a:tr h="288000">
                <a:tc rowSpan="5">
                  <a:txBody>
                    <a:bodyPr/>
                    <a:lstStyle/>
                    <a:p>
                      <a:pPr marL="0" indent="0" algn="l">
                        <a:lnSpc>
                          <a:spcPct val="100000"/>
                        </a:lnSpc>
                        <a:spcBef>
                          <a:spcPts val="0"/>
                        </a:spcBef>
                        <a:spcAft>
                          <a:spcPts val="0"/>
                        </a:spcAft>
                      </a:pPr>
                      <a:r>
                        <a:rPr lang="en-GB" sz="1000" u="none" strike="noStrike" spc="0" baseline="0" dirty="0"/>
                        <a:t>AGE</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16-34 </a:t>
                      </a:r>
                    </a:p>
                    <a:p>
                      <a:pPr marL="0" indent="0" algn="l">
                        <a:lnSpc>
                          <a:spcPct val="100000"/>
                        </a:lnSpc>
                        <a:spcBef>
                          <a:spcPts val="0"/>
                        </a:spcBef>
                        <a:spcAft>
                          <a:spcPts val="0"/>
                        </a:spcAft>
                      </a:pPr>
                      <a:r>
                        <a:rPr lang="en-GB" sz="1200" u="none" strike="noStrike" spc="0" baseline="0" dirty="0"/>
                        <a:t>(17-34 from Nov ‘19)</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24</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23</a:t>
                      </a:r>
                    </a:p>
                  </a:txBody>
                  <a:tcPr marL="116789" marR="116789" anchor="ctr"/>
                </a:tc>
                <a:extLst>
                  <a:ext uri="{0D108BD9-81ED-4DB2-BD59-A6C34878D82A}">
                    <a16:rowId xmlns:a16="http://schemas.microsoft.com/office/drawing/2014/main" val="10003"/>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35-44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18</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17</a:t>
                      </a:r>
                    </a:p>
                  </a:txBody>
                  <a:tcPr marL="116789" marR="116789" anchor="ctr"/>
                </a:tc>
                <a:extLst>
                  <a:ext uri="{0D108BD9-81ED-4DB2-BD59-A6C34878D82A}">
                    <a16:rowId xmlns:a16="http://schemas.microsoft.com/office/drawing/2014/main" val="10004"/>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45-54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21</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21</a:t>
                      </a:r>
                    </a:p>
                  </a:txBody>
                  <a:tcPr marL="116789" marR="116789" anchor="ctr"/>
                </a:tc>
                <a:extLst>
                  <a:ext uri="{0D108BD9-81ED-4DB2-BD59-A6C34878D82A}">
                    <a16:rowId xmlns:a16="http://schemas.microsoft.com/office/drawing/2014/main" val="10005"/>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55-64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17</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18</a:t>
                      </a:r>
                    </a:p>
                  </a:txBody>
                  <a:tcPr marL="116789" marR="116789" anchor="ctr"/>
                </a:tc>
                <a:extLst>
                  <a:ext uri="{0D108BD9-81ED-4DB2-BD59-A6C34878D82A}">
                    <a16:rowId xmlns:a16="http://schemas.microsoft.com/office/drawing/2014/main" val="10006"/>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65+</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19</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21</a:t>
                      </a:r>
                    </a:p>
                  </a:txBody>
                  <a:tcPr marL="116789" marR="116789" anchor="ctr"/>
                </a:tc>
                <a:extLst>
                  <a:ext uri="{0D108BD9-81ED-4DB2-BD59-A6C34878D82A}">
                    <a16:rowId xmlns:a16="http://schemas.microsoft.com/office/drawing/2014/main" val="10007"/>
                  </a:ext>
                </a:extLst>
              </a:tr>
              <a:tr h="288000">
                <a:tc rowSpan="2">
                  <a:txBody>
                    <a:bodyPr/>
                    <a:lstStyle/>
                    <a:p>
                      <a:pPr marL="0" indent="0" algn="l">
                        <a:lnSpc>
                          <a:spcPct val="100000"/>
                        </a:lnSpc>
                        <a:spcBef>
                          <a:spcPts val="0"/>
                        </a:spcBef>
                        <a:spcAft>
                          <a:spcPts val="0"/>
                        </a:spcAft>
                      </a:pPr>
                      <a:r>
                        <a:rPr lang="en-GB" sz="1000" u="none" strike="noStrike" spc="0" baseline="0" dirty="0"/>
                        <a:t>SEG</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ABC1</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61</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65</a:t>
                      </a:r>
                    </a:p>
                  </a:txBody>
                  <a:tcPr marL="116789" marR="116789" anchor="ctr"/>
                </a:tc>
                <a:extLst>
                  <a:ext uri="{0D108BD9-81ED-4DB2-BD59-A6C34878D82A}">
                    <a16:rowId xmlns:a16="http://schemas.microsoft.com/office/drawing/2014/main" val="10008"/>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C2DE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39</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extLst>
                  <a:ext uri="{0D108BD9-81ED-4DB2-BD59-A6C34878D82A}">
                    <a16:rowId xmlns:a16="http://schemas.microsoft.com/office/drawing/2014/main" val="10009"/>
                  </a:ext>
                </a:extLst>
              </a:tr>
              <a:tr h="288000">
                <a:tc rowSpan="3">
                  <a:txBody>
                    <a:bodyPr/>
                    <a:lstStyle/>
                    <a:p>
                      <a:pPr marL="0" indent="0" algn="l">
                        <a:lnSpc>
                          <a:spcPct val="100000"/>
                        </a:lnSpc>
                        <a:spcBef>
                          <a:spcPts val="0"/>
                        </a:spcBef>
                        <a:spcAft>
                          <a:spcPts val="0"/>
                        </a:spcAft>
                      </a:pPr>
                      <a:r>
                        <a:rPr lang="en-GB" sz="1000" u="none" strike="noStrike" spc="0" baseline="0" dirty="0"/>
                        <a:t>REGION</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West</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37</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42</a:t>
                      </a:r>
                    </a:p>
                  </a:txBody>
                  <a:tcPr marL="116789" marR="116789" anchor="ctr"/>
                </a:tc>
                <a:extLst>
                  <a:ext uri="{0D108BD9-81ED-4DB2-BD59-A6C34878D82A}">
                    <a16:rowId xmlns:a16="http://schemas.microsoft.com/office/drawing/2014/main" val="10010"/>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East / South</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36</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32</a:t>
                      </a:r>
                    </a:p>
                  </a:txBody>
                  <a:tcPr marL="116789" marR="116789" anchor="ctr"/>
                </a:tc>
                <a:extLst>
                  <a:ext uri="{0D108BD9-81ED-4DB2-BD59-A6C34878D82A}">
                    <a16:rowId xmlns:a16="http://schemas.microsoft.com/office/drawing/2014/main" val="10011"/>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North</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27</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26</a:t>
                      </a:r>
                    </a:p>
                  </a:txBody>
                  <a:tcPr marL="116789" marR="116789" anchor="ct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561341342"/>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B9EC900-F0DF-42AA-9C39-771920821D20}"/>
              </a:ext>
            </a:extLst>
          </p:cNvPr>
          <p:cNvSpPr>
            <a:spLocks noGrp="1"/>
          </p:cNvSpPr>
          <p:nvPr>
            <p:ph type="title"/>
          </p:nvPr>
        </p:nvSpPr>
        <p:spPr>
          <a:xfrm>
            <a:off x="334963" y="828675"/>
            <a:ext cx="10808914" cy="652463"/>
          </a:xfrm>
        </p:spPr>
        <p:txBody>
          <a:bodyPr>
            <a:normAutofit/>
          </a:bodyPr>
          <a:lstStyle/>
          <a:p>
            <a:r>
              <a:rPr lang="en-US" dirty="0"/>
              <a:t>Demographic profile of drivers in sample</a:t>
            </a:r>
            <a:endParaRPr lang="en-GB" dirty="0"/>
          </a:p>
        </p:txBody>
      </p:sp>
      <p:sp>
        <p:nvSpPr>
          <p:cNvPr id="7" name="Text Placeholder 6">
            <a:extLst>
              <a:ext uri="{FF2B5EF4-FFF2-40B4-BE49-F238E27FC236}">
                <a16:creationId xmlns:a16="http://schemas.microsoft.com/office/drawing/2014/main" id="{ACC12334-5E1E-49CD-8C87-1B938796B70E}"/>
              </a:ext>
            </a:extLst>
          </p:cNvPr>
          <p:cNvSpPr>
            <a:spLocks noGrp="1"/>
          </p:cNvSpPr>
          <p:nvPr>
            <p:ph type="body" sz="quarter" idx="11"/>
          </p:nvPr>
        </p:nvSpPr>
        <p:spPr/>
        <p:txBody>
          <a:bodyPr/>
          <a:lstStyle/>
          <a:p>
            <a:r>
              <a:rPr lang="en-GB" dirty="0"/>
              <a:t>Appendix I</a:t>
            </a:r>
          </a:p>
        </p:txBody>
      </p:sp>
      <p:graphicFrame>
        <p:nvGraphicFramePr>
          <p:cNvPr id="10" name="Content Placeholder 7">
            <a:extLst>
              <a:ext uri="{FF2B5EF4-FFF2-40B4-BE49-F238E27FC236}">
                <a16:creationId xmlns:a16="http://schemas.microsoft.com/office/drawing/2014/main" id="{ED84988F-CE3E-4DFB-93C1-D1F6AE4E2E37}"/>
              </a:ext>
            </a:extLst>
          </p:cNvPr>
          <p:cNvGraphicFramePr>
            <a:graphicFrameLocks noGrp="1"/>
          </p:cNvGraphicFramePr>
          <p:nvPr>
            <p:ph type="tbl" sz="quarter" idx="13"/>
            <p:extLst>
              <p:ext uri="{D42A27DB-BD31-4B8C-83A1-F6EECF244321}">
                <p14:modId xmlns:p14="http://schemas.microsoft.com/office/powerpoint/2010/main" val="414067015"/>
              </p:ext>
            </p:extLst>
          </p:nvPr>
        </p:nvGraphicFramePr>
        <p:xfrm>
          <a:off x="519953" y="1664814"/>
          <a:ext cx="10074161" cy="4176000"/>
        </p:xfrm>
        <a:graphic>
          <a:graphicData uri="http://schemas.openxmlformats.org/drawingml/2006/table">
            <a:tbl>
              <a:tblPr firstRow="1" firstCol="1" bandRow="1">
                <a:tableStyleId>{B301B821-A1FF-4177-AEE7-76D212191A09}</a:tableStyleId>
              </a:tblPr>
              <a:tblGrid>
                <a:gridCol w="795005">
                  <a:extLst>
                    <a:ext uri="{9D8B030D-6E8A-4147-A177-3AD203B41FA5}">
                      <a16:colId xmlns:a16="http://schemas.microsoft.com/office/drawing/2014/main" val="20000"/>
                    </a:ext>
                  </a:extLst>
                </a:gridCol>
                <a:gridCol w="1818884">
                  <a:extLst>
                    <a:ext uri="{9D8B030D-6E8A-4147-A177-3AD203B41FA5}">
                      <a16:colId xmlns:a16="http://schemas.microsoft.com/office/drawing/2014/main" val="20001"/>
                    </a:ext>
                  </a:extLst>
                </a:gridCol>
                <a:gridCol w="932534">
                  <a:extLst>
                    <a:ext uri="{9D8B030D-6E8A-4147-A177-3AD203B41FA5}">
                      <a16:colId xmlns:a16="http://schemas.microsoft.com/office/drawing/2014/main" val="20012"/>
                    </a:ext>
                  </a:extLst>
                </a:gridCol>
                <a:gridCol w="932534">
                  <a:extLst>
                    <a:ext uri="{9D8B030D-6E8A-4147-A177-3AD203B41FA5}">
                      <a16:colId xmlns:a16="http://schemas.microsoft.com/office/drawing/2014/main" val="20013"/>
                    </a:ext>
                  </a:extLst>
                </a:gridCol>
                <a:gridCol w="932534">
                  <a:extLst>
                    <a:ext uri="{9D8B030D-6E8A-4147-A177-3AD203B41FA5}">
                      <a16:colId xmlns:a16="http://schemas.microsoft.com/office/drawing/2014/main" val="20004"/>
                    </a:ext>
                  </a:extLst>
                </a:gridCol>
                <a:gridCol w="932534">
                  <a:extLst>
                    <a:ext uri="{9D8B030D-6E8A-4147-A177-3AD203B41FA5}">
                      <a16:colId xmlns:a16="http://schemas.microsoft.com/office/drawing/2014/main" val="20005"/>
                    </a:ext>
                  </a:extLst>
                </a:gridCol>
                <a:gridCol w="932534">
                  <a:extLst>
                    <a:ext uri="{9D8B030D-6E8A-4147-A177-3AD203B41FA5}">
                      <a16:colId xmlns:a16="http://schemas.microsoft.com/office/drawing/2014/main" val="1373120450"/>
                    </a:ext>
                  </a:extLst>
                </a:gridCol>
                <a:gridCol w="932534">
                  <a:extLst>
                    <a:ext uri="{9D8B030D-6E8A-4147-A177-3AD203B41FA5}">
                      <a16:colId xmlns:a16="http://schemas.microsoft.com/office/drawing/2014/main" val="432795896"/>
                    </a:ext>
                  </a:extLst>
                </a:gridCol>
                <a:gridCol w="932534">
                  <a:extLst>
                    <a:ext uri="{9D8B030D-6E8A-4147-A177-3AD203B41FA5}">
                      <a16:colId xmlns:a16="http://schemas.microsoft.com/office/drawing/2014/main" val="555316081"/>
                    </a:ext>
                  </a:extLst>
                </a:gridCol>
                <a:gridCol w="932534">
                  <a:extLst>
                    <a:ext uri="{9D8B030D-6E8A-4147-A177-3AD203B41FA5}">
                      <a16:colId xmlns:a16="http://schemas.microsoft.com/office/drawing/2014/main" val="3648786934"/>
                    </a:ext>
                  </a:extLst>
                </a:gridCol>
              </a:tblGrid>
              <a:tr h="720000">
                <a:tc>
                  <a:txBody>
                    <a:bodyPr/>
                    <a:lstStyle/>
                    <a:p>
                      <a:pPr algn="l">
                        <a:lnSpc>
                          <a:spcPct val="100000"/>
                        </a:lnSpc>
                        <a:spcBef>
                          <a:spcPts val="0"/>
                        </a:spcBef>
                        <a:spcAft>
                          <a:spcPts val="0"/>
                        </a:spcAft>
                      </a:pPr>
                      <a:endParaRPr lang="en-GB" sz="1000" b="0" i="0" u="none" strike="noStrike" spc="0" baseline="0" dirty="0">
                        <a:solidFill>
                          <a:schemeClr val="bg1"/>
                        </a:solidFill>
                        <a:latin typeface="Verdana"/>
                      </a:endParaRPr>
                    </a:p>
                  </a:txBody>
                  <a:tcPr marL="116789" marR="116789" anchor="ctr"/>
                </a:tc>
                <a:tc>
                  <a:txBody>
                    <a:bodyPr/>
                    <a:lstStyle/>
                    <a:p>
                      <a:pPr algn="l">
                        <a:lnSpc>
                          <a:spcPct val="100000"/>
                        </a:lnSpc>
                        <a:spcBef>
                          <a:spcPts val="0"/>
                        </a:spcBef>
                        <a:spcAft>
                          <a:spcPts val="0"/>
                        </a:spcAft>
                      </a:pPr>
                      <a:endParaRPr lang="en-GB" sz="1000" b="0" i="0" u="none" strike="noStrike" spc="0" baseline="0" dirty="0">
                        <a:solidFill>
                          <a:schemeClr val="bg1"/>
                        </a:solidFill>
                        <a:latin typeface="Verdana"/>
                      </a:endParaRP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Aug ‘20</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(504)</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Aug ’20 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(504)</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‘21</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(507)</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‘21</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(507)</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Aug ‘21</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(536)</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a:t>
                      </a:r>
                      <a:endParaRPr lang="en-GB" sz="1000" b="0" i="0" u="none" strike="noStrike" kern="1200" spc="0" baseline="0" dirty="0">
                        <a:solidFill>
                          <a:schemeClr val="bg1"/>
                        </a:solidFill>
                        <a:latin typeface="Verdana"/>
                        <a:ea typeface="+mn-ea"/>
                        <a:cs typeface="+mn-cs"/>
                      </a:endParaRP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Feb ‘22</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(514)</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a:t>
                      </a:r>
                      <a:endParaRPr lang="en-GB" sz="1000" b="0" i="0" u="none" strike="noStrike" kern="1200" spc="0" baseline="0" dirty="0">
                        <a:solidFill>
                          <a:schemeClr val="bg1"/>
                        </a:solidFill>
                        <a:latin typeface="Verdana"/>
                        <a:ea typeface="+mn-ea"/>
                        <a:cs typeface="+mn-cs"/>
                      </a:endParaRP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Aug ‘24</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(508)</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a:t>
                      </a:r>
                      <a:endParaRPr lang="en-GB" sz="1000" b="0" i="0" u="none" strike="noStrike" kern="1200" spc="0" baseline="0" dirty="0">
                        <a:solidFill>
                          <a:schemeClr val="bg1"/>
                        </a:solidFill>
                        <a:latin typeface="Verdana"/>
                        <a:ea typeface="+mn-ea"/>
                        <a:cs typeface="+mn-cs"/>
                      </a:endParaRP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Feb ’25</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(556)</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a:t>
                      </a:r>
                      <a:endParaRPr lang="en-GB" sz="1000" b="0" i="0" u="none" strike="noStrike" kern="1200" spc="0" baseline="0" dirty="0">
                        <a:solidFill>
                          <a:schemeClr val="bg1"/>
                        </a:solidFill>
                        <a:latin typeface="Verdana"/>
                        <a:ea typeface="+mn-ea"/>
                        <a:cs typeface="+mn-cs"/>
                      </a:endParaRPr>
                    </a:p>
                  </a:txBody>
                  <a:tcPr marL="116789" marR="116789" anchor="ctr"/>
                </a:tc>
                <a:extLst>
                  <a:ext uri="{0D108BD9-81ED-4DB2-BD59-A6C34878D82A}">
                    <a16:rowId xmlns:a16="http://schemas.microsoft.com/office/drawing/2014/main" val="10000"/>
                  </a:ext>
                </a:extLst>
              </a:tr>
              <a:tr h="288000">
                <a:tc rowSpan="2">
                  <a:txBody>
                    <a:bodyPr/>
                    <a:lstStyle/>
                    <a:p>
                      <a:pPr marL="0" indent="0" algn="l">
                        <a:lnSpc>
                          <a:spcPct val="100000"/>
                        </a:lnSpc>
                        <a:spcBef>
                          <a:spcPts val="0"/>
                        </a:spcBef>
                        <a:spcAft>
                          <a:spcPts val="0"/>
                        </a:spcAft>
                      </a:pPr>
                      <a:r>
                        <a:rPr lang="en-GB" sz="1000" u="none" strike="noStrike" spc="0" baseline="0" dirty="0"/>
                        <a:t>GENDER</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Male</a:t>
                      </a:r>
                      <a:endParaRPr lang="en-GB" sz="1200" b="0" i="0" u="none" strike="noStrike" spc="0" baseline="0" dirty="0">
                        <a:solidFill>
                          <a:srgbClr val="333333"/>
                        </a:solidFill>
                        <a:latin typeface="Verdana"/>
                      </a:endParaRPr>
                    </a:p>
                  </a:txBody>
                  <a:tcPr marL="116789" marR="116789" anchor="ctr"/>
                </a:tc>
                <a:tc>
                  <a:txBody>
                    <a:bodyPr/>
                    <a:lstStyle/>
                    <a:p>
                      <a:pPr algn="ctr"/>
                      <a:r>
                        <a:rPr lang="en-GB" sz="1200" dirty="0">
                          <a:solidFill>
                            <a:schemeClr val="tx1"/>
                          </a:solidFill>
                        </a:rPr>
                        <a:t>59</a:t>
                      </a:r>
                    </a:p>
                  </a:txBody>
                  <a:tcPr/>
                </a:tc>
                <a:tc>
                  <a:txBody>
                    <a:bodyPr/>
                    <a:lstStyle/>
                    <a:p>
                      <a:pPr algn="ctr"/>
                      <a:r>
                        <a:rPr lang="en-GB" sz="1200" dirty="0">
                          <a:solidFill>
                            <a:schemeClr val="tx1"/>
                          </a:solidFill>
                        </a:rPr>
                        <a:t>54</a:t>
                      </a:r>
                    </a:p>
                  </a:txBody>
                  <a:tcPr/>
                </a:tc>
                <a:tc>
                  <a:txBody>
                    <a:bodyPr/>
                    <a:lstStyle/>
                    <a:p>
                      <a:pPr algn="ctr"/>
                      <a:r>
                        <a:rPr lang="en-GB" sz="1200" dirty="0">
                          <a:solidFill>
                            <a:schemeClr val="tx1"/>
                          </a:solidFill>
                        </a:rPr>
                        <a:t>52</a:t>
                      </a:r>
                    </a:p>
                  </a:txBody>
                  <a:tcPr/>
                </a:tc>
                <a:tc>
                  <a:txBody>
                    <a:bodyPr/>
                    <a:lstStyle/>
                    <a:p>
                      <a:pPr algn="ctr"/>
                      <a:r>
                        <a:rPr lang="en-GB" sz="1200" dirty="0">
                          <a:solidFill>
                            <a:schemeClr val="tx1"/>
                          </a:solidFill>
                        </a:rPr>
                        <a:t>54</a:t>
                      </a:r>
                    </a:p>
                  </a:txBody>
                  <a:tcPr/>
                </a:tc>
                <a:tc>
                  <a:txBody>
                    <a:bodyPr/>
                    <a:lstStyle/>
                    <a:p>
                      <a:pPr algn="ctr"/>
                      <a:r>
                        <a:rPr lang="en-GB" sz="1200" dirty="0">
                          <a:solidFill>
                            <a:schemeClr val="tx1"/>
                          </a:solidFill>
                        </a:rPr>
                        <a:t>54</a:t>
                      </a:r>
                    </a:p>
                  </a:txBody>
                  <a:tcPr/>
                </a:tc>
                <a:tc>
                  <a:txBody>
                    <a:bodyPr/>
                    <a:lstStyle/>
                    <a:p>
                      <a:pPr algn="ctr"/>
                      <a:r>
                        <a:rPr lang="en-GB" sz="1200" dirty="0">
                          <a:solidFill>
                            <a:schemeClr val="tx1"/>
                          </a:solidFill>
                        </a:rPr>
                        <a:t>54</a:t>
                      </a:r>
                    </a:p>
                  </a:txBody>
                  <a:tcPr/>
                </a:tc>
                <a:tc>
                  <a:txBody>
                    <a:bodyPr/>
                    <a:lstStyle/>
                    <a:p>
                      <a:pPr algn="ctr"/>
                      <a:r>
                        <a:rPr lang="en-GB" sz="1200" dirty="0">
                          <a:solidFill>
                            <a:schemeClr val="tx1"/>
                          </a:solidFill>
                        </a:rPr>
                        <a:t>54</a:t>
                      </a:r>
                    </a:p>
                  </a:txBody>
                  <a:tcPr/>
                </a:tc>
                <a:tc>
                  <a:txBody>
                    <a:bodyPr/>
                    <a:lstStyle/>
                    <a:p>
                      <a:pPr algn="ctr"/>
                      <a:r>
                        <a:rPr lang="en-US" sz="1200" dirty="0">
                          <a:solidFill>
                            <a:schemeClr val="tx1"/>
                          </a:solidFill>
                        </a:rPr>
                        <a:t>53</a:t>
                      </a:r>
                      <a:endParaRPr lang="en-GB" sz="1200" dirty="0">
                        <a:solidFill>
                          <a:schemeClr val="tx1"/>
                        </a:solidFill>
                      </a:endParaRPr>
                    </a:p>
                  </a:txBody>
                  <a:tcPr/>
                </a:tc>
                <a:extLst>
                  <a:ext uri="{0D108BD9-81ED-4DB2-BD59-A6C34878D82A}">
                    <a16:rowId xmlns:a16="http://schemas.microsoft.com/office/drawing/2014/main" val="10001"/>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Female</a:t>
                      </a:r>
                      <a:endParaRPr lang="en-GB" sz="1200" b="0" i="0" u="none" strike="noStrike" spc="0" baseline="0" dirty="0">
                        <a:solidFill>
                          <a:srgbClr val="333333"/>
                        </a:solidFill>
                        <a:latin typeface="Verdana"/>
                      </a:endParaRPr>
                    </a:p>
                  </a:txBody>
                  <a:tcPr marL="116789" marR="11678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46</a:t>
                      </a:r>
                      <a:endParaRPr lang="en-GB" sz="1200" dirty="0">
                        <a:solidFill>
                          <a:schemeClr val="tx1"/>
                        </a:solidFill>
                      </a:endParaRPr>
                    </a:p>
                  </a:txBody>
                  <a:tcPr/>
                </a:tc>
                <a:extLst>
                  <a:ext uri="{0D108BD9-81ED-4DB2-BD59-A6C34878D82A}">
                    <a16:rowId xmlns:a16="http://schemas.microsoft.com/office/drawing/2014/main" val="10002"/>
                  </a:ext>
                </a:extLst>
              </a:tr>
              <a:tr h="288000">
                <a:tc rowSpan="5">
                  <a:txBody>
                    <a:bodyPr/>
                    <a:lstStyle/>
                    <a:p>
                      <a:pPr marL="0" indent="0" algn="l">
                        <a:lnSpc>
                          <a:spcPct val="100000"/>
                        </a:lnSpc>
                        <a:spcBef>
                          <a:spcPts val="0"/>
                        </a:spcBef>
                        <a:spcAft>
                          <a:spcPts val="0"/>
                        </a:spcAft>
                      </a:pPr>
                      <a:r>
                        <a:rPr lang="en-GB" sz="1000" u="none" strike="noStrike" spc="0" baseline="0" dirty="0"/>
                        <a:t>AGE</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17-34 </a:t>
                      </a:r>
                    </a:p>
                  </a:txBody>
                  <a:tcPr marL="116789" marR="116789" anchor="ctr"/>
                </a:tc>
                <a:tc>
                  <a:txBody>
                    <a:bodyPr/>
                    <a:lstStyle/>
                    <a:p>
                      <a:pPr algn="ctr" rtl="0" fontAlgn="ctr"/>
                      <a:r>
                        <a:rPr lang="en-GB" sz="1200" b="0" i="0" u="none" strike="noStrike" dirty="0">
                          <a:solidFill>
                            <a:srgbClr val="4B4F56"/>
                          </a:solidFill>
                          <a:effectLst/>
                          <a:latin typeface="+mn-lt"/>
                        </a:rPr>
                        <a:t>25</a:t>
                      </a:r>
                    </a:p>
                  </a:txBody>
                  <a:tcPr marL="9525" marR="9525" marT="9525" marB="0" anchor="ctr"/>
                </a:tc>
                <a:tc>
                  <a:txBody>
                    <a:bodyPr/>
                    <a:lstStyle/>
                    <a:p>
                      <a:pPr algn="ctr" rtl="0" fontAlgn="ctr"/>
                      <a:r>
                        <a:rPr lang="en-GB" sz="1200" b="0" i="0" u="none" strike="noStrike" dirty="0">
                          <a:solidFill>
                            <a:srgbClr val="4B4F56"/>
                          </a:solidFill>
                          <a:effectLst/>
                          <a:latin typeface="+mn-lt"/>
                        </a:rPr>
                        <a:t>23</a:t>
                      </a:r>
                    </a:p>
                  </a:txBody>
                  <a:tcPr marL="9525" marR="9525" marT="9525" marB="0" anchor="ctr"/>
                </a:tc>
                <a:tc>
                  <a:txBody>
                    <a:bodyPr/>
                    <a:lstStyle/>
                    <a:p>
                      <a:pPr algn="ctr" rtl="0" fontAlgn="ctr"/>
                      <a:r>
                        <a:rPr lang="en-GB" sz="1200" b="0" i="0" u="none" strike="noStrike" dirty="0">
                          <a:solidFill>
                            <a:srgbClr val="4B4F56"/>
                          </a:solidFill>
                          <a:effectLst/>
                          <a:latin typeface="+mn-lt"/>
                        </a:rPr>
                        <a:t>25</a:t>
                      </a:r>
                    </a:p>
                  </a:txBody>
                  <a:tcPr marL="9525" marR="9525" marT="9525" marB="0" anchor="ctr"/>
                </a:tc>
                <a:tc>
                  <a:txBody>
                    <a:bodyPr/>
                    <a:lstStyle/>
                    <a:p>
                      <a:pPr algn="ctr" rtl="0" fontAlgn="ctr"/>
                      <a:r>
                        <a:rPr lang="en-GB" sz="1200" b="0" i="0" u="none" strike="noStrike" dirty="0">
                          <a:solidFill>
                            <a:srgbClr val="4B4F56"/>
                          </a:solidFill>
                          <a:effectLst/>
                          <a:latin typeface="+mn-lt"/>
                        </a:rPr>
                        <a:t>23</a:t>
                      </a:r>
                    </a:p>
                  </a:txBody>
                  <a:tcPr marL="9525" marR="9525" marT="9525" marB="0" anchor="ctr"/>
                </a:tc>
                <a:tc>
                  <a:txBody>
                    <a:bodyPr/>
                    <a:lstStyle/>
                    <a:p>
                      <a:pPr algn="ctr" rtl="0" fontAlgn="ctr"/>
                      <a:r>
                        <a:rPr lang="en-US" sz="1200" b="0" i="0" u="none" strike="noStrike" dirty="0">
                          <a:solidFill>
                            <a:srgbClr val="4B4F56"/>
                          </a:solidFill>
                          <a:effectLst/>
                          <a:latin typeface="+mn-lt"/>
                        </a:rPr>
                        <a:t>23</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GB" sz="1200" b="0" i="0" u="none" strike="noStrike" dirty="0">
                          <a:solidFill>
                            <a:srgbClr val="4B4F56"/>
                          </a:solidFill>
                          <a:effectLst/>
                          <a:latin typeface="+mn-lt"/>
                        </a:rPr>
                        <a:t>23</a:t>
                      </a:r>
                    </a:p>
                  </a:txBody>
                  <a:tcPr marL="9525" marR="9525" marT="9525" marB="0" anchor="ctr"/>
                </a:tc>
                <a:tc>
                  <a:txBody>
                    <a:bodyPr/>
                    <a:lstStyle/>
                    <a:p>
                      <a:pPr algn="ctr" rtl="0" fontAlgn="ctr"/>
                      <a:r>
                        <a:rPr lang="en-GB" sz="1200" b="0" i="0" u="none" strike="noStrike" dirty="0">
                          <a:solidFill>
                            <a:srgbClr val="4B4F56"/>
                          </a:solidFill>
                          <a:effectLst/>
                          <a:latin typeface="+mn-lt"/>
                        </a:rPr>
                        <a:t>23</a:t>
                      </a:r>
                    </a:p>
                  </a:txBody>
                  <a:tcPr marL="9525" marR="9525" marT="9525" marB="0" anchor="ctr"/>
                </a:tc>
                <a:tc>
                  <a:txBody>
                    <a:bodyPr/>
                    <a:lstStyle/>
                    <a:p>
                      <a:pPr algn="ctr" rtl="0" fontAlgn="ctr"/>
                      <a:r>
                        <a:rPr lang="en-US" sz="1200" b="0" i="0" u="none" strike="noStrike" dirty="0">
                          <a:solidFill>
                            <a:srgbClr val="4B4F56"/>
                          </a:solidFill>
                          <a:effectLst/>
                          <a:latin typeface="+mn-lt"/>
                        </a:rPr>
                        <a:t>22</a:t>
                      </a:r>
                      <a:endParaRPr lang="en-GB" sz="1200" b="0" i="0" u="none" strike="noStrike" dirty="0">
                        <a:solidFill>
                          <a:srgbClr val="4B4F56"/>
                        </a:solidFill>
                        <a:effectLst/>
                        <a:latin typeface="+mn-lt"/>
                      </a:endParaRPr>
                    </a:p>
                  </a:txBody>
                  <a:tcPr marL="9525" marR="9525" marT="9525" marB="0" anchor="ctr"/>
                </a:tc>
                <a:extLst>
                  <a:ext uri="{0D108BD9-81ED-4DB2-BD59-A6C34878D82A}">
                    <a16:rowId xmlns:a16="http://schemas.microsoft.com/office/drawing/2014/main" val="10003"/>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35-44</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17</a:t>
                      </a:r>
                    </a:p>
                  </a:txBody>
                  <a:tcPr marL="9525" marR="9525" marT="9525" marB="0" anchor="ctr"/>
                </a:tc>
                <a:tc>
                  <a:txBody>
                    <a:bodyPr/>
                    <a:lstStyle/>
                    <a:p>
                      <a:pPr algn="ctr" rtl="0" fontAlgn="ctr"/>
                      <a:r>
                        <a:rPr lang="en-GB" sz="1200" b="0" i="0" u="none" strike="noStrike" dirty="0">
                          <a:solidFill>
                            <a:srgbClr val="4B4F56"/>
                          </a:solidFill>
                          <a:effectLst/>
                          <a:latin typeface="+mn-lt"/>
                        </a:rPr>
                        <a:t>17</a:t>
                      </a:r>
                    </a:p>
                  </a:txBody>
                  <a:tcPr marL="9525" marR="9525" marT="9525" marB="0" anchor="ctr"/>
                </a:tc>
                <a:tc>
                  <a:txBody>
                    <a:bodyPr/>
                    <a:lstStyle/>
                    <a:p>
                      <a:pPr algn="ctr" rtl="0" fontAlgn="ctr"/>
                      <a:r>
                        <a:rPr lang="en-GB" sz="1200" b="0" i="0" u="none" strike="noStrike" dirty="0">
                          <a:solidFill>
                            <a:srgbClr val="4B4F56"/>
                          </a:solidFill>
                          <a:effectLst/>
                          <a:latin typeface="+mn-lt"/>
                        </a:rPr>
                        <a:t>18</a:t>
                      </a:r>
                    </a:p>
                  </a:txBody>
                  <a:tcPr marL="9525" marR="9525" marT="9525" marB="0" anchor="ctr"/>
                </a:tc>
                <a:tc>
                  <a:txBody>
                    <a:bodyPr/>
                    <a:lstStyle/>
                    <a:p>
                      <a:pPr algn="ctr" rtl="0" fontAlgn="ctr"/>
                      <a:r>
                        <a:rPr lang="en-GB" sz="1200" b="0" i="0" u="none" strike="noStrike" dirty="0">
                          <a:solidFill>
                            <a:srgbClr val="4B4F56"/>
                          </a:solidFill>
                          <a:effectLst/>
                          <a:latin typeface="+mn-lt"/>
                        </a:rPr>
                        <a:t>17</a:t>
                      </a:r>
                    </a:p>
                  </a:txBody>
                  <a:tcPr marL="9525" marR="9525" marT="9525" marB="0" anchor="ctr"/>
                </a:tc>
                <a:tc>
                  <a:txBody>
                    <a:bodyPr/>
                    <a:lstStyle/>
                    <a:p>
                      <a:pPr algn="ctr" rtl="0" fontAlgn="ctr"/>
                      <a:r>
                        <a:rPr lang="en-US" sz="1200" b="0" i="0" u="none" strike="noStrike" dirty="0">
                          <a:solidFill>
                            <a:srgbClr val="4B4F56"/>
                          </a:solidFill>
                          <a:effectLst/>
                          <a:latin typeface="+mn-lt"/>
                        </a:rPr>
                        <a:t>17</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GB" sz="1200" b="0" i="0" u="none" strike="noStrike" dirty="0">
                          <a:solidFill>
                            <a:srgbClr val="4B4F56"/>
                          </a:solidFill>
                          <a:effectLst/>
                          <a:latin typeface="+mn-lt"/>
                        </a:rPr>
                        <a:t>17</a:t>
                      </a:r>
                    </a:p>
                  </a:txBody>
                  <a:tcPr marL="9525" marR="9525" marT="9525" marB="0" anchor="ctr"/>
                </a:tc>
                <a:tc>
                  <a:txBody>
                    <a:bodyPr/>
                    <a:lstStyle/>
                    <a:p>
                      <a:pPr algn="ctr" rtl="0" fontAlgn="ctr"/>
                      <a:r>
                        <a:rPr lang="en-GB" sz="1200" b="0" i="0" u="none" strike="noStrike" dirty="0">
                          <a:solidFill>
                            <a:srgbClr val="4B4F56"/>
                          </a:solidFill>
                          <a:effectLst/>
                          <a:latin typeface="+mn-lt"/>
                        </a:rPr>
                        <a:t>17</a:t>
                      </a:r>
                    </a:p>
                  </a:txBody>
                  <a:tcPr marL="9525" marR="9525" marT="9525" marB="0" anchor="ctr"/>
                </a:tc>
                <a:tc>
                  <a:txBody>
                    <a:bodyPr/>
                    <a:lstStyle/>
                    <a:p>
                      <a:pPr algn="ctr" rtl="0" fontAlgn="ctr"/>
                      <a:r>
                        <a:rPr lang="en-US" sz="1200" b="0" i="0" u="none" strike="noStrike" dirty="0">
                          <a:solidFill>
                            <a:srgbClr val="4B4F56"/>
                          </a:solidFill>
                          <a:effectLst/>
                          <a:latin typeface="+mn-lt"/>
                        </a:rPr>
                        <a:t>17</a:t>
                      </a:r>
                      <a:endParaRPr lang="en-GB" sz="1200" b="0" i="0" u="none" strike="noStrike" dirty="0">
                        <a:solidFill>
                          <a:srgbClr val="4B4F56"/>
                        </a:solidFill>
                        <a:effectLst/>
                        <a:latin typeface="+mn-lt"/>
                      </a:endParaRPr>
                    </a:p>
                  </a:txBody>
                  <a:tcPr marL="9525" marR="9525" marT="9525" marB="0" anchor="ctr"/>
                </a:tc>
                <a:extLst>
                  <a:ext uri="{0D108BD9-81ED-4DB2-BD59-A6C34878D82A}">
                    <a16:rowId xmlns:a16="http://schemas.microsoft.com/office/drawing/2014/main" val="10004"/>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45-54</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17</a:t>
                      </a: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GB" sz="1200" b="0" i="0" u="none" strike="noStrike" dirty="0">
                          <a:solidFill>
                            <a:srgbClr val="4B4F56"/>
                          </a:solidFill>
                          <a:effectLst/>
                          <a:latin typeface="+mn-lt"/>
                        </a:rPr>
                        <a:t>19</a:t>
                      </a: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US" sz="1200" b="0" i="0" u="none" strike="noStrike" dirty="0">
                          <a:solidFill>
                            <a:srgbClr val="4B4F56"/>
                          </a:solidFill>
                          <a:effectLst/>
                          <a:latin typeface="+mn-lt"/>
                        </a:rPr>
                        <a:t>21</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US" sz="1200" b="0" i="0" u="none" strike="noStrike" dirty="0">
                          <a:solidFill>
                            <a:srgbClr val="4B4F56"/>
                          </a:solidFill>
                          <a:effectLst/>
                          <a:latin typeface="+mn-lt"/>
                        </a:rPr>
                        <a:t>21</a:t>
                      </a:r>
                      <a:endParaRPr lang="en-GB" sz="1200" b="0" i="0" u="none" strike="noStrike" dirty="0">
                        <a:solidFill>
                          <a:srgbClr val="4B4F56"/>
                        </a:solidFill>
                        <a:effectLst/>
                        <a:latin typeface="+mn-lt"/>
                      </a:endParaRPr>
                    </a:p>
                  </a:txBody>
                  <a:tcPr marL="9525" marR="9525" marT="9525" marB="0" anchor="ctr"/>
                </a:tc>
                <a:extLst>
                  <a:ext uri="{0D108BD9-81ED-4DB2-BD59-A6C34878D82A}">
                    <a16:rowId xmlns:a16="http://schemas.microsoft.com/office/drawing/2014/main" val="10005"/>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55-64</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GB" sz="1200" b="0" i="0" u="none" strike="noStrike" dirty="0">
                          <a:solidFill>
                            <a:srgbClr val="4B4F56"/>
                          </a:solidFill>
                          <a:effectLst/>
                          <a:latin typeface="+mn-lt"/>
                        </a:rPr>
                        <a:t>18</a:t>
                      </a:r>
                    </a:p>
                  </a:txBody>
                  <a:tcPr marL="9525" marR="9525" marT="9525" marB="0" anchor="ctr"/>
                </a:tc>
                <a:tc>
                  <a:txBody>
                    <a:bodyPr/>
                    <a:lstStyle/>
                    <a:p>
                      <a:pPr algn="ctr" rtl="0" fontAlgn="ctr"/>
                      <a:r>
                        <a:rPr lang="en-GB" sz="1200" b="0" i="0" u="none" strike="noStrike" dirty="0">
                          <a:solidFill>
                            <a:srgbClr val="4B4F56"/>
                          </a:solidFill>
                          <a:effectLst/>
                          <a:latin typeface="+mn-lt"/>
                        </a:rPr>
                        <a:t>18</a:t>
                      </a:r>
                    </a:p>
                  </a:txBody>
                  <a:tcPr marL="9525" marR="9525" marT="9525" marB="0" anchor="ctr"/>
                </a:tc>
                <a:tc>
                  <a:txBody>
                    <a:bodyPr/>
                    <a:lstStyle/>
                    <a:p>
                      <a:pPr algn="ctr" rtl="0" fontAlgn="ctr"/>
                      <a:r>
                        <a:rPr lang="en-GB" sz="1200" b="0" i="0" u="none" strike="noStrike" dirty="0">
                          <a:solidFill>
                            <a:srgbClr val="4B4F56"/>
                          </a:solidFill>
                          <a:effectLst/>
                          <a:latin typeface="+mn-lt"/>
                        </a:rPr>
                        <a:t>18</a:t>
                      </a:r>
                    </a:p>
                  </a:txBody>
                  <a:tcPr marL="9525" marR="9525" marT="9525" marB="0" anchor="ctr"/>
                </a:tc>
                <a:tc>
                  <a:txBody>
                    <a:bodyPr/>
                    <a:lstStyle/>
                    <a:p>
                      <a:pPr algn="ctr" rtl="0" fontAlgn="ctr"/>
                      <a:r>
                        <a:rPr lang="en-US" sz="1200" b="0" i="0" u="none" strike="noStrike" dirty="0">
                          <a:solidFill>
                            <a:srgbClr val="4B4F56"/>
                          </a:solidFill>
                          <a:effectLst/>
                          <a:latin typeface="+mn-lt"/>
                        </a:rPr>
                        <a:t>18</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GB" sz="1200" b="0" i="0" u="none" strike="noStrike" dirty="0">
                          <a:solidFill>
                            <a:srgbClr val="4B4F56"/>
                          </a:solidFill>
                          <a:effectLst/>
                          <a:latin typeface="+mn-lt"/>
                        </a:rPr>
                        <a:t>18</a:t>
                      </a:r>
                    </a:p>
                  </a:txBody>
                  <a:tcPr marL="9525" marR="9525" marT="9525" marB="0" anchor="ctr"/>
                </a:tc>
                <a:tc>
                  <a:txBody>
                    <a:bodyPr/>
                    <a:lstStyle/>
                    <a:p>
                      <a:pPr algn="ctr" rtl="0" fontAlgn="ctr"/>
                      <a:r>
                        <a:rPr lang="en-GB" sz="1200" b="0" i="0" u="none" strike="noStrike" dirty="0">
                          <a:solidFill>
                            <a:srgbClr val="4B4F56"/>
                          </a:solidFill>
                          <a:effectLst/>
                          <a:latin typeface="+mn-lt"/>
                        </a:rPr>
                        <a:t>18</a:t>
                      </a:r>
                    </a:p>
                  </a:txBody>
                  <a:tcPr marL="9525" marR="9525" marT="9525" marB="0" anchor="ctr"/>
                </a:tc>
                <a:tc>
                  <a:txBody>
                    <a:bodyPr/>
                    <a:lstStyle/>
                    <a:p>
                      <a:pPr algn="ctr" rtl="0" fontAlgn="ctr"/>
                      <a:r>
                        <a:rPr lang="en-US" sz="1200" b="0" i="0" u="none" strike="noStrike" dirty="0">
                          <a:solidFill>
                            <a:srgbClr val="4B4F56"/>
                          </a:solidFill>
                          <a:effectLst/>
                          <a:latin typeface="+mn-lt"/>
                        </a:rPr>
                        <a:t>18</a:t>
                      </a:r>
                      <a:endParaRPr lang="en-GB" sz="1200" b="0" i="0" u="none" strike="noStrike" dirty="0">
                        <a:solidFill>
                          <a:srgbClr val="4B4F56"/>
                        </a:solidFill>
                        <a:effectLst/>
                        <a:latin typeface="+mn-lt"/>
                      </a:endParaRPr>
                    </a:p>
                  </a:txBody>
                  <a:tcPr marL="9525" marR="9525" marT="9525" marB="0" anchor="ctr"/>
                </a:tc>
                <a:extLst>
                  <a:ext uri="{0D108BD9-81ED-4DB2-BD59-A6C34878D82A}">
                    <a16:rowId xmlns:a16="http://schemas.microsoft.com/office/drawing/2014/main" val="10006"/>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65+</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20</a:t>
                      </a: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GB" sz="1200" b="0" i="0" u="none" strike="noStrike" dirty="0">
                          <a:solidFill>
                            <a:srgbClr val="4B4F56"/>
                          </a:solidFill>
                          <a:effectLst/>
                          <a:latin typeface="+mn-lt"/>
                        </a:rPr>
                        <a:t>20</a:t>
                      </a: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US" sz="1200" b="0" i="0" u="none" strike="noStrike" dirty="0">
                          <a:solidFill>
                            <a:srgbClr val="4B4F56"/>
                          </a:solidFill>
                          <a:effectLst/>
                          <a:latin typeface="+mn-lt"/>
                        </a:rPr>
                        <a:t>21</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US" sz="1200" b="0" i="0" u="none" strike="noStrike" dirty="0">
                          <a:solidFill>
                            <a:srgbClr val="4B4F56"/>
                          </a:solidFill>
                          <a:effectLst/>
                          <a:latin typeface="+mn-lt"/>
                        </a:rPr>
                        <a:t>21</a:t>
                      </a:r>
                      <a:endParaRPr lang="en-GB" sz="1200" b="0" i="0" u="none" strike="noStrike" dirty="0">
                        <a:solidFill>
                          <a:srgbClr val="4B4F56"/>
                        </a:solidFill>
                        <a:effectLst/>
                        <a:latin typeface="+mn-lt"/>
                      </a:endParaRPr>
                    </a:p>
                  </a:txBody>
                  <a:tcPr marL="9525" marR="9525" marT="9525" marB="0" anchor="ctr"/>
                </a:tc>
                <a:extLst>
                  <a:ext uri="{0D108BD9-81ED-4DB2-BD59-A6C34878D82A}">
                    <a16:rowId xmlns:a16="http://schemas.microsoft.com/office/drawing/2014/main" val="10007"/>
                  </a:ext>
                </a:extLst>
              </a:tr>
              <a:tr h="288000">
                <a:tc rowSpan="2">
                  <a:txBody>
                    <a:bodyPr/>
                    <a:lstStyle/>
                    <a:p>
                      <a:pPr marL="0" indent="0" algn="l">
                        <a:lnSpc>
                          <a:spcPct val="100000"/>
                        </a:lnSpc>
                        <a:spcBef>
                          <a:spcPts val="0"/>
                        </a:spcBef>
                        <a:spcAft>
                          <a:spcPts val="0"/>
                        </a:spcAft>
                      </a:pPr>
                      <a:r>
                        <a:rPr lang="en-GB" sz="1000" u="none" strike="noStrike" spc="0" baseline="0" dirty="0"/>
                        <a:t>SEG</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ABC1</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62</a:t>
                      </a:r>
                    </a:p>
                  </a:txBody>
                  <a:tcPr marL="9525" marR="9525" marT="9525" marB="0" anchor="ctr"/>
                </a:tc>
                <a:tc>
                  <a:txBody>
                    <a:bodyPr/>
                    <a:lstStyle/>
                    <a:p>
                      <a:pPr algn="ctr" rtl="0" fontAlgn="ctr"/>
                      <a:r>
                        <a:rPr lang="en-GB" sz="1200" b="0" i="0" u="none" strike="noStrike" dirty="0">
                          <a:solidFill>
                            <a:srgbClr val="4B4F56"/>
                          </a:solidFill>
                          <a:effectLst/>
                          <a:latin typeface="+mn-lt"/>
                        </a:rPr>
                        <a:t>65</a:t>
                      </a:r>
                    </a:p>
                  </a:txBody>
                  <a:tcPr marL="9525" marR="9525" marT="9525" marB="0" anchor="ctr"/>
                </a:tc>
                <a:tc>
                  <a:txBody>
                    <a:bodyPr/>
                    <a:lstStyle/>
                    <a:p>
                      <a:pPr algn="ctr" rtl="0" fontAlgn="ctr"/>
                      <a:r>
                        <a:rPr lang="en-GB" sz="1200" b="0" i="0" u="none" strike="noStrike" dirty="0">
                          <a:solidFill>
                            <a:srgbClr val="4B4F56"/>
                          </a:solidFill>
                          <a:effectLst/>
                          <a:latin typeface="+mn-lt"/>
                        </a:rPr>
                        <a:t>64</a:t>
                      </a:r>
                    </a:p>
                  </a:txBody>
                  <a:tcPr marL="9525" marR="9525" marT="9525" marB="0" anchor="ctr"/>
                </a:tc>
                <a:tc>
                  <a:txBody>
                    <a:bodyPr/>
                    <a:lstStyle/>
                    <a:p>
                      <a:pPr algn="ctr" rtl="0" fontAlgn="ctr"/>
                      <a:r>
                        <a:rPr lang="en-GB" sz="1200" b="0" i="0" u="none" strike="noStrike" dirty="0">
                          <a:solidFill>
                            <a:srgbClr val="4B4F56"/>
                          </a:solidFill>
                          <a:effectLst/>
                          <a:latin typeface="+mn-lt"/>
                        </a:rPr>
                        <a:t>65</a:t>
                      </a:r>
                    </a:p>
                  </a:txBody>
                  <a:tcPr marL="9525" marR="9525" marT="9525" marB="0" anchor="ctr"/>
                </a:tc>
                <a:tc>
                  <a:txBody>
                    <a:bodyPr/>
                    <a:lstStyle/>
                    <a:p>
                      <a:pPr algn="ctr" rtl="0" fontAlgn="ctr"/>
                      <a:r>
                        <a:rPr lang="en-US" sz="1200" b="0" i="0" u="none" strike="noStrike" dirty="0">
                          <a:solidFill>
                            <a:srgbClr val="4B4F56"/>
                          </a:solidFill>
                          <a:effectLst/>
                          <a:latin typeface="+mn-lt"/>
                        </a:rPr>
                        <a:t>65</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GB" sz="1200" b="0" i="0" u="none" strike="noStrike" dirty="0">
                          <a:solidFill>
                            <a:srgbClr val="4B4F56"/>
                          </a:solidFill>
                          <a:effectLst/>
                          <a:latin typeface="+mn-lt"/>
                        </a:rPr>
                        <a:t>65</a:t>
                      </a:r>
                    </a:p>
                  </a:txBody>
                  <a:tcPr marL="9525" marR="9525" marT="9525" marB="0" anchor="ctr"/>
                </a:tc>
                <a:tc>
                  <a:txBody>
                    <a:bodyPr/>
                    <a:lstStyle/>
                    <a:p>
                      <a:pPr algn="ctr" rtl="0" fontAlgn="ctr"/>
                      <a:r>
                        <a:rPr lang="en-GB" sz="1200" b="0" i="0" u="none" strike="noStrike" dirty="0">
                          <a:solidFill>
                            <a:srgbClr val="4B4F56"/>
                          </a:solidFill>
                          <a:effectLst/>
                          <a:latin typeface="+mn-lt"/>
                        </a:rPr>
                        <a:t>64</a:t>
                      </a:r>
                    </a:p>
                  </a:txBody>
                  <a:tcPr marL="9525" marR="9525" marT="9525" marB="0" anchor="ctr"/>
                </a:tc>
                <a:tc>
                  <a:txBody>
                    <a:bodyPr/>
                    <a:lstStyle/>
                    <a:p>
                      <a:pPr algn="ctr" rtl="0" fontAlgn="ctr"/>
                      <a:r>
                        <a:rPr lang="en-US" sz="1200" b="0" i="0" u="none" strike="noStrike" dirty="0">
                          <a:solidFill>
                            <a:srgbClr val="4B4F56"/>
                          </a:solidFill>
                          <a:effectLst/>
                          <a:latin typeface="+mn-lt"/>
                        </a:rPr>
                        <a:t>65</a:t>
                      </a:r>
                      <a:endParaRPr lang="en-GB" sz="1200" b="0" i="0" u="none" strike="noStrike" dirty="0">
                        <a:solidFill>
                          <a:srgbClr val="4B4F56"/>
                        </a:solidFill>
                        <a:effectLst/>
                        <a:latin typeface="+mn-lt"/>
                      </a:endParaRPr>
                    </a:p>
                  </a:txBody>
                  <a:tcPr marL="9525" marR="9525" marT="9525" marB="0" anchor="ctr"/>
                </a:tc>
                <a:extLst>
                  <a:ext uri="{0D108BD9-81ED-4DB2-BD59-A6C34878D82A}">
                    <a16:rowId xmlns:a16="http://schemas.microsoft.com/office/drawing/2014/main" val="10008"/>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C2DE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38</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36</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extLst>
                  <a:ext uri="{0D108BD9-81ED-4DB2-BD59-A6C34878D82A}">
                    <a16:rowId xmlns:a16="http://schemas.microsoft.com/office/drawing/2014/main" val="10009"/>
                  </a:ext>
                </a:extLst>
              </a:tr>
              <a:tr h="288000">
                <a:tc rowSpan="3">
                  <a:txBody>
                    <a:bodyPr/>
                    <a:lstStyle/>
                    <a:p>
                      <a:pPr marL="0" indent="0" algn="l">
                        <a:lnSpc>
                          <a:spcPct val="100000"/>
                        </a:lnSpc>
                        <a:spcBef>
                          <a:spcPts val="0"/>
                        </a:spcBef>
                        <a:spcAft>
                          <a:spcPts val="0"/>
                        </a:spcAft>
                      </a:pPr>
                      <a:r>
                        <a:rPr lang="en-GB" sz="1000" u="none" strike="noStrike" spc="0" baseline="0" dirty="0"/>
                        <a:t>REGION</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West</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36</a:t>
                      </a:r>
                    </a:p>
                  </a:txBody>
                  <a:tcPr marL="9525" marR="9525" marT="9525" marB="0"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42</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45</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42</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43</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41</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40</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37</a:t>
                      </a:r>
                    </a:p>
                  </a:txBody>
                  <a:tcPr marL="116789" marR="116789" anchor="ctr"/>
                </a:tc>
                <a:extLst>
                  <a:ext uri="{0D108BD9-81ED-4DB2-BD59-A6C34878D82A}">
                    <a16:rowId xmlns:a16="http://schemas.microsoft.com/office/drawing/2014/main" val="10010"/>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East / South</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34</a:t>
                      </a:r>
                    </a:p>
                  </a:txBody>
                  <a:tcPr marL="9525" marR="9525" marT="9525" marB="0"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32</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29</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32</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33</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33</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33</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36</a:t>
                      </a:r>
                    </a:p>
                  </a:txBody>
                  <a:tcPr marL="116789" marR="116789" anchor="ctr"/>
                </a:tc>
                <a:extLst>
                  <a:ext uri="{0D108BD9-81ED-4DB2-BD59-A6C34878D82A}">
                    <a16:rowId xmlns:a16="http://schemas.microsoft.com/office/drawing/2014/main" val="10011"/>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North</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29</a:t>
                      </a:r>
                    </a:p>
                  </a:txBody>
                  <a:tcPr marL="9525" marR="9525" marT="9525" marB="0"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26</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27</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26</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24</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26</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27</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27</a:t>
                      </a:r>
                    </a:p>
                  </a:txBody>
                  <a:tcPr marL="116789" marR="116789" anchor="ct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949050299"/>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7056447" cy="1525603"/>
          </a:xfrm>
        </p:spPr>
        <p:txBody>
          <a:bodyPr/>
          <a:lstStyle/>
          <a:p>
            <a:r>
              <a:rPr lang="en-US" dirty="0"/>
              <a:t>Appendix II – Additional data</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68</a:t>
            </a:fld>
            <a:endParaRPr lang="en-GB" dirty="0"/>
          </a:p>
        </p:txBody>
      </p:sp>
    </p:spTree>
    <p:extLst>
      <p:ext uri="{BB962C8B-B14F-4D97-AF65-F5344CB8AC3E}">
        <p14:creationId xmlns:p14="http://schemas.microsoft.com/office/powerpoint/2010/main" val="2829737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Content Placeholder 8"/>
          <p:cNvGraphicFramePr>
            <a:graphicFrameLocks noGrp="1"/>
          </p:cNvGraphicFramePr>
          <p:nvPr>
            <p:ph sz="quarter" idx="18"/>
            <p:extLst>
              <p:ext uri="{D42A27DB-BD31-4B8C-83A1-F6EECF244321}">
                <p14:modId xmlns:p14="http://schemas.microsoft.com/office/powerpoint/2010/main" val="3754179690"/>
              </p:ext>
            </p:extLst>
          </p:nvPr>
        </p:nvGraphicFramePr>
        <p:xfrm>
          <a:off x="381000" y="1343025"/>
          <a:ext cx="10610653" cy="4903017"/>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400" dirty="0"/>
              <a:t>Almost eight in ten drivers had carried out a risky behaviour in the last 12 months, which is higher than recent waves of the study. Further, more than two fifths had engaged in 3+ risky behaviours indicating an increasing trend since 2021.</a:t>
            </a:r>
          </a:p>
        </p:txBody>
      </p:sp>
      <p:sp>
        <p:nvSpPr>
          <p:cNvPr id="18" name="Text Placeholder 4"/>
          <p:cNvSpPr txBox="1">
            <a:spLocks/>
          </p:cNvSpPr>
          <p:nvPr/>
        </p:nvSpPr>
        <p:spPr>
          <a:xfrm>
            <a:off x="-1426616" y="5718458"/>
            <a:ext cx="6370091" cy="527583"/>
          </a:xfrm>
          <a:prstGeom prst="rect">
            <a:avLst/>
          </a:prstGeom>
        </p:spPr>
        <p:txBody>
          <a:bodyPr lIns="0" tIns="0" rIns="0" bIns="108000" anchor="b">
            <a:noAutofit/>
          </a:bodyPr>
          <a:lstStyle>
            <a:lvl1pPr marL="0" indent="0" algn="l" defTabSz="914400" rtl="0" eaLnBrk="1" latinLnBrk="0" hangingPunct="1">
              <a:spcBef>
                <a:spcPct val="20000"/>
              </a:spcBef>
              <a:buFont typeface="Arial" pitchFamily="34" charset="0"/>
              <a:buNone/>
              <a:defRPr sz="600" b="0"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endParaRPr lang="en-GB" sz="800" dirty="0"/>
          </a:p>
        </p:txBody>
      </p:sp>
      <p:sp>
        <p:nvSpPr>
          <p:cNvPr id="21" name="Rectangle 20"/>
          <p:cNvSpPr/>
          <p:nvPr/>
        </p:nvSpPr>
        <p:spPr>
          <a:xfrm>
            <a:off x="10781049" y="3349191"/>
            <a:ext cx="224742" cy="307777"/>
          </a:xfrm>
          <a:prstGeom prst="rect">
            <a:avLst/>
          </a:prstGeom>
        </p:spPr>
        <p:txBody>
          <a:bodyPr wrap="none">
            <a:spAutoFit/>
          </a:bodyPr>
          <a:lstStyle/>
          <a:p>
            <a:pPr>
              <a:spcBef>
                <a:spcPct val="50000"/>
              </a:spcBef>
            </a:pPr>
            <a:r>
              <a:rPr lang="en-GB" sz="1400" b="0" dirty="0">
                <a:latin typeface="+mn-lt"/>
              </a:rPr>
              <a:t> </a:t>
            </a:r>
          </a:p>
        </p:txBody>
      </p:sp>
      <p:sp>
        <p:nvSpPr>
          <p:cNvPr id="27" name="Rectangle 26"/>
          <p:cNvSpPr/>
          <p:nvPr/>
        </p:nvSpPr>
        <p:spPr>
          <a:xfrm>
            <a:off x="10809136" y="2682104"/>
            <a:ext cx="224742" cy="307777"/>
          </a:xfrm>
          <a:prstGeom prst="rect">
            <a:avLst/>
          </a:prstGeom>
        </p:spPr>
        <p:txBody>
          <a:bodyPr wrap="none">
            <a:spAutoFit/>
          </a:bodyPr>
          <a:lstStyle/>
          <a:p>
            <a:pPr>
              <a:spcBef>
                <a:spcPct val="50000"/>
              </a:spcBef>
            </a:pPr>
            <a:r>
              <a:rPr lang="en-GB" sz="1400" b="0" dirty="0">
                <a:latin typeface="+mn-lt"/>
              </a:rPr>
              <a:t> </a:t>
            </a:r>
          </a:p>
        </p:txBody>
      </p:sp>
      <p:sp>
        <p:nvSpPr>
          <p:cNvPr id="30" name="Rectangle 29">
            <a:extLst>
              <a:ext uri="{FF2B5EF4-FFF2-40B4-BE49-F238E27FC236}">
                <a16:creationId xmlns:a16="http://schemas.microsoft.com/office/drawing/2014/main" id="{7E5692DE-99E5-40C6-919B-58D4B72DD6D9}"/>
              </a:ext>
            </a:extLst>
          </p:cNvPr>
          <p:cNvSpPr/>
          <p:nvPr/>
        </p:nvSpPr>
        <p:spPr>
          <a:xfrm>
            <a:off x="214645" y="6493572"/>
            <a:ext cx="8651382" cy="246221"/>
          </a:xfrm>
          <a:prstGeom prst="rect">
            <a:avLst/>
          </a:prstGeom>
        </p:spPr>
        <p:txBody>
          <a:bodyPr wrap="square" anchor="ctr">
            <a:spAutoFit/>
          </a:bodyPr>
          <a:lstStyle/>
          <a:p>
            <a:r>
              <a:rPr lang="en-US" sz="1000" b="1" dirty="0"/>
              <a:t>Q5. Which of the following have you done at all in the last 12 months, even if only on one occasion or for a short distance?</a:t>
            </a:r>
          </a:p>
        </p:txBody>
      </p:sp>
      <p:sp>
        <p:nvSpPr>
          <p:cNvPr id="2" name="Text Placeholder 7">
            <a:extLst>
              <a:ext uri="{FF2B5EF4-FFF2-40B4-BE49-F238E27FC236}">
                <a16:creationId xmlns:a16="http://schemas.microsoft.com/office/drawing/2014/main" id="{54C2F181-FE57-5C22-5879-76D2DF6686C9}"/>
              </a:ext>
            </a:extLst>
          </p:cNvPr>
          <p:cNvSpPr txBox="1">
            <a:spLocks/>
          </p:cNvSpPr>
          <p:nvPr/>
        </p:nvSpPr>
        <p:spPr>
          <a:xfrm>
            <a:off x="8041064" y="6471218"/>
            <a:ext cx="3602609" cy="2930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1000" b="1" dirty="0"/>
              <a:t>Base (all main W24): 556</a:t>
            </a:r>
          </a:p>
          <a:p>
            <a:pPr marL="0" indent="0">
              <a:lnSpc>
                <a:spcPct val="100000"/>
              </a:lnSpc>
              <a:spcBef>
                <a:spcPts val="0"/>
              </a:spcBef>
              <a:buFont typeface="Arial" panose="020B0604020202020204" pitchFamily="34" charset="0"/>
              <a:buNone/>
            </a:pPr>
            <a:endParaRPr lang="en-GB" sz="1000" b="1" dirty="0"/>
          </a:p>
        </p:txBody>
      </p:sp>
    </p:spTree>
    <p:extLst>
      <p:ext uri="{BB962C8B-B14F-4D97-AF65-F5344CB8AC3E}">
        <p14:creationId xmlns:p14="http://schemas.microsoft.com/office/powerpoint/2010/main" val="428180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4763597" cy="1525603"/>
          </a:xfrm>
        </p:spPr>
        <p:txBody>
          <a:bodyPr/>
          <a:lstStyle/>
          <a:p>
            <a:r>
              <a:rPr lang="en-US" dirty="0"/>
              <a:t>Speeding</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7</a:t>
            </a:fld>
            <a:endParaRPr lang="en-GB" dirty="0"/>
          </a:p>
        </p:txBody>
      </p:sp>
    </p:spTree>
    <p:extLst>
      <p:ext uri="{BB962C8B-B14F-4D97-AF65-F5344CB8AC3E}">
        <p14:creationId xmlns:p14="http://schemas.microsoft.com/office/powerpoint/2010/main" val="3521398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7056447" cy="1525603"/>
          </a:xfrm>
        </p:spPr>
        <p:txBody>
          <a:bodyPr/>
          <a:lstStyle/>
          <a:p>
            <a:r>
              <a:rPr lang="en-US" dirty="0"/>
              <a:t>Appendix III </a:t>
            </a:r>
            <a:br>
              <a:rPr lang="en-US" dirty="0"/>
            </a:br>
            <a:r>
              <a:rPr lang="en-US" dirty="0"/>
              <a:t>– Technical appendix</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70</a:t>
            </a:fld>
            <a:endParaRPr lang="en-GB" dirty="0"/>
          </a:p>
        </p:txBody>
      </p:sp>
    </p:spTree>
    <p:extLst>
      <p:ext uri="{BB962C8B-B14F-4D97-AF65-F5344CB8AC3E}">
        <p14:creationId xmlns:p14="http://schemas.microsoft.com/office/powerpoint/2010/main" val="760251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CB4B4D-7CA3-9044-876B-883B54F8677D}" type="slidenum">
              <a:rPr lang="en-GB" smtClean="0"/>
              <a:pPr/>
              <a:t>71</a:t>
            </a:fld>
            <a:endParaRPr lang="en-GB" dirty="0"/>
          </a:p>
        </p:txBody>
      </p:sp>
      <p:sp>
        <p:nvSpPr>
          <p:cNvPr id="4" name="Title 3">
            <a:extLst>
              <a:ext uri="{FF2B5EF4-FFF2-40B4-BE49-F238E27FC236}">
                <a16:creationId xmlns:a16="http://schemas.microsoft.com/office/drawing/2014/main" id="{CC456CBE-E9BE-4E6C-ABA0-0EA285C2B5FE}"/>
              </a:ext>
            </a:extLst>
          </p:cNvPr>
          <p:cNvSpPr>
            <a:spLocks noGrp="1"/>
          </p:cNvSpPr>
          <p:nvPr>
            <p:ph type="title"/>
          </p:nvPr>
        </p:nvSpPr>
        <p:spPr/>
        <p:txBody>
          <a:bodyPr/>
          <a:lstStyle/>
          <a:p>
            <a:r>
              <a:rPr lang="en-GB" dirty="0"/>
              <a:t>Quantitative: method and data processing</a:t>
            </a:r>
            <a:endParaRPr lang="en-US" dirty="0"/>
          </a:p>
        </p:txBody>
      </p:sp>
      <p:sp>
        <p:nvSpPr>
          <p:cNvPr id="5" name="Text Placeholder 4">
            <a:extLst>
              <a:ext uri="{FF2B5EF4-FFF2-40B4-BE49-F238E27FC236}">
                <a16:creationId xmlns:a16="http://schemas.microsoft.com/office/drawing/2014/main" id="{EDE3BC5A-2563-44E5-9E8B-87FC04805832}"/>
              </a:ext>
            </a:extLst>
          </p:cNvPr>
          <p:cNvSpPr>
            <a:spLocks noGrp="1"/>
          </p:cNvSpPr>
          <p:nvPr>
            <p:ph type="body" sz="quarter" idx="11"/>
          </p:nvPr>
        </p:nvSpPr>
        <p:spPr/>
        <p:txBody>
          <a:bodyPr/>
          <a:lstStyle/>
          <a:p>
            <a:r>
              <a:rPr lang="en-GB" dirty="0"/>
              <a:t>Technical appendix</a:t>
            </a:r>
          </a:p>
        </p:txBody>
      </p:sp>
      <p:sp>
        <p:nvSpPr>
          <p:cNvPr id="3" name="Content Placeholder 2"/>
          <p:cNvSpPr>
            <a:spLocks noGrp="1"/>
          </p:cNvSpPr>
          <p:nvPr>
            <p:ph type="body" sz="quarter" idx="18"/>
          </p:nvPr>
        </p:nvSpPr>
        <p:spPr>
          <a:xfrm>
            <a:off x="334963" y="1573895"/>
            <a:ext cx="11458108" cy="5103316"/>
          </a:xfrm>
        </p:spPr>
        <p:txBody>
          <a:bodyPr>
            <a:noAutofit/>
          </a:bodyPr>
          <a:lstStyle/>
          <a:p>
            <a:pPr marL="171450" indent="-171450">
              <a:buFont typeface="Arial" panose="020B0604020202020204" pitchFamily="34" charset="0"/>
              <a:buChar char="•"/>
            </a:pPr>
            <a:r>
              <a:rPr lang="en-GB" dirty="0"/>
              <a:t>The data was collected by an online survey using sample from the Cint, Dynata and Panelbase panels for the main sample. </a:t>
            </a:r>
          </a:p>
          <a:p>
            <a:pPr marL="171450" indent="-171450">
              <a:buFont typeface="Arial" panose="020B0604020202020204" pitchFamily="34" charset="0"/>
              <a:buChar char="•"/>
            </a:pPr>
            <a:r>
              <a:rPr lang="en-GB" dirty="0"/>
              <a:t>The target group for this research study was a representative sample of drivers in Scotland. </a:t>
            </a:r>
            <a:endParaRPr lang="en-GB" i="1" dirty="0">
              <a:solidFill>
                <a:srgbClr val="C00000"/>
              </a:solidFill>
            </a:endParaRPr>
          </a:p>
          <a:p>
            <a:pPr marL="171450" indent="-171450">
              <a:buFont typeface="Arial" panose="020B0604020202020204" pitchFamily="34" charset="0"/>
              <a:buChar char="•"/>
            </a:pPr>
            <a:r>
              <a:rPr lang="en-GB" dirty="0"/>
              <a:t>The target sample size for the main sample was 500 per wave and the final achieved sample size was 556</a:t>
            </a:r>
            <a:r>
              <a:rPr lang="en-GB" dirty="0">
                <a:solidFill>
                  <a:srgbClr val="FF0000"/>
                </a:solidFill>
              </a:rPr>
              <a:t> </a:t>
            </a:r>
            <a:r>
              <a:rPr lang="en-GB" dirty="0"/>
              <a:t>interviews.</a:t>
            </a:r>
          </a:p>
          <a:p>
            <a:pPr marL="171450" indent="-171450">
              <a:buFont typeface="Arial" panose="020B0604020202020204" pitchFamily="34" charset="0"/>
              <a:buChar char="•"/>
            </a:pPr>
            <a:r>
              <a:rPr lang="en-GB" dirty="0"/>
              <a:t>Fieldwork was undertaken between the 10</a:t>
            </a:r>
            <a:r>
              <a:rPr lang="en-GB" baseline="30000" dirty="0"/>
              <a:t>th</a:t>
            </a:r>
            <a:r>
              <a:rPr lang="en-GB" dirty="0"/>
              <a:t> – 23</a:t>
            </a:r>
            <a:r>
              <a:rPr lang="en-GB" baseline="30000" dirty="0"/>
              <a:t>rd</a:t>
            </a:r>
            <a:r>
              <a:rPr lang="en-GB" dirty="0"/>
              <a:t> February 2025.</a:t>
            </a:r>
            <a:r>
              <a:rPr lang="en-GB" i="1" dirty="0">
                <a:solidFill>
                  <a:srgbClr val="C00000"/>
                </a:solidFill>
              </a:rPr>
              <a:t> </a:t>
            </a:r>
            <a:r>
              <a:rPr lang="en-GB" dirty="0"/>
              <a:t>The sample for this survey was non-probability, meaning not all people had an equal chance of being selected.</a:t>
            </a:r>
            <a:endParaRPr lang="en-GB" i="1" dirty="0">
              <a:solidFill>
                <a:srgbClr val="C00000"/>
              </a:solidFill>
            </a:endParaRPr>
          </a:p>
          <a:p>
            <a:pPr marL="171450" indent="-171450">
              <a:buFont typeface="Arial" panose="020B0604020202020204" pitchFamily="34" charset="0"/>
              <a:buChar char="•"/>
            </a:pPr>
            <a:r>
              <a:rPr lang="en-US" dirty="0">
                <a:solidFill>
                  <a:srgbClr val="5F5F5F"/>
                </a:solidFill>
                <a:latin typeface="Calibri" panose="020F0502020204030204" pitchFamily="34" charset="0"/>
              </a:rPr>
              <a:t>Respondents to online surveys are self-selecting. This means that we cannot provide statistically precise margins of error or significance testing as the sampling type is non-probability. The margins of error outlined below should therefore be treated as indicative, based on an equivalent probability sample. The overall sample size of </a:t>
            </a:r>
            <a:r>
              <a:rPr lang="en-US" dirty="0">
                <a:latin typeface="Calibri" panose="020F0502020204030204" pitchFamily="34" charset="0"/>
              </a:rPr>
              <a:t>556 p</a:t>
            </a:r>
            <a:r>
              <a:rPr lang="en-US" dirty="0">
                <a:solidFill>
                  <a:srgbClr val="5F5F5F"/>
                </a:solidFill>
                <a:latin typeface="Calibri" panose="020F0502020204030204" pitchFamily="34" charset="0"/>
              </a:rPr>
              <a:t>rovides a dataset with an approximate margin of error of between </a:t>
            </a:r>
            <a:r>
              <a:rPr lang="en-US" sz="1200" dirty="0"/>
              <a:t>±0.83% and ±</a:t>
            </a:r>
            <a:r>
              <a:rPr lang="en-US" dirty="0"/>
              <a:t>4.16</a:t>
            </a:r>
            <a:r>
              <a:rPr lang="en-US" sz="1200" dirty="0"/>
              <a:t>%, </a:t>
            </a:r>
            <a:r>
              <a:rPr lang="en-US" dirty="0">
                <a:latin typeface="Calibri" panose="020F0502020204030204" pitchFamily="34" charset="0"/>
              </a:rPr>
              <a:t>calculated </a:t>
            </a:r>
            <a:r>
              <a:rPr lang="en-US" dirty="0">
                <a:solidFill>
                  <a:srgbClr val="5F5F5F"/>
                </a:solidFill>
                <a:latin typeface="Calibri" panose="020F0502020204030204" pitchFamily="34" charset="0"/>
              </a:rPr>
              <a:t>at the 95% confidence level (market research industry standard).</a:t>
            </a:r>
          </a:p>
          <a:p>
            <a:pPr marL="171450" indent="-171450">
              <a:buFont typeface="Arial" panose="020B0604020202020204" pitchFamily="34" charset="0"/>
              <a:buChar char="•"/>
            </a:pPr>
            <a:r>
              <a:rPr lang="en-GB" dirty="0"/>
              <a:t>The criteria used in sample selection were that panellists were drivers living in Scotland. </a:t>
            </a:r>
          </a:p>
          <a:p>
            <a:pPr marL="171450" indent="-171450">
              <a:buFont typeface="Arial" panose="020B0604020202020204" pitchFamily="34" charset="0"/>
              <a:buChar char="•"/>
            </a:pPr>
            <a:r>
              <a:rPr lang="en-GB" dirty="0"/>
              <a:t>Respondents to self-completion studies are self-selecting and complete the survey without the assistance of a trained interviewer. This means that Progressive cannot strictly control sampling, and, in some cases, this can lead to findings skewed towards the views of those motivated to respond to the survey.</a:t>
            </a:r>
          </a:p>
          <a:p>
            <a:pPr marL="0" lvl="1" indent="0">
              <a:buNone/>
            </a:pPr>
            <a:endParaRPr lang="en-US" dirty="0">
              <a:solidFill>
                <a:srgbClr val="5F5F5F"/>
              </a:solidFill>
              <a:latin typeface="Calibri" panose="020F0502020204030204" pitchFamily="34" charset="0"/>
            </a:endParaRPr>
          </a:p>
          <a:p>
            <a:pPr lvl="1"/>
            <a:r>
              <a:rPr lang="en-US" dirty="0"/>
              <a:t>Our data processing department undertakes a number of quality checks on the data to ensure its validity and integrity. </a:t>
            </a:r>
            <a:r>
              <a:rPr lang="en-GB" dirty="0"/>
              <a:t>For online surveys these checks include:</a:t>
            </a:r>
          </a:p>
          <a:p>
            <a:pPr marL="358775" lvl="1">
              <a:lnSpc>
                <a:spcPct val="100000"/>
              </a:lnSpc>
              <a:spcAft>
                <a:spcPts val="0"/>
              </a:spcAft>
              <a:buFont typeface="Symbol" panose="05050102010706020507" pitchFamily="18" charset="2"/>
              <a:buChar char="-"/>
            </a:pPr>
            <a:r>
              <a:rPr lang="en-GB" dirty="0"/>
              <a:t>Responses are checked for duplicates where unidentified responses have been permitted. </a:t>
            </a:r>
          </a:p>
          <a:p>
            <a:pPr marL="358775" lvl="1">
              <a:lnSpc>
                <a:spcPct val="100000"/>
              </a:lnSpc>
              <a:spcAft>
                <a:spcPts val="0"/>
              </a:spcAft>
              <a:buFont typeface="Symbol" panose="05050102010706020507" pitchFamily="18" charset="2"/>
              <a:buChar char="-"/>
            </a:pPr>
            <a:r>
              <a:rPr lang="en-GB" dirty="0"/>
              <a:t>All responses are checked for completeness and sense.</a:t>
            </a:r>
          </a:p>
          <a:p>
            <a:pPr marL="358775" lvl="1">
              <a:lnSpc>
                <a:spcPct val="100000"/>
              </a:lnSpc>
              <a:spcAft>
                <a:spcPts val="0"/>
              </a:spcAft>
              <a:buFont typeface="Symbol" panose="05050102010706020507" pitchFamily="18" charset="2"/>
              <a:buChar char="-"/>
            </a:pPr>
            <a:r>
              <a:rPr lang="en-US" dirty="0"/>
              <a:t>A computer edit of the data carried out prior to analysis involves both range and inter-field checks. Any further inconsistencies identified at this stage are investigated by reference back to the raw data on the questionnaire.</a:t>
            </a:r>
          </a:p>
          <a:p>
            <a:pPr marL="358775" lvl="1">
              <a:lnSpc>
                <a:spcPct val="100000"/>
              </a:lnSpc>
              <a:spcAft>
                <a:spcPts val="0"/>
              </a:spcAft>
              <a:buFont typeface="Symbol" panose="05050102010706020507" pitchFamily="18" charset="2"/>
              <a:buChar char="-"/>
            </a:pPr>
            <a:r>
              <a:rPr lang="en-US" dirty="0"/>
              <a:t>Where ‘other’ type questions are used, the responses to these are checked against the parent question for possible up-coding.</a:t>
            </a:r>
          </a:p>
          <a:p>
            <a:pPr marL="358775" lvl="1">
              <a:lnSpc>
                <a:spcPct val="100000"/>
              </a:lnSpc>
              <a:spcAft>
                <a:spcPts val="0"/>
              </a:spcAft>
              <a:buFont typeface="Symbol" panose="05050102010706020507" pitchFamily="18" charset="2"/>
              <a:buChar char="-"/>
            </a:pPr>
            <a:r>
              <a:rPr lang="en-US" dirty="0"/>
              <a:t>Responses to open-ended questions will normally be spell and sense checked. Where required these responses may be grouped using a code-frame which can be used in analysis.</a:t>
            </a:r>
          </a:p>
          <a:p>
            <a:pPr lvl="1">
              <a:lnSpc>
                <a:spcPct val="100000"/>
              </a:lnSpc>
            </a:pPr>
            <a:r>
              <a:rPr lang="en-US" dirty="0"/>
              <a:t>A SNAP </a:t>
            </a:r>
            <a:r>
              <a:rPr lang="en-GB" dirty="0"/>
              <a:t>programme</a:t>
            </a:r>
            <a:r>
              <a:rPr lang="en-US" dirty="0"/>
              <a:t> set up with the aim of providing the client with useable and comprehensive data. Cross-breaks are discussed with the client in order to ensure that all information needs are met.</a:t>
            </a:r>
            <a:endParaRPr lang="en-GB" dirty="0">
              <a:solidFill>
                <a:srgbClr val="5F5F5F"/>
              </a:solidFill>
              <a:latin typeface="Calibri" panose="020F0502020204030204" pitchFamily="34" charset="0"/>
            </a:endParaRPr>
          </a:p>
          <a:p>
            <a:pPr lvl="1"/>
            <a:r>
              <a:rPr lang="en-GB" dirty="0">
                <a:solidFill>
                  <a:srgbClr val="5F5F5F"/>
                </a:solidFill>
                <a:latin typeface="Calibri" panose="020F0502020204030204" pitchFamily="34" charset="0"/>
              </a:rPr>
              <a:t>All research projects undertaken by Progressive comply fully with the requirements of ISO 20252.</a:t>
            </a:r>
          </a:p>
          <a:p>
            <a:pPr marL="0" lvl="1" indent="0">
              <a:buNone/>
            </a:pPr>
            <a:endParaRPr lang="en-GB" dirty="0"/>
          </a:p>
          <a:p>
            <a:endParaRPr lang="en-GB" dirty="0"/>
          </a:p>
        </p:txBody>
      </p:sp>
    </p:spTree>
    <p:extLst>
      <p:ext uri="{BB962C8B-B14F-4D97-AF65-F5344CB8AC3E}">
        <p14:creationId xmlns:p14="http://schemas.microsoft.com/office/powerpoint/2010/main" val="418226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11518719" cy="1525603"/>
          </a:xfrm>
        </p:spPr>
        <p:txBody>
          <a:bodyPr/>
          <a:lstStyle/>
          <a:p>
            <a:r>
              <a:rPr lang="en-US" dirty="0"/>
              <a:t>Appendix IV</a:t>
            </a:r>
            <a:br>
              <a:rPr lang="en-US" dirty="0"/>
            </a:br>
            <a:r>
              <a:rPr lang="en-US" dirty="0"/>
              <a:t>– Data considerations due to change in method</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72</a:t>
            </a:fld>
            <a:endParaRPr lang="en-GB" dirty="0"/>
          </a:p>
        </p:txBody>
      </p:sp>
    </p:spTree>
    <p:extLst>
      <p:ext uri="{BB962C8B-B14F-4D97-AF65-F5344CB8AC3E}">
        <p14:creationId xmlns:p14="http://schemas.microsoft.com/office/powerpoint/2010/main" val="2788850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CF2D5F0-42C9-44CC-9D46-F1CEB28D430F}" type="slidenum">
              <a:rPr lang="en-GB" smtClean="0"/>
              <a:pPr/>
              <a:t>73</a:t>
            </a:fld>
            <a:endParaRPr lang="en-GB" dirty="0"/>
          </a:p>
        </p:txBody>
      </p:sp>
      <p:sp>
        <p:nvSpPr>
          <p:cNvPr id="3" name="Content Placeholder 2"/>
          <p:cNvSpPr>
            <a:spLocks noGrp="1"/>
          </p:cNvSpPr>
          <p:nvPr>
            <p:ph sz="quarter" idx="18"/>
          </p:nvPr>
        </p:nvSpPr>
        <p:spPr>
          <a:xfrm>
            <a:off x="334964" y="1577294"/>
            <a:ext cx="11053761" cy="4986791"/>
          </a:xfrm>
        </p:spPr>
        <p:txBody>
          <a:bodyPr>
            <a:normAutofit/>
          </a:bodyPr>
          <a:lstStyle/>
          <a:p>
            <a:r>
              <a:rPr lang="en-GB" sz="1400" dirty="0"/>
              <a:t>The method of data collection was changed in wave 19 (August 2020) due to restrictions imposed by the coronavirus outbreak. This meant that face-to-face in-home interviewing was not possible, and the survey was instead administered online in partnership with panel providers. This same approach has been used in every wave since.</a:t>
            </a:r>
          </a:p>
          <a:p>
            <a:r>
              <a:rPr lang="en-GB" sz="1400" dirty="0"/>
              <a:t>Considerations when interpreting data:</a:t>
            </a:r>
          </a:p>
          <a:p>
            <a:pPr marL="590550" indent="-285750">
              <a:buFont typeface="Symbol" panose="05050102010706020507" pitchFamily="18" charset="2"/>
              <a:buChar char="-"/>
            </a:pPr>
            <a:r>
              <a:rPr lang="en-GB" sz="1400" dirty="0"/>
              <a:t>Whilst waves previous to 2020 have been conducted using in-home interviewing, the largest part of the survey has always been self-administered by respondents – interviewers gave respondents the computer tablet for them to complete key questions themselves rather than asking the questions verbally. This approach was taken in order to minimise social biasing in responses. However, the presence of an interviewer during survey completion in previous waves, versus the online method where respondents completed it completely alone in waves 19-24, is likely to have affected some findings. </a:t>
            </a:r>
          </a:p>
          <a:p>
            <a:pPr marL="590550" indent="-285750">
              <a:buFont typeface="Symbol" panose="05050102010706020507" pitchFamily="18" charset="2"/>
              <a:buChar char="-"/>
            </a:pPr>
            <a:r>
              <a:rPr lang="en-GB" sz="1400" dirty="0"/>
              <a:t>The switch to online also means that we were not able to control sampling in the same way as we did for previous waves of the tracker. When conducting the survey in-home it was possible to spread interviewing across Scotland, ensuring coverage of urban and rural areas, as well as spreading across SIMD classifications. This sampling approach could not be replicated online. We have weighted the wave 19-24 online samples by three main regions (North, West/Central and East/Central/South); however, differences in sampling may also affect findings.</a:t>
            </a:r>
          </a:p>
          <a:p>
            <a:pPr marL="590550" indent="-285750">
              <a:buFont typeface="Symbol" panose="05050102010706020507" pitchFamily="18" charset="2"/>
              <a:buChar char="-"/>
            </a:pPr>
            <a:endParaRPr lang="en-GB" sz="1400" dirty="0">
              <a:solidFill>
                <a:srgbClr val="FF0000"/>
              </a:solidFill>
            </a:endParaRPr>
          </a:p>
        </p:txBody>
      </p:sp>
      <p:sp>
        <p:nvSpPr>
          <p:cNvPr id="6" name="Text Placeholder 3">
            <a:extLst>
              <a:ext uri="{FF2B5EF4-FFF2-40B4-BE49-F238E27FC236}">
                <a16:creationId xmlns:a16="http://schemas.microsoft.com/office/drawing/2014/main" id="{EC5DA8EC-FFAA-4313-B2C4-534C96D2F81F}"/>
              </a:ext>
            </a:extLst>
          </p:cNvPr>
          <p:cNvSpPr>
            <a:spLocks noGrp="1"/>
          </p:cNvSpPr>
          <p:nvPr>
            <p:ph type="body" sz="quarter" idx="11"/>
          </p:nvPr>
        </p:nvSpPr>
        <p:spPr>
          <a:xfrm>
            <a:off x="334964" y="180789"/>
            <a:ext cx="9792262" cy="1285546"/>
          </a:xfrm>
        </p:spPr>
        <p:txBody>
          <a:bodyPr vert="horz" lIns="72000" tIns="0" rIns="0" bIns="0" rtlCol="0" anchor="ctr" anchorCtr="0">
            <a:normAutofit/>
          </a:bodyPr>
          <a:lstStyle/>
          <a:p>
            <a:r>
              <a:rPr lang="en-GB" dirty="0"/>
              <a:t>Data considerations for waves 19 - 24</a:t>
            </a:r>
          </a:p>
        </p:txBody>
      </p:sp>
    </p:spTree>
    <p:extLst>
      <p:ext uri="{BB962C8B-B14F-4D97-AF65-F5344CB8AC3E}">
        <p14:creationId xmlns:p14="http://schemas.microsoft.com/office/powerpoint/2010/main" val="17638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CB4B4D-7CA3-9044-876B-883B54F8677D}" type="slidenum">
              <a:rPr lang="en-GB" smtClean="0"/>
              <a:pPr/>
              <a:t>74</a:t>
            </a:fld>
            <a:endParaRPr lang="en-GB" dirty="0"/>
          </a:p>
        </p:txBody>
      </p:sp>
      <p:sp>
        <p:nvSpPr>
          <p:cNvPr id="22" name="Text Placeholder 21">
            <a:extLst>
              <a:ext uri="{FF2B5EF4-FFF2-40B4-BE49-F238E27FC236}">
                <a16:creationId xmlns:a16="http://schemas.microsoft.com/office/drawing/2014/main" id="{4278FBE1-B08E-4C80-955D-B4F0EE650E13}"/>
              </a:ext>
            </a:extLst>
          </p:cNvPr>
          <p:cNvSpPr>
            <a:spLocks noGrp="1"/>
          </p:cNvSpPr>
          <p:nvPr>
            <p:ph type="body" sz="quarter" idx="11"/>
          </p:nvPr>
        </p:nvSpPr>
        <p:spPr>
          <a:xfrm>
            <a:off x="334964" y="180788"/>
            <a:ext cx="4219619" cy="1308377"/>
          </a:xfrm>
        </p:spPr>
        <p:txBody>
          <a:bodyPr/>
          <a:lstStyle/>
          <a:p>
            <a:r>
              <a:rPr lang="en-US" dirty="0"/>
              <a:t>Thank you</a:t>
            </a:r>
          </a:p>
        </p:txBody>
      </p:sp>
      <p:sp>
        <p:nvSpPr>
          <p:cNvPr id="14" name="Text Placeholder 13">
            <a:extLst>
              <a:ext uri="{FF2B5EF4-FFF2-40B4-BE49-F238E27FC236}">
                <a16:creationId xmlns:a16="http://schemas.microsoft.com/office/drawing/2014/main" id="{FE6064E0-F919-4F42-99C0-77FE672B7D18}"/>
              </a:ext>
            </a:extLst>
          </p:cNvPr>
          <p:cNvSpPr>
            <a:spLocks noGrp="1"/>
          </p:cNvSpPr>
          <p:nvPr>
            <p:ph type="body" sz="quarter" idx="31"/>
          </p:nvPr>
        </p:nvSpPr>
        <p:spPr>
          <a:xfrm>
            <a:off x="590599" y="1849225"/>
            <a:ext cx="4608512" cy="724293"/>
          </a:xfrm>
        </p:spPr>
        <p:txBody>
          <a:bodyPr/>
          <a:lstStyle/>
          <a:p>
            <a:r>
              <a:rPr lang="en-GB" dirty="0"/>
              <a:t>Contact</a:t>
            </a:r>
            <a:endParaRPr lang="en-US" dirty="0"/>
          </a:p>
        </p:txBody>
      </p:sp>
      <p:sp>
        <p:nvSpPr>
          <p:cNvPr id="23" name="Text Placeholder 22">
            <a:extLst>
              <a:ext uri="{FF2B5EF4-FFF2-40B4-BE49-F238E27FC236}">
                <a16:creationId xmlns:a16="http://schemas.microsoft.com/office/drawing/2014/main" id="{AC281940-2F6C-4381-BC26-9D98802B4E21}"/>
              </a:ext>
            </a:extLst>
          </p:cNvPr>
          <p:cNvSpPr>
            <a:spLocks noGrp="1"/>
          </p:cNvSpPr>
          <p:nvPr>
            <p:ph type="body" sz="quarter" idx="32"/>
          </p:nvPr>
        </p:nvSpPr>
        <p:spPr>
          <a:xfrm>
            <a:off x="590599" y="2857894"/>
            <a:ext cx="4608512" cy="290660"/>
          </a:xfrm>
        </p:spPr>
        <p:txBody>
          <a:bodyPr/>
          <a:lstStyle/>
          <a:p>
            <a:r>
              <a:rPr lang="pt-BR" dirty="0"/>
              <a:t>Diane McGregor</a:t>
            </a:r>
          </a:p>
        </p:txBody>
      </p:sp>
      <p:sp>
        <p:nvSpPr>
          <p:cNvPr id="24" name="Text Placeholder 23">
            <a:extLst>
              <a:ext uri="{FF2B5EF4-FFF2-40B4-BE49-F238E27FC236}">
                <a16:creationId xmlns:a16="http://schemas.microsoft.com/office/drawing/2014/main" id="{B949DEB9-E882-4113-ACF2-AAFCDB3DCC57}"/>
              </a:ext>
            </a:extLst>
          </p:cNvPr>
          <p:cNvSpPr>
            <a:spLocks noGrp="1"/>
          </p:cNvSpPr>
          <p:nvPr>
            <p:ph type="body" sz="quarter" idx="33"/>
          </p:nvPr>
        </p:nvSpPr>
        <p:spPr>
          <a:xfrm>
            <a:off x="590599" y="3187832"/>
            <a:ext cx="4608512" cy="290660"/>
          </a:xfrm>
        </p:spPr>
        <p:txBody>
          <a:bodyPr/>
          <a:lstStyle/>
          <a:p>
            <a:r>
              <a:rPr lang="pt-BR" dirty="0">
                <a:hlinkClick r:id="rId3"/>
              </a:rPr>
              <a:t>diane.mcgregor@progressivepartnership.co.uk</a:t>
            </a:r>
            <a:endParaRPr lang="pt-BR" dirty="0"/>
          </a:p>
        </p:txBody>
      </p:sp>
      <p:sp>
        <p:nvSpPr>
          <p:cNvPr id="25" name="Text Placeholder 24">
            <a:extLst>
              <a:ext uri="{FF2B5EF4-FFF2-40B4-BE49-F238E27FC236}">
                <a16:creationId xmlns:a16="http://schemas.microsoft.com/office/drawing/2014/main" id="{3FB94BE2-EEE7-41FC-AD41-40A4451BEEAB}"/>
              </a:ext>
            </a:extLst>
          </p:cNvPr>
          <p:cNvSpPr>
            <a:spLocks noGrp="1"/>
          </p:cNvSpPr>
          <p:nvPr>
            <p:ph type="body" sz="quarter" idx="34"/>
          </p:nvPr>
        </p:nvSpPr>
        <p:spPr>
          <a:xfrm>
            <a:off x="590599" y="3979685"/>
            <a:ext cx="4608512" cy="290660"/>
          </a:xfrm>
        </p:spPr>
        <p:txBody>
          <a:bodyPr/>
          <a:lstStyle/>
          <a:p>
            <a:r>
              <a:rPr lang="pt-BR" dirty="0"/>
              <a:t>Jonnie Felton</a:t>
            </a:r>
          </a:p>
        </p:txBody>
      </p:sp>
      <p:sp>
        <p:nvSpPr>
          <p:cNvPr id="26" name="Text Placeholder 25">
            <a:extLst>
              <a:ext uri="{FF2B5EF4-FFF2-40B4-BE49-F238E27FC236}">
                <a16:creationId xmlns:a16="http://schemas.microsoft.com/office/drawing/2014/main" id="{9F5CA1C5-B1C5-45EE-865A-EBEB4F34DCCF}"/>
              </a:ext>
            </a:extLst>
          </p:cNvPr>
          <p:cNvSpPr>
            <a:spLocks noGrp="1"/>
          </p:cNvSpPr>
          <p:nvPr>
            <p:ph type="body" sz="quarter" idx="35"/>
          </p:nvPr>
        </p:nvSpPr>
        <p:spPr>
          <a:xfrm>
            <a:off x="590599" y="4309623"/>
            <a:ext cx="4608512" cy="290660"/>
          </a:xfrm>
        </p:spPr>
        <p:txBody>
          <a:bodyPr/>
          <a:lstStyle/>
          <a:p>
            <a:r>
              <a:rPr lang="pt-BR" dirty="0">
                <a:hlinkClick r:id="rId4"/>
              </a:rPr>
              <a:t>jonnie.felton@progressivepartnership.co.uk</a:t>
            </a:r>
            <a:endParaRPr lang="pt-BR" dirty="0"/>
          </a:p>
        </p:txBody>
      </p:sp>
    </p:spTree>
    <p:extLst>
      <p:ext uri="{BB962C8B-B14F-4D97-AF65-F5344CB8AC3E}">
        <p14:creationId xmlns:p14="http://schemas.microsoft.com/office/powerpoint/2010/main" val="1028487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633EA-C23F-309B-DEF4-8DE3490B5CEA}"/>
            </a:ext>
          </a:extLst>
        </p:cNvPr>
        <p:cNvGrpSpPr/>
        <p:nvPr/>
      </p:nvGrpSpPr>
      <p:grpSpPr>
        <a:xfrm>
          <a:off x="0" y="0"/>
          <a:ext cx="0" cy="0"/>
          <a:chOff x="0" y="0"/>
          <a:chExt cx="0" cy="0"/>
        </a:xfrm>
      </p:grpSpPr>
      <p:sp>
        <p:nvSpPr>
          <p:cNvPr id="10" name="Text Placeholder 4">
            <a:extLst>
              <a:ext uri="{FF2B5EF4-FFF2-40B4-BE49-F238E27FC236}">
                <a16:creationId xmlns:a16="http://schemas.microsoft.com/office/drawing/2014/main" id="{B5F3F529-AB07-493E-A384-EB7EF3E76B99}"/>
              </a:ext>
            </a:extLst>
          </p:cNvPr>
          <p:cNvSpPr>
            <a:spLocks noGrp="1"/>
          </p:cNvSpPr>
          <p:nvPr>
            <p:ph type="body" sz="quarter" idx="11"/>
          </p:nvPr>
        </p:nvSpPr>
        <p:spPr>
          <a:xfrm>
            <a:off x="334964" y="180788"/>
            <a:ext cx="10656690" cy="1299219"/>
          </a:xfrm>
        </p:spPr>
        <p:txBody>
          <a:bodyPr>
            <a:normAutofit fontScale="92500"/>
          </a:bodyPr>
          <a:lstStyle/>
          <a:p>
            <a:r>
              <a:rPr lang="en-US" sz="2400" dirty="0"/>
              <a:t>The most common </a:t>
            </a:r>
            <a:r>
              <a:rPr lang="en-GB" sz="2400" dirty="0"/>
              <a:t>speeding behaviours were consistent with previous years, although there is a concerning upward trending in driving at 25 in a 20 zone since 2019.  There have also been increases this wave in more serious behaviours such as driving at 40 in a 30 zone, risky overtaking and not adjusting your speed on country roads.</a:t>
            </a:r>
          </a:p>
        </p:txBody>
      </p:sp>
      <p:sp>
        <p:nvSpPr>
          <p:cNvPr id="12" name="Text Placeholder 14">
            <a:extLst>
              <a:ext uri="{FF2B5EF4-FFF2-40B4-BE49-F238E27FC236}">
                <a16:creationId xmlns:a16="http://schemas.microsoft.com/office/drawing/2014/main" id="{75CA9CC3-3868-34DA-4B3F-BD72E1B45770}"/>
              </a:ext>
            </a:extLst>
          </p:cNvPr>
          <p:cNvSpPr>
            <a:spLocks noGrp="1"/>
          </p:cNvSpPr>
          <p:nvPr>
            <p:ph type="body" sz="quarter" idx="26"/>
          </p:nvPr>
        </p:nvSpPr>
        <p:spPr>
          <a:xfrm>
            <a:off x="168869" y="6458069"/>
            <a:ext cx="7745937" cy="299283"/>
          </a:xfrm>
          <a:prstGeom prst="rect">
            <a:avLst/>
          </a:prstGeom>
        </p:spPr>
        <p:txBody>
          <a:bodyPr>
            <a:noAutofit/>
          </a:bodyPr>
          <a:lstStyle/>
          <a:p>
            <a:pPr marL="0" indent="0">
              <a:lnSpc>
                <a:spcPct val="100000"/>
              </a:lnSpc>
              <a:spcBef>
                <a:spcPts val="0"/>
              </a:spcBef>
              <a:buNone/>
            </a:pPr>
            <a:r>
              <a:rPr lang="en-GB" sz="1000" dirty="0"/>
              <a:t>Q5. Which of the following have you done at all in the last 12 months, even if only on one occasion or for a short distance?</a:t>
            </a:r>
          </a:p>
        </p:txBody>
      </p:sp>
      <p:sp>
        <p:nvSpPr>
          <p:cNvPr id="17" name="Text Placeholder 7">
            <a:extLst>
              <a:ext uri="{FF2B5EF4-FFF2-40B4-BE49-F238E27FC236}">
                <a16:creationId xmlns:a16="http://schemas.microsoft.com/office/drawing/2014/main" id="{530ADA8E-129E-DC51-43C0-84E5D922BC38}"/>
              </a:ext>
            </a:extLst>
          </p:cNvPr>
          <p:cNvSpPr>
            <a:spLocks noGrp="1"/>
          </p:cNvSpPr>
          <p:nvPr>
            <p:ph type="body" sz="quarter" idx="27"/>
          </p:nvPr>
        </p:nvSpPr>
        <p:spPr>
          <a:xfrm>
            <a:off x="9938083" y="6472555"/>
            <a:ext cx="1705589" cy="277157"/>
          </a:xfrm>
          <a:prstGeom prst="rect">
            <a:avLst/>
          </a:prstGeom>
        </p:spPr>
        <p:txBody>
          <a:bodyPr>
            <a:noAutofit/>
          </a:bodyPr>
          <a:lstStyle/>
          <a:p>
            <a:pPr marL="0" indent="0" algn="r">
              <a:lnSpc>
                <a:spcPct val="100000"/>
              </a:lnSpc>
              <a:spcBef>
                <a:spcPts val="0"/>
              </a:spcBef>
              <a:buNone/>
            </a:pPr>
            <a:r>
              <a:rPr lang="en-GB" sz="1000" b="1" dirty="0"/>
              <a:t>Base (all W24): 556</a:t>
            </a:r>
          </a:p>
        </p:txBody>
      </p:sp>
      <p:sp>
        <p:nvSpPr>
          <p:cNvPr id="93" name="Slide Number Placeholder 92">
            <a:extLst>
              <a:ext uri="{FF2B5EF4-FFF2-40B4-BE49-F238E27FC236}">
                <a16:creationId xmlns:a16="http://schemas.microsoft.com/office/drawing/2014/main" id="{770E40ED-DEE1-BF03-999F-2E42292A248F}"/>
              </a:ext>
            </a:extLst>
          </p:cNvPr>
          <p:cNvSpPr>
            <a:spLocks noGrp="1"/>
          </p:cNvSpPr>
          <p:nvPr>
            <p:ph type="sldNum" sz="quarter" idx="12"/>
          </p:nvPr>
        </p:nvSpPr>
        <p:spPr/>
        <p:txBody>
          <a:bodyPr/>
          <a:lstStyle/>
          <a:p>
            <a:fld id="{3CF2D5F0-42C9-44CC-9D46-F1CEB28D430F}" type="slidenum">
              <a:rPr lang="en-GB" smtClean="0"/>
              <a:pPr/>
              <a:t>8</a:t>
            </a:fld>
            <a:endParaRPr lang="en-GB" dirty="0"/>
          </a:p>
        </p:txBody>
      </p:sp>
      <p:graphicFrame>
        <p:nvGraphicFramePr>
          <p:cNvPr id="6" name="Chart 5">
            <a:extLst>
              <a:ext uri="{FF2B5EF4-FFF2-40B4-BE49-F238E27FC236}">
                <a16:creationId xmlns:a16="http://schemas.microsoft.com/office/drawing/2014/main" id="{26ECC84E-F4A4-1583-CC98-834D4F01C9CD}"/>
              </a:ext>
            </a:extLst>
          </p:cNvPr>
          <p:cNvGraphicFramePr/>
          <p:nvPr>
            <p:extLst>
              <p:ext uri="{D42A27DB-BD31-4B8C-83A1-F6EECF244321}">
                <p14:modId xmlns:p14="http://schemas.microsoft.com/office/powerpoint/2010/main" val="2641556179"/>
              </p:ext>
            </p:extLst>
          </p:nvPr>
        </p:nvGraphicFramePr>
        <p:xfrm>
          <a:off x="494675" y="1618938"/>
          <a:ext cx="11017771"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a:extLst>
              <a:ext uri="{FF2B5EF4-FFF2-40B4-BE49-F238E27FC236}">
                <a16:creationId xmlns:a16="http://schemas.microsoft.com/office/drawing/2014/main" id="{8194BAE3-851E-686A-D249-316A060E788B}"/>
              </a:ext>
            </a:extLst>
          </p:cNvPr>
          <p:cNvSpPr/>
          <p:nvPr/>
        </p:nvSpPr>
        <p:spPr>
          <a:xfrm>
            <a:off x="8435286" y="5074809"/>
            <a:ext cx="274320" cy="182879"/>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3" name="Oval 2">
            <a:extLst>
              <a:ext uri="{FF2B5EF4-FFF2-40B4-BE49-F238E27FC236}">
                <a16:creationId xmlns:a16="http://schemas.microsoft.com/office/drawing/2014/main" id="{2EF086EC-CCBC-303F-1017-B2FC7BFA0DFB}"/>
              </a:ext>
            </a:extLst>
          </p:cNvPr>
          <p:cNvSpPr/>
          <p:nvPr/>
        </p:nvSpPr>
        <p:spPr>
          <a:xfrm>
            <a:off x="8370493" y="4803838"/>
            <a:ext cx="274320" cy="182879"/>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4" name="Oval 3">
            <a:extLst>
              <a:ext uri="{FF2B5EF4-FFF2-40B4-BE49-F238E27FC236}">
                <a16:creationId xmlns:a16="http://schemas.microsoft.com/office/drawing/2014/main" id="{89D68E67-D9F3-9542-7D11-411660318A22}"/>
              </a:ext>
            </a:extLst>
          </p:cNvPr>
          <p:cNvSpPr/>
          <p:nvPr/>
        </p:nvSpPr>
        <p:spPr>
          <a:xfrm>
            <a:off x="8435286" y="5213740"/>
            <a:ext cx="274320" cy="182879"/>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2258462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4"/>
          <p:cNvSpPr>
            <a:spLocks noGrp="1"/>
          </p:cNvSpPr>
          <p:nvPr>
            <p:ph type="body" sz="quarter" idx="11"/>
          </p:nvPr>
        </p:nvSpPr>
        <p:spPr>
          <a:xfrm>
            <a:off x="334964" y="204569"/>
            <a:ext cx="10656690" cy="1287177"/>
          </a:xfrm>
        </p:spPr>
        <p:txBody>
          <a:bodyPr>
            <a:normAutofit lnSpcReduction="10000"/>
          </a:bodyPr>
          <a:lstStyle/>
          <a:p>
            <a:r>
              <a:rPr lang="en-GB" sz="2400" dirty="0"/>
              <a:t>Divers were least likely to keep to 20mph speed limits – just over a quarter reported they always adhere to them, which is lower than in recent waves. In Feb ‘25, around a third of drivers reported that they always keep to 30, 40 or 50 mph speed limits - broadly consistent since Aug ‘20.</a:t>
            </a:r>
          </a:p>
        </p:txBody>
      </p:sp>
      <p:sp>
        <p:nvSpPr>
          <p:cNvPr id="18" name="Text Placeholder 7"/>
          <p:cNvSpPr>
            <a:spLocks noGrp="1"/>
          </p:cNvSpPr>
          <p:nvPr>
            <p:ph type="body" sz="quarter" idx="26"/>
          </p:nvPr>
        </p:nvSpPr>
        <p:spPr>
          <a:xfrm>
            <a:off x="190455" y="6454706"/>
            <a:ext cx="8818463" cy="285526"/>
          </a:xfrm>
          <a:prstGeom prst="rect">
            <a:avLst/>
          </a:prstGeom>
        </p:spPr>
        <p:txBody>
          <a:bodyPr>
            <a:normAutofit/>
          </a:bodyPr>
          <a:lstStyle/>
          <a:p>
            <a:pPr marL="0" indent="0">
              <a:lnSpc>
                <a:spcPct val="100000"/>
              </a:lnSpc>
              <a:spcBef>
                <a:spcPts val="0"/>
              </a:spcBef>
              <a:buNone/>
            </a:pPr>
            <a:r>
              <a:rPr lang="en-GB" sz="1000" dirty="0"/>
              <a:t>Q6. How frequently do you … ? </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9</a:t>
            </a:fld>
            <a:endParaRPr lang="en-GB" dirty="0"/>
          </a:p>
        </p:txBody>
      </p:sp>
      <p:cxnSp>
        <p:nvCxnSpPr>
          <p:cNvPr id="4" name="Straight Connector 3"/>
          <p:cNvCxnSpPr/>
          <p:nvPr/>
        </p:nvCxnSpPr>
        <p:spPr>
          <a:xfrm>
            <a:off x="509669" y="2874990"/>
            <a:ext cx="10514351" cy="0"/>
          </a:xfrm>
          <a:prstGeom prst="line">
            <a:avLst/>
          </a:prstGeom>
          <a:ln>
            <a:solidFill>
              <a:schemeClr val="tx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09669" y="5349589"/>
            <a:ext cx="10514351" cy="0"/>
          </a:xfrm>
          <a:prstGeom prst="line">
            <a:avLst/>
          </a:prstGeom>
          <a:ln>
            <a:solidFill>
              <a:schemeClr val="tx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09669" y="4093712"/>
            <a:ext cx="10514351" cy="0"/>
          </a:xfrm>
          <a:prstGeom prst="line">
            <a:avLst/>
          </a:prstGeom>
          <a:ln>
            <a:solidFill>
              <a:schemeClr val="tx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24797" y="2065534"/>
            <a:ext cx="2258952" cy="400110"/>
          </a:xfrm>
          <a:prstGeom prst="rect">
            <a:avLst/>
          </a:prstGeom>
          <a:noFill/>
        </p:spPr>
        <p:txBody>
          <a:bodyPr wrap="none" rtlCol="0">
            <a:spAutoFit/>
          </a:bodyPr>
          <a:lstStyle/>
          <a:p>
            <a:r>
              <a:rPr lang="en-GB" dirty="0"/>
              <a:t>Keep to </a:t>
            </a:r>
            <a:r>
              <a:rPr lang="en-GB" sz="2000" dirty="0">
                <a:solidFill>
                  <a:schemeClr val="accent1"/>
                </a:solidFill>
              </a:rPr>
              <a:t>20</a:t>
            </a:r>
            <a:r>
              <a:rPr lang="en-GB" dirty="0"/>
              <a:t>mph limits</a:t>
            </a:r>
          </a:p>
        </p:txBody>
      </p:sp>
      <p:sp>
        <p:nvSpPr>
          <p:cNvPr id="21" name="TextBox 20"/>
          <p:cNvSpPr txBox="1"/>
          <p:nvPr/>
        </p:nvSpPr>
        <p:spPr>
          <a:xfrm>
            <a:off x="624797" y="5443286"/>
            <a:ext cx="2258952" cy="400110"/>
          </a:xfrm>
          <a:prstGeom prst="rect">
            <a:avLst/>
          </a:prstGeom>
          <a:noFill/>
        </p:spPr>
        <p:txBody>
          <a:bodyPr wrap="none" rtlCol="0">
            <a:spAutoFit/>
          </a:bodyPr>
          <a:lstStyle/>
          <a:p>
            <a:r>
              <a:rPr lang="en-GB" dirty="0"/>
              <a:t>Keep to </a:t>
            </a:r>
            <a:r>
              <a:rPr lang="en-GB" sz="2000" dirty="0">
                <a:solidFill>
                  <a:schemeClr val="accent6">
                    <a:lumMod val="60000"/>
                    <a:lumOff val="40000"/>
                  </a:schemeClr>
                </a:solidFill>
              </a:rPr>
              <a:t>50</a:t>
            </a:r>
            <a:r>
              <a:rPr lang="en-GB" dirty="0"/>
              <a:t>mph limits</a:t>
            </a:r>
          </a:p>
        </p:txBody>
      </p:sp>
      <p:sp>
        <p:nvSpPr>
          <p:cNvPr id="22" name="TextBox 21"/>
          <p:cNvSpPr txBox="1"/>
          <p:nvPr/>
        </p:nvSpPr>
        <p:spPr>
          <a:xfrm>
            <a:off x="641953" y="4290442"/>
            <a:ext cx="2258952" cy="400110"/>
          </a:xfrm>
          <a:prstGeom prst="rect">
            <a:avLst/>
          </a:prstGeom>
          <a:noFill/>
        </p:spPr>
        <p:txBody>
          <a:bodyPr wrap="none" rtlCol="0">
            <a:spAutoFit/>
          </a:bodyPr>
          <a:lstStyle/>
          <a:p>
            <a:r>
              <a:rPr lang="en-GB" dirty="0"/>
              <a:t>Keep to </a:t>
            </a:r>
            <a:r>
              <a:rPr lang="en-GB" sz="2000" dirty="0">
                <a:solidFill>
                  <a:schemeClr val="accent3"/>
                </a:solidFill>
              </a:rPr>
              <a:t>40</a:t>
            </a:r>
            <a:r>
              <a:rPr lang="en-GB" dirty="0"/>
              <a:t>mph limits</a:t>
            </a:r>
          </a:p>
        </p:txBody>
      </p:sp>
      <p:sp>
        <p:nvSpPr>
          <p:cNvPr id="23" name="TextBox 22"/>
          <p:cNvSpPr txBox="1"/>
          <p:nvPr/>
        </p:nvSpPr>
        <p:spPr>
          <a:xfrm>
            <a:off x="641953" y="3163987"/>
            <a:ext cx="2258952" cy="400110"/>
          </a:xfrm>
          <a:prstGeom prst="rect">
            <a:avLst/>
          </a:prstGeom>
          <a:noFill/>
        </p:spPr>
        <p:txBody>
          <a:bodyPr wrap="none" rtlCol="0">
            <a:spAutoFit/>
          </a:bodyPr>
          <a:lstStyle/>
          <a:p>
            <a:r>
              <a:rPr lang="en-GB" dirty="0"/>
              <a:t>Keep to </a:t>
            </a:r>
            <a:r>
              <a:rPr lang="en-GB" sz="2000" dirty="0">
                <a:solidFill>
                  <a:schemeClr val="accent2">
                    <a:lumMod val="75000"/>
                  </a:schemeClr>
                </a:solidFill>
              </a:rPr>
              <a:t>30</a:t>
            </a:r>
            <a:r>
              <a:rPr lang="en-GB" dirty="0"/>
              <a:t>mph limits</a:t>
            </a:r>
          </a:p>
        </p:txBody>
      </p:sp>
      <p:sp>
        <p:nvSpPr>
          <p:cNvPr id="7" name="TextBox 6"/>
          <p:cNvSpPr txBox="1"/>
          <p:nvPr/>
        </p:nvSpPr>
        <p:spPr>
          <a:xfrm>
            <a:off x="438712" y="1519519"/>
            <a:ext cx="2585708" cy="400110"/>
          </a:xfrm>
          <a:prstGeom prst="rect">
            <a:avLst/>
          </a:prstGeom>
          <a:noFill/>
        </p:spPr>
        <p:txBody>
          <a:bodyPr wrap="none" rtlCol="0">
            <a:spAutoFit/>
          </a:bodyPr>
          <a:lstStyle/>
          <a:p>
            <a:r>
              <a:rPr lang="en-GB" sz="2000" dirty="0"/>
              <a:t>% claiming to </a:t>
            </a:r>
            <a:r>
              <a:rPr lang="en-GB" sz="2000" b="1" u="sng" dirty="0"/>
              <a:t>always</a:t>
            </a:r>
            <a:r>
              <a:rPr lang="en-GB" sz="2000" dirty="0"/>
              <a:t> …</a:t>
            </a:r>
          </a:p>
        </p:txBody>
      </p:sp>
      <p:graphicFrame>
        <p:nvGraphicFramePr>
          <p:cNvPr id="6" name="Chart 5"/>
          <p:cNvGraphicFramePr/>
          <p:nvPr>
            <p:extLst>
              <p:ext uri="{D42A27DB-BD31-4B8C-83A1-F6EECF244321}">
                <p14:modId xmlns:p14="http://schemas.microsoft.com/office/powerpoint/2010/main" val="1328276246"/>
              </p:ext>
            </p:extLst>
          </p:nvPr>
        </p:nvGraphicFramePr>
        <p:xfrm>
          <a:off x="3147934" y="1491746"/>
          <a:ext cx="7659974" cy="524848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7">
            <a:extLst>
              <a:ext uri="{FF2B5EF4-FFF2-40B4-BE49-F238E27FC236}">
                <a16:creationId xmlns:a16="http://schemas.microsoft.com/office/drawing/2014/main" id="{512FD5D4-8E32-8975-FBD4-86E76C53BEE2}"/>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W24): 556</a:t>
            </a:r>
          </a:p>
        </p:txBody>
      </p:sp>
      <p:sp>
        <p:nvSpPr>
          <p:cNvPr id="9" name="Oval 8">
            <a:extLst>
              <a:ext uri="{FF2B5EF4-FFF2-40B4-BE49-F238E27FC236}">
                <a16:creationId xmlns:a16="http://schemas.microsoft.com/office/drawing/2014/main" id="{7ADABEBF-2E0E-F76F-3286-056057097EAE}"/>
              </a:ext>
            </a:extLst>
          </p:cNvPr>
          <p:cNvSpPr/>
          <p:nvPr/>
        </p:nvSpPr>
        <p:spPr>
          <a:xfrm>
            <a:off x="7874789" y="2622695"/>
            <a:ext cx="403582" cy="286231"/>
          </a:xfrm>
          <a:prstGeom prst="ellipse">
            <a:avLst/>
          </a:prstGeom>
          <a:noFill/>
          <a:ln w="19050" cap="flat">
            <a:solidFill>
              <a:srgbClr val="FF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4031543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Custom 2">
      <a:dk1>
        <a:srgbClr val="4B4F56"/>
      </a:dk1>
      <a:lt1>
        <a:srgbClr val="FFFFFF"/>
      </a:lt1>
      <a:dk2>
        <a:srgbClr val="5F5F5F"/>
      </a:dk2>
      <a:lt2>
        <a:srgbClr val="ECECEC"/>
      </a:lt2>
      <a:accent1>
        <a:srgbClr val="9FA052"/>
      </a:accent1>
      <a:accent2>
        <a:srgbClr val="7F9B9F"/>
      </a:accent2>
      <a:accent3>
        <a:srgbClr val="AF82CC"/>
      </a:accent3>
      <a:accent4>
        <a:srgbClr val="004416"/>
      </a:accent4>
      <a:accent5>
        <a:srgbClr val="92D050"/>
      </a:accent5>
      <a:accent6>
        <a:srgbClr val="024C90"/>
      </a:accent6>
      <a:hlink>
        <a:srgbClr val="641303"/>
      </a:hlink>
      <a:folHlink>
        <a:srgbClr val="088DA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1" id="{D17F3F1C-3241-401B-90AE-2723FC220033}" vid="{CA5C03B8-8519-434A-B0E0-8B482FA093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D14E1F1-5E77-47DB-938F-174F108D4B6B}">
  <we:reference id="wa104381063" version="1.0.0.0" store="en-US" storeType="OMEX"/>
  <we:alternateReferences>
    <we:reference id="wa104381063" version="1.0.0.0" store="en-US" storeType="OMEX"/>
  </we:alternateReferences>
  <we:properties/>
  <we:bindings/>
  <we:snapshot xmlns:r="http://schemas.openxmlformats.org/officeDocument/2006/relationships"/>
</we:webextension>
</file>

<file path=customXML/_rels/item2.xml.rels>&#65279;<?xml version="1.0" encoding="utf-8"?><Relationships xmlns="http://schemas.openxmlformats.org/package/2006/relationships"><Relationship Type="http://schemas.openxmlformats.org/officeDocument/2006/relationships/customXmlProps" Target="/customXML/itemProps2.xml" Id="Rd3c4172d526e4b2384ade4b889302c76" /></Relationships>
</file>

<file path=customXML/item2.xml><?xml version="1.0" encoding="utf-8"?>
<metadata xmlns="http://www.objective.com/ecm/document/metadata/53D26341A57B383EE0540010E0463CCA" version="1.0.0">
  <systemFields>
    <field name="Objective-Id">
      <value order="0">A52371535</value>
    </field>
    <field name="Objective-Title">
      <value order="0">24-25 - RITS - Research - Progressive - February 2025 - Wave 24 - FINAL v2</value>
    </field>
    <field name="Objective-Description">
      <value order="0"/>
    </field>
    <field name="Objective-CreationStamp">
      <value order="0">2025-03-24T13:13:42Z</value>
    </field>
    <field name="Objective-IsApproved">
      <value order="0">false</value>
    </field>
    <field name="Objective-IsPublished">
      <value order="0">false</value>
    </field>
    <field name="Objective-DatePublished">
      <value order="0"/>
    </field>
    <field name="Objective-ModificationStamp">
      <value order="0">2025-03-24T13:13:46Z</value>
    </field>
    <field name="Objective-Owner">
      <value order="0">Stevens, Lizzie L (U448942)</value>
    </field>
    <field name="Objective-Path">
      <value order="0">Objective Global Folder:SG File Plan:Business and industry:Transport:Roads and road transport - Road safety:Research and analysis: Roads and road transport - Road safety:Research: Road Safety Information Tracking Survey (RITS) - Datasets, Correspondence and Analysis: Research and Analysis: Roads and Road Transport - Road safety: Part 2: 2020-2025</value>
    </field>
    <field name="Objective-Parent">
      <value order="0">Research: Road Safety Information Tracking Survey (RITS) - Datasets, Correspondence and Analysis: Research and Analysis: Roads and Road Transport - Road safety: Part 2: 2020-2025</value>
    </field>
    <field name="Objective-State">
      <value order="0">Being Drafted</value>
    </field>
    <field name="Objective-VersionId">
      <value order="0">vA78949156</value>
    </field>
    <field name="Objective-Version">
      <value order="0">0.1</value>
    </field>
    <field name="Objective-VersionNumber">
      <value order="0">1</value>
    </field>
    <field name="Objective-VersionComment">
      <value order="0"/>
    </field>
    <field name="Objective-FileNumber">
      <value order="0">PROJ/10482</value>
    </field>
    <field name="Objective-Classification">
      <value order="0">OFFICIAL-SENSITIVE</value>
    </field>
    <field name="Objective-Caveats">
      <value order="0">Caveat for access to SG Fileplan</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field name="Objective-Shared By">
        <value order="0"/>
      </field>
      <field name="Objective-Access Conditions">
        <value order="0"/>
      </field>
      <field name="Objective-Access Status">
        <value order="0"/>
      </field>
      <field name="Objective-Date Open From">
        <value order="0"/>
      </field>
    </catalogue>
  </catalogues>
</metadata>
</file>

<file path=customXML/itemProps2.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docProps/app.xml><?xml version="1.0" encoding="utf-8"?>
<Properties xmlns="http://schemas.openxmlformats.org/officeDocument/2006/extended-properties" xmlns:vt="http://schemas.openxmlformats.org/officeDocument/2006/docPropsVTypes">
  <Template/>
  <TotalTime>36538</TotalTime>
  <Words>9500</Words>
  <Application>Microsoft Office PowerPoint</Application>
  <PresentationFormat>Widescreen</PresentationFormat>
  <Paragraphs>1409</Paragraphs>
  <Slides>74</Slides>
  <Notes>71</Notes>
  <HiddenSlides>15</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74</vt:i4>
      </vt:variant>
    </vt:vector>
  </HeadingPairs>
  <TitlesOfParts>
    <vt:vector size="82" baseType="lpstr">
      <vt:lpstr>Arial</vt:lpstr>
      <vt:lpstr>Calibri</vt:lpstr>
      <vt:lpstr>Microsoft Tai Le</vt:lpstr>
      <vt:lpstr>Myriad Pro</vt:lpstr>
      <vt:lpstr>Open Sans</vt:lpstr>
      <vt:lpstr>Symbol</vt:lpstr>
      <vt:lpstr>Verdana</vt:lpstr>
      <vt:lpstr>1_Office Theme</vt:lpstr>
      <vt:lpstr>Transport Scotland / Scottish Government</vt:lpstr>
      <vt:lpstr>PowerPoint Presentation</vt:lpstr>
      <vt:lpstr>PowerPoint Presentation</vt:lpstr>
      <vt:lpstr>PowerPoint Presentation</vt:lpstr>
      <vt:lpstr>Driver types</vt:lpstr>
      <vt:lpstr>PowerPoint Presentation</vt:lpstr>
      <vt:lpstr>Speeding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Drink and drug driving</vt:lpstr>
      <vt:lpstr>PowerPoint Presentation</vt:lpstr>
      <vt:lpstr>PowerPoint Presentation</vt:lpstr>
      <vt:lpstr>PowerPoint Presentation</vt:lpstr>
      <vt:lpstr>Mobile phones</vt:lpstr>
      <vt:lpstr>PowerPoint Presentation</vt:lpstr>
      <vt:lpstr>PowerPoint Presentation</vt:lpstr>
      <vt:lpstr>PowerPoint Presentation</vt:lpstr>
      <vt:lpstr>PowerPoint Presentation</vt:lpstr>
      <vt:lpstr>PowerPoint Presentation</vt:lpstr>
      <vt:lpstr>Seatbelts</vt:lpstr>
      <vt:lpstr>PowerPoint Presentation</vt:lpstr>
      <vt:lpstr>PowerPoint Presentation</vt:lpstr>
      <vt:lpstr>PowerPoint Presentation</vt:lpstr>
      <vt:lpstr>Vulnerable road users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Fatigue / distractions / importance of driving safely / in-car safety features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Advertising and marketing awareness</vt:lpstr>
      <vt:lpstr>PowerPoint Presentation</vt:lpstr>
      <vt:lpstr>PowerPoint Presentation</vt:lpstr>
      <vt:lpstr>PowerPoint Presentation</vt:lpstr>
      <vt:lpstr>PowerPoint Presentation</vt:lpstr>
      <vt:lpstr>Subgroup differences</vt:lpstr>
      <vt:lpstr>PowerPoint Presentation</vt:lpstr>
      <vt:lpstr>PowerPoint Presentation</vt:lpstr>
      <vt:lpstr>PowerPoint Presentation</vt:lpstr>
      <vt:lpstr>PowerPoint Presentation</vt:lpstr>
      <vt:lpstr>Summary and conclusions</vt:lpstr>
      <vt:lpstr>PowerPoint Presentation</vt:lpstr>
      <vt:lpstr>PowerPoint Presentation</vt:lpstr>
      <vt:lpstr>PowerPoint Presentation</vt:lpstr>
      <vt:lpstr>Appendix I – demographic profile and weighting</vt:lpstr>
      <vt:lpstr>Sample profile – demographics and location</vt:lpstr>
      <vt:lpstr>Survey sample sizes</vt:lpstr>
      <vt:lpstr>Demographic profile of drivers in sample</vt:lpstr>
      <vt:lpstr>Demographic profile of drivers in sample</vt:lpstr>
      <vt:lpstr>Demographic profile of drivers in sample</vt:lpstr>
      <vt:lpstr>Appendix II – Additional data</vt:lpstr>
      <vt:lpstr>PowerPoint Presentation</vt:lpstr>
      <vt:lpstr>Appendix III  – Technical appendix</vt:lpstr>
      <vt:lpstr>Quantitative: method and data processing</vt:lpstr>
      <vt:lpstr>Appendix IV – Data considerations due to change in method</vt:lpstr>
      <vt:lpstr>PowerPoint Presentation</vt:lpstr>
      <vt:lpstr>PowerPoint Presentation</vt:lpstr>
    </vt:vector>
  </TitlesOfParts>
  <Company>Progressive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Client name</dc:title>
  <dc:creator>Ruth Bryan</dc:creator>
  <cp:lastModifiedBy>Diane Mcgregor</cp:lastModifiedBy>
  <cp:revision>2297</cp:revision>
  <cp:lastPrinted>2024-10-01T07:28:34Z</cp:lastPrinted>
  <dcterms:created xsi:type="dcterms:W3CDTF">2018-09-04T14:33:23Z</dcterms:created>
  <dcterms:modified xsi:type="dcterms:W3CDTF">2025-03-24T12:45:34Z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A52371535</vt:lpwstr>
  </property>
  <property fmtid="{D5CDD505-2E9C-101B-9397-08002B2CF9AE}" pid="4" name="Objective-Title">
    <vt:lpwstr>24-25 - RITS - Research - Progressive - February 2025 - Wave 24 - FINAL v2</vt:lpwstr>
  </property>
  <property fmtid="{D5CDD505-2E9C-101B-9397-08002B2CF9AE}" pid="5" name="Objective-Description">
    <vt:lpwstr/>
  </property>
  <property fmtid="{D5CDD505-2E9C-101B-9397-08002B2CF9AE}" pid="6" name="Objective-CreationStamp">
    <vt:filetime>2025-03-24T13:13:42Z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2025-03-24T13:13:46Z</vt:filetime>
  </property>
  <property fmtid="{D5CDD505-2E9C-101B-9397-08002B2CF9AE}" pid="11" name="Objective-Owner">
    <vt:lpwstr>Stevens, Lizzie L (U448942)</vt:lpwstr>
  </property>
  <property fmtid="{D5CDD505-2E9C-101B-9397-08002B2CF9AE}" pid="12" name="Objective-Path">
    <vt:lpwstr>Objective Global Folder:SG File Plan:Business and industry:Transport:Roads and road transport - Road safety:Research and analysis: Roads and road transport - Road safety:Research: Road Safety Information Tracking Survey (RITS) - Datasets, Correspondence and Analysis: Research and Analysis: Roads and Road Transport - Road safety: Part 2: 2020-2025</vt:lpwstr>
  </property>
  <property fmtid="{D5CDD505-2E9C-101B-9397-08002B2CF9AE}" pid="13" name="Objective-Parent">
    <vt:lpwstr>Research: Road Safety Information Tracking Survey (RITS) - Datasets, Correspondence and Analysis: Research and Analysis: Roads and Road Transport - Road safety: Part 2: 2020-2025</vt:lpwstr>
  </property>
  <property fmtid="{D5CDD505-2E9C-101B-9397-08002B2CF9AE}" pid="14" name="Objective-State">
    <vt:lpwstr>Being Drafted</vt:lpwstr>
  </property>
  <property fmtid="{D5CDD505-2E9C-101B-9397-08002B2CF9AE}" pid="15" name="Objective-VersionId">
    <vt:lpwstr>vA78949156</vt:lpwstr>
  </property>
  <property fmtid="{D5CDD505-2E9C-101B-9397-08002B2CF9AE}" pid="16" name="Objective-Version">
    <vt:lpwstr>0.1</vt:lpwstr>
  </property>
  <property fmtid="{D5CDD505-2E9C-101B-9397-08002B2CF9AE}" pid="17" name="Objective-VersionNumber">
    <vt:r8>1</vt:r8>
  </property>
  <property fmtid="{D5CDD505-2E9C-101B-9397-08002B2CF9AE}" pid="18" name="Objective-VersionComment">
    <vt:lpwstr/>
  </property>
  <property fmtid="{D5CDD505-2E9C-101B-9397-08002B2CF9AE}" pid="19" name="Objective-FileNumber">
    <vt:lpwstr>PROJ/10482</vt:lpwstr>
  </property>
  <property fmtid="{D5CDD505-2E9C-101B-9397-08002B2CF9AE}" pid="20" name="Objective-Classification">
    <vt:lpwstr>OFFICIAL-SENSITIVE</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Comment">
    <vt:lpwstr/>
  </property>
  <property fmtid="{D5CDD505-2E9C-101B-9397-08002B2CF9AE}" pid="28" name="Objective-Required Redaction">
    <vt:lpwstr/>
  </property>
  <property fmtid="{D5CDD505-2E9C-101B-9397-08002B2CF9AE}" pid="29" name="Objective-Shared By">
    <vt:lpwstr/>
  </property>
  <property fmtid="{D5CDD505-2E9C-101B-9397-08002B2CF9AE}" pid="30" name="Objective-Access Conditions">
    <vt:lpwstr/>
  </property>
  <property fmtid="{D5CDD505-2E9C-101B-9397-08002B2CF9AE}" pid="31" name="Objective-Access Status">
    <vt:lpwstr/>
  </property>
  <property fmtid="{D5CDD505-2E9C-101B-9397-08002B2CF9AE}" pid="32" name="Objective-Date Open From">
    <vt:lpwstr/>
  </property>
</Properties>
</file>