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1.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2.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3.xml" ContentType="application/vnd.openxmlformats-officedocument.presentationml.notesSlid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14.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15.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notesSlides/notesSlide18.xml" ContentType="application/vnd.openxmlformats-officedocument.presentationml.notesSlid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drawings/drawing1.xml" ContentType="application/vnd.openxmlformats-officedocument.drawingml.chartshapes+xml"/>
  <Override PartName="/ppt/notesSlides/notesSlide1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notesSlides/notesSlide22.xml" ContentType="application/vnd.openxmlformats-officedocument.presentationml.notesSlid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23.xml" ContentType="application/vnd.openxmlformats-officedocument.presentationml.notesSlid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notesSlides/notesSlide24.xml" ContentType="application/vnd.openxmlformats-officedocument.presentationml.notesSlid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25.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8.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9.xml" ContentType="application/vnd.openxmlformats-officedocument.presentationml.notesSlide+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32.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notesSlides/notesSlide33.xml" ContentType="application/vnd.openxmlformats-officedocument.presentationml.notesSlid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charts/chart31.xml" ContentType="application/vnd.openxmlformats-officedocument.drawingml.chart+xml"/>
  <Override PartName="/ppt/notesSlides/notesSlide34.xml" ContentType="application/vnd.openxmlformats-officedocument.presentationml.notesSlide+xml"/>
  <Override PartName="/ppt/charts/chart32.xml" ContentType="application/vnd.openxmlformats-officedocument.drawingml.chart+xml"/>
  <Override PartName="/ppt/charts/style31.xml" ContentType="application/vnd.ms-office.chartstyle+xml"/>
  <Override PartName="/ppt/charts/colors31.xml" ContentType="application/vnd.ms-office.chartcolorstyle+xml"/>
  <Override PartName="/ppt/charts/chart33.xml" ContentType="application/vnd.openxmlformats-officedocument.drawingml.chart+xml"/>
  <Override PartName="/ppt/notesSlides/notesSlide35.xml" ContentType="application/vnd.openxmlformats-officedocument.presentationml.notesSlide+xml"/>
  <Override PartName="/ppt/charts/chart34.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5.xml" ContentType="application/vnd.openxmlformats-officedocument.drawingml.chart+xml"/>
  <Override PartName="/ppt/charts/style33.xml" ContentType="application/vnd.ms-office.chartstyle+xml"/>
  <Override PartName="/ppt/charts/colors33.xml" ContentType="application/vnd.ms-office.chartcolorstyle+xml"/>
  <Override PartName="/ppt/notesSlides/notesSlide36.xml" ContentType="application/vnd.openxmlformats-officedocument.presentationml.notesSlide+xml"/>
  <Override PartName="/ppt/charts/chart36.xml" ContentType="application/vnd.openxmlformats-officedocument.drawingml.chart+xml"/>
  <Override PartName="/ppt/notesSlides/notesSlide37.xml" ContentType="application/vnd.openxmlformats-officedocument.presentationml.notesSlide+xml"/>
  <Override PartName="/ppt/charts/chart37.xml" ContentType="application/vnd.openxmlformats-officedocument.drawingml.chart+xml"/>
  <Override PartName="/ppt/charts/chart38.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38.xml" ContentType="application/vnd.openxmlformats-officedocument.presentationml.notesSlide+xml"/>
  <Override PartName="/ppt/charts/chart39.xml" ContentType="application/vnd.openxmlformats-officedocument.drawingml.chart+xml"/>
  <Override PartName="/ppt/charts/chart40.xml" ContentType="application/vnd.openxmlformats-officedocument.drawingml.chart+xml"/>
  <Override PartName="/ppt/charts/style35.xml" ContentType="application/vnd.ms-office.chartstyle+xml"/>
  <Override PartName="/ppt/charts/colors35.xml" ContentType="application/vnd.ms-office.chartcolorstyle+xml"/>
  <Override PartName="/ppt/notesSlides/notesSlide39.xml" ContentType="application/vnd.openxmlformats-officedocument.presentationml.notesSlide+xml"/>
  <Override PartName="/ppt/charts/chart41.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42.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rts/chart43.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42.xml" ContentType="application/vnd.openxmlformats-officedocument.presentationml.notesSlide+xml"/>
  <Override PartName="/ppt/charts/chart44.xml" ContentType="application/vnd.openxmlformats-officedocument.drawingml.chart+xml"/>
  <Override PartName="/ppt/charts/style39.xml" ContentType="application/vnd.ms-office.chartstyle+xml"/>
  <Override PartName="/ppt/charts/colors39.xml" ContentType="application/vnd.ms-office.chartcolorstyle+xml"/>
  <Override PartName="/ppt/charts/chart45.xml" ContentType="application/vnd.openxmlformats-officedocument.drawingml.chart+xml"/>
  <Override PartName="/ppt/charts/style40.xml" ContentType="application/vnd.ms-office.chartstyle+xml"/>
  <Override PartName="/ppt/charts/colors40.xml" ContentType="application/vnd.ms-office.chartcolorstyle+xml"/>
  <Override PartName="/ppt/notesSlides/notesSlide43.xml" ContentType="application/vnd.openxmlformats-officedocument.presentationml.notesSlide+xml"/>
  <Override PartName="/ppt/charts/chart46.xml" ContentType="application/vnd.openxmlformats-officedocument.drawingml.chart+xml"/>
  <Override PartName="/ppt/charts/style41.xml" ContentType="application/vnd.ms-office.chartstyle+xml"/>
  <Override PartName="/ppt/charts/colors41.xml" ContentType="application/vnd.ms-office.chartcolorstyle+xml"/>
  <Override PartName="/ppt/charts/chart47.xml" ContentType="application/vnd.openxmlformats-officedocument.drawingml.chart+xml"/>
  <Override PartName="/ppt/charts/style42.xml" ContentType="application/vnd.ms-office.chartstyle+xml"/>
  <Override PartName="/ppt/charts/colors42.xml" ContentType="application/vnd.ms-office.chartcolorstyl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charts/chart48.xml" ContentType="application/vnd.openxmlformats-officedocument.drawingml.chart+xml"/>
  <Override PartName="/ppt/charts/style43.xml" ContentType="application/vnd.ms-office.chartstyle+xml"/>
  <Override PartName="/ppt/charts/colors43.xml" ContentType="application/vnd.ms-office.chartcolorstyle+xml"/>
  <Override PartName="/ppt/charts/chart49.xml" ContentType="application/vnd.openxmlformats-officedocument.drawingml.chart+xml"/>
  <Override PartName="/ppt/charts/style44.xml" ContentType="application/vnd.ms-office.chartstyle+xml"/>
  <Override PartName="/ppt/charts/colors44.xml" ContentType="application/vnd.ms-office.chartcolorstyle+xml"/>
  <Override PartName="/ppt/notesSlides/notesSlide46.xml" ContentType="application/vnd.openxmlformats-officedocument.presentationml.notesSlide+xml"/>
  <Override PartName="/ppt/charts/chart50.xml" ContentType="application/vnd.openxmlformats-officedocument.drawingml.chart+xml"/>
  <Override PartName="/ppt/charts/chart51.xml" ContentType="application/vnd.openxmlformats-officedocument.drawingml.chart+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charts/chart52.xml" ContentType="application/vnd.openxmlformats-officedocument.drawingml.chart+xml"/>
  <Override PartName="/ppt/charts/style45.xml" ContentType="application/vnd.ms-office.chartstyle+xml"/>
  <Override PartName="/ppt/charts/colors45.xml" ContentType="application/vnd.ms-office.chartcolorstyle+xml"/>
  <Override PartName="/ppt/notesSlides/notesSlide49.xml" ContentType="application/vnd.openxmlformats-officedocument.presentationml.notesSlide+xml"/>
  <Override PartName="/ppt/charts/chart53.xml" ContentType="application/vnd.openxmlformats-officedocument.drawingml.chart+xml"/>
  <Override PartName="/ppt/charts/style46.xml" ContentType="application/vnd.ms-office.chartstyle+xml"/>
  <Override PartName="/ppt/charts/colors46.xml" ContentType="application/vnd.ms-office.chartcolorstyl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charts/chart54.xml" ContentType="application/vnd.openxmlformats-officedocument.drawingml.chart+xml"/>
  <Override PartName="/ppt/charts/style47.xml" ContentType="application/vnd.ms-office.chartstyle+xml"/>
  <Override PartName="/ppt/charts/colors47.xml" ContentType="application/vnd.ms-office.chartcolorstyle+xml"/>
  <Override PartName="/ppt/charts/chart55.xml" ContentType="application/vnd.openxmlformats-officedocument.drawingml.chart+xml"/>
  <Override PartName="/ppt/charts/style48.xml" ContentType="application/vnd.ms-office.chartstyle+xml"/>
  <Override PartName="/ppt/charts/colors48.xml" ContentType="application/vnd.ms-office.chartcolorstyle+xml"/>
  <Override PartName="/ppt/charts/chart56.xml" ContentType="application/vnd.openxmlformats-officedocument.drawingml.chart+xml"/>
  <Override PartName="/ppt/charts/style49.xml" ContentType="application/vnd.ms-office.chartstyle+xml"/>
  <Override PartName="/ppt/charts/colors49.xml" ContentType="application/vnd.ms-office.chartcolorstyle+xml"/>
  <Override PartName="/ppt/notesSlides/notesSlide52.xml" ContentType="application/vnd.openxmlformats-officedocument.presentationml.notesSlide+xml"/>
  <Override PartName="/ppt/charts/chart57.xml" ContentType="application/vnd.openxmlformats-officedocument.drawingml.chart+xml"/>
  <Override PartName="/ppt/charts/style50.xml" ContentType="application/vnd.ms-office.chartstyle+xml"/>
  <Override PartName="/ppt/charts/colors50.xml" ContentType="application/vnd.ms-office.chartcolorstyl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charts/chart58.xml" ContentType="application/vnd.openxmlformats-officedocument.drawingml.chart+xml"/>
  <Override PartName="/ppt/charts/style51.xml" ContentType="application/vnd.ms-office.chartstyle+xml"/>
  <Override PartName="/ppt/charts/colors51.xml" ContentType="application/vnd.ms-office.chartcolorstyle+xml"/>
  <Override PartName="/ppt/drawings/drawing2.xml" ContentType="application/vnd.openxmlformats-officedocument.drawingml.chartshapes+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charts/chart59.xml" ContentType="application/vnd.openxmlformats-officedocument.drawingml.chart+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90" r:id="rId2"/>
  </p:sldMasterIdLst>
  <p:notesMasterIdLst>
    <p:notesMasterId r:id="rId80"/>
  </p:notesMasterIdLst>
  <p:handoutMasterIdLst>
    <p:handoutMasterId r:id="rId81"/>
  </p:handoutMasterIdLst>
  <p:sldIdLst>
    <p:sldId id="777" r:id="rId3"/>
    <p:sldId id="338" r:id="rId4"/>
    <p:sldId id="408" r:id="rId5"/>
    <p:sldId id="409" r:id="rId6"/>
    <p:sldId id="752" r:id="rId7"/>
    <p:sldId id="753" r:id="rId8"/>
    <p:sldId id="459" r:id="rId9"/>
    <p:sldId id="768" r:id="rId10"/>
    <p:sldId id="745" r:id="rId11"/>
    <p:sldId id="567" r:id="rId12"/>
    <p:sldId id="568" r:id="rId13"/>
    <p:sldId id="746" r:id="rId14"/>
    <p:sldId id="705" r:id="rId15"/>
    <p:sldId id="747" r:id="rId16"/>
    <p:sldId id="748" r:id="rId17"/>
    <p:sldId id="766" r:id="rId18"/>
    <p:sldId id="571" r:id="rId19"/>
    <p:sldId id="770" r:id="rId20"/>
    <p:sldId id="665" r:id="rId21"/>
    <p:sldId id="772" r:id="rId22"/>
    <p:sldId id="572" r:id="rId23"/>
    <p:sldId id="773" r:id="rId24"/>
    <p:sldId id="670" r:id="rId25"/>
    <p:sldId id="585" r:id="rId26"/>
    <p:sldId id="671" r:id="rId27"/>
    <p:sldId id="761" r:id="rId28"/>
    <p:sldId id="573" r:id="rId29"/>
    <p:sldId id="672" r:id="rId30"/>
    <p:sldId id="675" r:id="rId31"/>
    <p:sldId id="591" r:id="rId32"/>
    <p:sldId id="574" r:id="rId33"/>
    <p:sldId id="676" r:id="rId34"/>
    <p:sldId id="593" r:id="rId35"/>
    <p:sldId id="782" r:id="rId36"/>
    <p:sldId id="677" r:id="rId37"/>
    <p:sldId id="679" r:id="rId38"/>
    <p:sldId id="760" r:id="rId39"/>
    <p:sldId id="749" r:id="rId40"/>
    <p:sldId id="783" r:id="rId41"/>
    <p:sldId id="750" r:id="rId42"/>
    <p:sldId id="575" r:id="rId43"/>
    <p:sldId id="682" r:id="rId44"/>
    <p:sldId id="774" r:id="rId45"/>
    <p:sldId id="598" r:id="rId46"/>
    <p:sldId id="787" r:id="rId47"/>
    <p:sldId id="784" r:id="rId48"/>
    <p:sldId id="754" r:id="rId49"/>
    <p:sldId id="788" r:id="rId50"/>
    <p:sldId id="786" r:id="rId51"/>
    <p:sldId id="751" r:id="rId52"/>
    <p:sldId id="576" r:id="rId53"/>
    <p:sldId id="709" r:id="rId54"/>
    <p:sldId id="775" r:id="rId55"/>
    <p:sldId id="756" r:id="rId56"/>
    <p:sldId id="546" r:id="rId57"/>
    <p:sldId id="759" r:id="rId58"/>
    <p:sldId id="780" r:id="rId59"/>
    <p:sldId id="781" r:id="rId60"/>
    <p:sldId id="420" r:id="rId61"/>
    <p:sldId id="744" r:id="rId62"/>
    <p:sldId id="743" r:id="rId63"/>
    <p:sldId id="785" r:id="rId64"/>
    <p:sldId id="765" r:id="rId65"/>
    <p:sldId id="694" r:id="rId66"/>
    <p:sldId id="695" r:id="rId67"/>
    <p:sldId id="696" r:id="rId68"/>
    <p:sldId id="697" r:id="rId69"/>
    <p:sldId id="698" r:id="rId70"/>
    <p:sldId id="734" r:id="rId71"/>
    <p:sldId id="699" r:id="rId72"/>
    <p:sldId id="701" r:id="rId73"/>
    <p:sldId id="733" r:id="rId74"/>
    <p:sldId id="730" r:id="rId75"/>
    <p:sldId id="703" r:id="rId76"/>
    <p:sldId id="736" r:id="rId77"/>
    <p:sldId id="735" r:id="rId78"/>
    <p:sldId id="729" r:id="rId79"/>
  </p:sldIdLst>
  <p:sldSz cx="12192000" cy="6858000"/>
  <p:notesSz cx="6797675" cy="987266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729" userDrawn="1">
          <p15:clr>
            <a:srgbClr val="A4A3A4"/>
          </p15:clr>
        </p15:guide>
        <p15:guide id="2" pos="3659" userDrawn="1">
          <p15:clr>
            <a:srgbClr val="A4A3A4"/>
          </p15:clr>
        </p15:guide>
        <p15:guide id="3" orient="horz" pos="1117" userDrawn="1">
          <p15:clr>
            <a:srgbClr val="A4A3A4"/>
          </p15:clr>
        </p15:guide>
        <p15:guide id="5" orient="horz" pos="1502" userDrawn="1">
          <p15:clr>
            <a:srgbClr val="A4A3A4"/>
          </p15:clr>
        </p15:guide>
        <p15:guide id="6" orient="horz" pos="2205" userDrawn="1">
          <p15:clr>
            <a:srgbClr val="A4A3A4"/>
          </p15:clr>
        </p15:guide>
        <p15:guide id="7" pos="710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1BC68F09-19ED-ADF1-9E06-6F18DAC894A5}" name="Stefan Durkacz" initials="SD" userId="S::stefan.durkacz@progressivepartnership.co.uk::70228fd2-d865-4c8c-9988-c026f524204f" providerId="AD"/>
  <p188:author id="{A7DC2D23-2B00-B60E-141B-7278C04EEBF8}" name="Claire Wood" initials="CW" userId="S::Claire.Wood2@gov.scot::497ab6ab-0cc6-41b7-bfd8-d2c92e8684e9" providerId="AD"/>
  <p188:author id="{0D46672E-8660-B6C2-3921-386131B83488}" name="Jonnie Felton" initials="JF" userId="S::jonnie.felton@progressivepartnership.co.uk::bdbce831-c385-41af-8e2a-ae89cc783473" providerId="AD"/>
  <p188:author id="{9C51C877-D570-C6D8-FB28-3B5A1F93FC2A}" name="Millie Dixon" initials="MD" userId="S::Millie.Dixon@gov.scot::1823fab0-cf5b-41bf-a6c6-4628527bf562" providerId="AD"/>
  <p188:author id="{A4F018EE-5AE1-3EE0-8275-20AD1F20BC6E}" name="Diane Mcgregor" initials="DM" userId="S::diane.mcgregor@progressivepartnership.co.uk::41cd71e7-be71-480f-9df8-a3e65f2ae36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Diane McGregor" initials="DM" lastIdx="21" clrIdx="0">
    <p:extLst>
      <p:ext uri="{19B8F6BF-5375-455C-9EA6-DF929625EA0E}">
        <p15:presenceInfo xmlns:p15="http://schemas.microsoft.com/office/powerpoint/2012/main" userId="S-1-5-21-2593513122-514599162-388880161-1168" providerId="AD"/>
      </p:ext>
    </p:extLst>
  </p:cmAuthor>
  <p:cmAuthor id="2" name="Ruth Bryan" initials="RB" lastIdx="240" clrIdx="1">
    <p:extLst>
      <p:ext uri="{19B8F6BF-5375-455C-9EA6-DF929625EA0E}">
        <p15:presenceInfo xmlns:p15="http://schemas.microsoft.com/office/powerpoint/2012/main" userId="S-1-5-21-2051755110-3649569171-2908858218-1130" providerId="AD"/>
      </p:ext>
    </p:extLst>
  </p:cmAuthor>
  <p:cmAuthor id="3" name="Heather Jamieson" initials="HJ" lastIdx="5" clrIdx="2">
    <p:extLst>
      <p:ext uri="{19B8F6BF-5375-455C-9EA6-DF929625EA0E}">
        <p15:presenceInfo xmlns:p15="http://schemas.microsoft.com/office/powerpoint/2012/main" userId="S-1-5-21-2051755110-3649569171-2908858218-1123" providerId="AD"/>
      </p:ext>
    </p:extLst>
  </p:cmAuthor>
  <p:cmAuthor id="4" name="Sarah Ainsworth" initials="SA" lastIdx="9" clrIdx="3">
    <p:extLst>
      <p:ext uri="{19B8F6BF-5375-455C-9EA6-DF929625EA0E}">
        <p15:presenceInfo xmlns:p15="http://schemas.microsoft.com/office/powerpoint/2012/main" userId="S-1-5-21-2051755110-3649569171-2908858218-1131" providerId="AD"/>
      </p:ext>
    </p:extLst>
  </p:cmAuthor>
  <p:cmAuthor id="5" name="Elise Livingstone" initials="EL" lastIdx="2" clrIdx="4">
    <p:extLst>
      <p:ext uri="{19B8F6BF-5375-455C-9EA6-DF929625EA0E}">
        <p15:presenceInfo xmlns:p15="http://schemas.microsoft.com/office/powerpoint/2012/main" userId="S-1-5-21-2051755110-3649569171-2908858218-1169" providerId="AD"/>
      </p:ext>
    </p:extLst>
  </p:cmAuthor>
  <p:cmAuthor id="6" name="Diane McGregor" initials="DM [2]" lastIdx="82" clrIdx="5">
    <p:extLst>
      <p:ext uri="{19B8F6BF-5375-455C-9EA6-DF929625EA0E}">
        <p15:presenceInfo xmlns:p15="http://schemas.microsoft.com/office/powerpoint/2012/main" userId="S-1-5-21-2051755110-3649569171-2908858218-1143" providerId="AD"/>
      </p:ext>
    </p:extLst>
  </p:cmAuthor>
  <p:cmAuthor id="7" name="Howie F (Fiona)" initials="HF(" lastIdx="51" clrIdx="6">
    <p:extLst>
      <p:ext uri="{19B8F6BF-5375-455C-9EA6-DF929625EA0E}">
        <p15:presenceInfo xmlns:p15="http://schemas.microsoft.com/office/powerpoint/2012/main" userId="S-1-5-21-765483983-692928010-316617838-413226" providerId="AD"/>
      </p:ext>
    </p:extLst>
  </p:cmAuthor>
  <p:cmAuthor id="8" name="Wood CW (Claire)" initials="WC(" lastIdx="18" clrIdx="7">
    <p:extLst>
      <p:ext uri="{19B8F6BF-5375-455C-9EA6-DF929625EA0E}">
        <p15:presenceInfo xmlns:p15="http://schemas.microsoft.com/office/powerpoint/2012/main" userId="S-1-5-21-765483983-692928010-316617838-419113" providerId="AD"/>
      </p:ext>
    </p:extLst>
  </p:cmAuthor>
  <p:cmAuthor id="9" name="Jamal Hassan" initials="JH" lastIdx="5" clrIdx="8">
    <p:extLst>
      <p:ext uri="{19B8F6BF-5375-455C-9EA6-DF929625EA0E}">
        <p15:presenceInfo xmlns:p15="http://schemas.microsoft.com/office/powerpoint/2012/main" userId="S-1-5-21-2051755110-3649569171-2908858218-1207" providerId="AD"/>
      </p:ext>
    </p:extLst>
  </p:cmAuthor>
  <p:cmAuthor id="10" name="Diane Mcgregor" initials="DM" lastIdx="89" clrIdx="9">
    <p:extLst>
      <p:ext uri="{19B8F6BF-5375-455C-9EA6-DF929625EA0E}">
        <p15:presenceInfo xmlns:p15="http://schemas.microsoft.com/office/powerpoint/2012/main" userId="S::diane.mcgregor@progressivepartnership.co.uk::41cd71e7-be71-480f-9df8-a3e65f2ae361" providerId="AD"/>
      </p:ext>
    </p:extLst>
  </p:cmAuthor>
  <p:cmAuthor id="11" name="Amy MacPherson" initials="AM" lastIdx="25" clrIdx="10">
    <p:extLst>
      <p:ext uri="{19B8F6BF-5375-455C-9EA6-DF929625EA0E}">
        <p15:presenceInfo xmlns:p15="http://schemas.microsoft.com/office/powerpoint/2012/main" userId="Amy MacPherson" providerId="None"/>
      </p:ext>
    </p:extLst>
  </p:cmAuthor>
  <p:cmAuthor id="12" name="Jonnie Felton" initials="JF" lastIdx="16" clrIdx="11">
    <p:extLst>
      <p:ext uri="{19B8F6BF-5375-455C-9EA6-DF929625EA0E}">
        <p15:presenceInfo xmlns:p15="http://schemas.microsoft.com/office/powerpoint/2012/main" userId="S::jonnie.felton@progressivepartnership.co.uk::bdbce831-c385-41af-8e2a-ae89cc783473" providerId="AD"/>
      </p:ext>
    </p:extLst>
  </p:cmAuthor>
  <p:cmAuthor id="13" name="Amy Robertson" initials="AR" lastIdx="1" clrIdx="12">
    <p:extLst>
      <p:ext uri="{19B8F6BF-5375-455C-9EA6-DF929625EA0E}">
        <p15:presenceInfo xmlns:p15="http://schemas.microsoft.com/office/powerpoint/2012/main" userId="S::amy.robertson@progressivepartnership.co.uk::eb9f5a63-891d-42fa-bdbb-cba6982454d7" providerId="AD"/>
      </p:ext>
    </p:extLst>
  </p:cmAuthor>
  <p:cmAuthor id="14" name="Susan Cummins" initials="SC" lastIdx="14" clrIdx="13">
    <p:extLst>
      <p:ext uri="{19B8F6BF-5375-455C-9EA6-DF929625EA0E}">
        <p15:presenceInfo xmlns:p15="http://schemas.microsoft.com/office/powerpoint/2012/main" userId="S::susan.cummins@progressivepartnership.co.uk::d00c0c9b-e943-44d4-9247-7ef60be1aeba" providerId="AD"/>
      </p:ext>
    </p:extLst>
  </p:cmAuthor>
  <p:cmAuthor id="15" name="Amy MacPherson" initials="AM [2]" lastIdx="18" clrIdx="14">
    <p:extLst>
      <p:ext uri="{19B8F6BF-5375-455C-9EA6-DF929625EA0E}">
        <p15:presenceInfo xmlns:p15="http://schemas.microsoft.com/office/powerpoint/2012/main" userId="S::amy.macpherson@progressivepartnership.co.uk::0211a2d4-d7e4-490a-920d-61185da3fee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6E6A2"/>
    <a:srgbClr val="000000"/>
    <a:srgbClr val="FF9933"/>
    <a:srgbClr val="FF00FF"/>
    <a:srgbClr val="00DA63"/>
    <a:srgbClr val="15FF7F"/>
    <a:srgbClr val="EFE7F5"/>
    <a:srgbClr val="E6E6D2"/>
    <a:srgbClr val="EEEEDC"/>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9012ECD-51FC-41F1-AA8D-1B2483CD663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C4B1156A-380E-4F78-BDF5-A606A8083BF9}" styleName="Medium Style 4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17292A2E-F333-43FB-9621-5CBBE7FDCDCB}" styleName="Light Style 2 - Accent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569" autoAdjust="0"/>
    <p:restoredTop sz="96247" autoAdjust="0"/>
  </p:normalViewPr>
  <p:slideViewPr>
    <p:cSldViewPr snapToGrid="0" showGuides="1">
      <p:cViewPr varScale="1">
        <p:scale>
          <a:sx n="79" d="100"/>
          <a:sy n="79" d="100"/>
        </p:scale>
        <p:origin x="749" y="72"/>
      </p:cViewPr>
      <p:guideLst>
        <p:guide orient="horz" pos="1729"/>
        <p:guide pos="3659"/>
        <p:guide orient="horz" pos="1117"/>
        <p:guide orient="horz" pos="1502"/>
        <p:guide orient="horz" pos="2205"/>
        <p:guide pos="7104"/>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00" d="100"/>
        <a:sy n="100" d="100"/>
      </p:scale>
      <p:origin x="0" y="0"/>
    </p:cViewPr>
  </p:sorterViewPr>
  <p:notesViewPr>
    <p:cSldViewPr snapToGrid="0" showGuides="1">
      <p:cViewPr varScale="1">
        <p:scale>
          <a:sx n="50" d="100"/>
          <a:sy n="50" d="100"/>
        </p:scale>
        <p:origin x="2040" y="42"/>
      </p:cViewPr>
      <p:guideLst/>
    </p:cSldViewPr>
  </p:notes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24.xml" Id="rId26" /><Relationship Type="http://schemas.openxmlformats.org/officeDocument/2006/relationships/slide" Target="slides/slide19.xml" Id="rId21" /><Relationship Type="http://schemas.openxmlformats.org/officeDocument/2006/relationships/slide" Target="slides/slide40.xml" Id="rId42" /><Relationship Type="http://schemas.openxmlformats.org/officeDocument/2006/relationships/slide" Target="slides/slide45.xml" Id="rId47" /><Relationship Type="http://schemas.openxmlformats.org/officeDocument/2006/relationships/slide" Target="slides/slide61.xml" Id="rId63" /><Relationship Type="http://schemas.openxmlformats.org/officeDocument/2006/relationships/slide" Target="slides/slide66.xml" Id="rId68" /><Relationship Type="http://schemas.openxmlformats.org/officeDocument/2006/relationships/viewProps" Target="viewProps.xml" Id="rId84" /><Relationship Type="http://schemas.openxmlformats.org/officeDocument/2006/relationships/slide" Target="slides/slide14.xml" Id="rId16" /><Relationship Type="http://schemas.openxmlformats.org/officeDocument/2006/relationships/slide" Target="slides/slide9.xml" Id="rId11" /><Relationship Type="http://schemas.openxmlformats.org/officeDocument/2006/relationships/slide" Target="slides/slide30.xml" Id="rId32" /><Relationship Type="http://schemas.openxmlformats.org/officeDocument/2006/relationships/slide" Target="slides/slide35.xml" Id="rId37" /><Relationship Type="http://schemas.openxmlformats.org/officeDocument/2006/relationships/slide" Target="slides/slide51.xml" Id="rId53" /><Relationship Type="http://schemas.openxmlformats.org/officeDocument/2006/relationships/slide" Target="slides/slide56.xml" Id="rId58" /><Relationship Type="http://schemas.openxmlformats.org/officeDocument/2006/relationships/slide" Target="slides/slide72.xml" Id="rId74" /><Relationship Type="http://schemas.openxmlformats.org/officeDocument/2006/relationships/slide" Target="slides/slide77.xml" Id="rId79" /><Relationship Type="http://schemas.openxmlformats.org/officeDocument/2006/relationships/slide" Target="slides/slide3.xml" Id="rId5" /><Relationship Type="http://schemas.openxmlformats.org/officeDocument/2006/relationships/slide" Target="slides/slide17.xml" Id="rId19" /><Relationship Type="http://schemas.openxmlformats.org/officeDocument/2006/relationships/slide" Target="slides/slide12.xml" Id="rId14" /><Relationship Type="http://schemas.openxmlformats.org/officeDocument/2006/relationships/slide" Target="slides/slide20.xml" Id="rId22" /><Relationship Type="http://schemas.openxmlformats.org/officeDocument/2006/relationships/slide" Target="slides/slide25.xml" Id="rId27" /><Relationship Type="http://schemas.openxmlformats.org/officeDocument/2006/relationships/slide" Target="slides/slide28.xml" Id="rId30" /><Relationship Type="http://schemas.openxmlformats.org/officeDocument/2006/relationships/slide" Target="slides/slide33.xml" Id="rId35" /><Relationship Type="http://schemas.openxmlformats.org/officeDocument/2006/relationships/slide" Target="slides/slide41.xml" Id="rId43" /><Relationship Type="http://schemas.openxmlformats.org/officeDocument/2006/relationships/slide" Target="slides/slide46.xml" Id="rId48" /><Relationship Type="http://schemas.openxmlformats.org/officeDocument/2006/relationships/slide" Target="slides/slide54.xml" Id="rId56" /><Relationship Type="http://schemas.openxmlformats.org/officeDocument/2006/relationships/slide" Target="slides/slide62.xml" Id="rId64" /><Relationship Type="http://schemas.openxmlformats.org/officeDocument/2006/relationships/slide" Target="slides/slide67.xml" Id="rId69" /><Relationship Type="http://schemas.openxmlformats.org/officeDocument/2006/relationships/slide" Target="slides/slide75.xml" Id="rId77" /><Relationship Type="http://schemas.openxmlformats.org/officeDocument/2006/relationships/slide" Target="slides/slide6.xml" Id="rId8" /><Relationship Type="http://schemas.openxmlformats.org/officeDocument/2006/relationships/slide" Target="slides/slide49.xml" Id="rId51" /><Relationship Type="http://schemas.openxmlformats.org/officeDocument/2006/relationships/slide" Target="slides/slide70.xml" Id="rId72" /><Relationship Type="http://schemas.openxmlformats.org/officeDocument/2006/relationships/notesMaster" Target="notesMasters/notesMaster1.xml" Id="rId80" /><Relationship Type="http://schemas.openxmlformats.org/officeDocument/2006/relationships/theme" Target="theme/theme1.xml" Id="rId85" /><Relationship Type="http://schemas.openxmlformats.org/officeDocument/2006/relationships/slide" Target="slides/slide1.xml" Id="rId3" /><Relationship Type="http://schemas.openxmlformats.org/officeDocument/2006/relationships/slide" Target="slides/slide10.xml" Id="rId12" /><Relationship Type="http://schemas.openxmlformats.org/officeDocument/2006/relationships/slide" Target="slides/slide15.xml" Id="rId17" /><Relationship Type="http://schemas.openxmlformats.org/officeDocument/2006/relationships/slide" Target="slides/slide23.xml" Id="rId25" /><Relationship Type="http://schemas.openxmlformats.org/officeDocument/2006/relationships/slide" Target="slides/slide31.xml" Id="rId33" /><Relationship Type="http://schemas.openxmlformats.org/officeDocument/2006/relationships/slide" Target="slides/slide36.xml" Id="rId38" /><Relationship Type="http://schemas.openxmlformats.org/officeDocument/2006/relationships/slide" Target="slides/slide44.xml" Id="rId46" /><Relationship Type="http://schemas.openxmlformats.org/officeDocument/2006/relationships/slide" Target="slides/slide57.xml" Id="rId59" /><Relationship Type="http://schemas.openxmlformats.org/officeDocument/2006/relationships/slide" Target="slides/slide65.xml" Id="rId67" /><Relationship Type="http://schemas.openxmlformats.org/officeDocument/2006/relationships/slide" Target="slides/slide18.xml" Id="rId20" /><Relationship Type="http://schemas.openxmlformats.org/officeDocument/2006/relationships/slide" Target="slides/slide39.xml" Id="rId41" /><Relationship Type="http://schemas.openxmlformats.org/officeDocument/2006/relationships/slide" Target="slides/slide52.xml" Id="rId54" /><Relationship Type="http://schemas.openxmlformats.org/officeDocument/2006/relationships/slide" Target="slides/slide60.xml" Id="rId62" /><Relationship Type="http://schemas.openxmlformats.org/officeDocument/2006/relationships/slide" Target="slides/slide68.xml" Id="rId70" /><Relationship Type="http://schemas.openxmlformats.org/officeDocument/2006/relationships/slide" Target="slides/slide73.xml" Id="rId75" /><Relationship Type="http://schemas.openxmlformats.org/officeDocument/2006/relationships/presProps" Target="presProps.xml" Id="rId83" /><Relationship Type="http://schemas.openxmlformats.org/officeDocument/2006/relationships/slide" Target="slides/slide4.xml" Id="rId6" /><Relationship Type="http://schemas.openxmlformats.org/officeDocument/2006/relationships/slide" Target="slides/slide13.xml" Id="rId15" /><Relationship Type="http://schemas.openxmlformats.org/officeDocument/2006/relationships/slide" Target="slides/slide21.xml" Id="rId23" /><Relationship Type="http://schemas.openxmlformats.org/officeDocument/2006/relationships/slide" Target="slides/slide26.xml" Id="rId28" /><Relationship Type="http://schemas.openxmlformats.org/officeDocument/2006/relationships/slide" Target="slides/slide34.xml" Id="rId36" /><Relationship Type="http://schemas.openxmlformats.org/officeDocument/2006/relationships/slide" Target="slides/slide47.xml" Id="rId49" /><Relationship Type="http://schemas.openxmlformats.org/officeDocument/2006/relationships/slide" Target="slides/slide55.xml" Id="rId57" /><Relationship Type="http://schemas.openxmlformats.org/officeDocument/2006/relationships/slide" Target="slides/slide8.xml" Id="rId10" /><Relationship Type="http://schemas.openxmlformats.org/officeDocument/2006/relationships/slide" Target="slides/slide29.xml" Id="rId31" /><Relationship Type="http://schemas.openxmlformats.org/officeDocument/2006/relationships/slide" Target="slides/slide42.xml" Id="rId44" /><Relationship Type="http://schemas.openxmlformats.org/officeDocument/2006/relationships/slide" Target="slides/slide50.xml" Id="rId52" /><Relationship Type="http://schemas.openxmlformats.org/officeDocument/2006/relationships/slide" Target="slides/slide58.xml" Id="rId60" /><Relationship Type="http://schemas.openxmlformats.org/officeDocument/2006/relationships/slide" Target="slides/slide63.xml" Id="rId65" /><Relationship Type="http://schemas.openxmlformats.org/officeDocument/2006/relationships/slide" Target="slides/slide71.xml" Id="rId73" /><Relationship Type="http://schemas.openxmlformats.org/officeDocument/2006/relationships/slide" Target="slides/slide76.xml" Id="rId78" /><Relationship Type="http://schemas.openxmlformats.org/officeDocument/2006/relationships/handoutMaster" Target="handoutMasters/handoutMaster1.xml" Id="rId81" /><Relationship Type="http://schemas.openxmlformats.org/officeDocument/2006/relationships/tableStyles" Target="tableStyles.xml" Id="rId86" /><Relationship Type="http://schemas.openxmlformats.org/officeDocument/2006/relationships/slide" Target="slides/slide2.xml" Id="rId4" /><Relationship Type="http://schemas.openxmlformats.org/officeDocument/2006/relationships/slide" Target="slides/slide7.xml" Id="rId9" /><Relationship Type="http://schemas.openxmlformats.org/officeDocument/2006/relationships/slide" Target="slides/slide11.xml" Id="rId13" /><Relationship Type="http://schemas.openxmlformats.org/officeDocument/2006/relationships/slide" Target="slides/slide16.xml" Id="rId18" /><Relationship Type="http://schemas.openxmlformats.org/officeDocument/2006/relationships/slide" Target="slides/slide37.xml" Id="rId39" /><Relationship Type="http://schemas.openxmlformats.org/officeDocument/2006/relationships/slide" Target="slides/slide32.xml" Id="rId34" /><Relationship Type="http://schemas.openxmlformats.org/officeDocument/2006/relationships/slide" Target="slides/slide48.xml" Id="rId50" /><Relationship Type="http://schemas.openxmlformats.org/officeDocument/2006/relationships/slide" Target="slides/slide53.xml" Id="rId55" /><Relationship Type="http://schemas.openxmlformats.org/officeDocument/2006/relationships/slide" Target="slides/slide74.xml" Id="rId76" /><Relationship Type="http://schemas.openxmlformats.org/officeDocument/2006/relationships/slide" Target="slides/slide5.xml" Id="rId7" /><Relationship Type="http://schemas.openxmlformats.org/officeDocument/2006/relationships/slide" Target="slides/slide69.xml" Id="rId71" /><Relationship Type="http://schemas.openxmlformats.org/officeDocument/2006/relationships/slideMaster" Target="slideMasters/slideMaster1.xml" Id="rId2" /><Relationship Type="http://schemas.openxmlformats.org/officeDocument/2006/relationships/slide" Target="slides/slide27.xml" Id="rId29" /><Relationship Type="http://schemas.openxmlformats.org/officeDocument/2006/relationships/slide" Target="slides/slide22.xml" Id="rId24" /><Relationship Type="http://schemas.openxmlformats.org/officeDocument/2006/relationships/slide" Target="slides/slide38.xml" Id="rId40" /><Relationship Type="http://schemas.openxmlformats.org/officeDocument/2006/relationships/slide" Target="slides/slide43.xml" Id="rId45" /><Relationship Type="http://schemas.openxmlformats.org/officeDocument/2006/relationships/slide" Target="slides/slide64.xml" Id="rId66" /><Relationship Type="http://schemas.microsoft.com/office/2018/10/relationships/authors" Target="authors.xml" Id="rId87" /><Relationship Type="http://schemas.openxmlformats.org/officeDocument/2006/relationships/slide" Target="slides/slide59.xml" Id="rId61" /><Relationship Type="http://schemas.openxmlformats.org/officeDocument/2006/relationships/commentAuthors" Target="commentAuthors.xml" Id="rId82" /><Relationship Type="http://schemas.openxmlformats.org/officeDocument/2006/relationships/customXml" Target="/customXML/item2.xml" Id="Ra299b74aecfd4171"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 Id="rId4" Type="http://schemas.openxmlformats.org/officeDocument/2006/relationships/chartUserShapes" Target="../drawings/drawing1.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1" Type="http://schemas.openxmlformats.org/officeDocument/2006/relationships/package" Target="../embeddings/Microsoft_Excel_Worksheet30.xlsx"/></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1.xml"/><Relationship Id="rId1" Type="http://schemas.microsoft.com/office/2011/relationships/chartStyle" Target="style31.xml"/></Relationships>
</file>

<file path=ppt/charts/_rels/chart33.xml.rels><?xml version="1.0" encoding="UTF-8" standalone="yes"?>
<Relationships xmlns="http://schemas.openxmlformats.org/package/2006/relationships"><Relationship Id="rId1" Type="http://schemas.openxmlformats.org/officeDocument/2006/relationships/package" Target="../embeddings/Microsoft_Excel_Worksheet32.xlsx"/></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2.xml"/><Relationship Id="rId1" Type="http://schemas.microsoft.com/office/2011/relationships/chartStyle" Target="style32.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3.xml"/><Relationship Id="rId1" Type="http://schemas.microsoft.com/office/2011/relationships/chartStyle" Target="style33.xml"/></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4.xml"/><Relationship Id="rId1" Type="http://schemas.microsoft.com/office/2011/relationships/chartStyle" Target="style34.xml"/></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40.xml.rels><?xml version="1.0" encoding="UTF-8" standalone="yes"?>
<Relationships xmlns="http://schemas.openxmlformats.org/package/2006/relationships"><Relationship Id="rId3" Type="http://schemas.openxmlformats.org/officeDocument/2006/relationships/package" Target="../embeddings/Microsoft_Excel_Worksheet39.xlsx"/><Relationship Id="rId2" Type="http://schemas.microsoft.com/office/2011/relationships/chartColorStyle" Target="colors35.xml"/><Relationship Id="rId1" Type="http://schemas.microsoft.com/office/2011/relationships/chartStyle" Target="style35.xml"/></Relationships>
</file>

<file path=ppt/charts/_rels/chart41.xml.rels><?xml version="1.0" encoding="UTF-8" standalone="yes"?>
<Relationships xmlns="http://schemas.openxmlformats.org/package/2006/relationships"><Relationship Id="rId3" Type="http://schemas.openxmlformats.org/officeDocument/2006/relationships/package" Target="../embeddings/Microsoft_Excel_Worksheet40.xlsx"/><Relationship Id="rId2" Type="http://schemas.microsoft.com/office/2011/relationships/chartColorStyle" Target="colors36.xml"/><Relationship Id="rId1" Type="http://schemas.microsoft.com/office/2011/relationships/chartStyle" Target="style36.xml"/></Relationships>
</file>

<file path=ppt/charts/_rels/chart42.xml.rels><?xml version="1.0" encoding="UTF-8" standalone="yes"?>
<Relationships xmlns="http://schemas.openxmlformats.org/package/2006/relationships"><Relationship Id="rId3" Type="http://schemas.openxmlformats.org/officeDocument/2006/relationships/package" Target="../embeddings/Microsoft_Excel_Worksheet41.xlsx"/><Relationship Id="rId2" Type="http://schemas.microsoft.com/office/2011/relationships/chartColorStyle" Target="colors37.xml"/><Relationship Id="rId1" Type="http://schemas.microsoft.com/office/2011/relationships/chartStyle" Target="style37.xml"/></Relationships>
</file>

<file path=ppt/charts/_rels/chart43.xml.rels><?xml version="1.0" encoding="UTF-8" standalone="yes"?>
<Relationships xmlns="http://schemas.openxmlformats.org/package/2006/relationships"><Relationship Id="rId3" Type="http://schemas.openxmlformats.org/officeDocument/2006/relationships/package" Target="../embeddings/Microsoft_Excel_Worksheet42.xlsx"/><Relationship Id="rId2" Type="http://schemas.microsoft.com/office/2011/relationships/chartColorStyle" Target="colors38.xml"/><Relationship Id="rId1" Type="http://schemas.microsoft.com/office/2011/relationships/chartStyle" Target="style38.xml"/></Relationships>
</file>

<file path=ppt/charts/_rels/chart44.xml.rels><?xml version="1.0" encoding="UTF-8" standalone="yes"?>
<Relationships xmlns="http://schemas.openxmlformats.org/package/2006/relationships"><Relationship Id="rId3" Type="http://schemas.openxmlformats.org/officeDocument/2006/relationships/package" Target="../embeddings/Microsoft_Excel_Worksheet43.xlsx"/><Relationship Id="rId2" Type="http://schemas.microsoft.com/office/2011/relationships/chartColorStyle" Target="colors39.xml"/><Relationship Id="rId1" Type="http://schemas.microsoft.com/office/2011/relationships/chartStyle" Target="style39.xml"/></Relationships>
</file>

<file path=ppt/charts/_rels/chart45.xml.rels><?xml version="1.0" encoding="UTF-8" standalone="yes"?>
<Relationships xmlns="http://schemas.openxmlformats.org/package/2006/relationships"><Relationship Id="rId3" Type="http://schemas.openxmlformats.org/officeDocument/2006/relationships/package" Target="../embeddings/Microsoft_Excel_Worksheet44.xlsx"/><Relationship Id="rId2" Type="http://schemas.microsoft.com/office/2011/relationships/chartColorStyle" Target="colors40.xml"/><Relationship Id="rId1" Type="http://schemas.microsoft.com/office/2011/relationships/chartStyle" Target="style40.xml"/></Relationships>
</file>

<file path=ppt/charts/_rels/chart46.xml.rels><?xml version="1.0" encoding="UTF-8" standalone="yes"?>
<Relationships xmlns="http://schemas.openxmlformats.org/package/2006/relationships"><Relationship Id="rId3" Type="http://schemas.openxmlformats.org/officeDocument/2006/relationships/package" Target="../embeddings/Microsoft_Excel_Worksheet45.xlsx"/><Relationship Id="rId2" Type="http://schemas.microsoft.com/office/2011/relationships/chartColorStyle" Target="colors41.xml"/><Relationship Id="rId1" Type="http://schemas.microsoft.com/office/2011/relationships/chartStyle" Target="style41.xml"/></Relationships>
</file>

<file path=ppt/charts/_rels/chart47.xml.rels><?xml version="1.0" encoding="UTF-8" standalone="yes"?>
<Relationships xmlns="http://schemas.openxmlformats.org/package/2006/relationships"><Relationship Id="rId3" Type="http://schemas.openxmlformats.org/officeDocument/2006/relationships/package" Target="../embeddings/Microsoft_Excel_Worksheet46.xlsx"/><Relationship Id="rId2" Type="http://schemas.microsoft.com/office/2011/relationships/chartColorStyle" Target="colors42.xml"/><Relationship Id="rId1" Type="http://schemas.microsoft.com/office/2011/relationships/chartStyle" Target="style42.xml"/></Relationships>
</file>

<file path=ppt/charts/_rels/chart48.xml.rels><?xml version="1.0" encoding="UTF-8" standalone="yes"?>
<Relationships xmlns="http://schemas.openxmlformats.org/package/2006/relationships"><Relationship Id="rId3" Type="http://schemas.openxmlformats.org/officeDocument/2006/relationships/package" Target="../embeddings/Microsoft_Excel_Worksheet47.xlsx"/><Relationship Id="rId2" Type="http://schemas.microsoft.com/office/2011/relationships/chartColorStyle" Target="colors43.xml"/><Relationship Id="rId1" Type="http://schemas.microsoft.com/office/2011/relationships/chartStyle" Target="style43.xml"/></Relationships>
</file>

<file path=ppt/charts/_rels/chart49.xml.rels><?xml version="1.0" encoding="UTF-8" standalone="yes"?>
<Relationships xmlns="http://schemas.openxmlformats.org/package/2006/relationships"><Relationship Id="rId3" Type="http://schemas.openxmlformats.org/officeDocument/2006/relationships/package" Target="../embeddings/Microsoft_Excel_Worksheet48.xlsx"/><Relationship Id="rId2" Type="http://schemas.microsoft.com/office/2011/relationships/chartColorStyle" Target="colors44.xml"/><Relationship Id="rId1" Type="http://schemas.microsoft.com/office/2011/relationships/chartStyle" Target="style4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50.xml.rels><?xml version="1.0" encoding="UTF-8" standalone="yes"?>
<Relationships xmlns="http://schemas.openxmlformats.org/package/2006/relationships"><Relationship Id="rId1" Type="http://schemas.openxmlformats.org/officeDocument/2006/relationships/package" Target="../embeddings/Microsoft_Excel_Worksheet49.xlsx"/></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3" Type="http://schemas.openxmlformats.org/officeDocument/2006/relationships/package" Target="../embeddings/Microsoft_Excel_Worksheet51.xlsx"/><Relationship Id="rId2" Type="http://schemas.microsoft.com/office/2011/relationships/chartColorStyle" Target="colors45.xml"/><Relationship Id="rId1" Type="http://schemas.microsoft.com/office/2011/relationships/chartStyle" Target="style45.xml"/></Relationships>
</file>

<file path=ppt/charts/_rels/chart53.xml.rels><?xml version="1.0" encoding="UTF-8" standalone="yes"?>
<Relationships xmlns="http://schemas.openxmlformats.org/package/2006/relationships"><Relationship Id="rId3" Type="http://schemas.openxmlformats.org/officeDocument/2006/relationships/package" Target="../embeddings/Microsoft_Excel_Worksheet52.xlsx"/><Relationship Id="rId2" Type="http://schemas.microsoft.com/office/2011/relationships/chartColorStyle" Target="colors46.xml"/><Relationship Id="rId1" Type="http://schemas.microsoft.com/office/2011/relationships/chartStyle" Target="style46.xml"/></Relationships>
</file>

<file path=ppt/charts/_rels/chart54.xml.rels><?xml version="1.0" encoding="UTF-8" standalone="yes"?>
<Relationships xmlns="http://schemas.openxmlformats.org/package/2006/relationships"><Relationship Id="rId3" Type="http://schemas.openxmlformats.org/officeDocument/2006/relationships/package" Target="../embeddings/Microsoft_Excel_Worksheet53.xlsx"/><Relationship Id="rId2" Type="http://schemas.microsoft.com/office/2011/relationships/chartColorStyle" Target="colors47.xml"/><Relationship Id="rId1" Type="http://schemas.microsoft.com/office/2011/relationships/chartStyle" Target="style47.xml"/></Relationships>
</file>

<file path=ppt/charts/_rels/chart55.xml.rels><?xml version="1.0" encoding="UTF-8" standalone="yes"?>
<Relationships xmlns="http://schemas.openxmlformats.org/package/2006/relationships"><Relationship Id="rId3" Type="http://schemas.openxmlformats.org/officeDocument/2006/relationships/package" Target="../embeddings/Microsoft_Excel_Worksheet54.xlsx"/><Relationship Id="rId2" Type="http://schemas.microsoft.com/office/2011/relationships/chartColorStyle" Target="colors48.xml"/><Relationship Id="rId1" Type="http://schemas.microsoft.com/office/2011/relationships/chartStyle" Target="style48.xml"/></Relationships>
</file>

<file path=ppt/charts/_rels/chart56.xml.rels><?xml version="1.0" encoding="UTF-8" standalone="yes"?>
<Relationships xmlns="http://schemas.openxmlformats.org/package/2006/relationships"><Relationship Id="rId3" Type="http://schemas.openxmlformats.org/officeDocument/2006/relationships/package" Target="../embeddings/Microsoft_Excel_Worksheet55.xlsx"/><Relationship Id="rId2" Type="http://schemas.microsoft.com/office/2011/relationships/chartColorStyle" Target="colors49.xml"/><Relationship Id="rId1" Type="http://schemas.microsoft.com/office/2011/relationships/chartStyle" Target="style49.xml"/></Relationships>
</file>

<file path=ppt/charts/_rels/chart57.xml.rels><?xml version="1.0" encoding="UTF-8" standalone="yes"?>
<Relationships xmlns="http://schemas.openxmlformats.org/package/2006/relationships"><Relationship Id="rId3" Type="http://schemas.openxmlformats.org/officeDocument/2006/relationships/package" Target="../embeddings/Microsoft_Excel_Worksheet56.xlsx"/><Relationship Id="rId2" Type="http://schemas.microsoft.com/office/2011/relationships/chartColorStyle" Target="colors50.xml"/><Relationship Id="rId1" Type="http://schemas.microsoft.com/office/2011/relationships/chartStyle" Target="style50.xml"/></Relationships>
</file>

<file path=ppt/charts/_rels/chart58.xml.rels><?xml version="1.0" encoding="UTF-8" standalone="yes"?>
<Relationships xmlns="http://schemas.openxmlformats.org/package/2006/relationships"><Relationship Id="rId3" Type="http://schemas.openxmlformats.org/officeDocument/2006/relationships/package" Target="../embeddings/Microsoft_Excel_Worksheet57.xlsx"/><Relationship Id="rId2" Type="http://schemas.microsoft.com/office/2011/relationships/chartColorStyle" Target="colors51.xml"/><Relationship Id="rId1" Type="http://schemas.microsoft.com/office/2011/relationships/chartStyle" Target="style51.xml"/><Relationship Id="rId4" Type="http://schemas.openxmlformats.org/officeDocument/2006/relationships/chartUserShapes" Target="../drawings/drawing2.xml"/></Relationships>
</file>

<file path=ppt/charts/_rels/chart59.xml.rels><?xml version="1.0" encoding="UTF-8" standalone="yes"?>
<Relationships xmlns="http://schemas.openxmlformats.org/package/2006/relationships"><Relationship Id="rId1" Type="http://schemas.openxmlformats.org/officeDocument/2006/relationships/package" Target="../embeddings/Microsoft_Excel_Worksheet58.xlsx"/></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44702544788277576"/>
          <c:y val="0"/>
          <c:w val="0.5425752658563322"/>
          <c:h val="0.98292354543435823"/>
        </c:manualLayout>
      </c:layout>
      <c:barChart>
        <c:barDir val="bar"/>
        <c:grouping val="clustered"/>
        <c:varyColors val="0"/>
        <c:ser>
          <c:idx val="0"/>
          <c:order val="0"/>
          <c:tx>
            <c:strRef>
              <c:f>Sheet1!$B$1</c:f>
              <c:strCache>
                <c:ptCount val="1"/>
                <c:pt idx="0">
                  <c:v>Column1</c:v>
                </c:pt>
              </c:strCache>
            </c:strRef>
          </c:tx>
          <c:spPr>
            <a:solidFill>
              <a:schemeClr val="accent1"/>
            </a:solidFill>
            <a:ln w="19050">
              <a:solidFill>
                <a:schemeClr val="lt1"/>
              </a:solidFill>
            </a:ln>
            <a:effectLst/>
          </c:spPr>
          <c:invertIfNegative val="0"/>
          <c:dLbls>
            <c:dLbl>
              <c:idx val="7"/>
              <c:tx>
                <c:rich>
                  <a:bodyPr/>
                  <a:lstStyle/>
                  <a:p>
                    <a:r>
                      <a:rPr lang="en-US" dirty="0"/>
                      <a:t>&lt;1%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4592-44F4-B24E-8B9307020AFF}"/>
                </c:ext>
              </c:extLst>
            </c:dLbl>
            <c:dLbl>
              <c:idx val="11"/>
              <c:tx>
                <c:rich>
                  <a:bodyPr/>
                  <a:lstStyle/>
                  <a:p>
                    <a:r>
                      <a:rPr lang="en-US" dirty="0"/>
                      <a: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4592-44F4-B24E-8B9307020AF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Commuting to work</c:v>
                </c:pt>
                <c:pt idx="1">
                  <c:v>Driving for work/business</c:v>
                </c:pt>
                <c:pt idx="2">
                  <c:v>Personal journeys</c:v>
                </c:pt>
              </c:strCache>
            </c:strRef>
          </c:cat>
          <c:val>
            <c:numRef>
              <c:f>Sheet1!$B$2:$B$4</c:f>
              <c:numCache>
                <c:formatCode>0%</c:formatCode>
                <c:ptCount val="3"/>
                <c:pt idx="0">
                  <c:v>0.3</c:v>
                </c:pt>
                <c:pt idx="1">
                  <c:v>0.11</c:v>
                </c:pt>
                <c:pt idx="2">
                  <c:v>0.59</c:v>
                </c:pt>
              </c:numCache>
            </c:numRef>
          </c:val>
          <c:extLst>
            <c:ext xmlns:c16="http://schemas.microsoft.com/office/drawing/2014/chart" uri="{C3380CC4-5D6E-409C-BE32-E72D297353CC}">
              <c16:uniqueId val="{00000002-4592-44F4-B24E-8B9307020AFF}"/>
            </c:ext>
          </c:extLst>
        </c:ser>
        <c:dLbls>
          <c:dLblPos val="outEnd"/>
          <c:showLegendKey val="0"/>
          <c:showVal val="1"/>
          <c:showCatName val="0"/>
          <c:showSerName val="0"/>
          <c:showPercent val="0"/>
          <c:showBubbleSize val="0"/>
        </c:dLbls>
        <c:gapWidth val="75"/>
        <c:axId val="-325447504"/>
        <c:axId val="-325453488"/>
      </c:barChart>
      <c:catAx>
        <c:axId val="-325447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453488"/>
        <c:crosses val="autoZero"/>
        <c:auto val="1"/>
        <c:lblAlgn val="ctr"/>
        <c:lblOffset val="100"/>
        <c:noMultiLvlLbl val="0"/>
      </c:catAx>
      <c:valAx>
        <c:axId val="-325453488"/>
        <c:scaling>
          <c:orientation val="minMax"/>
          <c:max val="0.8"/>
        </c:scaling>
        <c:delete val="1"/>
        <c:axPos val="t"/>
        <c:numFmt formatCode="0%" sourceLinked="1"/>
        <c:majorTickMark val="out"/>
        <c:minorTickMark val="none"/>
        <c:tickLblPos val="nextTo"/>
        <c:crossAx val="-3254475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84588842828816391"/>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Sheet1!$B$2:$B$15</c:f>
              <c:numCache>
                <c:formatCode>General</c:formatCode>
                <c:ptCount val="14"/>
                <c:pt idx="0">
                  <c:v>1</c:v>
                </c:pt>
                <c:pt idx="1">
                  <c:v>2</c:v>
                </c:pt>
                <c:pt idx="2">
                  <c:v>2</c:v>
                </c:pt>
                <c:pt idx="3">
                  <c:v>3</c:v>
                </c:pt>
                <c:pt idx="4">
                  <c:v>4</c:v>
                </c:pt>
                <c:pt idx="5">
                  <c:v>2</c:v>
                </c:pt>
                <c:pt idx="6">
                  <c:v>3</c:v>
                </c:pt>
                <c:pt idx="7">
                  <c:v>2</c:v>
                </c:pt>
                <c:pt idx="8">
                  <c:v>2</c:v>
                </c:pt>
                <c:pt idx="9">
                  <c:v>3</c:v>
                </c:pt>
                <c:pt idx="10">
                  <c:v>3</c:v>
                </c:pt>
                <c:pt idx="11">
                  <c:v>3</c:v>
                </c:pt>
                <c:pt idx="12">
                  <c:v>2</c:v>
                </c:pt>
                <c:pt idx="13">
                  <c:v>3</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Sheet1!$C$2:$C$15</c:f>
              <c:numCache>
                <c:formatCode>0</c:formatCode>
                <c:ptCount val="14"/>
                <c:pt idx="0">
                  <c:v>4</c:v>
                </c:pt>
                <c:pt idx="1">
                  <c:v>3</c:v>
                </c:pt>
                <c:pt idx="2">
                  <c:v>5</c:v>
                </c:pt>
                <c:pt idx="3">
                  <c:v>5</c:v>
                </c:pt>
                <c:pt idx="4">
                  <c:v>4</c:v>
                </c:pt>
                <c:pt idx="5">
                  <c:v>2</c:v>
                </c:pt>
                <c:pt idx="6">
                  <c:v>3</c:v>
                </c:pt>
                <c:pt idx="7">
                  <c:v>7</c:v>
                </c:pt>
                <c:pt idx="8">
                  <c:v>4</c:v>
                </c:pt>
                <c:pt idx="9">
                  <c:v>7</c:v>
                </c:pt>
                <c:pt idx="10">
                  <c:v>6</c:v>
                </c:pt>
                <c:pt idx="11">
                  <c:v>6</c:v>
                </c:pt>
                <c:pt idx="12">
                  <c:v>3</c:v>
                </c:pt>
                <c:pt idx="13">
                  <c:v>4</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Sheet1!$D$2:$D$15</c:f>
              <c:numCache>
                <c:formatCode>0</c:formatCode>
                <c:ptCount val="14"/>
                <c:pt idx="0">
                  <c:v>6</c:v>
                </c:pt>
                <c:pt idx="1">
                  <c:v>5</c:v>
                </c:pt>
                <c:pt idx="2">
                  <c:v>6</c:v>
                </c:pt>
                <c:pt idx="3">
                  <c:v>7</c:v>
                </c:pt>
                <c:pt idx="4">
                  <c:v>8</c:v>
                </c:pt>
                <c:pt idx="5">
                  <c:v>8</c:v>
                </c:pt>
                <c:pt idx="6">
                  <c:v>7</c:v>
                </c:pt>
                <c:pt idx="7">
                  <c:v>12</c:v>
                </c:pt>
                <c:pt idx="8">
                  <c:v>10</c:v>
                </c:pt>
                <c:pt idx="9">
                  <c:v>9</c:v>
                </c:pt>
                <c:pt idx="10">
                  <c:v>8</c:v>
                </c:pt>
                <c:pt idx="11">
                  <c:v>8</c:v>
                </c:pt>
                <c:pt idx="12">
                  <c:v>10</c:v>
                </c:pt>
                <c:pt idx="13">
                  <c:v>8</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Sheet1!$E$2:$E$15</c:f>
              <c:numCache>
                <c:formatCode>0</c:formatCode>
                <c:ptCount val="14"/>
                <c:pt idx="0">
                  <c:v>17</c:v>
                </c:pt>
                <c:pt idx="1">
                  <c:v>12</c:v>
                </c:pt>
                <c:pt idx="2">
                  <c:v>20</c:v>
                </c:pt>
                <c:pt idx="3">
                  <c:v>16</c:v>
                </c:pt>
                <c:pt idx="4">
                  <c:v>14</c:v>
                </c:pt>
                <c:pt idx="5">
                  <c:v>12</c:v>
                </c:pt>
                <c:pt idx="6">
                  <c:v>13</c:v>
                </c:pt>
                <c:pt idx="7">
                  <c:v>21</c:v>
                </c:pt>
                <c:pt idx="8">
                  <c:v>20</c:v>
                </c:pt>
                <c:pt idx="9">
                  <c:v>24</c:v>
                </c:pt>
                <c:pt idx="10">
                  <c:v>23</c:v>
                </c:pt>
                <c:pt idx="11">
                  <c:v>18</c:v>
                </c:pt>
                <c:pt idx="12">
                  <c:v>18</c:v>
                </c:pt>
                <c:pt idx="13">
                  <c:v>17</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Sheet1!$F$2:$F$15</c:f>
              <c:numCache>
                <c:formatCode>0</c:formatCode>
                <c:ptCount val="14"/>
                <c:pt idx="0">
                  <c:v>39</c:v>
                </c:pt>
                <c:pt idx="1">
                  <c:v>39</c:v>
                </c:pt>
                <c:pt idx="2">
                  <c:v>35</c:v>
                </c:pt>
                <c:pt idx="3">
                  <c:v>34</c:v>
                </c:pt>
                <c:pt idx="4">
                  <c:v>35</c:v>
                </c:pt>
                <c:pt idx="5">
                  <c:v>35</c:v>
                </c:pt>
                <c:pt idx="6">
                  <c:v>35</c:v>
                </c:pt>
                <c:pt idx="7">
                  <c:v>32</c:v>
                </c:pt>
                <c:pt idx="8">
                  <c:v>35</c:v>
                </c:pt>
                <c:pt idx="9">
                  <c:v>28</c:v>
                </c:pt>
                <c:pt idx="10">
                  <c:v>32</c:v>
                </c:pt>
                <c:pt idx="11">
                  <c:v>37</c:v>
                </c:pt>
                <c:pt idx="12">
                  <c:v>33</c:v>
                </c:pt>
                <c:pt idx="13">
                  <c:v>38</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Sheet1!$G$2:$G$15</c:f>
              <c:numCache>
                <c:formatCode>0</c:formatCode>
                <c:ptCount val="14"/>
                <c:pt idx="0">
                  <c:v>32</c:v>
                </c:pt>
                <c:pt idx="1">
                  <c:v>39</c:v>
                </c:pt>
                <c:pt idx="2">
                  <c:v>31</c:v>
                </c:pt>
                <c:pt idx="3">
                  <c:v>35</c:v>
                </c:pt>
                <c:pt idx="4">
                  <c:v>36</c:v>
                </c:pt>
                <c:pt idx="5">
                  <c:v>40</c:v>
                </c:pt>
                <c:pt idx="6">
                  <c:v>39</c:v>
                </c:pt>
                <c:pt idx="7">
                  <c:v>28</c:v>
                </c:pt>
                <c:pt idx="8">
                  <c:v>30</c:v>
                </c:pt>
                <c:pt idx="9">
                  <c:v>28</c:v>
                </c:pt>
                <c:pt idx="10">
                  <c:v>27</c:v>
                </c:pt>
                <c:pt idx="11">
                  <c:v>29</c:v>
                </c:pt>
                <c:pt idx="12">
                  <c:v>34</c:v>
                </c:pt>
                <c:pt idx="13">
                  <c:v>30</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806179712173421"/>
          <c:y val="0.92245565887574499"/>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84588842828816391"/>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Sheet1!$B$2:$B$15</c:f>
              <c:numCache>
                <c:formatCode>General</c:formatCode>
                <c:ptCount val="14"/>
                <c:pt idx="0">
                  <c:v>1</c:v>
                </c:pt>
                <c:pt idx="1">
                  <c:v>3</c:v>
                </c:pt>
                <c:pt idx="2">
                  <c:v>4</c:v>
                </c:pt>
                <c:pt idx="3">
                  <c:v>4</c:v>
                </c:pt>
                <c:pt idx="4">
                  <c:v>3</c:v>
                </c:pt>
                <c:pt idx="5">
                  <c:v>3</c:v>
                </c:pt>
                <c:pt idx="6">
                  <c:v>1</c:v>
                </c:pt>
                <c:pt idx="7">
                  <c:v>2</c:v>
                </c:pt>
                <c:pt idx="8">
                  <c:v>3</c:v>
                </c:pt>
                <c:pt idx="9">
                  <c:v>6</c:v>
                </c:pt>
                <c:pt idx="10">
                  <c:v>6</c:v>
                </c:pt>
                <c:pt idx="11">
                  <c:v>4</c:v>
                </c:pt>
                <c:pt idx="12">
                  <c:v>4</c:v>
                </c:pt>
                <c:pt idx="13">
                  <c:v>4</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Sheet1!$C$2:$C$15</c:f>
              <c:numCache>
                <c:formatCode>0</c:formatCode>
                <c:ptCount val="14"/>
                <c:pt idx="0">
                  <c:v>9</c:v>
                </c:pt>
                <c:pt idx="1">
                  <c:v>8</c:v>
                </c:pt>
                <c:pt idx="2">
                  <c:v>6</c:v>
                </c:pt>
                <c:pt idx="3">
                  <c:v>7</c:v>
                </c:pt>
                <c:pt idx="4">
                  <c:v>6</c:v>
                </c:pt>
                <c:pt idx="5">
                  <c:v>5</c:v>
                </c:pt>
                <c:pt idx="6">
                  <c:v>6</c:v>
                </c:pt>
                <c:pt idx="7">
                  <c:v>18</c:v>
                </c:pt>
                <c:pt idx="8">
                  <c:v>16</c:v>
                </c:pt>
                <c:pt idx="9">
                  <c:v>15</c:v>
                </c:pt>
                <c:pt idx="10">
                  <c:v>14</c:v>
                </c:pt>
                <c:pt idx="11">
                  <c:v>15</c:v>
                </c:pt>
                <c:pt idx="12">
                  <c:v>15</c:v>
                </c:pt>
                <c:pt idx="13">
                  <c:v>15</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Sheet1!$D$2:$D$15</c:f>
              <c:numCache>
                <c:formatCode>0</c:formatCode>
                <c:ptCount val="14"/>
                <c:pt idx="0">
                  <c:v>8</c:v>
                </c:pt>
                <c:pt idx="1">
                  <c:v>9</c:v>
                </c:pt>
                <c:pt idx="2">
                  <c:v>11</c:v>
                </c:pt>
                <c:pt idx="3">
                  <c:v>8</c:v>
                </c:pt>
                <c:pt idx="4">
                  <c:v>9</c:v>
                </c:pt>
                <c:pt idx="5">
                  <c:v>9</c:v>
                </c:pt>
                <c:pt idx="6">
                  <c:v>10</c:v>
                </c:pt>
                <c:pt idx="7">
                  <c:v>20</c:v>
                </c:pt>
                <c:pt idx="8">
                  <c:v>20</c:v>
                </c:pt>
                <c:pt idx="9">
                  <c:v>18</c:v>
                </c:pt>
                <c:pt idx="10">
                  <c:v>21</c:v>
                </c:pt>
                <c:pt idx="11">
                  <c:v>20</c:v>
                </c:pt>
                <c:pt idx="12">
                  <c:v>17</c:v>
                </c:pt>
                <c:pt idx="13">
                  <c:v>19</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Sheet1!$E$2:$E$15</c:f>
              <c:numCache>
                <c:formatCode>0</c:formatCode>
                <c:ptCount val="14"/>
                <c:pt idx="0">
                  <c:v>22</c:v>
                </c:pt>
                <c:pt idx="1">
                  <c:v>22</c:v>
                </c:pt>
                <c:pt idx="2">
                  <c:v>24</c:v>
                </c:pt>
                <c:pt idx="3">
                  <c:v>21</c:v>
                </c:pt>
                <c:pt idx="4">
                  <c:v>22</c:v>
                </c:pt>
                <c:pt idx="5">
                  <c:v>19</c:v>
                </c:pt>
                <c:pt idx="6">
                  <c:v>21</c:v>
                </c:pt>
                <c:pt idx="7">
                  <c:v>33</c:v>
                </c:pt>
                <c:pt idx="8">
                  <c:v>32</c:v>
                </c:pt>
                <c:pt idx="9">
                  <c:v>37</c:v>
                </c:pt>
                <c:pt idx="10">
                  <c:v>30</c:v>
                </c:pt>
                <c:pt idx="11">
                  <c:v>29</c:v>
                </c:pt>
                <c:pt idx="12">
                  <c:v>31</c:v>
                </c:pt>
                <c:pt idx="13">
                  <c:v>32</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Sheet1!$F$2:$F$15</c:f>
              <c:numCache>
                <c:formatCode>0</c:formatCode>
                <c:ptCount val="14"/>
                <c:pt idx="0">
                  <c:v>33</c:v>
                </c:pt>
                <c:pt idx="1">
                  <c:v>29</c:v>
                </c:pt>
                <c:pt idx="2">
                  <c:v>27</c:v>
                </c:pt>
                <c:pt idx="3">
                  <c:v>26</c:v>
                </c:pt>
                <c:pt idx="4">
                  <c:v>29</c:v>
                </c:pt>
                <c:pt idx="5">
                  <c:v>30</c:v>
                </c:pt>
                <c:pt idx="6">
                  <c:v>26</c:v>
                </c:pt>
                <c:pt idx="7">
                  <c:v>16</c:v>
                </c:pt>
                <c:pt idx="8">
                  <c:v>16</c:v>
                </c:pt>
                <c:pt idx="9">
                  <c:v>16</c:v>
                </c:pt>
                <c:pt idx="10">
                  <c:v>18</c:v>
                </c:pt>
                <c:pt idx="11">
                  <c:v>21</c:v>
                </c:pt>
                <c:pt idx="12">
                  <c:v>19</c:v>
                </c:pt>
                <c:pt idx="13">
                  <c:v>17</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Sheet1!$G$2:$G$15</c:f>
              <c:numCache>
                <c:formatCode>0</c:formatCode>
                <c:ptCount val="14"/>
                <c:pt idx="0">
                  <c:v>28</c:v>
                </c:pt>
                <c:pt idx="1">
                  <c:v>28</c:v>
                </c:pt>
                <c:pt idx="2">
                  <c:v>28</c:v>
                </c:pt>
                <c:pt idx="3">
                  <c:v>34</c:v>
                </c:pt>
                <c:pt idx="4">
                  <c:v>31</c:v>
                </c:pt>
                <c:pt idx="5">
                  <c:v>34</c:v>
                </c:pt>
                <c:pt idx="6">
                  <c:v>35</c:v>
                </c:pt>
                <c:pt idx="7">
                  <c:v>11</c:v>
                </c:pt>
                <c:pt idx="8">
                  <c:v>13</c:v>
                </c:pt>
                <c:pt idx="9">
                  <c:v>10</c:v>
                </c:pt>
                <c:pt idx="10">
                  <c:v>11</c:v>
                </c:pt>
                <c:pt idx="11">
                  <c:v>11</c:v>
                </c:pt>
                <c:pt idx="12">
                  <c:v>14</c:v>
                </c:pt>
                <c:pt idx="13">
                  <c:v>14</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806179712173421"/>
          <c:y val="0.92245565887574499"/>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9125578142"/>
          <c:y val="7.1250820041735247E-2"/>
          <c:w val="0.79601951537766402"/>
          <c:h val="0.73458027602004383"/>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Feb '25</c:v>
                </c:pt>
                <c:pt idx="1">
                  <c:v>Sep '25</c:v>
                </c:pt>
              </c:strCache>
            </c:strRef>
          </c:cat>
          <c:val>
            <c:numRef>
              <c:f>Sheet1!$B$2:$B$3</c:f>
              <c:numCache>
                <c:formatCode>General</c:formatCode>
                <c:ptCount val="2"/>
                <c:pt idx="0">
                  <c:v>3</c:v>
                </c:pt>
                <c:pt idx="1">
                  <c:v>3</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Feb '25</c:v>
                </c:pt>
                <c:pt idx="1">
                  <c:v>Sep '25</c:v>
                </c:pt>
              </c:strCache>
            </c:strRef>
          </c:cat>
          <c:val>
            <c:numRef>
              <c:f>Sheet1!$C$2:$C$3</c:f>
              <c:numCache>
                <c:formatCode>0</c:formatCode>
                <c:ptCount val="2"/>
                <c:pt idx="0">
                  <c:v>3</c:v>
                </c:pt>
                <c:pt idx="1">
                  <c:v>2</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Feb '25</c:v>
                </c:pt>
                <c:pt idx="1">
                  <c:v>Sep '25</c:v>
                </c:pt>
              </c:strCache>
            </c:strRef>
          </c:cat>
          <c:val>
            <c:numRef>
              <c:f>Sheet1!$D$2:$D$3</c:f>
              <c:numCache>
                <c:formatCode>0</c:formatCode>
                <c:ptCount val="2"/>
                <c:pt idx="0">
                  <c:v>6</c:v>
                </c:pt>
                <c:pt idx="1">
                  <c:v>5</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Feb '25</c:v>
                </c:pt>
                <c:pt idx="1">
                  <c:v>Sep '25</c:v>
                </c:pt>
              </c:strCache>
            </c:strRef>
          </c:cat>
          <c:val>
            <c:numRef>
              <c:f>Sheet1!$E$2:$E$3</c:f>
              <c:numCache>
                <c:formatCode>0</c:formatCode>
                <c:ptCount val="2"/>
                <c:pt idx="0">
                  <c:v>14</c:v>
                </c:pt>
                <c:pt idx="1">
                  <c:v>14</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Feb '25</c:v>
                </c:pt>
                <c:pt idx="1">
                  <c:v>Sep '25</c:v>
                </c:pt>
              </c:strCache>
            </c:strRef>
          </c:cat>
          <c:val>
            <c:numRef>
              <c:f>Sheet1!$F$2:$F$3</c:f>
              <c:numCache>
                <c:formatCode>0</c:formatCode>
                <c:ptCount val="2"/>
                <c:pt idx="0">
                  <c:v>28</c:v>
                </c:pt>
                <c:pt idx="1">
                  <c:v>30</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Feb '25</c:v>
                </c:pt>
                <c:pt idx="1">
                  <c:v>Sep '25</c:v>
                </c:pt>
              </c:strCache>
            </c:strRef>
          </c:cat>
          <c:val>
            <c:numRef>
              <c:f>Sheet1!$G$2:$G$3</c:f>
              <c:numCache>
                <c:formatCode>0</c:formatCode>
                <c:ptCount val="2"/>
                <c:pt idx="0">
                  <c:v>47</c:v>
                </c:pt>
                <c:pt idx="1">
                  <c:v>47</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4623499780401014"/>
          <c:y val="0.80478354140218966"/>
          <c:w val="0.78440419995718591"/>
          <c:h val="0.1216001124078312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Drink and drug driving behaviours (%)</a:t>
            </a:r>
          </a:p>
        </c:rich>
      </c:tx>
      <c:layout>
        <c:manualLayout>
          <c:xMode val="edge"/>
          <c:yMode val="edge"/>
          <c:x val="0.28163564118368412"/>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8509850132118375E-2"/>
          <c:y val="0.20804665226208377"/>
          <c:w val="0.64463801253447717"/>
          <c:h val="0.66460798403326116"/>
        </c:manualLayout>
      </c:layout>
      <c:lineChart>
        <c:grouping val="standard"/>
        <c:varyColors val="0"/>
        <c:ser>
          <c:idx val="0"/>
          <c:order val="0"/>
          <c:tx>
            <c:strRef>
              <c:f>Sheet1!$B$1</c:f>
              <c:strCache>
                <c:ptCount val="1"/>
                <c:pt idx="0">
                  <c:v>Driven when unsure if over the legal alcohol limit or not</c:v>
                </c:pt>
              </c:strCache>
            </c:strRef>
          </c:tx>
          <c:spPr>
            <a:ln w="28575" cap="rnd">
              <a:solidFill>
                <a:schemeClr val="accent1"/>
              </a:solidFill>
              <a:round/>
            </a:ln>
            <a:effectLst/>
          </c:spPr>
          <c:marker>
            <c:symbol val="none"/>
          </c:marker>
          <c:dLbls>
            <c:dLbl>
              <c:idx val="0"/>
              <c:layout>
                <c:manualLayout>
                  <c:x val="-2.0748298362708754E-2"/>
                  <c:y val="-2.810110645340803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94-418D-BA1F-5660AEF9DCB5}"/>
                </c:ext>
              </c:extLst>
            </c:dLbl>
            <c:dLbl>
              <c:idx val="1"/>
              <c:delete val="1"/>
              <c:extLst>
                <c:ext xmlns:c15="http://schemas.microsoft.com/office/drawing/2012/chart" uri="{CE6537A1-D6FC-4f65-9D91-7224C49458BB}"/>
                <c:ext xmlns:c16="http://schemas.microsoft.com/office/drawing/2014/chart" uri="{C3380CC4-5D6E-409C-BE32-E72D297353CC}">
                  <c16:uniqueId val="{00000000-1007-4AA3-A71F-A781768C5079}"/>
                </c:ext>
              </c:extLst>
            </c:dLbl>
            <c:dLbl>
              <c:idx val="2"/>
              <c:delete val="1"/>
              <c:extLst>
                <c:ext xmlns:c15="http://schemas.microsoft.com/office/drawing/2012/chart" uri="{CE6537A1-D6FC-4f65-9D91-7224C49458BB}"/>
                <c:ext xmlns:c16="http://schemas.microsoft.com/office/drawing/2014/chart" uri="{C3380CC4-5D6E-409C-BE32-E72D297353CC}">
                  <c16:uniqueId val="{00000001-1007-4AA3-A71F-A781768C5079}"/>
                </c:ext>
              </c:extLst>
            </c:dLbl>
            <c:dLbl>
              <c:idx val="3"/>
              <c:delete val="1"/>
              <c:extLst>
                <c:ext xmlns:c15="http://schemas.microsoft.com/office/drawing/2012/chart" uri="{CE6537A1-D6FC-4f65-9D91-7224C49458BB}"/>
                <c:ext xmlns:c16="http://schemas.microsoft.com/office/drawing/2014/chart" uri="{C3380CC4-5D6E-409C-BE32-E72D297353CC}">
                  <c16:uniqueId val="{00000002-1007-4AA3-A71F-A781768C5079}"/>
                </c:ext>
              </c:extLst>
            </c:dLbl>
            <c:dLbl>
              <c:idx val="4"/>
              <c:delete val="1"/>
              <c:extLst>
                <c:ext xmlns:c15="http://schemas.microsoft.com/office/drawing/2012/chart" uri="{CE6537A1-D6FC-4f65-9D91-7224C49458BB}"/>
                <c:ext xmlns:c16="http://schemas.microsoft.com/office/drawing/2014/chart" uri="{C3380CC4-5D6E-409C-BE32-E72D297353CC}">
                  <c16:uniqueId val="{00000003-1007-4AA3-A71F-A781768C5079}"/>
                </c:ext>
              </c:extLst>
            </c:dLbl>
            <c:dLbl>
              <c:idx val="5"/>
              <c:delete val="1"/>
              <c:extLst>
                <c:ext xmlns:c15="http://schemas.microsoft.com/office/drawing/2012/chart" uri="{CE6537A1-D6FC-4f65-9D91-7224C49458BB}"/>
                <c:ext xmlns:c16="http://schemas.microsoft.com/office/drawing/2014/chart" uri="{C3380CC4-5D6E-409C-BE32-E72D297353CC}">
                  <c16:uniqueId val="{00000004-1007-4AA3-A71F-A781768C5079}"/>
                </c:ext>
              </c:extLst>
            </c:dLbl>
            <c:dLbl>
              <c:idx val="6"/>
              <c:delete val="1"/>
              <c:extLst>
                <c:ext xmlns:c15="http://schemas.microsoft.com/office/drawing/2012/chart" uri="{CE6537A1-D6FC-4f65-9D91-7224C49458BB}"/>
                <c:ext xmlns:c16="http://schemas.microsoft.com/office/drawing/2014/chart" uri="{C3380CC4-5D6E-409C-BE32-E72D297353CC}">
                  <c16:uniqueId val="{00000005-1007-4AA3-A71F-A781768C5079}"/>
                </c:ext>
              </c:extLst>
            </c:dLbl>
            <c:dLbl>
              <c:idx val="7"/>
              <c:delete val="1"/>
              <c:extLst>
                <c:ext xmlns:c15="http://schemas.microsoft.com/office/drawing/2012/chart" uri="{CE6537A1-D6FC-4f65-9D91-7224C49458BB}"/>
                <c:ext xmlns:c16="http://schemas.microsoft.com/office/drawing/2014/chart" uri="{C3380CC4-5D6E-409C-BE32-E72D297353CC}">
                  <c16:uniqueId val="{00000006-1007-4AA3-A71F-A781768C5079}"/>
                </c:ext>
              </c:extLst>
            </c:dLbl>
            <c:dLbl>
              <c:idx val="8"/>
              <c:delete val="1"/>
              <c:extLst>
                <c:ext xmlns:c15="http://schemas.microsoft.com/office/drawing/2012/chart" uri="{CE6537A1-D6FC-4f65-9D91-7224C49458BB}"/>
                <c:ext xmlns:c16="http://schemas.microsoft.com/office/drawing/2014/chart" uri="{C3380CC4-5D6E-409C-BE32-E72D297353CC}">
                  <c16:uniqueId val="{00000007-1007-4AA3-A71F-A781768C5079}"/>
                </c:ext>
              </c:extLst>
            </c:dLbl>
            <c:dLbl>
              <c:idx val="9"/>
              <c:delete val="1"/>
              <c:extLst>
                <c:ext xmlns:c15="http://schemas.microsoft.com/office/drawing/2012/chart" uri="{CE6537A1-D6FC-4f65-9D91-7224C49458BB}"/>
                <c:ext xmlns:c16="http://schemas.microsoft.com/office/drawing/2014/chart" uri="{C3380CC4-5D6E-409C-BE32-E72D297353CC}">
                  <c16:uniqueId val="{00000008-1007-4AA3-A71F-A781768C5079}"/>
                </c:ext>
              </c:extLst>
            </c:dLbl>
            <c:dLbl>
              <c:idx val="10"/>
              <c:delete val="1"/>
              <c:extLst>
                <c:ext xmlns:c15="http://schemas.microsoft.com/office/drawing/2012/chart" uri="{CE6537A1-D6FC-4f65-9D91-7224C49458BB}"/>
                <c:ext xmlns:c16="http://schemas.microsoft.com/office/drawing/2014/chart" uri="{C3380CC4-5D6E-409C-BE32-E72D297353CC}">
                  <c16:uniqueId val="{00000009-1007-4AA3-A71F-A781768C5079}"/>
                </c:ext>
              </c:extLst>
            </c:dLbl>
            <c:dLbl>
              <c:idx val="11"/>
              <c:delete val="1"/>
              <c:extLst>
                <c:ext xmlns:c15="http://schemas.microsoft.com/office/drawing/2012/chart" uri="{CE6537A1-D6FC-4f65-9D91-7224C49458BB}"/>
                <c:ext xmlns:c16="http://schemas.microsoft.com/office/drawing/2014/chart" uri="{C3380CC4-5D6E-409C-BE32-E72D297353CC}">
                  <c16:uniqueId val="{0000000A-1007-4AA3-A71F-A781768C5079}"/>
                </c:ext>
              </c:extLst>
            </c:dLbl>
            <c:dLbl>
              <c:idx val="12"/>
              <c:delete val="1"/>
              <c:extLst>
                <c:ext xmlns:c15="http://schemas.microsoft.com/office/drawing/2012/chart" uri="{CE6537A1-D6FC-4f65-9D91-7224C49458BB}"/>
                <c:ext xmlns:c16="http://schemas.microsoft.com/office/drawing/2014/chart" uri="{C3380CC4-5D6E-409C-BE32-E72D297353CC}">
                  <c16:uniqueId val="{0000000B-1007-4AA3-A71F-A781768C5079}"/>
                </c:ext>
              </c:extLst>
            </c:dLbl>
            <c:dLbl>
              <c:idx val="13"/>
              <c:delete val="1"/>
              <c:extLst>
                <c:ext xmlns:c15="http://schemas.microsoft.com/office/drawing/2012/chart" uri="{CE6537A1-D6FC-4f65-9D91-7224C49458BB}"/>
                <c:ext xmlns:c16="http://schemas.microsoft.com/office/drawing/2014/chart" uri="{C3380CC4-5D6E-409C-BE32-E72D297353CC}">
                  <c16:uniqueId val="{0000000C-1007-4AA3-A71F-A781768C5079}"/>
                </c:ext>
              </c:extLst>
            </c:dLbl>
            <c:dLbl>
              <c:idx val="14"/>
              <c:delete val="1"/>
              <c:extLst>
                <c:ext xmlns:c15="http://schemas.microsoft.com/office/drawing/2012/chart" uri="{CE6537A1-D6FC-4f65-9D91-7224C49458BB}"/>
                <c:ext xmlns:c16="http://schemas.microsoft.com/office/drawing/2014/chart" uri="{C3380CC4-5D6E-409C-BE32-E72D297353CC}">
                  <c16:uniqueId val="{0000000D-1007-4AA3-A71F-A781768C5079}"/>
                </c:ext>
              </c:extLst>
            </c:dLbl>
            <c:dLbl>
              <c:idx val="15"/>
              <c:delete val="1"/>
              <c:extLst>
                <c:ext xmlns:c15="http://schemas.microsoft.com/office/drawing/2012/chart" uri="{CE6537A1-D6FC-4f65-9D91-7224C49458BB}"/>
                <c:ext xmlns:c16="http://schemas.microsoft.com/office/drawing/2014/chart" uri="{C3380CC4-5D6E-409C-BE32-E72D297353CC}">
                  <c16:uniqueId val="{0000000E-1007-4AA3-A71F-A781768C5079}"/>
                </c:ext>
              </c:extLst>
            </c:dLbl>
            <c:dLbl>
              <c:idx val="16"/>
              <c:layout>
                <c:manualLayout>
                  <c:x val="-1.3293342183278354E-2"/>
                  <c:y val="-4.58187434380044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98F2-40DD-8688-7C72E5BC46A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3</c:v>
                </c:pt>
                <c:pt idx="1">
                  <c:v>4</c:v>
                </c:pt>
                <c:pt idx="2">
                  <c:v>3</c:v>
                </c:pt>
                <c:pt idx="3">
                  <c:v>4</c:v>
                </c:pt>
                <c:pt idx="4">
                  <c:v>3</c:v>
                </c:pt>
                <c:pt idx="5">
                  <c:v>2</c:v>
                </c:pt>
                <c:pt idx="6">
                  <c:v>4</c:v>
                </c:pt>
                <c:pt idx="7">
                  <c:v>5</c:v>
                </c:pt>
                <c:pt idx="8">
                  <c:v>2</c:v>
                </c:pt>
                <c:pt idx="9" formatCode="0">
                  <c:v>4</c:v>
                </c:pt>
                <c:pt idx="10" formatCode="0">
                  <c:v>2</c:v>
                </c:pt>
                <c:pt idx="11" formatCode="0">
                  <c:v>2</c:v>
                </c:pt>
                <c:pt idx="12" formatCode="0">
                  <c:v>2</c:v>
                </c:pt>
                <c:pt idx="13" formatCode="0">
                  <c:v>2</c:v>
                </c:pt>
                <c:pt idx="14" formatCode="0">
                  <c:v>4</c:v>
                </c:pt>
                <c:pt idx="15" formatCode="0">
                  <c:v>3</c:v>
                </c:pt>
                <c:pt idx="16" formatCode="0">
                  <c:v>2</c:v>
                </c:pt>
              </c:numCache>
            </c:numRef>
          </c:val>
          <c:smooth val="0"/>
          <c:extLst>
            <c:ext xmlns:c16="http://schemas.microsoft.com/office/drawing/2014/chart" uri="{C3380CC4-5D6E-409C-BE32-E72D297353CC}">
              <c16:uniqueId val="{0000000F-1007-4AA3-A71F-A781768C5079}"/>
            </c:ext>
          </c:extLst>
        </c:ser>
        <c:ser>
          <c:idx val="1"/>
          <c:order val="1"/>
          <c:tx>
            <c:strRef>
              <c:f>Sheet1!$C$1</c:f>
              <c:strCache>
                <c:ptCount val="1"/>
                <c:pt idx="0">
                  <c:v>Driven when over the legal alcohol limit</c:v>
                </c:pt>
              </c:strCache>
            </c:strRef>
          </c:tx>
          <c:spPr>
            <a:ln w="28575" cap="rnd">
              <a:solidFill>
                <a:schemeClr val="accent2"/>
              </a:solidFill>
              <a:round/>
            </a:ln>
            <a:effectLst/>
          </c:spPr>
          <c:marker>
            <c:symbol val="none"/>
          </c:marker>
          <c:dLbls>
            <c:dLbl>
              <c:idx val="0"/>
              <c:layout>
                <c:manualLayout>
                  <c:x val="-2.0748298362708754E-2"/>
                  <c:y val="-5.620221290681709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94-418D-BA1F-5660AEF9DCB5}"/>
                </c:ext>
              </c:extLst>
            </c:dLbl>
            <c:dLbl>
              <c:idx val="1"/>
              <c:delete val="1"/>
              <c:extLst>
                <c:ext xmlns:c15="http://schemas.microsoft.com/office/drawing/2012/chart" uri="{CE6537A1-D6FC-4f65-9D91-7224C49458BB}"/>
                <c:ext xmlns:c16="http://schemas.microsoft.com/office/drawing/2014/chart" uri="{C3380CC4-5D6E-409C-BE32-E72D297353CC}">
                  <c16:uniqueId val="{00000010-1007-4AA3-A71F-A781768C5079}"/>
                </c:ext>
              </c:extLst>
            </c:dLbl>
            <c:dLbl>
              <c:idx val="2"/>
              <c:delete val="1"/>
              <c:extLst>
                <c:ext xmlns:c15="http://schemas.microsoft.com/office/drawing/2012/chart" uri="{CE6537A1-D6FC-4f65-9D91-7224C49458BB}"/>
                <c:ext xmlns:c16="http://schemas.microsoft.com/office/drawing/2014/chart" uri="{C3380CC4-5D6E-409C-BE32-E72D297353CC}">
                  <c16:uniqueId val="{00000011-1007-4AA3-A71F-A781768C5079}"/>
                </c:ext>
              </c:extLst>
            </c:dLbl>
            <c:dLbl>
              <c:idx val="3"/>
              <c:delete val="1"/>
              <c:extLst>
                <c:ext xmlns:c15="http://schemas.microsoft.com/office/drawing/2012/chart" uri="{CE6537A1-D6FC-4f65-9D91-7224C49458BB}"/>
                <c:ext xmlns:c16="http://schemas.microsoft.com/office/drawing/2014/chart" uri="{C3380CC4-5D6E-409C-BE32-E72D297353CC}">
                  <c16:uniqueId val="{00000012-1007-4AA3-A71F-A781768C5079}"/>
                </c:ext>
              </c:extLst>
            </c:dLbl>
            <c:dLbl>
              <c:idx val="4"/>
              <c:delete val="1"/>
              <c:extLst>
                <c:ext xmlns:c15="http://schemas.microsoft.com/office/drawing/2012/chart" uri="{CE6537A1-D6FC-4f65-9D91-7224C49458BB}"/>
                <c:ext xmlns:c16="http://schemas.microsoft.com/office/drawing/2014/chart" uri="{C3380CC4-5D6E-409C-BE32-E72D297353CC}">
                  <c16:uniqueId val="{00000013-1007-4AA3-A71F-A781768C5079}"/>
                </c:ext>
              </c:extLst>
            </c:dLbl>
            <c:dLbl>
              <c:idx val="5"/>
              <c:delete val="1"/>
              <c:extLst>
                <c:ext xmlns:c15="http://schemas.microsoft.com/office/drawing/2012/chart" uri="{CE6537A1-D6FC-4f65-9D91-7224C49458BB}"/>
                <c:ext xmlns:c16="http://schemas.microsoft.com/office/drawing/2014/chart" uri="{C3380CC4-5D6E-409C-BE32-E72D297353CC}">
                  <c16:uniqueId val="{00000014-1007-4AA3-A71F-A781768C5079}"/>
                </c:ext>
              </c:extLst>
            </c:dLbl>
            <c:dLbl>
              <c:idx val="6"/>
              <c:delete val="1"/>
              <c:extLst>
                <c:ext xmlns:c15="http://schemas.microsoft.com/office/drawing/2012/chart" uri="{CE6537A1-D6FC-4f65-9D91-7224C49458BB}"/>
                <c:ext xmlns:c16="http://schemas.microsoft.com/office/drawing/2014/chart" uri="{C3380CC4-5D6E-409C-BE32-E72D297353CC}">
                  <c16:uniqueId val="{00000015-1007-4AA3-A71F-A781768C5079}"/>
                </c:ext>
              </c:extLst>
            </c:dLbl>
            <c:dLbl>
              <c:idx val="7"/>
              <c:delete val="1"/>
              <c:extLst>
                <c:ext xmlns:c15="http://schemas.microsoft.com/office/drawing/2012/chart" uri="{CE6537A1-D6FC-4f65-9D91-7224C49458BB}"/>
                <c:ext xmlns:c16="http://schemas.microsoft.com/office/drawing/2014/chart" uri="{C3380CC4-5D6E-409C-BE32-E72D297353CC}">
                  <c16:uniqueId val="{00000016-1007-4AA3-A71F-A781768C5079}"/>
                </c:ext>
              </c:extLst>
            </c:dLbl>
            <c:dLbl>
              <c:idx val="8"/>
              <c:delete val="1"/>
              <c:extLst>
                <c:ext xmlns:c15="http://schemas.microsoft.com/office/drawing/2012/chart" uri="{CE6537A1-D6FC-4f65-9D91-7224C49458BB}"/>
                <c:ext xmlns:c16="http://schemas.microsoft.com/office/drawing/2014/chart" uri="{C3380CC4-5D6E-409C-BE32-E72D297353CC}">
                  <c16:uniqueId val="{00000017-1007-4AA3-A71F-A781768C5079}"/>
                </c:ext>
              </c:extLst>
            </c:dLbl>
            <c:dLbl>
              <c:idx val="9"/>
              <c:delete val="1"/>
              <c:extLst>
                <c:ext xmlns:c15="http://schemas.microsoft.com/office/drawing/2012/chart" uri="{CE6537A1-D6FC-4f65-9D91-7224C49458BB}"/>
                <c:ext xmlns:c16="http://schemas.microsoft.com/office/drawing/2014/chart" uri="{C3380CC4-5D6E-409C-BE32-E72D297353CC}">
                  <c16:uniqueId val="{00000018-1007-4AA3-A71F-A781768C5079}"/>
                </c:ext>
              </c:extLst>
            </c:dLbl>
            <c:dLbl>
              <c:idx val="10"/>
              <c:delete val="1"/>
              <c:extLst>
                <c:ext xmlns:c15="http://schemas.microsoft.com/office/drawing/2012/chart" uri="{CE6537A1-D6FC-4f65-9D91-7224C49458BB}"/>
                <c:ext xmlns:c16="http://schemas.microsoft.com/office/drawing/2014/chart" uri="{C3380CC4-5D6E-409C-BE32-E72D297353CC}">
                  <c16:uniqueId val="{00000019-1007-4AA3-A71F-A781768C5079}"/>
                </c:ext>
              </c:extLst>
            </c:dLbl>
            <c:dLbl>
              <c:idx val="11"/>
              <c:delete val="1"/>
              <c:extLst>
                <c:ext xmlns:c15="http://schemas.microsoft.com/office/drawing/2012/chart" uri="{CE6537A1-D6FC-4f65-9D91-7224C49458BB}"/>
                <c:ext xmlns:c16="http://schemas.microsoft.com/office/drawing/2014/chart" uri="{C3380CC4-5D6E-409C-BE32-E72D297353CC}">
                  <c16:uniqueId val="{0000001A-1007-4AA3-A71F-A781768C5079}"/>
                </c:ext>
              </c:extLst>
            </c:dLbl>
            <c:dLbl>
              <c:idx val="12"/>
              <c:delete val="1"/>
              <c:extLst>
                <c:ext xmlns:c15="http://schemas.microsoft.com/office/drawing/2012/chart" uri="{CE6537A1-D6FC-4f65-9D91-7224C49458BB}"/>
                <c:ext xmlns:c16="http://schemas.microsoft.com/office/drawing/2014/chart" uri="{C3380CC4-5D6E-409C-BE32-E72D297353CC}">
                  <c16:uniqueId val="{0000001B-1007-4AA3-A71F-A781768C5079}"/>
                </c:ext>
              </c:extLst>
            </c:dLbl>
            <c:dLbl>
              <c:idx val="13"/>
              <c:delete val="1"/>
              <c:extLst>
                <c:ext xmlns:c15="http://schemas.microsoft.com/office/drawing/2012/chart" uri="{CE6537A1-D6FC-4f65-9D91-7224C49458BB}"/>
                <c:ext xmlns:c16="http://schemas.microsoft.com/office/drawing/2014/chart" uri="{C3380CC4-5D6E-409C-BE32-E72D297353CC}">
                  <c16:uniqueId val="{0000001C-1007-4AA3-A71F-A781768C5079}"/>
                </c:ext>
              </c:extLst>
            </c:dLbl>
            <c:dLbl>
              <c:idx val="14"/>
              <c:delete val="1"/>
              <c:extLst>
                <c:ext xmlns:c15="http://schemas.microsoft.com/office/drawing/2012/chart" uri="{CE6537A1-D6FC-4f65-9D91-7224C49458BB}"/>
                <c:ext xmlns:c16="http://schemas.microsoft.com/office/drawing/2014/chart" uri="{C3380CC4-5D6E-409C-BE32-E72D297353CC}">
                  <c16:uniqueId val="{0000001D-1007-4AA3-A71F-A781768C5079}"/>
                </c:ext>
              </c:extLst>
            </c:dLbl>
            <c:dLbl>
              <c:idx val="15"/>
              <c:delete val="1"/>
              <c:extLst>
                <c:ext xmlns:c15="http://schemas.microsoft.com/office/drawing/2012/chart" uri="{CE6537A1-D6FC-4f65-9D91-7224C49458BB}"/>
                <c:ext xmlns:c16="http://schemas.microsoft.com/office/drawing/2014/chart" uri="{C3380CC4-5D6E-409C-BE32-E72D297353CC}">
                  <c16:uniqueId val="{00000000-28CB-4B9C-8179-47F7B7FB4554}"/>
                </c:ext>
              </c:extLst>
            </c:dLbl>
            <c:dLbl>
              <c:idx val="16"/>
              <c:layout>
                <c:manualLayout>
                  <c:x val="2.8442232099395665E-3"/>
                  <c:y val="-2.895807956595960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8F2-40DD-8688-7C72E5BC46A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General</c:formatCode>
                <c:ptCount val="17"/>
                <c:pt idx="0">
                  <c:v>2</c:v>
                </c:pt>
                <c:pt idx="1">
                  <c:v>1</c:v>
                </c:pt>
                <c:pt idx="2">
                  <c:v>2</c:v>
                </c:pt>
                <c:pt idx="3">
                  <c:v>1</c:v>
                </c:pt>
                <c:pt idx="4">
                  <c:v>2</c:v>
                </c:pt>
                <c:pt idx="5">
                  <c:v>1</c:v>
                </c:pt>
                <c:pt idx="6">
                  <c:v>1</c:v>
                </c:pt>
                <c:pt idx="7">
                  <c:v>1</c:v>
                </c:pt>
                <c:pt idx="8">
                  <c:v>2</c:v>
                </c:pt>
                <c:pt idx="9" formatCode="0">
                  <c:v>1</c:v>
                </c:pt>
                <c:pt idx="10" formatCode="0">
                  <c:v>3</c:v>
                </c:pt>
                <c:pt idx="11" formatCode="0">
                  <c:v>1</c:v>
                </c:pt>
                <c:pt idx="12" formatCode="0">
                  <c:v>2</c:v>
                </c:pt>
                <c:pt idx="13" formatCode="0">
                  <c:v>1</c:v>
                </c:pt>
                <c:pt idx="14" formatCode="0">
                  <c:v>2</c:v>
                </c:pt>
                <c:pt idx="15" formatCode="0">
                  <c:v>4</c:v>
                </c:pt>
                <c:pt idx="16" formatCode="0">
                  <c:v>2</c:v>
                </c:pt>
              </c:numCache>
            </c:numRef>
          </c:val>
          <c:smooth val="0"/>
          <c:extLst>
            <c:ext xmlns:c16="http://schemas.microsoft.com/office/drawing/2014/chart" uri="{C3380CC4-5D6E-409C-BE32-E72D297353CC}">
              <c16:uniqueId val="{0000001E-1007-4AA3-A71F-A781768C5079}"/>
            </c:ext>
          </c:extLst>
        </c:ser>
        <c:ser>
          <c:idx val="2"/>
          <c:order val="2"/>
          <c:tx>
            <c:strRef>
              <c:f>Sheet1!$D$1</c:f>
              <c:strCache>
                <c:ptCount val="1"/>
                <c:pt idx="0">
                  <c:v>Driven while under the influence of drugs*</c:v>
                </c:pt>
              </c:strCache>
            </c:strRef>
          </c:tx>
          <c:spPr>
            <a:ln w="28575" cap="rnd">
              <a:solidFill>
                <a:schemeClr val="accent3"/>
              </a:solidFill>
              <a:round/>
            </a:ln>
            <a:effectLst/>
          </c:spPr>
          <c:marker>
            <c:symbol val="none"/>
          </c:marker>
          <c:dLbls>
            <c:dLbl>
              <c:idx val="0"/>
              <c:layout>
                <c:manualLayout>
                  <c:x val="-2.0748298362708754E-2"/>
                  <c:y val="1.686066387204471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F-1007-4AA3-A71F-A781768C5079}"/>
                </c:ext>
              </c:extLst>
            </c:dLbl>
            <c:dLbl>
              <c:idx val="1"/>
              <c:delete val="1"/>
              <c:extLst>
                <c:ext xmlns:c15="http://schemas.microsoft.com/office/drawing/2012/chart" uri="{CE6537A1-D6FC-4f65-9D91-7224C49458BB}"/>
                <c:ext xmlns:c16="http://schemas.microsoft.com/office/drawing/2014/chart" uri="{C3380CC4-5D6E-409C-BE32-E72D297353CC}">
                  <c16:uniqueId val="{00000020-1007-4AA3-A71F-A781768C5079}"/>
                </c:ext>
              </c:extLst>
            </c:dLbl>
            <c:dLbl>
              <c:idx val="2"/>
              <c:delete val="1"/>
              <c:extLst>
                <c:ext xmlns:c15="http://schemas.microsoft.com/office/drawing/2012/chart" uri="{CE6537A1-D6FC-4f65-9D91-7224C49458BB}"/>
                <c:ext xmlns:c16="http://schemas.microsoft.com/office/drawing/2014/chart" uri="{C3380CC4-5D6E-409C-BE32-E72D297353CC}">
                  <c16:uniqueId val="{00000021-1007-4AA3-A71F-A781768C5079}"/>
                </c:ext>
              </c:extLst>
            </c:dLbl>
            <c:dLbl>
              <c:idx val="3"/>
              <c:delete val="1"/>
              <c:extLst>
                <c:ext xmlns:c15="http://schemas.microsoft.com/office/drawing/2012/chart" uri="{CE6537A1-D6FC-4f65-9D91-7224C49458BB}"/>
                <c:ext xmlns:c16="http://schemas.microsoft.com/office/drawing/2014/chart" uri="{C3380CC4-5D6E-409C-BE32-E72D297353CC}">
                  <c16:uniqueId val="{00000022-1007-4AA3-A71F-A781768C5079}"/>
                </c:ext>
              </c:extLst>
            </c:dLbl>
            <c:dLbl>
              <c:idx val="4"/>
              <c:delete val="1"/>
              <c:extLst>
                <c:ext xmlns:c15="http://schemas.microsoft.com/office/drawing/2012/chart" uri="{CE6537A1-D6FC-4f65-9D91-7224C49458BB}"/>
                <c:ext xmlns:c16="http://schemas.microsoft.com/office/drawing/2014/chart" uri="{C3380CC4-5D6E-409C-BE32-E72D297353CC}">
                  <c16:uniqueId val="{00000023-1007-4AA3-A71F-A781768C5079}"/>
                </c:ext>
              </c:extLst>
            </c:dLbl>
            <c:dLbl>
              <c:idx val="5"/>
              <c:delete val="1"/>
              <c:extLst>
                <c:ext xmlns:c15="http://schemas.microsoft.com/office/drawing/2012/chart" uri="{CE6537A1-D6FC-4f65-9D91-7224C49458BB}"/>
                <c:ext xmlns:c16="http://schemas.microsoft.com/office/drawing/2014/chart" uri="{C3380CC4-5D6E-409C-BE32-E72D297353CC}">
                  <c16:uniqueId val="{00000024-1007-4AA3-A71F-A781768C5079}"/>
                </c:ext>
              </c:extLst>
            </c:dLbl>
            <c:dLbl>
              <c:idx val="6"/>
              <c:delete val="1"/>
              <c:extLst>
                <c:ext xmlns:c15="http://schemas.microsoft.com/office/drawing/2012/chart" uri="{CE6537A1-D6FC-4f65-9D91-7224C49458BB}"/>
                <c:ext xmlns:c16="http://schemas.microsoft.com/office/drawing/2014/chart" uri="{C3380CC4-5D6E-409C-BE32-E72D297353CC}">
                  <c16:uniqueId val="{00000025-1007-4AA3-A71F-A781768C5079}"/>
                </c:ext>
              </c:extLst>
            </c:dLbl>
            <c:dLbl>
              <c:idx val="7"/>
              <c:delete val="1"/>
              <c:extLst>
                <c:ext xmlns:c15="http://schemas.microsoft.com/office/drawing/2012/chart" uri="{CE6537A1-D6FC-4f65-9D91-7224C49458BB}"/>
                <c:ext xmlns:c16="http://schemas.microsoft.com/office/drawing/2014/chart" uri="{C3380CC4-5D6E-409C-BE32-E72D297353CC}">
                  <c16:uniqueId val="{00000026-1007-4AA3-A71F-A781768C5079}"/>
                </c:ext>
              </c:extLst>
            </c:dLbl>
            <c:dLbl>
              <c:idx val="8"/>
              <c:delete val="1"/>
              <c:extLst>
                <c:ext xmlns:c15="http://schemas.microsoft.com/office/drawing/2012/chart" uri="{CE6537A1-D6FC-4f65-9D91-7224C49458BB}"/>
                <c:ext xmlns:c16="http://schemas.microsoft.com/office/drawing/2014/chart" uri="{C3380CC4-5D6E-409C-BE32-E72D297353CC}">
                  <c16:uniqueId val="{00000027-1007-4AA3-A71F-A781768C5079}"/>
                </c:ext>
              </c:extLst>
            </c:dLbl>
            <c:dLbl>
              <c:idx val="9"/>
              <c:delete val="1"/>
              <c:extLst>
                <c:ext xmlns:c15="http://schemas.microsoft.com/office/drawing/2012/chart" uri="{CE6537A1-D6FC-4f65-9D91-7224C49458BB}"/>
                <c:ext xmlns:c16="http://schemas.microsoft.com/office/drawing/2014/chart" uri="{C3380CC4-5D6E-409C-BE32-E72D297353CC}">
                  <c16:uniqueId val="{00000028-1007-4AA3-A71F-A781768C5079}"/>
                </c:ext>
              </c:extLst>
            </c:dLbl>
            <c:dLbl>
              <c:idx val="10"/>
              <c:delete val="1"/>
              <c:extLst>
                <c:ext xmlns:c15="http://schemas.microsoft.com/office/drawing/2012/chart" uri="{CE6537A1-D6FC-4f65-9D91-7224C49458BB}"/>
                <c:ext xmlns:c16="http://schemas.microsoft.com/office/drawing/2014/chart" uri="{C3380CC4-5D6E-409C-BE32-E72D297353CC}">
                  <c16:uniqueId val="{00000029-1007-4AA3-A71F-A781768C5079}"/>
                </c:ext>
              </c:extLst>
            </c:dLbl>
            <c:dLbl>
              <c:idx val="11"/>
              <c:delete val="1"/>
              <c:extLst>
                <c:ext xmlns:c15="http://schemas.microsoft.com/office/drawing/2012/chart" uri="{CE6537A1-D6FC-4f65-9D91-7224C49458BB}"/>
                <c:ext xmlns:c16="http://schemas.microsoft.com/office/drawing/2014/chart" uri="{C3380CC4-5D6E-409C-BE32-E72D297353CC}">
                  <c16:uniqueId val="{0000002A-1007-4AA3-A71F-A781768C5079}"/>
                </c:ext>
              </c:extLst>
            </c:dLbl>
            <c:dLbl>
              <c:idx val="12"/>
              <c:delete val="1"/>
              <c:extLst>
                <c:ext xmlns:c15="http://schemas.microsoft.com/office/drawing/2012/chart" uri="{CE6537A1-D6FC-4f65-9D91-7224C49458BB}"/>
                <c:ext xmlns:c16="http://schemas.microsoft.com/office/drawing/2014/chart" uri="{C3380CC4-5D6E-409C-BE32-E72D297353CC}">
                  <c16:uniqueId val="{0000002B-1007-4AA3-A71F-A781768C5079}"/>
                </c:ext>
              </c:extLst>
            </c:dLbl>
            <c:dLbl>
              <c:idx val="13"/>
              <c:delete val="1"/>
              <c:extLst>
                <c:ext xmlns:c15="http://schemas.microsoft.com/office/drawing/2012/chart" uri="{CE6537A1-D6FC-4f65-9D91-7224C49458BB}"/>
                <c:ext xmlns:c16="http://schemas.microsoft.com/office/drawing/2014/chart" uri="{C3380CC4-5D6E-409C-BE32-E72D297353CC}">
                  <c16:uniqueId val="{0000002C-1007-4AA3-A71F-A781768C5079}"/>
                </c:ext>
              </c:extLst>
            </c:dLbl>
            <c:dLbl>
              <c:idx val="14"/>
              <c:delete val="1"/>
              <c:extLst>
                <c:ext xmlns:c15="http://schemas.microsoft.com/office/drawing/2012/chart" uri="{CE6537A1-D6FC-4f65-9D91-7224C49458BB}"/>
                <c:ext xmlns:c16="http://schemas.microsoft.com/office/drawing/2014/chart" uri="{C3380CC4-5D6E-409C-BE32-E72D297353CC}">
                  <c16:uniqueId val="{0000002D-1007-4AA3-A71F-A781768C5079}"/>
                </c:ext>
              </c:extLst>
            </c:dLbl>
            <c:dLbl>
              <c:idx val="15"/>
              <c:delete val="1"/>
              <c:extLst>
                <c:ext xmlns:c15="http://schemas.microsoft.com/office/drawing/2012/chart" uri="{CE6537A1-D6FC-4f65-9D91-7224C49458BB}"/>
                <c:ext xmlns:c16="http://schemas.microsoft.com/office/drawing/2014/chart" uri="{C3380CC4-5D6E-409C-BE32-E72D297353CC}">
                  <c16:uniqueId val="{0000002E-1007-4AA3-A71F-A781768C5079}"/>
                </c:ext>
              </c:extLst>
            </c:dLbl>
            <c:dLbl>
              <c:idx val="16"/>
              <c:layout>
                <c:manualLayout>
                  <c:x val="-4.0718762442966006E-3"/>
                  <c:y val="4.763248178129933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8F2-40DD-8688-7C72E5BC46A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Sheet1!$D$2:$D$18</c:f>
              <c:numCache>
                <c:formatCode>General</c:formatCode>
                <c:ptCount val="17"/>
                <c:pt idx="0">
                  <c:v>1</c:v>
                </c:pt>
                <c:pt idx="1">
                  <c:v>1</c:v>
                </c:pt>
                <c:pt idx="2">
                  <c:v>2</c:v>
                </c:pt>
                <c:pt idx="3">
                  <c:v>0</c:v>
                </c:pt>
                <c:pt idx="4">
                  <c:v>1</c:v>
                </c:pt>
                <c:pt idx="5">
                  <c:v>1</c:v>
                </c:pt>
                <c:pt idx="6">
                  <c:v>1</c:v>
                </c:pt>
                <c:pt idx="7">
                  <c:v>1</c:v>
                </c:pt>
                <c:pt idx="8">
                  <c:v>1</c:v>
                </c:pt>
                <c:pt idx="9" formatCode="0">
                  <c:v>1</c:v>
                </c:pt>
                <c:pt idx="10" formatCode="0">
                  <c:v>2</c:v>
                </c:pt>
                <c:pt idx="11" formatCode="0">
                  <c:v>0</c:v>
                </c:pt>
                <c:pt idx="12" formatCode="0">
                  <c:v>1</c:v>
                </c:pt>
                <c:pt idx="13" formatCode="0">
                  <c:v>1</c:v>
                </c:pt>
                <c:pt idx="14" formatCode="0">
                  <c:v>1</c:v>
                </c:pt>
                <c:pt idx="15" formatCode="0">
                  <c:v>2</c:v>
                </c:pt>
                <c:pt idx="16" formatCode="0">
                  <c:v>1</c:v>
                </c:pt>
              </c:numCache>
            </c:numRef>
          </c:val>
          <c:smooth val="0"/>
          <c:extLst>
            <c:ext xmlns:c16="http://schemas.microsoft.com/office/drawing/2014/chart" uri="{C3380CC4-5D6E-409C-BE32-E72D297353CC}">
              <c16:uniqueId val="{0000002F-1007-4AA3-A71F-A781768C5079}"/>
            </c:ext>
          </c:extLst>
        </c:ser>
        <c:dLbls>
          <c:dLblPos val="t"/>
          <c:showLegendKey val="0"/>
          <c:showVal val="1"/>
          <c:showCatName val="0"/>
          <c:showSerName val="0"/>
          <c:showPercent val="0"/>
          <c:showBubbleSize val="0"/>
        </c:dLbls>
        <c:smooth val="0"/>
        <c:axId val="1922318464"/>
        <c:axId val="1922319008"/>
      </c:lineChart>
      <c:catAx>
        <c:axId val="192231846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19008"/>
        <c:crosses val="autoZero"/>
        <c:auto val="1"/>
        <c:lblAlgn val="ctr"/>
        <c:lblOffset val="100"/>
        <c:noMultiLvlLbl val="0"/>
      </c:catAx>
      <c:valAx>
        <c:axId val="1922319008"/>
        <c:scaling>
          <c:orientation val="minMax"/>
          <c:max val="5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18464"/>
        <c:crosses val="autoZero"/>
        <c:crossBetween val="between"/>
      </c:valAx>
      <c:spPr>
        <a:noFill/>
        <a:ln>
          <a:noFill/>
        </a:ln>
        <a:effectLst/>
      </c:spPr>
    </c:plotArea>
    <c:legend>
      <c:legendPos val="r"/>
      <c:layout>
        <c:manualLayout>
          <c:xMode val="edge"/>
          <c:yMode val="edge"/>
          <c:x val="0.70741087285259419"/>
          <c:y val="0.29940711090754402"/>
          <c:w val="0.22909615747141596"/>
          <c:h val="0.4420627097211021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19251017288342628"/>
          <c:y val="1.2145660964256434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0640028775204689"/>
          <c:w val="0.63210525976624499"/>
          <c:h val="0.77187460157571264"/>
        </c:manualLayout>
      </c:layout>
      <c:lineChart>
        <c:grouping val="standard"/>
        <c:varyColors val="0"/>
        <c:ser>
          <c:idx val="0"/>
          <c:order val="0"/>
          <c:tx>
            <c:strRef>
              <c:f>Sheet1!$B$1</c:f>
              <c:strCache>
                <c:ptCount val="1"/>
                <c:pt idx="0">
                  <c:v>Drivers should not drink any alcohol in the hours before driving</c:v>
                </c:pt>
              </c:strCache>
            </c:strRef>
          </c:tx>
          <c:spPr>
            <a:ln w="28575" cap="rnd">
              <a:solidFill>
                <a:schemeClr val="accent1"/>
              </a:solidFill>
              <a:round/>
            </a:ln>
            <a:effectLst/>
          </c:spPr>
          <c:marker>
            <c:symbol val="none"/>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Ref>
          </c:val>
          <c:smooth val="0"/>
          <c:extLst>
            <c:ext xmlns:c16="http://schemas.microsoft.com/office/drawing/2014/chart" uri="{C3380CC4-5D6E-409C-BE32-E72D297353CC}">
              <c16:uniqueId val="{00000004-2875-4A87-94A4-5C68F4C2444A}"/>
            </c:ext>
          </c:extLst>
        </c:ser>
        <c:ser>
          <c:idx val="1"/>
          <c:order val="1"/>
          <c:tx>
            <c:strRef>
              <c:f>Sheet1!$C$1</c:f>
              <c:strCache>
                <c:ptCount val="1"/>
                <c:pt idx="0">
                  <c:v>Even one alcoholic drink could put you over the drink drive limit</c:v>
                </c:pt>
              </c:strCache>
            </c:strRef>
          </c:tx>
          <c:spPr>
            <a:ln w="28575" cap="rnd">
              <a:solidFill>
                <a:schemeClr val="accent2"/>
              </a:solidFill>
              <a:round/>
            </a:ln>
            <a:effectLst/>
          </c:spPr>
          <c:marker>
            <c:symbol val="none"/>
          </c:marker>
          <c:dLbls>
            <c:dLbl>
              <c:idx val="0"/>
              <c:layout>
                <c:manualLayout>
                  <c:x val="-2.9969764301690422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63A-4382-911C-7FCA7897B8A2}"/>
                </c:ext>
              </c:extLst>
            </c:dLbl>
            <c:dLbl>
              <c:idx val="1"/>
              <c:delete val="1"/>
              <c:extLst>
                <c:ext xmlns:c15="http://schemas.microsoft.com/office/drawing/2012/chart" uri="{CE6537A1-D6FC-4f65-9D91-7224C49458BB}"/>
                <c:ext xmlns:c16="http://schemas.microsoft.com/office/drawing/2014/chart" uri="{C3380CC4-5D6E-409C-BE32-E72D297353CC}">
                  <c16:uniqueId val="{00000009-A8B5-41C1-B1C7-E427223C286A}"/>
                </c:ext>
              </c:extLst>
            </c:dLbl>
            <c:dLbl>
              <c:idx val="2"/>
              <c:delete val="1"/>
              <c:extLst>
                <c:ext xmlns:c15="http://schemas.microsoft.com/office/drawing/2012/chart" uri="{CE6537A1-D6FC-4f65-9D91-7224C49458BB}"/>
                <c:ext xmlns:c16="http://schemas.microsoft.com/office/drawing/2014/chart" uri="{C3380CC4-5D6E-409C-BE32-E72D297353CC}">
                  <c16:uniqueId val="{00000008-A8B5-41C1-B1C7-E427223C286A}"/>
                </c:ext>
              </c:extLst>
            </c:dLbl>
            <c:dLbl>
              <c:idx val="3"/>
              <c:delete val="1"/>
              <c:extLst>
                <c:ext xmlns:c15="http://schemas.microsoft.com/office/drawing/2012/chart" uri="{CE6537A1-D6FC-4f65-9D91-7224C49458BB}"/>
                <c:ext xmlns:c16="http://schemas.microsoft.com/office/drawing/2014/chart" uri="{C3380CC4-5D6E-409C-BE32-E72D297353CC}">
                  <c16:uniqueId val="{00000000-AB85-4055-BF81-9E8ECB71513C}"/>
                </c:ext>
              </c:extLst>
            </c:dLbl>
            <c:dLbl>
              <c:idx val="4"/>
              <c:delete val="1"/>
              <c:extLst>
                <c:ext xmlns:c15="http://schemas.microsoft.com/office/drawing/2012/chart" uri="{CE6537A1-D6FC-4f65-9D91-7224C49458BB}"/>
                <c:ext xmlns:c16="http://schemas.microsoft.com/office/drawing/2014/chart" uri="{C3380CC4-5D6E-409C-BE32-E72D297353CC}">
                  <c16:uniqueId val="{00000001-AB85-4055-BF81-9E8ECB71513C}"/>
                </c:ext>
              </c:extLst>
            </c:dLbl>
            <c:dLbl>
              <c:idx val="5"/>
              <c:delete val="1"/>
              <c:extLst>
                <c:ext xmlns:c15="http://schemas.microsoft.com/office/drawing/2012/chart" uri="{CE6537A1-D6FC-4f65-9D91-7224C49458BB}"/>
                <c:ext xmlns:c16="http://schemas.microsoft.com/office/drawing/2014/chart" uri="{C3380CC4-5D6E-409C-BE32-E72D297353CC}">
                  <c16:uniqueId val="{00000002-AB85-4055-BF81-9E8ECB71513C}"/>
                </c:ext>
              </c:extLst>
            </c:dLbl>
            <c:dLbl>
              <c:idx val="6"/>
              <c:delete val="1"/>
              <c:extLst>
                <c:ext xmlns:c15="http://schemas.microsoft.com/office/drawing/2012/chart" uri="{CE6537A1-D6FC-4f65-9D91-7224C49458BB}"/>
                <c:ext xmlns:c16="http://schemas.microsoft.com/office/drawing/2014/chart" uri="{C3380CC4-5D6E-409C-BE32-E72D297353CC}">
                  <c16:uniqueId val="{00000003-AB85-4055-BF81-9E8ECB71513C}"/>
                </c:ext>
              </c:extLst>
            </c:dLbl>
            <c:dLbl>
              <c:idx val="7"/>
              <c:delete val="1"/>
              <c:extLst>
                <c:ext xmlns:c15="http://schemas.microsoft.com/office/drawing/2012/chart" uri="{CE6537A1-D6FC-4f65-9D91-7224C49458BB}"/>
                <c:ext xmlns:c16="http://schemas.microsoft.com/office/drawing/2014/chart" uri="{C3380CC4-5D6E-409C-BE32-E72D297353CC}">
                  <c16:uniqueId val="{00000004-AB85-4055-BF81-9E8ECB71513C}"/>
                </c:ext>
              </c:extLst>
            </c:dLbl>
            <c:dLbl>
              <c:idx val="8"/>
              <c:delete val="1"/>
              <c:extLst>
                <c:ext xmlns:c15="http://schemas.microsoft.com/office/drawing/2012/chart" uri="{CE6537A1-D6FC-4f65-9D91-7224C49458BB}"/>
                <c:ext xmlns:c16="http://schemas.microsoft.com/office/drawing/2014/chart" uri="{C3380CC4-5D6E-409C-BE32-E72D297353CC}">
                  <c16:uniqueId val="{00000005-AB85-4055-BF81-9E8ECB71513C}"/>
                </c:ext>
              </c:extLst>
            </c:dLbl>
            <c:dLbl>
              <c:idx val="9"/>
              <c:delete val="1"/>
              <c:extLst>
                <c:ext xmlns:c15="http://schemas.microsoft.com/office/drawing/2012/chart" uri="{CE6537A1-D6FC-4f65-9D91-7224C49458BB}"/>
                <c:ext xmlns:c16="http://schemas.microsoft.com/office/drawing/2014/chart" uri="{C3380CC4-5D6E-409C-BE32-E72D297353CC}">
                  <c16:uniqueId val="{00000006-AB85-4055-BF81-9E8ECB71513C}"/>
                </c:ext>
              </c:extLst>
            </c:dLbl>
            <c:dLbl>
              <c:idx val="10"/>
              <c:delete val="1"/>
              <c:extLst>
                <c:ext xmlns:c15="http://schemas.microsoft.com/office/drawing/2012/chart" uri="{CE6537A1-D6FC-4f65-9D91-7224C49458BB}"/>
                <c:ext xmlns:c16="http://schemas.microsoft.com/office/drawing/2014/chart" uri="{C3380CC4-5D6E-409C-BE32-E72D297353CC}">
                  <c16:uniqueId val="{00000007-AB85-4055-BF81-9E8ECB71513C}"/>
                </c:ext>
              </c:extLst>
            </c:dLbl>
            <c:dLbl>
              <c:idx val="11"/>
              <c:delete val="1"/>
              <c:extLst>
                <c:ext xmlns:c15="http://schemas.microsoft.com/office/drawing/2012/chart" uri="{CE6537A1-D6FC-4f65-9D91-7224C49458BB}"/>
                <c:ext xmlns:c16="http://schemas.microsoft.com/office/drawing/2014/chart" uri="{C3380CC4-5D6E-409C-BE32-E72D297353CC}">
                  <c16:uniqueId val="{00000008-AB85-4055-BF81-9E8ECB71513C}"/>
                </c:ext>
              </c:extLst>
            </c:dLbl>
            <c:dLbl>
              <c:idx val="12"/>
              <c:delete val="1"/>
              <c:extLst>
                <c:ext xmlns:c15="http://schemas.microsoft.com/office/drawing/2012/chart" uri="{CE6537A1-D6FC-4f65-9D91-7224C49458BB}"/>
                <c:ext xmlns:c16="http://schemas.microsoft.com/office/drawing/2014/chart" uri="{C3380CC4-5D6E-409C-BE32-E72D297353CC}">
                  <c16:uniqueId val="{00000009-AB85-4055-BF81-9E8ECB71513C}"/>
                </c:ext>
              </c:extLst>
            </c:dLbl>
            <c:dLbl>
              <c:idx val="13"/>
              <c:delete val="1"/>
              <c:extLst>
                <c:ext xmlns:c15="http://schemas.microsoft.com/office/drawing/2012/chart" uri="{CE6537A1-D6FC-4f65-9D91-7224C49458BB}"/>
                <c:ext xmlns:c16="http://schemas.microsoft.com/office/drawing/2014/chart" uri="{C3380CC4-5D6E-409C-BE32-E72D297353CC}">
                  <c16:uniqueId val="{0000000A-AB85-4055-BF81-9E8ECB71513C}"/>
                </c:ext>
              </c:extLst>
            </c:dLbl>
            <c:dLbl>
              <c:idx val="14"/>
              <c:delete val="1"/>
              <c:extLst>
                <c:ext xmlns:c15="http://schemas.microsoft.com/office/drawing/2012/chart" uri="{CE6537A1-D6FC-4f65-9D91-7224C49458BB}"/>
                <c:ext xmlns:c16="http://schemas.microsoft.com/office/drawing/2014/chart" uri="{C3380CC4-5D6E-409C-BE32-E72D297353CC}">
                  <c16:uniqueId val="{0000000B-AB85-4055-BF81-9E8ECB71513C}"/>
                </c:ext>
              </c:extLst>
            </c:dLbl>
            <c:dLbl>
              <c:idx val="15"/>
              <c:delete val="1"/>
              <c:extLst>
                <c:ext xmlns:c15="http://schemas.microsoft.com/office/drawing/2012/chart" uri="{CE6537A1-D6FC-4f65-9D91-7224C49458BB}"/>
                <c:ext xmlns:c16="http://schemas.microsoft.com/office/drawing/2014/chart" uri="{C3380CC4-5D6E-409C-BE32-E72D297353CC}">
                  <c16:uniqueId val="{0000000C-AB85-4055-BF81-9E8ECB71513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General</c:formatCode>
                <c:ptCount val="17"/>
                <c:pt idx="0">
                  <c:v>79</c:v>
                </c:pt>
                <c:pt idx="1">
                  <c:v>90</c:v>
                </c:pt>
                <c:pt idx="2">
                  <c:v>88</c:v>
                </c:pt>
                <c:pt idx="3">
                  <c:v>88</c:v>
                </c:pt>
                <c:pt idx="4">
                  <c:v>85</c:v>
                </c:pt>
                <c:pt idx="5">
                  <c:v>88</c:v>
                </c:pt>
                <c:pt idx="6">
                  <c:v>85</c:v>
                </c:pt>
                <c:pt idx="7">
                  <c:v>86</c:v>
                </c:pt>
                <c:pt idx="8">
                  <c:v>89</c:v>
                </c:pt>
                <c:pt idx="9">
                  <c:v>85</c:v>
                </c:pt>
                <c:pt idx="10" formatCode="0">
                  <c:v>83</c:v>
                </c:pt>
                <c:pt idx="11" formatCode="0">
                  <c:v>90</c:v>
                </c:pt>
                <c:pt idx="12" formatCode="0">
                  <c:v>87</c:v>
                </c:pt>
                <c:pt idx="13" formatCode="0">
                  <c:v>90</c:v>
                </c:pt>
                <c:pt idx="14" formatCode="0">
                  <c:v>84</c:v>
                </c:pt>
                <c:pt idx="15" formatCode="0">
                  <c:v>83</c:v>
                </c:pt>
                <c:pt idx="16" formatCode="0">
                  <c:v>84</c:v>
                </c:pt>
              </c:numCache>
            </c:numRef>
          </c:val>
          <c:smooth val="0"/>
          <c:extLst>
            <c:ext xmlns:c16="http://schemas.microsoft.com/office/drawing/2014/chart" uri="{C3380CC4-5D6E-409C-BE32-E72D297353CC}">
              <c16:uniqueId val="{0000000E-2875-4A87-94A4-5C68F4C2444A}"/>
            </c:ext>
          </c:extLst>
        </c:ser>
        <c:ser>
          <c:idx val="2"/>
          <c:order val="2"/>
          <c:tx>
            <c:strRef>
              <c:f>Sheet1!$D$1</c:f>
              <c:strCache>
                <c:ptCount val="1"/>
                <c:pt idx="0">
                  <c:v>Scotland is tough in tackling drink driving</c:v>
                </c:pt>
              </c:strCache>
            </c:strRef>
          </c:tx>
          <c:spPr>
            <a:ln w="28575" cap="rnd">
              <a:solidFill>
                <a:schemeClr val="accent3"/>
              </a:solidFill>
              <a:round/>
            </a:ln>
            <a:effectLst/>
          </c:spPr>
          <c:marker>
            <c:symbol val="none"/>
          </c:marker>
          <c:dLbls>
            <c:dLbl>
              <c:idx val="0"/>
              <c:layout>
                <c:manualLayout>
                  <c:x val="-3.2926442199606443E-2"/>
                  <c:y val="-3.834857512920556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EE92-4557-8F0C-8D4C7A90F6C4}"/>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6B9-48A8-882F-58A8DCAF6FF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Sheet1!$D$2:$D$18</c:f>
              <c:numCache>
                <c:formatCode>General</c:formatCode>
                <c:ptCount val="17"/>
                <c:pt idx="0">
                  <c:v>66</c:v>
                </c:pt>
                <c:pt idx="1">
                  <c:v>89</c:v>
                </c:pt>
                <c:pt idx="2">
                  <c:v>79</c:v>
                </c:pt>
                <c:pt idx="3">
                  <c:v>76</c:v>
                </c:pt>
                <c:pt idx="4">
                  <c:v>63</c:v>
                </c:pt>
                <c:pt idx="5">
                  <c:v>67</c:v>
                </c:pt>
                <c:pt idx="6">
                  <c:v>65</c:v>
                </c:pt>
                <c:pt idx="7">
                  <c:v>66</c:v>
                </c:pt>
                <c:pt idx="8">
                  <c:v>66</c:v>
                </c:pt>
                <c:pt idx="9">
                  <c:v>74</c:v>
                </c:pt>
                <c:pt idx="10">
                  <c:v>62</c:v>
                </c:pt>
                <c:pt idx="11">
                  <c:v>68</c:v>
                </c:pt>
                <c:pt idx="12">
                  <c:v>53</c:v>
                </c:pt>
                <c:pt idx="13">
                  <c:v>59</c:v>
                </c:pt>
                <c:pt idx="14">
                  <c:v>58</c:v>
                </c:pt>
                <c:pt idx="15">
                  <c:v>61</c:v>
                </c:pt>
                <c:pt idx="16">
                  <c:v>56</c:v>
                </c:pt>
              </c:numCache>
            </c:numRef>
          </c:val>
          <c:smooth val="0"/>
          <c:extLst>
            <c:ext xmlns:c16="http://schemas.microsoft.com/office/drawing/2014/chart" uri="{C3380CC4-5D6E-409C-BE32-E72D297353CC}">
              <c16:uniqueId val="{00000008-EE92-4557-8F0C-8D4C7A90F6C4}"/>
            </c:ext>
          </c:extLst>
        </c:ser>
        <c:ser>
          <c:idx val="3"/>
          <c:order val="3"/>
          <c:tx>
            <c:strRef>
              <c:f>Sheet1!$E$1</c:f>
              <c:strCache>
                <c:ptCount val="1"/>
                <c:pt idx="0">
                  <c:v>Scotland is tough in tackling drug driving (new statement in 2019)</c:v>
                </c:pt>
              </c:strCache>
            </c:strRef>
          </c:tx>
          <c:spPr>
            <a:ln w="28575" cap="rnd">
              <a:solidFill>
                <a:schemeClr val="accent4"/>
              </a:solidFill>
              <a:round/>
            </a:ln>
            <a:effectLst/>
          </c:spPr>
          <c:marker>
            <c:symbol val="none"/>
          </c:marker>
          <c:dLbls>
            <c:dLbl>
              <c:idx val="9"/>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EE92-4557-8F0C-8D4C7A90F6C4}"/>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6B9-48A8-882F-58A8DCAF6FF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rgbClr val="000000"/>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Sheet1!$E$2:$E$18</c:f>
              <c:numCache>
                <c:formatCode>General</c:formatCode>
                <c:ptCount val="17"/>
                <c:pt idx="9">
                  <c:v>53</c:v>
                </c:pt>
                <c:pt idx="10">
                  <c:v>49</c:v>
                </c:pt>
                <c:pt idx="11">
                  <c:v>53</c:v>
                </c:pt>
                <c:pt idx="12">
                  <c:v>37</c:v>
                </c:pt>
                <c:pt idx="13">
                  <c:v>47</c:v>
                </c:pt>
                <c:pt idx="14">
                  <c:v>46</c:v>
                </c:pt>
                <c:pt idx="15">
                  <c:v>49</c:v>
                </c:pt>
                <c:pt idx="16">
                  <c:v>46</c:v>
                </c:pt>
              </c:numCache>
            </c:numRef>
          </c:val>
          <c:smooth val="0"/>
          <c:extLst>
            <c:ext xmlns:c16="http://schemas.microsoft.com/office/drawing/2014/chart" uri="{C3380CC4-5D6E-409C-BE32-E72D297353CC}">
              <c16:uniqueId val="{00000009-EE92-4557-8F0C-8D4C7A90F6C4}"/>
            </c:ext>
          </c:extLst>
        </c:ser>
        <c:dLbls>
          <c:dLblPos val="t"/>
          <c:showLegendKey val="0"/>
          <c:showVal val="1"/>
          <c:showCatName val="0"/>
          <c:showSerName val="0"/>
          <c:showPercent val="0"/>
          <c:showBubbleSize val="0"/>
        </c:dLbls>
        <c:smooth val="0"/>
        <c:axId val="1922327168"/>
        <c:axId val="1922312480"/>
      </c:lineChart>
      <c:catAx>
        <c:axId val="1922327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12480"/>
        <c:crosses val="autoZero"/>
        <c:auto val="1"/>
        <c:lblAlgn val="ctr"/>
        <c:lblOffset val="100"/>
        <c:noMultiLvlLbl val="0"/>
      </c:catAx>
      <c:valAx>
        <c:axId val="192231248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27168"/>
        <c:crosses val="autoZero"/>
        <c:crossBetween val="between"/>
      </c:valAx>
      <c:spPr>
        <a:noFill/>
        <a:ln>
          <a:noFill/>
        </a:ln>
        <a:effectLst/>
      </c:spPr>
    </c:plotArea>
    <c:legend>
      <c:legendPos val="r"/>
      <c:layout>
        <c:manualLayout>
          <c:xMode val="edge"/>
          <c:yMode val="edge"/>
          <c:x val="0.73507527066953915"/>
          <c:y val="0.16833157006399271"/>
          <c:w val="0.26492472933046074"/>
          <c:h val="0.34587872028018674"/>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rating drink/drug driving as ‘very serious’</a:t>
            </a:r>
          </a:p>
        </c:rich>
      </c:tx>
      <c:layout>
        <c:manualLayout>
          <c:xMode val="edge"/>
          <c:yMode val="edge"/>
          <c:x val="2.0874489888407517E-2"/>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5.4702678541959308E-2"/>
          <c:y val="0.16589499258197174"/>
          <c:w val="0.71552540114355911"/>
          <c:h val="0.72362030758541795"/>
        </c:manualLayout>
      </c:layout>
      <c:lineChart>
        <c:grouping val="standard"/>
        <c:varyColors val="0"/>
        <c:ser>
          <c:idx val="0"/>
          <c:order val="0"/>
          <c:tx>
            <c:strRef>
              <c:f>Sheet1!$B$1</c:f>
              <c:strCache>
                <c:ptCount val="1"/>
                <c:pt idx="0">
                  <c:v>Drinking and driving when over the limit</c:v>
                </c:pt>
              </c:strCache>
            </c:strRef>
          </c:tx>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B05-4941-9425-DA300862AA51}"/>
                </c:ext>
              </c:extLst>
            </c:dLbl>
            <c:dLbl>
              <c:idx val="12"/>
              <c:delete val="1"/>
              <c:extLst>
                <c:ext xmlns:c15="http://schemas.microsoft.com/office/drawing/2012/chart" uri="{CE6537A1-D6FC-4f65-9D91-7224C49458BB}"/>
                <c:ext xmlns:c16="http://schemas.microsoft.com/office/drawing/2014/chart" uri="{C3380CC4-5D6E-409C-BE32-E72D297353CC}">
                  <c16:uniqueId val="{00000000-CA86-49BA-8939-20F1A1B44262}"/>
                </c:ext>
              </c:extLst>
            </c:dLbl>
            <c:dLbl>
              <c:idx val="14"/>
              <c:delete val="1"/>
              <c:extLst>
                <c:ext xmlns:c15="http://schemas.microsoft.com/office/drawing/2012/chart" uri="{CE6537A1-D6FC-4f65-9D91-7224C49458BB}"/>
                <c:ext xmlns:c16="http://schemas.microsoft.com/office/drawing/2014/chart" uri="{C3380CC4-5D6E-409C-BE32-E72D297353CC}">
                  <c16:uniqueId val="{00000001-CA86-49BA-8939-20F1A1B44262}"/>
                </c:ext>
              </c:extLst>
            </c:dLbl>
            <c:dLbl>
              <c:idx val="15"/>
              <c:delete val="1"/>
              <c:extLst>
                <c:ext xmlns:c15="http://schemas.microsoft.com/office/drawing/2012/chart" uri="{CE6537A1-D6FC-4f65-9D91-7224C49458BB}"/>
                <c:ext xmlns:c16="http://schemas.microsoft.com/office/drawing/2014/chart" uri="{C3380CC4-5D6E-409C-BE32-E72D297353CC}">
                  <c16:uniqueId val="{00000001-B021-4757-85D3-384F381C6D24}"/>
                </c:ext>
              </c:extLst>
            </c:dLbl>
            <c:dLbl>
              <c:idx val="16"/>
              <c:layout>
                <c:manualLayout>
                  <c:x val="-8.1081821929908475E-3"/>
                  <c:y val="2.162391205017485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722-4853-B498-E8DB118D29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95</c:v>
                </c:pt>
                <c:pt idx="1">
                  <c:v>95</c:v>
                </c:pt>
                <c:pt idx="2">
                  <c:v>91</c:v>
                </c:pt>
                <c:pt idx="3">
                  <c:v>94</c:v>
                </c:pt>
                <c:pt idx="4">
                  <c:v>91</c:v>
                </c:pt>
                <c:pt idx="5">
                  <c:v>93</c:v>
                </c:pt>
                <c:pt idx="6">
                  <c:v>93</c:v>
                </c:pt>
                <c:pt idx="7">
                  <c:v>96</c:v>
                </c:pt>
                <c:pt idx="8">
                  <c:v>94</c:v>
                </c:pt>
                <c:pt idx="9" formatCode="0">
                  <c:v>92</c:v>
                </c:pt>
                <c:pt idx="10" formatCode="0">
                  <c:v>82</c:v>
                </c:pt>
                <c:pt idx="11" formatCode="0">
                  <c:v>93</c:v>
                </c:pt>
                <c:pt idx="12" formatCode="0">
                  <c:v>86</c:v>
                </c:pt>
                <c:pt idx="13" formatCode="0">
                  <c:v>86</c:v>
                </c:pt>
                <c:pt idx="14" formatCode="0">
                  <c:v>90</c:v>
                </c:pt>
                <c:pt idx="15" formatCode="0">
                  <c:v>86</c:v>
                </c:pt>
                <c:pt idx="16" formatCode="0">
                  <c:v>87</c:v>
                </c:pt>
              </c:numCache>
            </c:numRef>
          </c:val>
          <c:smooth val="0"/>
          <c:extLst>
            <c:ext xmlns:c16="http://schemas.microsoft.com/office/drawing/2014/chart" uri="{C3380CC4-5D6E-409C-BE32-E72D297353CC}">
              <c16:uniqueId val="{00000001-0B05-4941-9425-DA300862AA51}"/>
            </c:ext>
          </c:extLst>
        </c:ser>
        <c:ser>
          <c:idx val="1"/>
          <c:order val="1"/>
          <c:tx>
            <c:strRef>
              <c:f>Sheet1!$C$1</c:f>
              <c:strCache>
                <c:ptCount val="1"/>
                <c:pt idx="0">
                  <c:v>Driving when under the influence of drugs</c:v>
                </c:pt>
              </c:strCache>
            </c:strRef>
          </c:tx>
          <c:spPr>
            <a:ln w="28575" cap="rnd">
              <a:solidFill>
                <a:schemeClr val="accent2">
                  <a:lumMod val="75000"/>
                </a:schemeClr>
              </a:solidFill>
              <a:round/>
            </a:ln>
            <a:effectLst/>
          </c:spPr>
          <c:marker>
            <c:symbol val="none"/>
          </c:marker>
          <c:dLbls>
            <c:dLbl>
              <c:idx val="0"/>
              <c:layout>
                <c:manualLayout>
                  <c:x val="-4.0078832967754677E-2"/>
                  <c:y val="-3.457830085664120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0B05-4941-9425-DA300862AA51}"/>
                </c:ext>
              </c:extLst>
            </c:dLbl>
            <c:dLbl>
              <c:idx val="11"/>
              <c:delete val="1"/>
              <c:extLst>
                <c:ext xmlns:c15="http://schemas.microsoft.com/office/drawing/2012/chart" uri="{CE6537A1-D6FC-4f65-9D91-7224C49458BB}"/>
                <c:ext xmlns:c16="http://schemas.microsoft.com/office/drawing/2014/chart" uri="{C3380CC4-5D6E-409C-BE32-E72D297353CC}">
                  <c16:uniqueId val="{00000002-CA86-49BA-8939-20F1A1B44262}"/>
                </c:ext>
              </c:extLst>
            </c:dLbl>
            <c:dLbl>
              <c:idx val="12"/>
              <c:delete val="1"/>
              <c:extLst>
                <c:ext xmlns:c15="http://schemas.microsoft.com/office/drawing/2012/chart" uri="{CE6537A1-D6FC-4f65-9D91-7224C49458BB}"/>
                <c:ext xmlns:c16="http://schemas.microsoft.com/office/drawing/2014/chart" uri="{C3380CC4-5D6E-409C-BE32-E72D297353CC}">
                  <c16:uniqueId val="{00000002-B021-4757-85D3-384F381C6D24}"/>
                </c:ext>
              </c:extLst>
            </c:dLbl>
            <c:dLbl>
              <c:idx val="13"/>
              <c:delete val="1"/>
              <c:extLst>
                <c:ext xmlns:c15="http://schemas.microsoft.com/office/drawing/2012/chart" uri="{CE6537A1-D6FC-4f65-9D91-7224C49458BB}"/>
                <c:ext xmlns:c16="http://schemas.microsoft.com/office/drawing/2014/chart" uri="{C3380CC4-5D6E-409C-BE32-E72D297353CC}">
                  <c16:uniqueId val="{00000000-0017-41CD-9504-2A78FE590699}"/>
                </c:ext>
              </c:extLst>
            </c:dLbl>
            <c:dLbl>
              <c:idx val="14"/>
              <c:delete val="1"/>
              <c:extLst>
                <c:ext xmlns:c15="http://schemas.microsoft.com/office/drawing/2012/chart" uri="{CE6537A1-D6FC-4f65-9D91-7224C49458BB}"/>
                <c:ext xmlns:c16="http://schemas.microsoft.com/office/drawing/2014/chart" uri="{C3380CC4-5D6E-409C-BE32-E72D297353CC}">
                  <c16:uniqueId val="{00000001-83E7-4789-8CE3-0324BDE54515}"/>
                </c:ext>
              </c:extLst>
            </c:dLbl>
            <c:dLbl>
              <c:idx val="15"/>
              <c:delete val="1"/>
              <c:extLst>
                <c:ext xmlns:c15="http://schemas.microsoft.com/office/drawing/2012/chart" uri="{CE6537A1-D6FC-4f65-9D91-7224C49458BB}"/>
                <c:ext xmlns:c16="http://schemas.microsoft.com/office/drawing/2014/chart" uri="{C3380CC4-5D6E-409C-BE32-E72D297353CC}">
                  <c16:uniqueId val="{00000001-48DD-4DBA-80C4-06F6A2312639}"/>
                </c:ext>
              </c:extLst>
            </c:dLbl>
            <c:dLbl>
              <c:idx val="16"/>
              <c:layout>
                <c:manualLayout>
                  <c:x val="-6.3320349277261904E-3"/>
                  <c:y val="-2.61479689206188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722-4853-B498-E8DB118D2954}"/>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General</c:formatCode>
                <c:ptCount val="17"/>
                <c:pt idx="0">
                  <c:v>88</c:v>
                </c:pt>
                <c:pt idx="1">
                  <c:v>92</c:v>
                </c:pt>
                <c:pt idx="2">
                  <c:v>87</c:v>
                </c:pt>
                <c:pt idx="3">
                  <c:v>88</c:v>
                </c:pt>
                <c:pt idx="4">
                  <c:v>93</c:v>
                </c:pt>
                <c:pt idx="5">
                  <c:v>90</c:v>
                </c:pt>
                <c:pt idx="6">
                  <c:v>91</c:v>
                </c:pt>
                <c:pt idx="7">
                  <c:v>93</c:v>
                </c:pt>
                <c:pt idx="8">
                  <c:v>92</c:v>
                </c:pt>
                <c:pt idx="9" formatCode="0">
                  <c:v>92</c:v>
                </c:pt>
                <c:pt idx="10" formatCode="0">
                  <c:v>82</c:v>
                </c:pt>
                <c:pt idx="11" formatCode="0">
                  <c:v>93</c:v>
                </c:pt>
                <c:pt idx="12" formatCode="0">
                  <c:v>85</c:v>
                </c:pt>
                <c:pt idx="13" formatCode="0">
                  <c:v>86</c:v>
                </c:pt>
                <c:pt idx="14" formatCode="0">
                  <c:v>92</c:v>
                </c:pt>
                <c:pt idx="15" formatCode="0">
                  <c:v>86</c:v>
                </c:pt>
                <c:pt idx="16" formatCode="0">
                  <c:v>88</c:v>
                </c:pt>
              </c:numCache>
            </c:numRef>
          </c:val>
          <c:smooth val="0"/>
          <c:extLst>
            <c:ext xmlns:c16="http://schemas.microsoft.com/office/drawing/2014/chart" uri="{C3380CC4-5D6E-409C-BE32-E72D297353CC}">
              <c16:uniqueId val="{00000004-0B05-4941-9425-DA300862AA51}"/>
            </c:ext>
          </c:extLst>
        </c:ser>
        <c:dLbls>
          <c:dLblPos val="t"/>
          <c:showLegendKey val="0"/>
          <c:showVal val="1"/>
          <c:showCatName val="0"/>
          <c:showSerName val="0"/>
          <c:showPercent val="0"/>
          <c:showBubbleSize val="0"/>
        </c:dLbls>
        <c:smooth val="0"/>
        <c:axId val="1922321728"/>
        <c:axId val="1922313024"/>
      </c:lineChart>
      <c:catAx>
        <c:axId val="19223217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13024"/>
        <c:crosses val="autoZero"/>
        <c:auto val="1"/>
        <c:lblAlgn val="ctr"/>
        <c:lblOffset val="100"/>
        <c:noMultiLvlLbl val="0"/>
      </c:catAx>
      <c:valAx>
        <c:axId val="192231302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21728"/>
        <c:crosses val="autoZero"/>
        <c:crossBetween val="between"/>
      </c:valAx>
      <c:spPr>
        <a:noFill/>
        <a:ln>
          <a:noFill/>
        </a:ln>
        <a:effectLst/>
      </c:spPr>
    </c:plotArea>
    <c:legend>
      <c:legendPos val="r"/>
      <c:layout>
        <c:manualLayout>
          <c:xMode val="edge"/>
          <c:yMode val="edge"/>
          <c:x val="0.78012527572238843"/>
          <c:y val="0.28535655768084001"/>
          <c:w val="0.21987469153243427"/>
          <c:h val="0.3689998329422410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C-F8CC-4BAA-8C7F-4DD312F5C0B8}"/>
              </c:ext>
            </c:extLst>
          </c:dPt>
          <c:dPt>
            <c:idx val="1"/>
            <c:invertIfNegative val="0"/>
            <c:bubble3D val="0"/>
            <c:spPr>
              <a:solidFill>
                <a:schemeClr val="accent2"/>
              </a:solidFill>
              <a:ln>
                <a:noFill/>
              </a:ln>
              <a:effectLst/>
            </c:spPr>
            <c:extLst>
              <c:ext xmlns:c16="http://schemas.microsoft.com/office/drawing/2014/chart" uri="{C3380CC4-5D6E-409C-BE32-E72D297353CC}">
                <c16:uniqueId val="{0000000B-F8CC-4BAA-8C7F-4DD312F5C0B8}"/>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1-F8CC-4BAA-8C7F-4DD312F5C0B8}"/>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7-C014-43CA-84D4-EBBCED117F27}"/>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5-F8CC-4BAA-8C7F-4DD312F5C0B8}"/>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7-F8CC-4BAA-8C7F-4DD312F5C0B8}"/>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9-F8CC-4BAA-8C7F-4DD312F5C0B8}"/>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Driving when tired</c:v>
                </c:pt>
                <c:pt idx="6">
                  <c:v>Not adjusting speed to country roads</c:v>
                </c:pt>
                <c:pt idx="7">
                  <c:v>Being distracted by something/someone</c:v>
                </c:pt>
                <c:pt idx="8">
                  <c:v>Driving + 10 mph in cities/towns</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0.88</c:v>
                </c:pt>
                <c:pt idx="1">
                  <c:v>0.87</c:v>
                </c:pt>
                <c:pt idx="2">
                  <c:v>0.75</c:v>
                </c:pt>
                <c:pt idx="3">
                  <c:v>0.69</c:v>
                </c:pt>
                <c:pt idx="4">
                  <c:v>0.67</c:v>
                </c:pt>
                <c:pt idx="5">
                  <c:v>0.55000000000000004</c:v>
                </c:pt>
                <c:pt idx="6">
                  <c:v>0.55000000000000004</c:v>
                </c:pt>
                <c:pt idx="7">
                  <c:v>0.54</c:v>
                </c:pt>
                <c:pt idx="8">
                  <c:v>0.51</c:v>
                </c:pt>
                <c:pt idx="9">
                  <c:v>0.34</c:v>
                </c:pt>
                <c:pt idx="10">
                  <c:v>0.3</c:v>
                </c:pt>
                <c:pt idx="11">
                  <c:v>0.22</c:v>
                </c:pt>
                <c:pt idx="12">
                  <c:v>0.21</c:v>
                </c:pt>
              </c:numCache>
            </c:numRef>
          </c:val>
          <c:extLst>
            <c:ext xmlns:c16="http://schemas.microsoft.com/office/drawing/2014/chart" uri="{C3380CC4-5D6E-409C-BE32-E72D297353CC}">
              <c16:uniqueId val="{0000000A-F8CC-4BAA-8C7F-4DD312F5C0B8}"/>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Mobile phone behaviours (%)</a:t>
            </a:r>
          </a:p>
        </c:rich>
      </c:tx>
      <c:layout>
        <c:manualLayout>
          <c:xMode val="edge"/>
          <c:yMode val="edge"/>
          <c:x val="0.28163564118368412"/>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8509850132118375E-2"/>
          <c:y val="0.20804665226208377"/>
          <c:w val="0.64463801253447717"/>
          <c:h val="0.66460798403326116"/>
        </c:manualLayout>
      </c:layout>
      <c:lineChart>
        <c:grouping val="standard"/>
        <c:varyColors val="0"/>
        <c:ser>
          <c:idx val="0"/>
          <c:order val="0"/>
          <c:tx>
            <c:strRef>
              <c:f>Sheet1!$B$1</c:f>
              <c:strCache>
                <c:ptCount val="1"/>
                <c:pt idx="0">
                  <c:v>Any mobile phone related</c:v>
                </c:pt>
              </c:strCache>
            </c:strRef>
          </c:tx>
          <c:spPr>
            <a:ln w="28575" cap="rnd">
              <a:solidFill>
                <a:schemeClr val="accent1"/>
              </a:solidFill>
              <a:round/>
            </a:ln>
            <a:effectLst/>
          </c:spPr>
          <c:marker>
            <c:symbol val="none"/>
          </c:marker>
          <c:dLbls>
            <c:dLbl>
              <c:idx val="0"/>
              <c:layout>
                <c:manualLayout>
                  <c:x val="-2.7664397816945012E-2"/>
                  <c:y val="-2.81011064534080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756-4C6F-8C67-C186862B136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530-4C54-9F54-CB5579162A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23</c:v>
                </c:pt>
                <c:pt idx="1">
                  <c:v>27</c:v>
                </c:pt>
                <c:pt idx="2">
                  <c:v>28</c:v>
                </c:pt>
                <c:pt idx="3">
                  <c:v>27</c:v>
                </c:pt>
                <c:pt idx="4">
                  <c:v>28</c:v>
                </c:pt>
                <c:pt idx="5">
                  <c:v>21</c:v>
                </c:pt>
                <c:pt idx="6">
                  <c:v>24</c:v>
                </c:pt>
                <c:pt idx="7">
                  <c:v>27</c:v>
                </c:pt>
                <c:pt idx="8">
                  <c:v>21</c:v>
                </c:pt>
                <c:pt idx="9" formatCode="0">
                  <c:v>28</c:v>
                </c:pt>
                <c:pt idx="10" formatCode="0">
                  <c:v>22</c:v>
                </c:pt>
                <c:pt idx="11" formatCode="0">
                  <c:v>25</c:v>
                </c:pt>
                <c:pt idx="12" formatCode="0">
                  <c:v>16</c:v>
                </c:pt>
                <c:pt idx="13" formatCode="0">
                  <c:v>16</c:v>
                </c:pt>
                <c:pt idx="14" formatCode="0">
                  <c:v>17</c:v>
                </c:pt>
                <c:pt idx="15" formatCode="0">
                  <c:v>22</c:v>
                </c:pt>
                <c:pt idx="16" formatCode="0">
                  <c:v>23</c:v>
                </c:pt>
              </c:numCache>
            </c:numRef>
          </c:val>
          <c:smooth val="0"/>
          <c:extLst>
            <c:ext xmlns:c16="http://schemas.microsoft.com/office/drawing/2014/chart" uri="{C3380CC4-5D6E-409C-BE32-E72D297353CC}">
              <c16:uniqueId val="{00000003-C756-4C6F-8C67-C186862B1361}"/>
            </c:ext>
          </c:extLst>
        </c:ser>
        <c:ser>
          <c:idx val="1"/>
          <c:order val="1"/>
          <c:tx>
            <c:strRef>
              <c:f>Sheet1!$C$1</c:f>
              <c:strCache>
                <c:ptCount val="1"/>
                <c:pt idx="0">
                  <c:v>Used a hands-free mobile phone for any reason while driving</c:v>
                </c:pt>
              </c:strCache>
            </c:strRef>
          </c:tx>
          <c:spPr>
            <a:ln w="28575" cap="rnd">
              <a:solidFill>
                <a:schemeClr val="accent2"/>
              </a:solidFill>
              <a:round/>
            </a:ln>
            <a:effectLst/>
          </c:spPr>
          <c:marker>
            <c:symbol val="none"/>
          </c:marker>
          <c:dLbls>
            <c:dLbl>
              <c:idx val="0"/>
              <c:layout>
                <c:manualLayout>
                  <c:x val="-3.1122447544063132E-2"/>
                  <c:y val="1.124044258136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756-4C6F-8C67-C186862B136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530-4C54-9F54-CB5579162A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General</c:formatCode>
                <c:ptCount val="17"/>
                <c:pt idx="0">
                  <c:v>18</c:v>
                </c:pt>
                <c:pt idx="1">
                  <c:v>20</c:v>
                </c:pt>
                <c:pt idx="2">
                  <c:v>23</c:v>
                </c:pt>
                <c:pt idx="3">
                  <c:v>23</c:v>
                </c:pt>
                <c:pt idx="4">
                  <c:v>25</c:v>
                </c:pt>
                <c:pt idx="5">
                  <c:v>19</c:v>
                </c:pt>
                <c:pt idx="6">
                  <c:v>22</c:v>
                </c:pt>
                <c:pt idx="7">
                  <c:v>26</c:v>
                </c:pt>
                <c:pt idx="8">
                  <c:v>19</c:v>
                </c:pt>
                <c:pt idx="9" formatCode="0">
                  <c:v>25</c:v>
                </c:pt>
                <c:pt idx="10" formatCode="0">
                  <c:v>19</c:v>
                </c:pt>
                <c:pt idx="11" formatCode="0">
                  <c:v>22</c:v>
                </c:pt>
                <c:pt idx="12" formatCode="0">
                  <c:v>13</c:v>
                </c:pt>
                <c:pt idx="13" formatCode="0">
                  <c:v>13</c:v>
                </c:pt>
                <c:pt idx="14" formatCode="0">
                  <c:v>13</c:v>
                </c:pt>
                <c:pt idx="15" formatCode="0">
                  <c:v>18</c:v>
                </c:pt>
                <c:pt idx="16" formatCode="0">
                  <c:v>20</c:v>
                </c:pt>
              </c:numCache>
            </c:numRef>
          </c:val>
          <c:smooth val="0"/>
          <c:extLst>
            <c:ext xmlns:c16="http://schemas.microsoft.com/office/drawing/2014/chart" uri="{C3380CC4-5D6E-409C-BE32-E72D297353CC}">
              <c16:uniqueId val="{00000007-C756-4C6F-8C67-C186862B1361}"/>
            </c:ext>
          </c:extLst>
        </c:ser>
        <c:ser>
          <c:idx val="2"/>
          <c:order val="2"/>
          <c:tx>
            <c:strRef>
              <c:f>Sheet1!$D$1</c:f>
              <c:strCache>
                <c:ptCount val="1"/>
                <c:pt idx="0">
                  <c:v>Used a hand-held mobile phone for any reason while driving</c:v>
                </c:pt>
              </c:strCache>
            </c:strRef>
          </c:tx>
          <c:spPr>
            <a:ln w="28575" cap="rnd">
              <a:solidFill>
                <a:schemeClr val="accent3"/>
              </a:solidFill>
              <a:round/>
            </a:ln>
            <a:effectLst/>
          </c:spPr>
          <c:marker>
            <c:symbol val="none"/>
          </c:marker>
          <c:dLbls>
            <c:dLbl>
              <c:idx val="0"/>
              <c:layout>
                <c:manualLayout>
                  <c:x val="-2.4206348089826881E-2"/>
                  <c:y val="8.430331936022409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C756-4C6F-8C67-C186862B1361}"/>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530-4C54-9F54-CB5579162AB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Sheet1!$D$2:$D$18</c:f>
              <c:numCache>
                <c:formatCode>General</c:formatCode>
                <c:ptCount val="17"/>
                <c:pt idx="0">
                  <c:v>8</c:v>
                </c:pt>
                <c:pt idx="1">
                  <c:v>11</c:v>
                </c:pt>
                <c:pt idx="2">
                  <c:v>10</c:v>
                </c:pt>
                <c:pt idx="3">
                  <c:v>7</c:v>
                </c:pt>
                <c:pt idx="4">
                  <c:v>8</c:v>
                </c:pt>
                <c:pt idx="5">
                  <c:v>3</c:v>
                </c:pt>
                <c:pt idx="6">
                  <c:v>5</c:v>
                </c:pt>
                <c:pt idx="7">
                  <c:v>7</c:v>
                </c:pt>
                <c:pt idx="8">
                  <c:v>5</c:v>
                </c:pt>
                <c:pt idx="9" formatCode="0">
                  <c:v>7</c:v>
                </c:pt>
                <c:pt idx="10" formatCode="0">
                  <c:v>5</c:v>
                </c:pt>
                <c:pt idx="11" formatCode="0">
                  <c:v>6</c:v>
                </c:pt>
                <c:pt idx="12" formatCode="0">
                  <c:v>6</c:v>
                </c:pt>
                <c:pt idx="13" formatCode="0">
                  <c:v>6</c:v>
                </c:pt>
                <c:pt idx="14" formatCode="0">
                  <c:v>7</c:v>
                </c:pt>
                <c:pt idx="15" formatCode="0">
                  <c:v>8</c:v>
                </c:pt>
                <c:pt idx="16" formatCode="0">
                  <c:v>6</c:v>
                </c:pt>
              </c:numCache>
            </c:numRef>
          </c:val>
          <c:smooth val="0"/>
          <c:extLst>
            <c:ext xmlns:c16="http://schemas.microsoft.com/office/drawing/2014/chart" uri="{C3380CC4-5D6E-409C-BE32-E72D297353CC}">
              <c16:uniqueId val="{0000000A-C756-4C6F-8C67-C186862B1361}"/>
            </c:ext>
          </c:extLst>
        </c:ser>
        <c:dLbls>
          <c:showLegendKey val="0"/>
          <c:showVal val="0"/>
          <c:showCatName val="0"/>
          <c:showSerName val="0"/>
          <c:showPercent val="0"/>
          <c:showBubbleSize val="0"/>
        </c:dLbls>
        <c:smooth val="0"/>
        <c:axId val="1922322272"/>
        <c:axId val="1922323360"/>
      </c:lineChart>
      <c:catAx>
        <c:axId val="19223222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23360"/>
        <c:crosses val="autoZero"/>
        <c:auto val="1"/>
        <c:lblAlgn val="ctr"/>
        <c:lblOffset val="100"/>
        <c:noMultiLvlLbl val="0"/>
      </c:catAx>
      <c:valAx>
        <c:axId val="1922323360"/>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22272"/>
        <c:crosses val="autoZero"/>
        <c:crossBetween val="between"/>
      </c:valAx>
      <c:spPr>
        <a:noFill/>
        <a:ln>
          <a:noFill/>
        </a:ln>
        <a:effectLst/>
      </c:spPr>
    </c:plotArea>
    <c:legend>
      <c:legendPos val="r"/>
      <c:layout>
        <c:manualLayout>
          <c:xMode val="edge"/>
          <c:yMode val="edge"/>
          <c:x val="0.70741087285259419"/>
          <c:y val="0.29940711090754402"/>
          <c:w val="0.2775088536510697"/>
          <c:h val="0.4420627097211021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1535790685821933"/>
          <c:y val="5.3498012177506174E-2"/>
          <c:w val="0.86897428624487549"/>
          <c:h val="0.86902354818153571"/>
        </c:manualLayout>
      </c:layout>
      <c:barChart>
        <c:barDir val="bar"/>
        <c:grouping val="percentStacked"/>
        <c:varyColors val="0"/>
        <c:ser>
          <c:idx val="0"/>
          <c:order val="0"/>
          <c:tx>
            <c:strRef>
              <c:f>Sheet1!$B$1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Sheet1!$B$2:$B$15</c:f>
              <c:numCache>
                <c:formatCode>0%</c:formatCode>
                <c:ptCount val="14"/>
                <c:pt idx="0">
                  <c:v>0.86</c:v>
                </c:pt>
                <c:pt idx="1">
                  <c:v>0.85</c:v>
                </c:pt>
                <c:pt idx="2">
                  <c:v>0.87</c:v>
                </c:pt>
                <c:pt idx="3">
                  <c:v>0.9</c:v>
                </c:pt>
                <c:pt idx="4">
                  <c:v>0.89</c:v>
                </c:pt>
                <c:pt idx="5">
                  <c:v>0.89</c:v>
                </c:pt>
                <c:pt idx="6">
                  <c:v>0.77</c:v>
                </c:pt>
                <c:pt idx="7">
                  <c:v>0.77</c:v>
                </c:pt>
                <c:pt idx="8">
                  <c:v>0.81</c:v>
                </c:pt>
                <c:pt idx="9">
                  <c:v>0.77</c:v>
                </c:pt>
                <c:pt idx="10">
                  <c:v>0.81</c:v>
                </c:pt>
                <c:pt idx="11">
                  <c:v>0.81</c:v>
                </c:pt>
                <c:pt idx="12">
                  <c:v>0.75</c:v>
                </c:pt>
                <c:pt idx="13">
                  <c:v>0.78</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Sheet1!$C$2:$C$15</c:f>
              <c:numCache>
                <c:formatCode>0%</c:formatCode>
                <c:ptCount val="14"/>
                <c:pt idx="0">
                  <c:v>7.0000000000000007E-2</c:v>
                </c:pt>
                <c:pt idx="1">
                  <c:v>0.06</c:v>
                </c:pt>
                <c:pt idx="2">
                  <c:v>7.0000000000000007E-2</c:v>
                </c:pt>
                <c:pt idx="3">
                  <c:v>0.04</c:v>
                </c:pt>
                <c:pt idx="4">
                  <c:v>0.06</c:v>
                </c:pt>
                <c:pt idx="5">
                  <c:v>0.06</c:v>
                </c:pt>
                <c:pt idx="6">
                  <c:v>0.12</c:v>
                </c:pt>
                <c:pt idx="7">
                  <c:v>0.08</c:v>
                </c:pt>
                <c:pt idx="8">
                  <c:v>0.11</c:v>
                </c:pt>
                <c:pt idx="9">
                  <c:v>0.1</c:v>
                </c:pt>
                <c:pt idx="10">
                  <c:v>0.08</c:v>
                </c:pt>
                <c:pt idx="11">
                  <c:v>0.09</c:v>
                </c:pt>
                <c:pt idx="12">
                  <c:v>0.13</c:v>
                </c:pt>
                <c:pt idx="13">
                  <c:v>0.11</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Neither nor</c:v>
                </c:pt>
              </c:strCache>
            </c:strRef>
          </c:tx>
          <c:spPr>
            <a:solidFill>
              <a:schemeClr val="tx1">
                <a:lumMod val="40000"/>
                <a:lumOff val="60000"/>
              </a:schemeClr>
            </a:solidFill>
            <a:ln w="19050">
              <a:solidFill>
                <a:schemeClr val="lt1"/>
              </a:solidFill>
            </a:ln>
            <a:effectLst/>
          </c:spPr>
          <c:invertIfNegative val="0"/>
          <c:dLbls>
            <c:dLbl>
              <c:idx val="5"/>
              <c:delete val="1"/>
              <c:extLst>
                <c:ext xmlns:c15="http://schemas.microsoft.com/office/drawing/2012/chart" uri="{CE6537A1-D6FC-4f65-9D91-7224C49458BB}"/>
                <c:ext xmlns:c16="http://schemas.microsoft.com/office/drawing/2014/chart" uri="{C3380CC4-5D6E-409C-BE32-E72D297353CC}">
                  <c16:uniqueId val="{00000000-B03A-46A4-BDE7-FB9818F8F5C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Sheet1!$D$2:$D$15</c:f>
              <c:numCache>
                <c:formatCode>0%</c:formatCode>
                <c:ptCount val="14"/>
                <c:pt idx="0">
                  <c:v>0.02</c:v>
                </c:pt>
                <c:pt idx="1">
                  <c:v>0.02</c:v>
                </c:pt>
                <c:pt idx="2">
                  <c:v>0.02</c:v>
                </c:pt>
                <c:pt idx="3">
                  <c:v>0.02</c:v>
                </c:pt>
                <c:pt idx="4">
                  <c:v>0.02</c:v>
                </c:pt>
                <c:pt idx="5">
                  <c:v>0.01</c:v>
                </c:pt>
                <c:pt idx="6">
                  <c:v>0.03</c:v>
                </c:pt>
                <c:pt idx="7">
                  <c:v>0.08</c:v>
                </c:pt>
                <c:pt idx="8">
                  <c:v>0.05</c:v>
                </c:pt>
                <c:pt idx="9">
                  <c:v>0.06</c:v>
                </c:pt>
                <c:pt idx="10">
                  <c:v>0.02</c:v>
                </c:pt>
                <c:pt idx="11">
                  <c:v>0.05</c:v>
                </c:pt>
                <c:pt idx="12">
                  <c:v>0.03</c:v>
                </c:pt>
                <c:pt idx="13">
                  <c:v>0.05</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B03A-46A4-BDE7-FB9818F8F5CF}"/>
                </c:ext>
              </c:extLst>
            </c:dLbl>
            <c:dLbl>
              <c:idx val="4"/>
              <c:delete val="1"/>
              <c:extLst>
                <c:ext xmlns:c15="http://schemas.microsoft.com/office/drawing/2012/chart" uri="{CE6537A1-D6FC-4f65-9D91-7224C49458BB}"/>
                <c:ext xmlns:c16="http://schemas.microsoft.com/office/drawing/2014/chart" uri="{C3380CC4-5D6E-409C-BE32-E72D297353CC}">
                  <c16:uniqueId val="{00000001-43A3-4F50-8DF1-B1120938C91E}"/>
                </c:ext>
              </c:extLst>
            </c:dLbl>
            <c:dLbl>
              <c:idx val="5"/>
              <c:delete val="1"/>
              <c:extLst>
                <c:ext xmlns:c15="http://schemas.microsoft.com/office/drawing/2012/chart" uri="{CE6537A1-D6FC-4f65-9D91-7224C49458BB}"/>
                <c:ext xmlns:c16="http://schemas.microsoft.com/office/drawing/2014/chart" uri="{C3380CC4-5D6E-409C-BE32-E72D297353CC}">
                  <c16:uniqueId val="{00000000-77DA-4181-B2B1-550EB9A040F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Sheet1!$E$2:$E$15</c:f>
              <c:numCache>
                <c:formatCode>0%</c:formatCode>
                <c:ptCount val="14"/>
                <c:pt idx="0">
                  <c:v>0.02</c:v>
                </c:pt>
                <c:pt idx="1">
                  <c:v>0.02</c:v>
                </c:pt>
                <c:pt idx="2">
                  <c:v>0.02</c:v>
                </c:pt>
                <c:pt idx="3">
                  <c:v>0.01</c:v>
                </c:pt>
                <c:pt idx="4" formatCode="0.00%">
                  <c:v>5.0000000000000001E-3</c:v>
                </c:pt>
                <c:pt idx="5">
                  <c:v>0.01</c:v>
                </c:pt>
                <c:pt idx="6">
                  <c:v>0.02</c:v>
                </c:pt>
                <c:pt idx="7">
                  <c:v>0.04</c:v>
                </c:pt>
                <c:pt idx="8">
                  <c:v>0.02</c:v>
                </c:pt>
                <c:pt idx="9">
                  <c:v>0.04</c:v>
                </c:pt>
                <c:pt idx="10">
                  <c:v>0.05</c:v>
                </c:pt>
                <c:pt idx="11">
                  <c:v>0.03</c:v>
                </c:pt>
                <c:pt idx="12">
                  <c:v>0.05</c:v>
                </c:pt>
                <c:pt idx="13">
                  <c:v>0.03</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Sheet1!$F$2:$F$15</c:f>
              <c:numCache>
                <c:formatCode>0%</c:formatCode>
                <c:ptCount val="14"/>
                <c:pt idx="0">
                  <c:v>0.04</c:v>
                </c:pt>
                <c:pt idx="1">
                  <c:v>0.03</c:v>
                </c:pt>
                <c:pt idx="2">
                  <c:v>0.03</c:v>
                </c:pt>
                <c:pt idx="3">
                  <c:v>0.03</c:v>
                </c:pt>
                <c:pt idx="4">
                  <c:v>0.03</c:v>
                </c:pt>
                <c:pt idx="5">
                  <c:v>0.03</c:v>
                </c:pt>
                <c:pt idx="6">
                  <c:v>0.05</c:v>
                </c:pt>
                <c:pt idx="7">
                  <c:v>0.05</c:v>
                </c:pt>
                <c:pt idx="8">
                  <c:v>0.02</c:v>
                </c:pt>
                <c:pt idx="9">
                  <c:v>0.04</c:v>
                </c:pt>
                <c:pt idx="10">
                  <c:v>0.03</c:v>
                </c:pt>
                <c:pt idx="11">
                  <c:v>0.02</c:v>
                </c:pt>
                <c:pt idx="12">
                  <c:v>0.04</c:v>
                </c:pt>
                <c:pt idx="13">
                  <c:v>0.03</c:v>
                </c:pt>
              </c:numCache>
            </c:numRef>
          </c:val>
          <c:extLst>
            <c:ext xmlns:c16="http://schemas.microsoft.com/office/drawing/2014/chart" uri="{C3380CC4-5D6E-409C-BE32-E72D297353CC}">
              <c16:uniqueId val="{00000003-0AFA-434A-8BEE-97483CF708DA}"/>
            </c:ext>
          </c:extLst>
        </c:ser>
        <c:dLbls>
          <c:dLblPos val="ctr"/>
          <c:showLegendKey val="0"/>
          <c:showVal val="1"/>
          <c:showCatName val="0"/>
          <c:showSerName val="0"/>
          <c:showPercent val="0"/>
          <c:showBubbleSize val="0"/>
        </c:dLbls>
        <c:gapWidth val="75"/>
        <c:overlap val="100"/>
        <c:axId val="1932159232"/>
        <c:axId val="1932164672"/>
      </c:barChart>
      <c:catAx>
        <c:axId val="193215923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4672"/>
        <c:crosses val="autoZero"/>
        <c:auto val="1"/>
        <c:lblAlgn val="ctr"/>
        <c:lblOffset val="100"/>
        <c:noMultiLvlLbl val="0"/>
      </c:catAx>
      <c:valAx>
        <c:axId val="1932164672"/>
        <c:scaling>
          <c:orientation val="minMax"/>
          <c:max val="1"/>
        </c:scaling>
        <c:delete val="1"/>
        <c:axPos val="t"/>
        <c:numFmt formatCode="0%" sourceLinked="1"/>
        <c:majorTickMark val="none"/>
        <c:minorTickMark val="none"/>
        <c:tickLblPos val="nextTo"/>
        <c:crossAx val="1932159232"/>
        <c:crosses val="autoZero"/>
        <c:crossBetween val="between"/>
      </c:valAx>
      <c:spPr>
        <a:noFill/>
        <a:ln>
          <a:noFill/>
        </a:ln>
        <a:effectLst/>
      </c:spPr>
    </c:plotArea>
    <c:legend>
      <c:legendPos val="b"/>
      <c:layout>
        <c:manualLayout>
          <c:xMode val="edge"/>
          <c:yMode val="edge"/>
          <c:x val="0.12926536325580748"/>
          <c:y val="0.92214252371416905"/>
          <c:w val="0.78213258839797828"/>
          <c:h val="6.1703901151991578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rating using a hand-held mobile phone for any reason as ‘very serious’</a:t>
            </a:r>
          </a:p>
        </c:rich>
      </c:tx>
      <c:layout>
        <c:manualLayout>
          <c:xMode val="edge"/>
          <c:yMode val="edge"/>
          <c:x val="2.0874489888407545E-2"/>
          <c:y val="0"/>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74311087635568174"/>
          <c:h val="0.72362030758541795"/>
        </c:manualLayout>
      </c:layout>
      <c:lineChart>
        <c:grouping val="standard"/>
        <c:varyColors val="0"/>
        <c:ser>
          <c:idx val="0"/>
          <c:order val="0"/>
          <c:tx>
            <c:strRef>
              <c:f>Sheet1!$B$1</c:f>
              <c:strCache>
                <c:ptCount val="1"/>
                <c:pt idx="0">
                  <c:v>Using hand held mobile</c:v>
                </c:pt>
              </c:strCache>
            </c:strRef>
          </c:tx>
          <c:spPr>
            <a:ln w="28575" cap="rnd">
              <a:solidFill>
                <a:schemeClr val="accent1"/>
              </a:solidFill>
              <a:round/>
            </a:ln>
            <a:effectLst/>
          </c:spPr>
          <c:marker>
            <c:symbol val="none"/>
          </c:marker>
          <c:dLbls>
            <c:dLbl>
              <c:idx val="0"/>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84-4C98-895C-9833DECAC01D}"/>
                </c:ext>
              </c:extLst>
            </c:dLbl>
            <c:dLbl>
              <c:idx val="9"/>
              <c:delete val="1"/>
              <c:extLst>
                <c:ext xmlns:c15="http://schemas.microsoft.com/office/drawing/2012/chart" uri="{CE6537A1-D6FC-4f65-9D91-7224C49458BB}"/>
                <c:ext xmlns:c16="http://schemas.microsoft.com/office/drawing/2014/chart" uri="{C3380CC4-5D6E-409C-BE32-E72D297353CC}">
                  <c16:uniqueId val="{00000000-83C5-41C8-B5F3-830F41927BF1}"/>
                </c:ext>
              </c:extLst>
            </c:dLbl>
            <c:dLbl>
              <c:idx val="10"/>
              <c:delete val="1"/>
              <c:extLst>
                <c:ext xmlns:c15="http://schemas.microsoft.com/office/drawing/2012/chart" uri="{CE6537A1-D6FC-4f65-9D91-7224C49458BB}"/>
                <c:ext xmlns:c16="http://schemas.microsoft.com/office/drawing/2014/chart" uri="{C3380CC4-5D6E-409C-BE32-E72D297353CC}">
                  <c16:uniqueId val="{00000000-8382-43A7-A059-EB6B677D2FB2}"/>
                </c:ext>
              </c:extLst>
            </c:dLbl>
            <c:dLbl>
              <c:idx val="12"/>
              <c:delete val="1"/>
              <c:extLst>
                <c:ext xmlns:c15="http://schemas.microsoft.com/office/drawing/2012/chart" uri="{CE6537A1-D6FC-4f65-9D91-7224C49458BB}"/>
                <c:ext xmlns:c16="http://schemas.microsoft.com/office/drawing/2014/chart" uri="{C3380CC4-5D6E-409C-BE32-E72D297353CC}">
                  <c16:uniqueId val="{00000001-83C5-41C8-B5F3-830F41927BF1}"/>
                </c:ext>
              </c:extLst>
            </c:dLbl>
            <c:dLbl>
              <c:idx val="13"/>
              <c:delete val="1"/>
              <c:extLst>
                <c:ext xmlns:c15="http://schemas.microsoft.com/office/drawing/2012/chart" uri="{CE6537A1-D6FC-4f65-9D91-7224C49458BB}"/>
                <c:ext xmlns:c16="http://schemas.microsoft.com/office/drawing/2014/chart" uri="{C3380CC4-5D6E-409C-BE32-E72D297353CC}">
                  <c16:uniqueId val="{00000001-8382-43A7-A059-EB6B677D2FB2}"/>
                </c:ext>
              </c:extLst>
            </c:dLbl>
            <c:dLbl>
              <c:idx val="14"/>
              <c:delete val="1"/>
              <c:extLst>
                <c:ext xmlns:c15="http://schemas.microsoft.com/office/drawing/2012/chart" uri="{CE6537A1-D6FC-4f65-9D91-7224C49458BB}"/>
                <c:ext xmlns:c16="http://schemas.microsoft.com/office/drawing/2014/chart" uri="{C3380CC4-5D6E-409C-BE32-E72D297353CC}">
                  <c16:uniqueId val="{00000001-D7C2-474D-8B17-CD1C4BF23BFC}"/>
                </c:ext>
              </c:extLst>
            </c:dLbl>
            <c:dLbl>
              <c:idx val="15"/>
              <c:delete val="1"/>
              <c:extLst>
                <c:ext xmlns:c15="http://schemas.microsoft.com/office/drawing/2012/chart" uri="{CE6537A1-D6FC-4f65-9D91-7224C49458BB}"/>
                <c:ext xmlns:c16="http://schemas.microsoft.com/office/drawing/2014/chart" uri="{C3380CC4-5D6E-409C-BE32-E72D297353CC}">
                  <c16:uniqueId val="{00000001-EA07-4321-9CC1-02475BE31CBD}"/>
                </c:ext>
              </c:extLst>
            </c:dLbl>
            <c:dLbl>
              <c:idx val="16"/>
              <c:dLblPos val="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C9-485C-BAC4-D8DD194EBFD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78</c:v>
                </c:pt>
                <c:pt idx="1">
                  <c:v>78</c:v>
                </c:pt>
                <c:pt idx="2">
                  <c:v>73</c:v>
                </c:pt>
                <c:pt idx="3">
                  <c:v>80</c:v>
                </c:pt>
                <c:pt idx="4">
                  <c:v>82</c:v>
                </c:pt>
                <c:pt idx="5">
                  <c:v>88</c:v>
                </c:pt>
                <c:pt idx="6">
                  <c:v>84</c:v>
                </c:pt>
                <c:pt idx="7">
                  <c:v>87</c:v>
                </c:pt>
                <c:pt idx="8">
                  <c:v>86</c:v>
                </c:pt>
                <c:pt idx="9" formatCode="0">
                  <c:v>73</c:v>
                </c:pt>
                <c:pt idx="10" formatCode="0">
                  <c:v>74</c:v>
                </c:pt>
                <c:pt idx="11" formatCode="0">
                  <c:v>81</c:v>
                </c:pt>
                <c:pt idx="12" formatCode="0">
                  <c:v>76</c:v>
                </c:pt>
                <c:pt idx="13" formatCode="0">
                  <c:v>76</c:v>
                </c:pt>
                <c:pt idx="14" formatCode="0">
                  <c:v>80</c:v>
                </c:pt>
                <c:pt idx="15" formatCode="0">
                  <c:v>75</c:v>
                </c:pt>
                <c:pt idx="16" formatCode="0">
                  <c:v>75</c:v>
                </c:pt>
              </c:numCache>
            </c:numRef>
          </c:val>
          <c:smooth val="0"/>
          <c:extLst>
            <c:ext xmlns:c16="http://schemas.microsoft.com/office/drawing/2014/chart" uri="{C3380CC4-5D6E-409C-BE32-E72D297353CC}">
              <c16:uniqueId val="{00000003-8884-4C98-895C-9833DECAC01D}"/>
            </c:ext>
          </c:extLst>
        </c:ser>
        <c:dLbls>
          <c:showLegendKey val="0"/>
          <c:showVal val="0"/>
          <c:showCatName val="0"/>
          <c:showSerName val="0"/>
          <c:showPercent val="0"/>
          <c:showBubbleSize val="0"/>
        </c:dLbls>
        <c:smooth val="0"/>
        <c:axId val="1932168480"/>
        <c:axId val="1932164128"/>
      </c:lineChart>
      <c:catAx>
        <c:axId val="193216848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4128"/>
        <c:crosses val="autoZero"/>
        <c:auto val="1"/>
        <c:lblAlgn val="ctr"/>
        <c:lblOffset val="100"/>
        <c:noMultiLvlLbl val="0"/>
      </c:catAx>
      <c:valAx>
        <c:axId val="193216412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8480"/>
        <c:crosses val="autoZero"/>
        <c:crossBetween val="between"/>
      </c:valAx>
      <c:spPr>
        <a:noFill/>
        <a:ln>
          <a:noFill/>
        </a:ln>
        <a:effectLst/>
      </c:spPr>
    </c:plotArea>
    <c:legend>
      <c:legendPos val="r"/>
      <c:layout>
        <c:manualLayout>
          <c:xMode val="edge"/>
          <c:yMode val="edge"/>
          <c:x val="0.78524017052926509"/>
          <c:y val="0.16171168928584467"/>
          <c:w val="0.19631378614510675"/>
          <c:h val="0.28750662422735784"/>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54714223058266176"/>
          <c:y val="0"/>
          <c:w val="0.48076745253111269"/>
          <c:h val="0.98292354543435823"/>
        </c:manualLayout>
      </c:layout>
      <c:barChart>
        <c:barDir val="bar"/>
        <c:grouping val="clustered"/>
        <c:varyColors val="0"/>
        <c:ser>
          <c:idx val="0"/>
          <c:order val="0"/>
          <c:tx>
            <c:strRef>
              <c:f>Sheet1!$B$1</c:f>
              <c:strCache>
                <c:ptCount val="1"/>
                <c:pt idx="0">
                  <c:v>Feb '25</c:v>
                </c:pt>
              </c:strCache>
            </c:strRef>
          </c:tx>
          <c:spPr>
            <a:solidFill>
              <a:schemeClr val="accent1"/>
            </a:solidFill>
            <a:ln w="19050">
              <a:solidFill>
                <a:schemeClr val="lt1"/>
              </a:solidFill>
            </a:ln>
            <a:effectLst/>
          </c:spPr>
          <c:invertIfNegative val="0"/>
          <c:dLbls>
            <c:dLbl>
              <c:idx val="11"/>
              <c:tx>
                <c:rich>
                  <a:bodyPr/>
                  <a:lstStyle/>
                  <a:p>
                    <a:r>
                      <a:rPr lang="en-US" dirty="0"/>
                      <a: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1587-4745-B1CB-BF9C137E405B}"/>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Driving for business/sales etc.</c:v>
                </c:pt>
                <c:pt idx="1">
                  <c:v>Trade driver (plumber etc.)</c:v>
                </c:pt>
                <c:pt idx="2">
                  <c:v>Delivery driver/courier</c:v>
                </c:pt>
                <c:pt idx="3">
                  <c:v>Taxi driver</c:v>
                </c:pt>
                <c:pt idx="4">
                  <c:v>HGV/lorry driver</c:v>
                </c:pt>
                <c:pt idx="5">
                  <c:v>Other</c:v>
                </c:pt>
                <c:pt idx="6">
                  <c:v>None of these</c:v>
                </c:pt>
              </c:strCache>
            </c:strRef>
          </c:cat>
          <c:val>
            <c:numRef>
              <c:f>Sheet1!$B$2:$B$8</c:f>
              <c:numCache>
                <c:formatCode>0%</c:formatCode>
                <c:ptCount val="7"/>
                <c:pt idx="0">
                  <c:v>0.14000000000000001</c:v>
                </c:pt>
                <c:pt idx="1">
                  <c:v>0.04</c:v>
                </c:pt>
                <c:pt idx="2">
                  <c:v>0.03</c:v>
                </c:pt>
                <c:pt idx="3">
                  <c:v>0.03</c:v>
                </c:pt>
                <c:pt idx="4">
                  <c:v>0.03</c:v>
                </c:pt>
                <c:pt idx="5">
                  <c:v>0.03</c:v>
                </c:pt>
                <c:pt idx="6">
                  <c:v>0.76</c:v>
                </c:pt>
              </c:numCache>
            </c:numRef>
          </c:val>
          <c:extLst>
            <c:ext xmlns:c16="http://schemas.microsoft.com/office/drawing/2014/chart" uri="{C3380CC4-5D6E-409C-BE32-E72D297353CC}">
              <c16:uniqueId val="{00000002-1587-4745-B1CB-BF9C137E405B}"/>
            </c:ext>
          </c:extLst>
        </c:ser>
        <c:dLbls>
          <c:dLblPos val="outEnd"/>
          <c:showLegendKey val="0"/>
          <c:showVal val="1"/>
          <c:showCatName val="0"/>
          <c:showSerName val="0"/>
          <c:showPercent val="0"/>
          <c:showBubbleSize val="0"/>
        </c:dLbls>
        <c:gapWidth val="75"/>
        <c:axId val="-325447504"/>
        <c:axId val="-325453488"/>
      </c:barChart>
      <c:catAx>
        <c:axId val="-325447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sz="1400" b="0" i="0" u="none" strike="noStrike" kern="1200" baseline="0">
                <a:solidFill>
                  <a:schemeClr val="tx1"/>
                </a:solidFill>
                <a:latin typeface="+mn-lt"/>
                <a:ea typeface="+mn-ea"/>
                <a:cs typeface="+mn-cs"/>
              </a:defRPr>
            </a:pPr>
            <a:endParaRPr lang="en-US"/>
          </a:p>
        </c:txPr>
        <c:crossAx val="-325453488"/>
        <c:crosses val="autoZero"/>
        <c:auto val="1"/>
        <c:lblAlgn val="ctr"/>
        <c:lblOffset val="100"/>
        <c:noMultiLvlLbl val="0"/>
      </c:catAx>
      <c:valAx>
        <c:axId val="-325453488"/>
        <c:scaling>
          <c:orientation val="minMax"/>
          <c:max val="1"/>
        </c:scaling>
        <c:delete val="1"/>
        <c:axPos val="t"/>
        <c:numFmt formatCode="0%" sourceLinked="1"/>
        <c:majorTickMark val="out"/>
        <c:minorTickMark val="none"/>
        <c:tickLblPos val="nextTo"/>
        <c:crossAx val="-325447504"/>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971E-486A-8CF5-D6C0E516F3DE}"/>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971E-486A-8CF5-D6C0E516F3DE}"/>
              </c:ext>
            </c:extLst>
          </c:dPt>
          <c:dPt>
            <c:idx val="2"/>
            <c:invertIfNegative val="0"/>
            <c:bubble3D val="0"/>
            <c:spPr>
              <a:solidFill>
                <a:schemeClr val="accent2"/>
              </a:solidFill>
              <a:ln>
                <a:noFill/>
              </a:ln>
              <a:effectLst/>
            </c:spPr>
            <c:extLst>
              <c:ext xmlns:c16="http://schemas.microsoft.com/office/drawing/2014/chart" uri="{C3380CC4-5D6E-409C-BE32-E72D297353CC}">
                <c16:uniqueId val="{0000000F-971E-486A-8CF5-D6C0E516F3DE}"/>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5-971E-486A-8CF5-D6C0E516F3DE}"/>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7-971E-486A-8CF5-D6C0E516F3DE}"/>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9-971E-486A-8CF5-D6C0E516F3DE}"/>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B-971E-486A-8CF5-D6C0E516F3DE}"/>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D-971E-486A-8CF5-D6C0E516F3DE}"/>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Driving when tired</c:v>
                </c:pt>
                <c:pt idx="6">
                  <c:v>Not adjusting speed to country roads</c:v>
                </c:pt>
                <c:pt idx="7">
                  <c:v>Being distracted by something/someone</c:v>
                </c:pt>
                <c:pt idx="8">
                  <c:v>Driving + 10 mph in cities/towns</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0.88</c:v>
                </c:pt>
                <c:pt idx="1">
                  <c:v>0.87</c:v>
                </c:pt>
                <c:pt idx="2">
                  <c:v>0.75</c:v>
                </c:pt>
                <c:pt idx="3">
                  <c:v>0.69</c:v>
                </c:pt>
                <c:pt idx="4">
                  <c:v>0.67</c:v>
                </c:pt>
                <c:pt idx="5">
                  <c:v>0.55000000000000004</c:v>
                </c:pt>
                <c:pt idx="6">
                  <c:v>0.55000000000000004</c:v>
                </c:pt>
                <c:pt idx="7">
                  <c:v>0.54</c:v>
                </c:pt>
                <c:pt idx="8">
                  <c:v>0.51</c:v>
                </c:pt>
                <c:pt idx="9">
                  <c:v>0.34</c:v>
                </c:pt>
                <c:pt idx="10">
                  <c:v>0.3</c:v>
                </c:pt>
                <c:pt idx="11">
                  <c:v>0.22</c:v>
                </c:pt>
                <c:pt idx="12">
                  <c:v>0.21</c:v>
                </c:pt>
              </c:numCache>
            </c:numRef>
          </c:val>
          <c:extLst>
            <c:ext xmlns:c16="http://schemas.microsoft.com/office/drawing/2014/chart" uri="{C3380CC4-5D6E-409C-BE32-E72D297353CC}">
              <c16:uniqueId val="{0000000E-971E-486A-8CF5-D6C0E516F3DE}"/>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29855703118171545"/>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446918741526258E-2"/>
          <c:y val="0.15465455000060849"/>
          <c:w val="0.63065109620530579"/>
          <c:h val="0.72362030758541795"/>
        </c:manualLayout>
      </c:layout>
      <c:lineChart>
        <c:grouping val="standard"/>
        <c:varyColors val="0"/>
        <c:ser>
          <c:idx val="0"/>
          <c:order val="0"/>
          <c:tx>
            <c:strRef>
              <c:f>Sheet1!$B$1</c:f>
              <c:strCache>
                <c:ptCount val="1"/>
                <c:pt idx="0">
                  <c:v>There is more chance of getting stopped by the police for traffic offences when driving compared to a year ago</c:v>
                </c:pt>
              </c:strCache>
            </c:strRef>
          </c:tx>
          <c:spPr>
            <a:ln w="28575" cap="rnd">
              <a:solidFill>
                <a:schemeClr val="accent1"/>
              </a:solidFill>
              <a:round/>
            </a:ln>
            <a:effectLst/>
          </c:spPr>
          <c:marker>
            <c:symbol val="none"/>
          </c:marker>
          <c:dLbls>
            <c:dLbl>
              <c:idx val="0"/>
              <c:layout>
                <c:manualLayout>
                  <c:x val="-3.2456330901238194E-2"/>
                  <c:y val="-2.81011064534080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953-4C3D-88FB-9A00D4F280E9}"/>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9EE-4DE0-B551-FBA3747F6E81}"/>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41</c:v>
                </c:pt>
                <c:pt idx="1">
                  <c:v>50</c:v>
                </c:pt>
                <c:pt idx="2">
                  <c:v>41</c:v>
                </c:pt>
                <c:pt idx="3">
                  <c:v>35</c:v>
                </c:pt>
                <c:pt idx="4">
                  <c:v>38</c:v>
                </c:pt>
                <c:pt idx="5">
                  <c:v>43</c:v>
                </c:pt>
                <c:pt idx="6">
                  <c:v>35</c:v>
                </c:pt>
                <c:pt idx="7">
                  <c:v>32</c:v>
                </c:pt>
                <c:pt idx="8">
                  <c:v>32</c:v>
                </c:pt>
                <c:pt idx="9" formatCode="0">
                  <c:v>43</c:v>
                </c:pt>
                <c:pt idx="10" formatCode="0">
                  <c:v>34</c:v>
                </c:pt>
                <c:pt idx="11" formatCode="0">
                  <c:v>36</c:v>
                </c:pt>
                <c:pt idx="12" formatCode="0">
                  <c:v>30</c:v>
                </c:pt>
                <c:pt idx="13" formatCode="0">
                  <c:v>29</c:v>
                </c:pt>
                <c:pt idx="14" formatCode="0">
                  <c:v>27</c:v>
                </c:pt>
                <c:pt idx="15" formatCode="0">
                  <c:v>31</c:v>
                </c:pt>
                <c:pt idx="16" formatCode="0">
                  <c:v>28</c:v>
                </c:pt>
              </c:numCache>
            </c:numRef>
          </c:val>
          <c:smooth val="0"/>
          <c:extLst>
            <c:ext xmlns:c16="http://schemas.microsoft.com/office/drawing/2014/chart" uri="{C3380CC4-5D6E-409C-BE32-E72D297353CC}">
              <c16:uniqueId val="{00000002-B953-4C3D-88FB-9A00D4F280E9}"/>
            </c:ext>
          </c:extLst>
        </c:ser>
        <c:ser>
          <c:idx val="1"/>
          <c:order val="1"/>
          <c:tx>
            <c:strRef>
              <c:f>Sheet1!#REF!</c:f>
              <c:strCache>
                <c:ptCount val="1"/>
                <c:pt idx="0">
                  <c:v>#REF!</c:v>
                </c:pt>
              </c:strCache>
            </c:strRef>
          </c:tx>
          <c:spPr>
            <a:ln w="28575" cap="rnd">
              <a:solidFill>
                <a:schemeClr val="accent2"/>
              </a:solidFill>
              <a:round/>
            </a:ln>
            <a:effectLst/>
          </c:spPr>
          <c:marker>
            <c:symbol val="none"/>
          </c:marker>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5-B953-4C3D-88FB-9A00D4F280E9}"/>
            </c:ext>
          </c:extLst>
        </c:ser>
        <c:ser>
          <c:idx val="2"/>
          <c:order val="2"/>
          <c:tx>
            <c:strRef>
              <c:f>Sheet1!#REF!</c:f>
              <c:strCache>
                <c:ptCount val="1"/>
                <c:pt idx="0">
                  <c:v>#REF!</c:v>
                </c:pt>
              </c:strCache>
            </c:strRef>
          </c:tx>
          <c:spPr>
            <a:ln w="28575" cap="rnd">
              <a:solidFill>
                <a:schemeClr val="accent3"/>
              </a:solidFill>
              <a:round/>
            </a:ln>
            <a:effectLst/>
          </c:spPr>
          <c:marker>
            <c:symbol val="none"/>
          </c:marker>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9-B953-4C3D-88FB-9A00D4F280E9}"/>
            </c:ext>
          </c:extLst>
        </c:ser>
        <c:dLbls>
          <c:showLegendKey val="0"/>
          <c:showVal val="0"/>
          <c:showCatName val="0"/>
          <c:showSerName val="0"/>
          <c:showPercent val="0"/>
          <c:showBubbleSize val="0"/>
        </c:dLbls>
        <c:smooth val="0"/>
        <c:axId val="1932159776"/>
        <c:axId val="1932171744"/>
      </c:lineChart>
      <c:catAx>
        <c:axId val="193215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71744"/>
        <c:crosses val="autoZero"/>
        <c:auto val="1"/>
        <c:lblAlgn val="ctr"/>
        <c:lblOffset val="100"/>
        <c:noMultiLvlLbl val="0"/>
      </c:catAx>
      <c:valAx>
        <c:axId val="193217174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59776"/>
        <c:crosses val="autoZero"/>
        <c:crossBetween val="between"/>
      </c:valAx>
      <c:spPr>
        <a:noFill/>
        <a:ln>
          <a:noFill/>
        </a:ln>
        <a:effectLst/>
      </c:spPr>
    </c:plotArea>
    <c:legend>
      <c:legendPos val="r"/>
      <c:legendEntry>
        <c:idx val="1"/>
        <c:delete val="1"/>
      </c:legendEntry>
      <c:legendEntry>
        <c:idx val="2"/>
        <c:delete val="1"/>
      </c:legendEntry>
      <c:layout>
        <c:manualLayout>
          <c:xMode val="edge"/>
          <c:yMode val="edge"/>
          <c:x val="0.6929147292081862"/>
          <c:y val="0.12185414198139351"/>
          <c:w val="0.30007371632038798"/>
          <c:h val="0.8416144196291760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29855703118171545"/>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63065109620530579"/>
          <c:h val="0.72362030758541795"/>
        </c:manualLayout>
      </c:layout>
      <c:lineChart>
        <c:grouping val="standard"/>
        <c:varyColors val="0"/>
        <c:ser>
          <c:idx val="0"/>
          <c:order val="0"/>
          <c:tx>
            <c:strRef>
              <c:f>Sheet1!#REF!</c:f>
              <c:strCache>
                <c:ptCount val="1"/>
                <c:pt idx="0">
                  <c:v>#REF!</c:v>
                </c:pt>
              </c:strCache>
            </c:strRef>
          </c:tx>
          <c:spPr>
            <a:ln w="28575" cap="rnd">
              <a:solidFill>
                <a:schemeClr val="accent1"/>
              </a:solidFill>
              <a:round/>
            </a:ln>
            <a:effectLst/>
          </c:spPr>
          <c:marker>
            <c:symbol val="none"/>
          </c:marker>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Sheet1!#REF!</c:f>
              <c:numCache>
                <c:formatCode>General</c:formatCode>
                <c:ptCount val="1"/>
                <c:pt idx="0">
                  <c:v>1</c:v>
                </c:pt>
              </c:numCache>
            </c:numRef>
          </c:val>
          <c:smooth val="0"/>
          <c:extLst>
            <c:ext xmlns:c16="http://schemas.microsoft.com/office/drawing/2014/chart" uri="{C3380CC4-5D6E-409C-BE32-E72D297353CC}">
              <c16:uniqueId val="{00000002-B953-4C3D-88FB-9A00D4F280E9}"/>
            </c:ext>
          </c:extLst>
        </c:ser>
        <c:ser>
          <c:idx val="1"/>
          <c:order val="1"/>
          <c:tx>
            <c:strRef>
              <c:f>Sheet1!$C$1</c:f>
              <c:strCache>
                <c:ptCount val="1"/>
                <c:pt idx="0">
                  <c:v>There’s not much risk of getting stopped by the police for things like not wearing a seatbelt, using a mobile for any reason or driving slightly over the alcohol limit</c:v>
                </c:pt>
              </c:strCache>
            </c:strRef>
          </c:tx>
          <c:spPr>
            <a:ln w="28575" cap="rnd">
              <a:solidFill>
                <a:schemeClr val="accent2"/>
              </a:solidFill>
              <a:round/>
            </a:ln>
            <a:effectLst/>
          </c:spPr>
          <c:marker>
            <c:symbol val="none"/>
          </c:marker>
          <c:dLbls>
            <c:dLbl>
              <c:idx val="0"/>
              <c:layout>
                <c:manualLayout>
                  <c:x val="-3.0217963252876942E-2"/>
                  <c:y val="-1.0303620004618744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B953-4C3D-88FB-9A00D4F280E9}"/>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44E-4C4B-871E-07DC0C0022E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General</c:formatCode>
                <c:ptCount val="17"/>
                <c:pt idx="0">
                  <c:v>22</c:v>
                </c:pt>
                <c:pt idx="1">
                  <c:v>19</c:v>
                </c:pt>
                <c:pt idx="2">
                  <c:v>20</c:v>
                </c:pt>
                <c:pt idx="3">
                  <c:v>22</c:v>
                </c:pt>
                <c:pt idx="4">
                  <c:v>27</c:v>
                </c:pt>
                <c:pt idx="5">
                  <c:v>21</c:v>
                </c:pt>
                <c:pt idx="6">
                  <c:v>26</c:v>
                </c:pt>
                <c:pt idx="7">
                  <c:v>25</c:v>
                </c:pt>
                <c:pt idx="8">
                  <c:v>26</c:v>
                </c:pt>
                <c:pt idx="9" formatCode="0">
                  <c:v>24</c:v>
                </c:pt>
                <c:pt idx="10">
                  <c:v>22</c:v>
                </c:pt>
                <c:pt idx="11">
                  <c:v>14</c:v>
                </c:pt>
                <c:pt idx="12">
                  <c:v>24</c:v>
                </c:pt>
                <c:pt idx="13">
                  <c:v>24</c:v>
                </c:pt>
                <c:pt idx="14">
                  <c:v>20</c:v>
                </c:pt>
                <c:pt idx="15">
                  <c:v>24</c:v>
                </c:pt>
                <c:pt idx="16">
                  <c:v>20</c:v>
                </c:pt>
              </c:numCache>
            </c:numRef>
          </c:val>
          <c:smooth val="0"/>
          <c:extLst>
            <c:ext xmlns:c16="http://schemas.microsoft.com/office/drawing/2014/chart" uri="{C3380CC4-5D6E-409C-BE32-E72D297353CC}">
              <c16:uniqueId val="{00000005-B953-4C3D-88FB-9A00D4F280E9}"/>
            </c:ext>
          </c:extLst>
        </c:ser>
        <c:ser>
          <c:idx val="2"/>
          <c:order val="2"/>
          <c:tx>
            <c:strRef>
              <c:f>Sheet1!$B$1</c:f>
              <c:strCache>
                <c:ptCount val="1"/>
                <c:pt idx="0">
                  <c:v>The penalties for getting caught for driving offences like speeding, not wearing a seatbelt and using a mobile phone for any reason aren’t enough to stop me doing it</c:v>
                </c:pt>
              </c:strCache>
            </c:strRef>
          </c:tx>
          <c:spPr>
            <a:ln w="28575" cap="rnd">
              <a:solidFill>
                <a:schemeClr val="accent3"/>
              </a:solidFill>
              <a:round/>
            </a:ln>
            <a:effectLst/>
          </c:spPr>
          <c:marker>
            <c:symbol val="none"/>
          </c:marker>
          <c:dLbls>
            <c:dLbl>
              <c:idx val="0"/>
              <c:layout>
                <c:manualLayout>
                  <c:x val="-3.0217963252876946E-2"/>
                  <c:y val="-1.9670774517385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DE-4F35-A1A3-5573151B37D3}"/>
                </c:ext>
              </c:extLst>
            </c:dLbl>
            <c:dLbl>
              <c:idx val="16"/>
              <c:layout>
                <c:manualLayout>
                  <c:x val="-8.2072532331015673E-17"/>
                  <c:y val="1.12404425813632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44E-4C4B-871E-07DC0C0022E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25</c:v>
                </c:pt>
                <c:pt idx="1">
                  <c:v>22</c:v>
                </c:pt>
                <c:pt idx="2">
                  <c:v>24</c:v>
                </c:pt>
                <c:pt idx="3">
                  <c:v>24</c:v>
                </c:pt>
                <c:pt idx="4">
                  <c:v>24</c:v>
                </c:pt>
                <c:pt idx="5">
                  <c:v>25</c:v>
                </c:pt>
                <c:pt idx="6">
                  <c:v>28</c:v>
                </c:pt>
                <c:pt idx="7">
                  <c:v>27</c:v>
                </c:pt>
                <c:pt idx="8">
                  <c:v>24</c:v>
                </c:pt>
                <c:pt idx="9" formatCode="0">
                  <c:v>21</c:v>
                </c:pt>
                <c:pt idx="10" formatCode="0">
                  <c:v>14</c:v>
                </c:pt>
                <c:pt idx="11" formatCode="0">
                  <c:v>11</c:v>
                </c:pt>
                <c:pt idx="12" formatCode="0">
                  <c:v>19</c:v>
                </c:pt>
                <c:pt idx="13" formatCode="0">
                  <c:v>16</c:v>
                </c:pt>
                <c:pt idx="14" formatCode="0">
                  <c:v>16</c:v>
                </c:pt>
                <c:pt idx="15" formatCode="0">
                  <c:v>20</c:v>
                </c:pt>
                <c:pt idx="16" formatCode="0">
                  <c:v>16</c:v>
                </c:pt>
              </c:numCache>
            </c:numRef>
          </c:val>
          <c:smooth val="0"/>
          <c:extLst>
            <c:ext xmlns:c16="http://schemas.microsoft.com/office/drawing/2014/chart" uri="{C3380CC4-5D6E-409C-BE32-E72D297353CC}">
              <c16:uniqueId val="{00000009-B953-4C3D-88FB-9A00D4F280E9}"/>
            </c:ext>
          </c:extLst>
        </c:ser>
        <c:dLbls>
          <c:showLegendKey val="0"/>
          <c:showVal val="0"/>
          <c:showCatName val="0"/>
          <c:showSerName val="0"/>
          <c:showPercent val="0"/>
          <c:showBubbleSize val="0"/>
        </c:dLbls>
        <c:smooth val="0"/>
        <c:axId val="1932159776"/>
        <c:axId val="1932171744"/>
      </c:lineChart>
      <c:catAx>
        <c:axId val="193215977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71744"/>
        <c:crosses val="autoZero"/>
        <c:auto val="1"/>
        <c:lblAlgn val="ctr"/>
        <c:lblOffset val="100"/>
        <c:noMultiLvlLbl val="0"/>
      </c:catAx>
      <c:valAx>
        <c:axId val="193217174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59776"/>
        <c:crosses val="autoZero"/>
        <c:crossBetween val="between"/>
      </c:valAx>
      <c:spPr>
        <a:noFill/>
        <a:ln>
          <a:noFill/>
        </a:ln>
        <a:effectLst/>
      </c:spPr>
    </c:plotArea>
    <c:legend>
      <c:legendPos val="r"/>
      <c:legendEntry>
        <c:idx val="0"/>
        <c:delete val="1"/>
      </c:legendEntry>
      <c:layout>
        <c:manualLayout>
          <c:xMode val="edge"/>
          <c:yMode val="edge"/>
          <c:x val="0.6929147292081862"/>
          <c:y val="0.27079000618445603"/>
          <c:w val="0.30007371632038798"/>
          <c:h val="0.5240719167056652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claiming seatbelt behaviours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9635335089647618E-2"/>
          <c:y val="0.14714989614028307"/>
          <c:w val="0.70144006771800749"/>
          <c:h val="0.76193227380319795"/>
        </c:manualLayout>
      </c:layout>
      <c:lineChart>
        <c:grouping val="standard"/>
        <c:varyColors val="0"/>
        <c:ser>
          <c:idx val="0"/>
          <c:order val="0"/>
          <c:tx>
            <c:strRef>
              <c:f>Sheet1!$B$1</c:f>
              <c:strCache>
                <c:ptCount val="1"/>
                <c:pt idx="0">
                  <c:v>Not used seatbelt front or back</c:v>
                </c:pt>
              </c:strCache>
            </c:strRef>
          </c:tx>
          <c:spPr>
            <a:ln w="28575" cap="rnd">
              <a:solidFill>
                <a:schemeClr val="accent1"/>
              </a:solidFill>
              <a:round/>
            </a:ln>
            <a:effectLst/>
          </c:spPr>
          <c:marker>
            <c:symbol val="none"/>
          </c:marker>
          <c:dLbls>
            <c:dLbl>
              <c:idx val="0"/>
              <c:layout>
                <c:manualLayout>
                  <c:x val="-2.8670614004608498E-2"/>
                  <c:y val="-1.84049079754601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54F-4D3C-9760-5EFFB99FE578}"/>
                </c:ext>
              </c:extLst>
            </c:dLbl>
            <c:dLbl>
              <c:idx val="16"/>
              <c:layout>
                <c:manualLayout>
                  <c:x val="-3.7396453049489348E-3"/>
                  <c:y val="-4.9079754601227106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46E-4F85-A12C-AD3CC102F13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Sheet1!$B$2:$B$21</c:f>
              <c:numCache>
                <c:formatCode>General</c:formatCode>
                <c:ptCount val="17"/>
                <c:pt idx="0">
                  <c:v>13</c:v>
                </c:pt>
                <c:pt idx="1">
                  <c:v>15</c:v>
                </c:pt>
                <c:pt idx="2">
                  <c:v>16</c:v>
                </c:pt>
                <c:pt idx="3">
                  <c:v>12</c:v>
                </c:pt>
                <c:pt idx="4">
                  <c:v>15</c:v>
                </c:pt>
                <c:pt idx="5">
                  <c:v>10</c:v>
                </c:pt>
                <c:pt idx="6">
                  <c:v>12</c:v>
                </c:pt>
                <c:pt idx="7">
                  <c:v>12</c:v>
                </c:pt>
                <c:pt idx="8">
                  <c:v>10</c:v>
                </c:pt>
                <c:pt idx="9" formatCode="0">
                  <c:v>15</c:v>
                </c:pt>
                <c:pt idx="10">
                  <c:v>5</c:v>
                </c:pt>
                <c:pt idx="11">
                  <c:v>11</c:v>
                </c:pt>
                <c:pt idx="12">
                  <c:v>5</c:v>
                </c:pt>
                <c:pt idx="13">
                  <c:v>9</c:v>
                </c:pt>
                <c:pt idx="14">
                  <c:v>11</c:v>
                </c:pt>
                <c:pt idx="15">
                  <c:v>10</c:v>
                </c:pt>
                <c:pt idx="16">
                  <c:v>8</c:v>
                </c:pt>
              </c:numCache>
            </c:numRef>
          </c:val>
          <c:smooth val="0"/>
          <c:extLst>
            <c:ext xmlns:c16="http://schemas.microsoft.com/office/drawing/2014/chart" uri="{C3380CC4-5D6E-409C-BE32-E72D297353CC}">
              <c16:uniqueId val="{0000000A-B029-4959-9563-B698BB82D065}"/>
            </c:ext>
          </c:extLst>
        </c:ser>
        <c:ser>
          <c:idx val="1"/>
          <c:order val="1"/>
          <c:tx>
            <c:strRef>
              <c:f>Sheet1!$C$1</c:f>
              <c:strCache>
                <c:ptCount val="1"/>
                <c:pt idx="0">
                  <c:v>Not used a seatbelt in the back of a car</c:v>
                </c:pt>
              </c:strCache>
            </c:strRef>
          </c:tx>
          <c:spPr>
            <a:ln w="28575" cap="rnd">
              <a:solidFill>
                <a:schemeClr val="accent2"/>
              </a:solidFill>
              <a:round/>
            </a:ln>
            <a:effectLst/>
          </c:spPr>
          <c:marker>
            <c:symbol val="none"/>
          </c:marker>
          <c:dLbls>
            <c:dLbl>
              <c:idx val="0"/>
              <c:layout>
                <c:manualLayout>
                  <c:x val="-2.8670614004608498E-2"/>
                  <c:y val="3.06748466257668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54F-4D3C-9760-5EFFB99FE578}"/>
                </c:ext>
              </c:extLst>
            </c:dLbl>
            <c:dLbl>
              <c:idx val="16"/>
              <c:layout>
                <c:manualLayout>
                  <c:x val="9.1412495893798644E-17"/>
                  <c:y val="-1.840490797546012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46E-4F85-A12C-AD3CC102F13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Sheet1!$C$2:$C$21</c:f>
              <c:numCache>
                <c:formatCode>General</c:formatCode>
                <c:ptCount val="17"/>
                <c:pt idx="0">
                  <c:v>11</c:v>
                </c:pt>
                <c:pt idx="1">
                  <c:v>13</c:v>
                </c:pt>
                <c:pt idx="2">
                  <c:v>13</c:v>
                </c:pt>
                <c:pt idx="3">
                  <c:v>10</c:v>
                </c:pt>
                <c:pt idx="4">
                  <c:v>11</c:v>
                </c:pt>
                <c:pt idx="5">
                  <c:v>8</c:v>
                </c:pt>
                <c:pt idx="6">
                  <c:v>9</c:v>
                </c:pt>
                <c:pt idx="7">
                  <c:v>10</c:v>
                </c:pt>
                <c:pt idx="8">
                  <c:v>7</c:v>
                </c:pt>
                <c:pt idx="9">
                  <c:v>12</c:v>
                </c:pt>
                <c:pt idx="10">
                  <c:v>3</c:v>
                </c:pt>
                <c:pt idx="11">
                  <c:v>9</c:v>
                </c:pt>
                <c:pt idx="12">
                  <c:v>4</c:v>
                </c:pt>
                <c:pt idx="13">
                  <c:v>7</c:v>
                </c:pt>
                <c:pt idx="14">
                  <c:v>8</c:v>
                </c:pt>
                <c:pt idx="15">
                  <c:v>8</c:v>
                </c:pt>
                <c:pt idx="16">
                  <c:v>6</c:v>
                </c:pt>
              </c:numCache>
            </c:numRef>
          </c:val>
          <c:smooth val="0"/>
          <c:extLst>
            <c:ext xmlns:c16="http://schemas.microsoft.com/office/drawing/2014/chart" uri="{C3380CC4-5D6E-409C-BE32-E72D297353CC}">
              <c16:uniqueId val="{00000016-B029-4959-9563-B698BB82D065}"/>
            </c:ext>
          </c:extLst>
        </c:ser>
        <c:ser>
          <c:idx val="2"/>
          <c:order val="2"/>
          <c:tx>
            <c:strRef>
              <c:f>Sheet1!$D$1</c:f>
              <c:strCache>
                <c:ptCount val="1"/>
                <c:pt idx="0">
                  <c:v>Not used a seatbelt in the front of a car</c:v>
                </c:pt>
              </c:strCache>
            </c:strRef>
          </c:tx>
          <c:spPr>
            <a:ln w="28575" cap="rnd">
              <a:solidFill>
                <a:schemeClr val="accent3"/>
              </a:solidFill>
              <a:round/>
            </a:ln>
            <a:effectLst/>
          </c:spPr>
          <c:marker>
            <c:symbol val="none"/>
          </c:marker>
          <c:dLbls>
            <c:dLbl>
              <c:idx val="0"/>
              <c:layout>
                <c:manualLayout>
                  <c:x val="-2.4930968699659571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54F-4D3C-9760-5EFFB99FE578}"/>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546E-4F85-A12C-AD3CC102F13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Sheet1!$D$2:$D$21</c:f>
              <c:numCache>
                <c:formatCode>General</c:formatCode>
                <c:ptCount val="17"/>
                <c:pt idx="0">
                  <c:v>4</c:v>
                </c:pt>
                <c:pt idx="1">
                  <c:v>3</c:v>
                </c:pt>
                <c:pt idx="2">
                  <c:v>6</c:v>
                </c:pt>
                <c:pt idx="3">
                  <c:v>4</c:v>
                </c:pt>
                <c:pt idx="4">
                  <c:v>6</c:v>
                </c:pt>
                <c:pt idx="5">
                  <c:v>3</c:v>
                </c:pt>
                <c:pt idx="6">
                  <c:v>4</c:v>
                </c:pt>
                <c:pt idx="7">
                  <c:v>4</c:v>
                </c:pt>
                <c:pt idx="8">
                  <c:v>4</c:v>
                </c:pt>
                <c:pt idx="9">
                  <c:v>5</c:v>
                </c:pt>
                <c:pt idx="10">
                  <c:v>2</c:v>
                </c:pt>
                <c:pt idx="11">
                  <c:v>3</c:v>
                </c:pt>
                <c:pt idx="12">
                  <c:v>2</c:v>
                </c:pt>
                <c:pt idx="13">
                  <c:v>3</c:v>
                </c:pt>
                <c:pt idx="14">
                  <c:v>4</c:v>
                </c:pt>
                <c:pt idx="15">
                  <c:v>3</c:v>
                </c:pt>
                <c:pt idx="16">
                  <c:v>3</c:v>
                </c:pt>
              </c:numCache>
            </c:numRef>
          </c:val>
          <c:smooth val="0"/>
          <c:extLst>
            <c:ext xmlns:c16="http://schemas.microsoft.com/office/drawing/2014/chart" uri="{C3380CC4-5D6E-409C-BE32-E72D297353CC}">
              <c16:uniqueId val="{00000022-B029-4959-9563-B698BB82D065}"/>
            </c:ext>
          </c:extLst>
        </c:ser>
        <c:dLbls>
          <c:showLegendKey val="0"/>
          <c:showVal val="0"/>
          <c:showCatName val="0"/>
          <c:showSerName val="0"/>
          <c:showPercent val="0"/>
          <c:showBubbleSize val="0"/>
        </c:dLbls>
        <c:smooth val="0"/>
        <c:axId val="1932169024"/>
        <c:axId val="1932158688"/>
      </c:lineChart>
      <c:catAx>
        <c:axId val="19321690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58688"/>
        <c:crosses val="autoZero"/>
        <c:auto val="1"/>
        <c:lblAlgn val="ctr"/>
        <c:lblOffset val="100"/>
        <c:noMultiLvlLbl val="0"/>
      </c:catAx>
      <c:valAx>
        <c:axId val="19321586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9024"/>
        <c:crosses val="autoZero"/>
        <c:crossBetween val="between"/>
        <c:majorUnit val="10"/>
      </c:valAx>
      <c:spPr>
        <a:noFill/>
        <a:ln>
          <a:noFill/>
        </a:ln>
        <a:effectLst/>
      </c:spPr>
    </c:plotArea>
    <c:legend>
      <c:legendPos val="r"/>
      <c:layout>
        <c:manualLayout>
          <c:xMode val="edge"/>
          <c:yMode val="edge"/>
          <c:x val="0.78266159521075274"/>
          <c:y val="0.23671489300033816"/>
          <c:w val="0.21044482412413074"/>
          <c:h val="0.5226742669436259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saying agree strongly/agree slightly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8832118875003825E-2"/>
          <c:y val="0.14441082670513564"/>
          <c:w val="0.63094736434527898"/>
          <c:h val="0.72325599123392803"/>
        </c:manualLayout>
      </c:layout>
      <c:lineChart>
        <c:grouping val="standard"/>
        <c:varyColors val="0"/>
        <c:ser>
          <c:idx val="0"/>
          <c:order val="0"/>
          <c:tx>
            <c:strRef>
              <c:f>Sheet1!$B$1</c:f>
              <c:strCache>
                <c:ptCount val="1"/>
                <c:pt idx="0">
                  <c:v>It’s not important to wear a seatbelt if you are travelling in the back of a car</c:v>
                </c:pt>
              </c:strCache>
            </c:strRef>
          </c:tx>
          <c:spPr>
            <a:ln w="28575" cap="rnd">
              <a:solidFill>
                <a:schemeClr val="accent1"/>
              </a:solidFill>
              <a:round/>
            </a:ln>
            <a:effectLst/>
          </c:spPr>
          <c:marker>
            <c:symbol val="none"/>
          </c:marker>
          <c:dLbls>
            <c:dLbl>
              <c:idx val="0"/>
              <c:layout>
                <c:manualLayout>
                  <c:x val="-2.8223513406566921E-2"/>
                  <c:y val="-3.6940630190702333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88AB-4615-9AB5-E2F147AB94D9}"/>
                </c:ext>
              </c:extLst>
            </c:dLbl>
            <c:dLbl>
              <c:idx val="16"/>
              <c:layout>
                <c:manualLayout>
                  <c:x val="1.648669475604776E-3"/>
                  <c:y val="-3.200191334320626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753-4599-8AE8-0373E7DDA6D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Sheet1!$B$2:$B$21</c:f>
              <c:numCache>
                <c:formatCode>General</c:formatCode>
                <c:ptCount val="17"/>
                <c:pt idx="0">
                  <c:v>27</c:v>
                </c:pt>
                <c:pt idx="1">
                  <c:v>23</c:v>
                </c:pt>
                <c:pt idx="2">
                  <c:v>25</c:v>
                </c:pt>
                <c:pt idx="3">
                  <c:v>22</c:v>
                </c:pt>
                <c:pt idx="4">
                  <c:v>19</c:v>
                </c:pt>
                <c:pt idx="5">
                  <c:v>22</c:v>
                </c:pt>
                <c:pt idx="6">
                  <c:v>15</c:v>
                </c:pt>
                <c:pt idx="7">
                  <c:v>21</c:v>
                </c:pt>
                <c:pt idx="8">
                  <c:v>21</c:v>
                </c:pt>
                <c:pt idx="9">
                  <c:v>21</c:v>
                </c:pt>
                <c:pt idx="10">
                  <c:v>21</c:v>
                </c:pt>
                <c:pt idx="11">
                  <c:v>17</c:v>
                </c:pt>
                <c:pt idx="12">
                  <c:v>17</c:v>
                </c:pt>
                <c:pt idx="13">
                  <c:v>19</c:v>
                </c:pt>
                <c:pt idx="14">
                  <c:v>18</c:v>
                </c:pt>
                <c:pt idx="15">
                  <c:v>19</c:v>
                </c:pt>
                <c:pt idx="16">
                  <c:v>17</c:v>
                </c:pt>
              </c:numCache>
            </c:numRef>
          </c:val>
          <c:smooth val="0"/>
          <c:extLst>
            <c:ext xmlns:c16="http://schemas.microsoft.com/office/drawing/2014/chart" uri="{C3380CC4-5D6E-409C-BE32-E72D297353CC}">
              <c16:uniqueId val="{00000003-4970-4871-842F-BCEF64D045E3}"/>
            </c:ext>
          </c:extLst>
        </c:ser>
        <c:ser>
          <c:idx val="1"/>
          <c:order val="1"/>
          <c:tx>
            <c:strRef>
              <c:f>Sheet1!$C$1</c:f>
              <c:strCache>
                <c:ptCount val="1"/>
                <c:pt idx="0">
                  <c:v>The penalties for getting caught for not wearing a seatbelt are not enough to stop me doing it</c:v>
                </c:pt>
              </c:strCache>
            </c:strRef>
          </c:tx>
          <c:spPr>
            <a:ln w="28575" cap="rnd">
              <a:solidFill>
                <a:schemeClr val="accent2"/>
              </a:solidFill>
              <a:round/>
            </a:ln>
            <a:effectLst/>
          </c:spPr>
          <c:marker>
            <c:symbol val="none"/>
          </c:marker>
          <c:dLbls>
            <c:dLbl>
              <c:idx val="9"/>
              <c:layout>
                <c:manualLayout>
                  <c:x val="-2.7074583295714206E-2"/>
                  <c:y val="-8.6327798665652641E-4"/>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F62-4E5D-BA1C-FF95AC9C8313}"/>
                </c:ext>
              </c:extLst>
            </c:dLbl>
            <c:dLbl>
              <c:idx val="16"/>
              <c:layout>
                <c:manualLayout>
                  <c:x val="1.648669475604776E-3"/>
                  <c:y val="7.629077110584386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753-4599-8AE8-0373E7DDA6D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Sheet1!$C$2:$C$21</c:f>
              <c:numCache>
                <c:formatCode>General</c:formatCode>
                <c:ptCount val="17"/>
                <c:pt idx="9">
                  <c:v>17</c:v>
                </c:pt>
                <c:pt idx="10">
                  <c:v>15</c:v>
                </c:pt>
                <c:pt idx="11">
                  <c:v>11</c:v>
                </c:pt>
                <c:pt idx="12">
                  <c:v>15</c:v>
                </c:pt>
                <c:pt idx="13">
                  <c:v>14</c:v>
                </c:pt>
                <c:pt idx="14">
                  <c:v>16</c:v>
                </c:pt>
                <c:pt idx="15">
                  <c:v>20</c:v>
                </c:pt>
                <c:pt idx="16">
                  <c:v>16</c:v>
                </c:pt>
              </c:numCache>
            </c:numRef>
          </c:val>
          <c:smooth val="0"/>
          <c:extLst>
            <c:ext xmlns:c16="http://schemas.microsoft.com/office/drawing/2014/chart" uri="{C3380CC4-5D6E-409C-BE32-E72D297353CC}">
              <c16:uniqueId val="{00000010-4970-4871-842F-BCEF64D045E3}"/>
            </c:ext>
          </c:extLst>
        </c:ser>
        <c:ser>
          <c:idx val="2"/>
          <c:order val="2"/>
          <c:tx>
            <c:strRef>
              <c:f>Sheet1!$D$1</c:f>
              <c:strCache>
                <c:ptCount val="1"/>
                <c:pt idx="0">
                  <c:v>If you are just nipping around the corner in the car, it's not essential to wear a seatbelt</c:v>
                </c:pt>
              </c:strCache>
            </c:strRef>
          </c:tx>
          <c:spPr>
            <a:ln w="28575" cap="rnd">
              <a:solidFill>
                <a:schemeClr val="accent3"/>
              </a:solidFill>
              <a:round/>
            </a:ln>
            <a:effectLst/>
          </c:spPr>
          <c:marker>
            <c:symbol val="none"/>
          </c:marker>
          <c:dLbls>
            <c:dLbl>
              <c:idx val="0"/>
              <c:layout>
                <c:manualLayout>
                  <c:x val="-2.477672307400865E-2"/>
                  <c:y val="-3.694063019070129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ECF-47A2-A16B-27F89CEAC811}"/>
                </c:ext>
              </c:extLst>
            </c:dLbl>
            <c:dLbl>
              <c:idx val="16"/>
              <c:layout>
                <c:manualLayout>
                  <c:x val="1.648669475604776E-3"/>
                  <c:y val="1.3290647175411488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753-4599-8AE8-0373E7DDA6D7}"/>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Sheet1!$D$2:$D$21</c:f>
              <c:numCache>
                <c:formatCode>General</c:formatCode>
                <c:ptCount val="17"/>
                <c:pt idx="0">
                  <c:v>11</c:v>
                </c:pt>
                <c:pt idx="1">
                  <c:v>10</c:v>
                </c:pt>
                <c:pt idx="2">
                  <c:v>13</c:v>
                </c:pt>
                <c:pt idx="3">
                  <c:v>11</c:v>
                </c:pt>
                <c:pt idx="4">
                  <c:v>11</c:v>
                </c:pt>
                <c:pt idx="5">
                  <c:v>10</c:v>
                </c:pt>
                <c:pt idx="6">
                  <c:v>9</c:v>
                </c:pt>
                <c:pt idx="7">
                  <c:v>11</c:v>
                </c:pt>
                <c:pt idx="8">
                  <c:v>9</c:v>
                </c:pt>
                <c:pt idx="9">
                  <c:v>12</c:v>
                </c:pt>
                <c:pt idx="10">
                  <c:v>10</c:v>
                </c:pt>
                <c:pt idx="11">
                  <c:v>6</c:v>
                </c:pt>
                <c:pt idx="12">
                  <c:v>10</c:v>
                </c:pt>
                <c:pt idx="13">
                  <c:v>8</c:v>
                </c:pt>
                <c:pt idx="14">
                  <c:v>6</c:v>
                </c:pt>
                <c:pt idx="15">
                  <c:v>12</c:v>
                </c:pt>
                <c:pt idx="16">
                  <c:v>11</c:v>
                </c:pt>
              </c:numCache>
            </c:numRef>
          </c:val>
          <c:smooth val="0"/>
          <c:extLst>
            <c:ext xmlns:c16="http://schemas.microsoft.com/office/drawing/2014/chart" uri="{C3380CC4-5D6E-409C-BE32-E72D297353CC}">
              <c16:uniqueId val="{00000007-88AB-4615-9AB5-E2F147AB94D9}"/>
            </c:ext>
          </c:extLst>
        </c:ser>
        <c:dLbls>
          <c:dLblPos val="t"/>
          <c:showLegendKey val="0"/>
          <c:showVal val="1"/>
          <c:showCatName val="0"/>
          <c:showSerName val="0"/>
          <c:showPercent val="0"/>
          <c:showBubbleSize val="0"/>
        </c:dLbls>
        <c:smooth val="0"/>
        <c:axId val="1932167936"/>
        <c:axId val="1932160864"/>
      </c:lineChart>
      <c:catAx>
        <c:axId val="193216793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0864"/>
        <c:crosses val="autoZero"/>
        <c:auto val="1"/>
        <c:lblAlgn val="ctr"/>
        <c:lblOffset val="100"/>
        <c:noMultiLvlLbl val="0"/>
      </c:catAx>
      <c:valAx>
        <c:axId val="1932160864"/>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7936"/>
        <c:crosses val="autoZero"/>
        <c:crossBetween val="between"/>
        <c:majorUnit val="10"/>
      </c:valAx>
      <c:spPr>
        <a:noFill/>
        <a:ln>
          <a:noFill/>
        </a:ln>
        <a:effectLst/>
      </c:spPr>
    </c:plotArea>
    <c:legend>
      <c:legendPos val="r"/>
      <c:layout>
        <c:manualLayout>
          <c:xMode val="edge"/>
          <c:yMode val="edge"/>
          <c:x val="0.71990097127113828"/>
          <c:y val="0.24656628004532821"/>
          <c:w val="0.27550330828545067"/>
          <c:h val="0.51453151176402945"/>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rating non-usage of seatbelt in car as ‘very serious’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1294106968617396"/>
          <c:y val="0.17942683928312642"/>
          <c:w val="0.84768198311968501"/>
          <c:h val="0.66472465098304434"/>
        </c:manualLayout>
      </c:layout>
      <c:lineChart>
        <c:grouping val="standard"/>
        <c:varyColors val="0"/>
        <c:ser>
          <c:idx val="0"/>
          <c:order val="0"/>
          <c:tx>
            <c:strRef>
              <c:f>Sheet1!$B$1</c:f>
              <c:strCache>
                <c:ptCount val="1"/>
                <c:pt idx="0">
                  <c:v>Not used seatbelt in car (In July '16 text from in 'front of car' removed)</c:v>
                </c:pt>
              </c:strCache>
            </c:strRef>
          </c:tx>
          <c:spPr>
            <a:ln w="28575" cap="rnd">
              <a:solidFill>
                <a:schemeClr val="accent1"/>
              </a:solidFill>
              <a:round/>
            </a:ln>
            <a:effectLst/>
          </c:spPr>
          <c:marker>
            <c:symbol val="none"/>
          </c:marker>
          <c:dLbls>
            <c:dLbl>
              <c:idx val="0"/>
              <c:layout>
                <c:manualLayout>
                  <c:x val="-4.3355833541503672E-2"/>
                  <c:y val="-3.067484662576687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2D6-4523-A82A-2B8EDD040364}"/>
                </c:ext>
              </c:extLst>
            </c:dLbl>
            <c:dLbl>
              <c:idx val="16"/>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FE1-4674-A776-F1B1A1950629}"/>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2"/>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Sheet1!$B$2:$B$21</c:f>
              <c:numCache>
                <c:formatCode>General</c:formatCode>
                <c:ptCount val="17"/>
                <c:pt idx="0">
                  <c:v>82</c:v>
                </c:pt>
                <c:pt idx="1">
                  <c:v>84</c:v>
                </c:pt>
                <c:pt idx="2">
                  <c:v>78</c:v>
                </c:pt>
                <c:pt idx="3">
                  <c:v>81</c:v>
                </c:pt>
                <c:pt idx="4">
                  <c:v>78</c:v>
                </c:pt>
                <c:pt idx="5">
                  <c:v>74</c:v>
                </c:pt>
                <c:pt idx="6">
                  <c:v>72</c:v>
                </c:pt>
                <c:pt idx="7">
                  <c:v>77</c:v>
                </c:pt>
                <c:pt idx="8">
                  <c:v>80</c:v>
                </c:pt>
                <c:pt idx="9">
                  <c:v>63</c:v>
                </c:pt>
                <c:pt idx="10">
                  <c:v>72</c:v>
                </c:pt>
                <c:pt idx="11">
                  <c:v>75</c:v>
                </c:pt>
                <c:pt idx="12">
                  <c:v>66</c:v>
                </c:pt>
                <c:pt idx="13">
                  <c:v>69</c:v>
                </c:pt>
                <c:pt idx="14">
                  <c:v>72</c:v>
                </c:pt>
                <c:pt idx="15">
                  <c:v>70</c:v>
                </c:pt>
                <c:pt idx="16">
                  <c:v>69</c:v>
                </c:pt>
              </c:numCache>
            </c:numRef>
          </c:val>
          <c:smooth val="0"/>
          <c:extLst>
            <c:ext xmlns:c16="http://schemas.microsoft.com/office/drawing/2014/chart" uri="{C3380CC4-5D6E-409C-BE32-E72D297353CC}">
              <c16:uniqueId val="{00000008-EE92-4879-920E-16C8FC005654}"/>
            </c:ext>
          </c:extLst>
        </c:ser>
        <c:dLbls>
          <c:showLegendKey val="0"/>
          <c:showVal val="0"/>
          <c:showCatName val="0"/>
          <c:showSerName val="0"/>
          <c:showPercent val="0"/>
          <c:showBubbleSize val="0"/>
        </c:dLbls>
        <c:smooth val="0"/>
        <c:axId val="1932163584"/>
        <c:axId val="1932166848"/>
      </c:lineChart>
      <c:catAx>
        <c:axId val="193216358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6848"/>
        <c:crosses val="autoZero"/>
        <c:auto val="1"/>
        <c:lblAlgn val="ctr"/>
        <c:lblOffset val="100"/>
        <c:noMultiLvlLbl val="0"/>
      </c:catAx>
      <c:valAx>
        <c:axId val="193216684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3584"/>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0CAA-476E-9A97-C548B4EBD49C}"/>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0CAA-476E-9A97-C548B4EBD49C}"/>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0CAA-476E-9A97-C548B4EBD49C}"/>
              </c:ext>
            </c:extLst>
          </c:dPt>
          <c:dPt>
            <c:idx val="3"/>
            <c:invertIfNegative val="0"/>
            <c:bubble3D val="0"/>
            <c:spPr>
              <a:solidFill>
                <a:schemeClr val="accent2"/>
              </a:solidFill>
              <a:ln>
                <a:noFill/>
              </a:ln>
              <a:effectLst/>
            </c:spPr>
            <c:extLst>
              <c:ext xmlns:c16="http://schemas.microsoft.com/office/drawing/2014/chart" uri="{C3380CC4-5D6E-409C-BE32-E72D297353CC}">
                <c16:uniqueId val="{00000011-0CAA-476E-9A97-C548B4EBD49C}"/>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7-0CAA-476E-9A97-C548B4EBD49C}"/>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9-0CAA-476E-9A97-C548B4EBD49C}"/>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B-0CAA-476E-9A97-C548B4EBD49C}"/>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D-0CAA-476E-9A97-C548B4EBD49C}"/>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0F-0CAA-476E-9A97-C548B4EBD49C}"/>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Driving when tired</c:v>
                </c:pt>
                <c:pt idx="6">
                  <c:v>Not adjusting speed to country roads</c:v>
                </c:pt>
                <c:pt idx="7">
                  <c:v>Being distracted by something/someone</c:v>
                </c:pt>
                <c:pt idx="8">
                  <c:v>Driving + 10 mph in cities/towns</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0.88</c:v>
                </c:pt>
                <c:pt idx="1">
                  <c:v>0.87</c:v>
                </c:pt>
                <c:pt idx="2">
                  <c:v>0.75</c:v>
                </c:pt>
                <c:pt idx="3">
                  <c:v>0.69</c:v>
                </c:pt>
                <c:pt idx="4">
                  <c:v>0.67</c:v>
                </c:pt>
                <c:pt idx="5">
                  <c:v>0.55000000000000004</c:v>
                </c:pt>
                <c:pt idx="6">
                  <c:v>0.55000000000000004</c:v>
                </c:pt>
                <c:pt idx="7">
                  <c:v>0.54</c:v>
                </c:pt>
                <c:pt idx="8">
                  <c:v>0.51</c:v>
                </c:pt>
                <c:pt idx="9">
                  <c:v>0.34</c:v>
                </c:pt>
                <c:pt idx="10">
                  <c:v>0.3</c:v>
                </c:pt>
                <c:pt idx="11">
                  <c:v>0.22</c:v>
                </c:pt>
                <c:pt idx="12">
                  <c:v>0.21</c:v>
                </c:pt>
              </c:numCache>
            </c:numRef>
          </c:val>
          <c:extLst>
            <c:ext xmlns:c16="http://schemas.microsoft.com/office/drawing/2014/chart" uri="{C3380CC4-5D6E-409C-BE32-E72D297353CC}">
              <c16:uniqueId val="{00000010-0CAA-476E-9A97-C548B4EBD49C}"/>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who always….</a:t>
            </a:r>
          </a:p>
        </c:rich>
      </c:tx>
      <c:layout>
        <c:manualLayout>
          <c:xMode val="edge"/>
          <c:yMode val="edge"/>
          <c:x val="0.31811857356798523"/>
          <c:y val="2.147239263803681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5825122704831169E-2"/>
          <c:y val="0.11882952514371287"/>
          <c:w val="0.61037391613823411"/>
          <c:h val="0.77959808704893485"/>
        </c:manualLayout>
      </c:layout>
      <c:lineChart>
        <c:grouping val="standard"/>
        <c:varyColors val="0"/>
        <c:ser>
          <c:idx val="2"/>
          <c:order val="0"/>
          <c:tx>
            <c:strRef>
              <c:f>Sheet1!$B$1</c:f>
              <c:strCache>
                <c:ptCount val="1"/>
                <c:pt idx="0">
                  <c:v>Make sure you check for pedestrians at junctions or when turning a corner*</c:v>
                </c:pt>
              </c:strCache>
            </c:strRef>
          </c:tx>
          <c:spPr>
            <a:ln w="28575" cap="rnd">
              <a:solidFill>
                <a:schemeClr val="accent1"/>
              </a:solidFill>
              <a:round/>
            </a:ln>
            <a:effectLst/>
          </c:spPr>
          <c:marker>
            <c:symbol val="none"/>
          </c:marker>
          <c:dLbls>
            <c:dLbl>
              <c:idx val="0"/>
              <c:layout>
                <c:manualLayout>
                  <c:x val="-2.477672307400865E-2"/>
                  <c:y val="-1.01379160427032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5B1-4469-93C8-5FB5683B80B7}"/>
                </c:ext>
              </c:extLst>
            </c:dLbl>
            <c:dLbl>
              <c:idx val="7"/>
              <c:delete val="1"/>
              <c:extLst>
                <c:ext xmlns:c15="http://schemas.microsoft.com/office/drawing/2012/chart" uri="{CE6537A1-D6FC-4f65-9D91-7224C49458BB}"/>
                <c:ext xmlns:c16="http://schemas.microsoft.com/office/drawing/2014/chart" uri="{C3380CC4-5D6E-409C-BE32-E72D297353CC}">
                  <c16:uniqueId val="{00000000-ABE2-4B42-9F6F-CE414399F04D}"/>
                </c:ext>
              </c:extLst>
            </c:dLbl>
            <c:dLbl>
              <c:idx val="8"/>
              <c:delete val="1"/>
              <c:extLst>
                <c:ext xmlns:c15="http://schemas.microsoft.com/office/drawing/2012/chart" uri="{CE6537A1-D6FC-4f65-9D91-7224C49458BB}"/>
                <c:ext xmlns:c16="http://schemas.microsoft.com/office/drawing/2014/chart" uri="{C3380CC4-5D6E-409C-BE32-E72D297353CC}">
                  <c16:uniqueId val="{00000003-2AFA-4B6F-9BCF-57E39EDC6524}"/>
                </c:ext>
              </c:extLst>
            </c:dLbl>
            <c:dLbl>
              <c:idx val="9"/>
              <c:delete val="1"/>
              <c:extLst>
                <c:ext xmlns:c15="http://schemas.microsoft.com/office/drawing/2012/chart" uri="{CE6537A1-D6FC-4f65-9D91-7224C49458BB}"/>
                <c:ext xmlns:c16="http://schemas.microsoft.com/office/drawing/2014/chart" uri="{C3380CC4-5D6E-409C-BE32-E72D297353CC}">
                  <c16:uniqueId val="{00000003-ECCA-4C14-98AA-8B786223AEA7}"/>
                </c:ext>
              </c:extLst>
            </c:dLbl>
            <c:dLbl>
              <c:idx val="10"/>
              <c:delete val="1"/>
              <c:extLst>
                <c:ext xmlns:c15="http://schemas.microsoft.com/office/drawing/2012/chart" uri="{CE6537A1-D6FC-4f65-9D91-7224C49458BB}"/>
                <c:ext xmlns:c16="http://schemas.microsoft.com/office/drawing/2014/chart" uri="{C3380CC4-5D6E-409C-BE32-E72D297353CC}">
                  <c16:uniqueId val="{00000004-276A-4901-9841-2B79408FF612}"/>
                </c:ext>
              </c:extLst>
            </c:dLbl>
            <c:dLbl>
              <c:idx val="11"/>
              <c:delete val="1"/>
              <c:extLst>
                <c:ext xmlns:c15="http://schemas.microsoft.com/office/drawing/2012/chart" uri="{CE6537A1-D6FC-4f65-9D91-7224C49458BB}"/>
                <c:ext xmlns:c16="http://schemas.microsoft.com/office/drawing/2014/chart" uri="{C3380CC4-5D6E-409C-BE32-E72D297353CC}">
                  <c16:uniqueId val="{00000000-AA63-4183-B036-3FAB52DAD76A}"/>
                </c:ext>
              </c:extLst>
            </c:dLbl>
            <c:dLbl>
              <c:idx val="12"/>
              <c:layout>
                <c:manualLayout>
                  <c:x val="-6.4919074610082349E-4"/>
                  <c:y val="-2.854282401816337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D82-4A50-8E4B-DA359B152A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3"/>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pt idx="12">
                  <c:v>Sep '25</c:v>
                </c:pt>
              </c:strCache>
            </c:strRef>
          </c:cat>
          <c:val>
            <c:numRef>
              <c:f>Sheet1!$B$2:$B$17</c:f>
              <c:numCache>
                <c:formatCode>General</c:formatCode>
                <c:ptCount val="13"/>
                <c:pt idx="0">
                  <c:v>77</c:v>
                </c:pt>
                <c:pt idx="1">
                  <c:v>77</c:v>
                </c:pt>
                <c:pt idx="2">
                  <c:v>79</c:v>
                </c:pt>
                <c:pt idx="3">
                  <c:v>77</c:v>
                </c:pt>
                <c:pt idx="4">
                  <c:v>81</c:v>
                </c:pt>
                <c:pt idx="5">
                  <c:v>77</c:v>
                </c:pt>
                <c:pt idx="6">
                  <c:v>62</c:v>
                </c:pt>
                <c:pt idx="7">
                  <c:v>71</c:v>
                </c:pt>
                <c:pt idx="8">
                  <c:v>66</c:v>
                </c:pt>
                <c:pt idx="9">
                  <c:v>67</c:v>
                </c:pt>
                <c:pt idx="10">
                  <c:v>70</c:v>
                </c:pt>
                <c:pt idx="11">
                  <c:v>65</c:v>
                </c:pt>
                <c:pt idx="12">
                  <c:v>70</c:v>
                </c:pt>
              </c:numCache>
            </c:numRef>
          </c:val>
          <c:smooth val="0"/>
          <c:extLst>
            <c:ext xmlns:c16="http://schemas.microsoft.com/office/drawing/2014/chart" uri="{C3380CC4-5D6E-409C-BE32-E72D297353CC}">
              <c16:uniqueId val="{00000004-2A08-4F53-B330-B0DDCBD564C1}"/>
            </c:ext>
          </c:extLst>
        </c:ser>
        <c:ser>
          <c:idx val="1"/>
          <c:order val="1"/>
          <c:tx>
            <c:strRef>
              <c:f>Sheet1!$C$1</c:f>
              <c:strCache>
                <c:ptCount val="1"/>
                <c:pt idx="0">
                  <c:v>Make sure you check for people on pedal or electric bikes at junctions or when turning a corner*</c:v>
                </c:pt>
              </c:strCache>
            </c:strRef>
          </c:tx>
          <c:spPr>
            <a:ln w="28575" cap="rnd">
              <a:solidFill>
                <a:schemeClr val="accent2"/>
              </a:solidFill>
              <a:round/>
            </a:ln>
            <a:effectLst/>
          </c:spPr>
          <c:marker>
            <c:symbol val="none"/>
          </c:marker>
          <c:dLbls>
            <c:dLbl>
              <c:idx val="0"/>
              <c:layout>
                <c:manualLayout>
                  <c:x val="-3.0521373628272442E-2"/>
                  <c:y val="-4.002946717549932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75B1-4469-93C8-5FB5683B80B7}"/>
                </c:ext>
              </c:extLst>
            </c:dLbl>
            <c:dLbl>
              <c:idx val="6"/>
              <c:delete val="1"/>
              <c:extLst>
                <c:ext xmlns:c15="http://schemas.microsoft.com/office/drawing/2012/chart" uri="{CE6537A1-D6FC-4f65-9D91-7224C49458BB}"/>
                <c:ext xmlns:c16="http://schemas.microsoft.com/office/drawing/2014/chart" uri="{C3380CC4-5D6E-409C-BE32-E72D297353CC}">
                  <c16:uniqueId val="{00000003-75B1-4469-93C8-5FB5683B80B7}"/>
                </c:ext>
              </c:extLst>
            </c:dLbl>
            <c:dLbl>
              <c:idx val="7"/>
              <c:delete val="1"/>
              <c:extLst>
                <c:ext xmlns:c15="http://schemas.microsoft.com/office/drawing/2012/chart" uri="{CE6537A1-D6FC-4f65-9D91-7224C49458BB}"/>
                <c:ext xmlns:c16="http://schemas.microsoft.com/office/drawing/2014/chart" uri="{C3380CC4-5D6E-409C-BE32-E72D297353CC}">
                  <c16:uniqueId val="{00000001-ABE2-4B42-9F6F-CE414399F04D}"/>
                </c:ext>
              </c:extLst>
            </c:dLbl>
            <c:dLbl>
              <c:idx val="8"/>
              <c:delete val="1"/>
              <c:extLst>
                <c:ext xmlns:c15="http://schemas.microsoft.com/office/drawing/2012/chart" uri="{CE6537A1-D6FC-4f65-9D91-7224C49458BB}"/>
                <c:ext xmlns:c16="http://schemas.microsoft.com/office/drawing/2014/chart" uri="{C3380CC4-5D6E-409C-BE32-E72D297353CC}">
                  <c16:uniqueId val="{00000002-2AFA-4B6F-9BCF-57E39EDC6524}"/>
                </c:ext>
              </c:extLst>
            </c:dLbl>
            <c:dLbl>
              <c:idx val="10"/>
              <c:delete val="1"/>
              <c:extLst>
                <c:ext xmlns:c15="http://schemas.microsoft.com/office/drawing/2012/chart" uri="{CE6537A1-D6FC-4f65-9D91-7224C49458BB}"/>
                <c:ext xmlns:c16="http://schemas.microsoft.com/office/drawing/2014/chart" uri="{C3380CC4-5D6E-409C-BE32-E72D297353CC}">
                  <c16:uniqueId val="{00000002-276A-4901-9841-2B79408FF612}"/>
                </c:ext>
              </c:extLst>
            </c:dLbl>
            <c:dLbl>
              <c:idx val="11"/>
              <c:delete val="1"/>
              <c:extLst>
                <c:ext xmlns:c15="http://schemas.microsoft.com/office/drawing/2012/chart" uri="{CE6537A1-D6FC-4f65-9D91-7224C49458BB}"/>
                <c:ext xmlns:c16="http://schemas.microsoft.com/office/drawing/2014/chart" uri="{C3380CC4-5D6E-409C-BE32-E72D297353CC}">
                  <c16:uniqueId val="{00000001-AA63-4183-B036-3FAB52DAD76A}"/>
                </c:ext>
              </c:extLst>
            </c:dLbl>
            <c:dLbl>
              <c:idx val="12"/>
              <c:layout>
                <c:manualLayout>
                  <c:x val="-6.4919074610082349E-4"/>
                  <c:y val="2.132022607603497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D82-4A50-8E4B-DA359B152A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3"/>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pt idx="12">
                  <c:v>Sep '25</c:v>
                </c:pt>
              </c:strCache>
            </c:strRef>
          </c:cat>
          <c:val>
            <c:numRef>
              <c:f>Sheet1!$C$2:$C$17</c:f>
              <c:numCache>
                <c:formatCode>General</c:formatCode>
                <c:ptCount val="13"/>
                <c:pt idx="0">
                  <c:v>69</c:v>
                </c:pt>
                <c:pt idx="1">
                  <c:v>71</c:v>
                </c:pt>
                <c:pt idx="2">
                  <c:v>71</c:v>
                </c:pt>
                <c:pt idx="3">
                  <c:v>68</c:v>
                </c:pt>
                <c:pt idx="4">
                  <c:v>75</c:v>
                </c:pt>
                <c:pt idx="5">
                  <c:v>77</c:v>
                </c:pt>
                <c:pt idx="6">
                  <c:v>58</c:v>
                </c:pt>
                <c:pt idx="7">
                  <c:v>63</c:v>
                </c:pt>
                <c:pt idx="8">
                  <c:v>63</c:v>
                </c:pt>
                <c:pt idx="9">
                  <c:v>61</c:v>
                </c:pt>
                <c:pt idx="10">
                  <c:v>63</c:v>
                </c:pt>
                <c:pt idx="11">
                  <c:v>58</c:v>
                </c:pt>
                <c:pt idx="12">
                  <c:v>67</c:v>
                </c:pt>
              </c:numCache>
            </c:numRef>
          </c:val>
          <c:smooth val="0"/>
          <c:extLst>
            <c:ext xmlns:c16="http://schemas.microsoft.com/office/drawing/2014/chart" uri="{C3380CC4-5D6E-409C-BE32-E72D297353CC}">
              <c16:uniqueId val="{00000007-2A08-4F53-B330-B0DDCBD564C1}"/>
            </c:ext>
          </c:extLst>
        </c:ser>
        <c:ser>
          <c:idx val="0"/>
          <c:order val="2"/>
          <c:tx>
            <c:strRef>
              <c:f>Sheet1!$D$1</c:f>
              <c:strCache>
                <c:ptCount val="1"/>
                <c:pt idx="0">
                  <c:v>Don't know</c:v>
                </c:pt>
              </c:strCache>
            </c:strRef>
          </c:tx>
          <c:spPr>
            <a:ln w="28575" cap="rnd">
              <a:solidFill>
                <a:schemeClr val="accent1"/>
              </a:solidFill>
              <a:round/>
            </a:ln>
            <a:effectLst/>
          </c:spPr>
          <c:marker>
            <c:symbol val="none"/>
          </c:marker>
          <c:cat>
            <c:strRef>
              <c:f>Sheet1!$A$2:$A$17</c:f>
              <c:strCache>
                <c:ptCount val="13"/>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pt idx="12">
                  <c:v>Sep '25</c:v>
                </c:pt>
              </c:strCache>
            </c:strRef>
          </c:cat>
          <c:val>
            <c:numRef>
              <c:f>Sheet1!$D$2:$D$17</c:f>
            </c:numRef>
          </c:val>
          <c:smooth val="0"/>
          <c:extLst>
            <c:ext xmlns:c16="http://schemas.microsoft.com/office/drawing/2014/chart" uri="{C3380CC4-5D6E-409C-BE32-E72D297353CC}">
              <c16:uniqueId val="{0000000A-2A08-4F53-B330-B0DDCBD564C1}"/>
            </c:ext>
          </c:extLst>
        </c:ser>
        <c:ser>
          <c:idx val="3"/>
          <c:order val="3"/>
          <c:tx>
            <c:strRef>
              <c:f>Sheet1!$E$1</c:f>
              <c:strCache>
                <c:ptCount val="1"/>
                <c:pt idx="0">
                  <c:v>Give a gap of at least 1.5m when passing people on pedal or electric bikes**</c:v>
                </c:pt>
              </c:strCache>
            </c:strRef>
          </c:tx>
          <c:spPr>
            <a:ln w="28575" cap="rnd">
              <a:solidFill>
                <a:schemeClr val="accent3"/>
              </a:solidFill>
              <a:round/>
            </a:ln>
            <a:effectLst/>
          </c:spPr>
          <c:marker>
            <c:symbol val="none"/>
          </c:marker>
          <c:dLbls>
            <c:dLbl>
              <c:idx val="0"/>
              <c:layout>
                <c:manualLayout>
                  <c:x val="-2.7074583295714175E-2"/>
                  <c:y val="-4.0029467175499329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D57-403D-B15F-A1625FAAF84C}"/>
                </c:ext>
              </c:extLst>
            </c:dLbl>
            <c:dLbl>
              <c:idx val="1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DD82-4A50-8E4B-DA359B152AEC}"/>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Sheet1!$A$2:$A$17</c:f>
              <c:strCache>
                <c:ptCount val="13"/>
                <c:pt idx="0">
                  <c:v>Jul '16 </c:v>
                </c:pt>
                <c:pt idx="1">
                  <c:v>Mar '17</c:v>
                </c:pt>
                <c:pt idx="2">
                  <c:v>Aug '17</c:v>
                </c:pt>
                <c:pt idx="3">
                  <c:v>Feb '18</c:v>
                </c:pt>
                <c:pt idx="4">
                  <c:v>Aug '18</c:v>
                </c:pt>
                <c:pt idx="5">
                  <c:v>Nov '19</c:v>
                </c:pt>
                <c:pt idx="6">
                  <c:v>Aug '20</c:v>
                </c:pt>
                <c:pt idx="7">
                  <c:v>Feb '21</c:v>
                </c:pt>
                <c:pt idx="8">
                  <c:v>Aug '21</c:v>
                </c:pt>
                <c:pt idx="9">
                  <c:v>Feb '22</c:v>
                </c:pt>
                <c:pt idx="10">
                  <c:v>Aug '24</c:v>
                </c:pt>
                <c:pt idx="11">
                  <c:v>Feb '25</c:v>
                </c:pt>
                <c:pt idx="12">
                  <c:v>Sep '25</c:v>
                </c:pt>
              </c:strCache>
            </c:strRef>
          </c:cat>
          <c:val>
            <c:numRef>
              <c:f>Sheet1!$E$2:$E$17</c:f>
              <c:numCache>
                <c:formatCode>General</c:formatCode>
                <c:ptCount val="13"/>
                <c:pt idx="0">
                  <c:v>54</c:v>
                </c:pt>
                <c:pt idx="1">
                  <c:v>58</c:v>
                </c:pt>
                <c:pt idx="2">
                  <c:v>56</c:v>
                </c:pt>
                <c:pt idx="3">
                  <c:v>56</c:v>
                </c:pt>
                <c:pt idx="4">
                  <c:v>58</c:v>
                </c:pt>
                <c:pt idx="5">
                  <c:v>56</c:v>
                </c:pt>
                <c:pt idx="6">
                  <c:v>51</c:v>
                </c:pt>
                <c:pt idx="7">
                  <c:v>58</c:v>
                </c:pt>
                <c:pt idx="8">
                  <c:v>57</c:v>
                </c:pt>
                <c:pt idx="9">
                  <c:v>53</c:v>
                </c:pt>
                <c:pt idx="10">
                  <c:v>59</c:v>
                </c:pt>
                <c:pt idx="11">
                  <c:v>55</c:v>
                </c:pt>
                <c:pt idx="12">
                  <c:v>60</c:v>
                </c:pt>
              </c:numCache>
            </c:numRef>
          </c:val>
          <c:smooth val="0"/>
          <c:extLst>
            <c:ext xmlns:c16="http://schemas.microsoft.com/office/drawing/2014/chart" uri="{C3380CC4-5D6E-409C-BE32-E72D297353CC}">
              <c16:uniqueId val="{0000000B-2A08-4F53-B330-B0DDCBD564C1}"/>
            </c:ext>
          </c:extLst>
        </c:ser>
        <c:dLbls>
          <c:showLegendKey val="0"/>
          <c:showVal val="0"/>
          <c:showCatName val="0"/>
          <c:showSerName val="0"/>
          <c:showPercent val="0"/>
          <c:showBubbleSize val="0"/>
        </c:dLbls>
        <c:smooth val="0"/>
        <c:axId val="1932161952"/>
        <c:axId val="1932172288"/>
      </c:lineChart>
      <c:catAx>
        <c:axId val="1932161952"/>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72288"/>
        <c:crosses val="autoZero"/>
        <c:auto val="1"/>
        <c:lblAlgn val="ctr"/>
        <c:lblOffset val="100"/>
        <c:noMultiLvlLbl val="0"/>
      </c:catAx>
      <c:valAx>
        <c:axId val="1932172288"/>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61952"/>
        <c:crosses val="autoZero"/>
        <c:crossBetween val="between"/>
        <c:majorUnit val="10"/>
      </c:valAx>
      <c:spPr>
        <a:noFill/>
        <a:ln w="25400">
          <a:noFill/>
        </a:ln>
        <a:effectLst/>
      </c:spPr>
    </c:plotArea>
    <c:legend>
      <c:legendPos val="r"/>
      <c:layout>
        <c:manualLayout>
          <c:xMode val="edge"/>
          <c:yMode val="edge"/>
          <c:x val="0.71836855181068682"/>
          <c:y val="0.11700690787884642"/>
          <c:w val="0.27473786752419671"/>
          <c:h val="0.69543403700304329"/>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rating not looking out for motorcyclists/people on pedal or electric bikes at junctions as ‘very serious’*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269575678040244E-2"/>
          <c:y val="0.19476426259600985"/>
          <c:w val="0.85151759222616763"/>
          <c:h val="0.71667938746920434"/>
        </c:manualLayout>
      </c:layout>
      <c:lineChart>
        <c:grouping val="standard"/>
        <c:varyColors val="0"/>
        <c:ser>
          <c:idx val="0"/>
          <c:order val="0"/>
          <c:tx>
            <c:strRef>
              <c:f>Sheet1!$B$1</c:f>
              <c:strCache>
                <c:ptCount val="1"/>
                <c:pt idx="0">
                  <c:v>Drivers not looking out for motorcyclists or people on pedal bikes at junctions</c:v>
                </c:pt>
              </c:strCache>
            </c:strRef>
          </c:tx>
          <c:spPr>
            <a:ln w="28575" cap="rnd">
              <a:solidFill>
                <a:schemeClr val="accent1"/>
              </a:solidFill>
              <a:round/>
            </a:ln>
            <a:effectLst/>
          </c:spPr>
          <c:marker>
            <c:symbol val="none"/>
          </c:marker>
          <c:dLbls>
            <c:dLbl>
              <c:idx val="0"/>
              <c:layout>
                <c:manualLayout>
                  <c:x val="-4.491284813062478E-2"/>
                  <c:y val="-3.803801598225550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7BF3-4FFC-B391-5CB111BE6BB7}"/>
                </c:ext>
              </c:extLst>
            </c:dLbl>
            <c:dLbl>
              <c:idx val="10"/>
              <c:delete val="1"/>
              <c:extLst>
                <c:ext xmlns:c15="http://schemas.microsoft.com/office/drawing/2012/chart" uri="{CE6537A1-D6FC-4f65-9D91-7224C49458BB}"/>
                <c:ext xmlns:c16="http://schemas.microsoft.com/office/drawing/2014/chart" uri="{C3380CC4-5D6E-409C-BE32-E72D297353CC}">
                  <c16:uniqueId val="{00000000-1408-4AD6-B620-9152096A6FE8}"/>
                </c:ext>
              </c:extLst>
            </c:dLbl>
            <c:dLbl>
              <c:idx val="11"/>
              <c:delete val="1"/>
              <c:extLst>
                <c:ext xmlns:c15="http://schemas.microsoft.com/office/drawing/2012/chart" uri="{CE6537A1-D6FC-4f65-9D91-7224C49458BB}"/>
                <c:ext xmlns:c16="http://schemas.microsoft.com/office/drawing/2014/chart" uri="{C3380CC4-5D6E-409C-BE32-E72D297353CC}">
                  <c16:uniqueId val="{00000000-856D-4AD0-BDF3-578D8019DFBB}"/>
                </c:ext>
              </c:extLst>
            </c:dLbl>
            <c:dLbl>
              <c:idx val="13"/>
              <c:delete val="1"/>
              <c:extLst>
                <c:ext xmlns:c15="http://schemas.microsoft.com/office/drawing/2012/chart" uri="{CE6537A1-D6FC-4f65-9D91-7224C49458BB}"/>
                <c:ext xmlns:c16="http://schemas.microsoft.com/office/drawing/2014/chart" uri="{C3380CC4-5D6E-409C-BE32-E72D297353CC}">
                  <c16:uniqueId val="{00000001-1408-4AD6-B620-9152096A6FE8}"/>
                </c:ext>
              </c:extLst>
            </c:dLbl>
            <c:dLbl>
              <c:idx val="14"/>
              <c:delete val="1"/>
              <c:extLst>
                <c:ext xmlns:c15="http://schemas.microsoft.com/office/drawing/2012/chart" uri="{CE6537A1-D6FC-4f65-9D91-7224C49458BB}"/>
                <c:ext xmlns:c16="http://schemas.microsoft.com/office/drawing/2014/chart" uri="{C3380CC4-5D6E-409C-BE32-E72D297353CC}">
                  <c16:uniqueId val="{00000001-856D-4AD0-BDF3-578D8019DFBB}"/>
                </c:ext>
              </c:extLst>
            </c:dLbl>
            <c:dLbl>
              <c:idx val="15"/>
              <c:delete val="1"/>
              <c:extLst>
                <c:ext xmlns:c15="http://schemas.microsoft.com/office/drawing/2012/chart" uri="{CE6537A1-D6FC-4f65-9D91-7224C49458BB}"/>
                <c:ext xmlns:c16="http://schemas.microsoft.com/office/drawing/2014/chart" uri="{C3380CC4-5D6E-409C-BE32-E72D297353CC}">
                  <c16:uniqueId val="{00000001-C591-4416-908E-756B9592DF1D}"/>
                </c:ext>
              </c:extLst>
            </c:dLbl>
            <c:dLbl>
              <c:idx val="16"/>
              <c:layout>
                <c:manualLayout>
                  <c:x val="-4.8887346152156359E-3"/>
                  <c:y val="-3.803801598225550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91C-47BA-9C9C-A78C2640A3E8}"/>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Sheet1!$A$2:$A$21</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Sheet1!$B$2:$B$21</c:f>
              <c:numCache>
                <c:formatCode>General</c:formatCode>
                <c:ptCount val="17"/>
                <c:pt idx="0">
                  <c:v>71</c:v>
                </c:pt>
                <c:pt idx="1">
                  <c:v>76</c:v>
                </c:pt>
                <c:pt idx="2">
                  <c:v>69</c:v>
                </c:pt>
                <c:pt idx="3">
                  <c:v>69</c:v>
                </c:pt>
                <c:pt idx="4">
                  <c:v>79</c:v>
                </c:pt>
                <c:pt idx="5">
                  <c:v>76</c:v>
                </c:pt>
                <c:pt idx="6">
                  <c:v>78</c:v>
                </c:pt>
                <c:pt idx="7">
                  <c:v>77</c:v>
                </c:pt>
                <c:pt idx="8">
                  <c:v>78</c:v>
                </c:pt>
                <c:pt idx="9">
                  <c:v>78</c:v>
                </c:pt>
                <c:pt idx="10">
                  <c:v>61</c:v>
                </c:pt>
                <c:pt idx="11">
                  <c:v>70</c:v>
                </c:pt>
                <c:pt idx="12">
                  <c:v>63</c:v>
                </c:pt>
                <c:pt idx="13">
                  <c:v>64</c:v>
                </c:pt>
                <c:pt idx="14">
                  <c:v>69</c:v>
                </c:pt>
                <c:pt idx="15">
                  <c:v>67</c:v>
                </c:pt>
                <c:pt idx="16">
                  <c:v>67</c:v>
                </c:pt>
              </c:numCache>
            </c:numRef>
          </c:val>
          <c:smooth val="0"/>
          <c:extLst>
            <c:ext xmlns:c16="http://schemas.microsoft.com/office/drawing/2014/chart" uri="{C3380CC4-5D6E-409C-BE32-E72D297353CC}">
              <c16:uniqueId val="{00000008-20BF-445F-81CB-F13EF7469204}"/>
            </c:ext>
          </c:extLst>
        </c:ser>
        <c:dLbls>
          <c:showLegendKey val="0"/>
          <c:showVal val="0"/>
          <c:showCatName val="0"/>
          <c:showSerName val="0"/>
          <c:showPercent val="0"/>
          <c:showBubbleSize val="0"/>
        </c:dLbls>
        <c:smooth val="0"/>
        <c:axId val="1932157056"/>
        <c:axId val="1932169568"/>
      </c:lineChart>
      <c:catAx>
        <c:axId val="1932157056"/>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2169568"/>
        <c:crosses val="autoZero"/>
        <c:auto val="1"/>
        <c:lblAlgn val="ctr"/>
        <c:lblOffset val="100"/>
        <c:noMultiLvlLbl val="0"/>
      </c:catAx>
      <c:valAx>
        <c:axId val="1932169568"/>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2157056"/>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255A-4011-B5B7-C23B3F1FC44F}"/>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255A-4011-B5B7-C23B3F1FC44F}"/>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255A-4011-B5B7-C23B3F1FC44F}"/>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255A-4011-B5B7-C23B3F1FC44F}"/>
              </c:ext>
            </c:extLst>
          </c:dPt>
          <c:dPt>
            <c:idx val="4"/>
            <c:invertIfNegative val="0"/>
            <c:bubble3D val="0"/>
            <c:spPr>
              <a:solidFill>
                <a:schemeClr val="accent2"/>
              </a:solidFill>
              <a:ln>
                <a:noFill/>
              </a:ln>
              <a:effectLst/>
            </c:spPr>
            <c:extLst>
              <c:ext xmlns:c16="http://schemas.microsoft.com/office/drawing/2014/chart" uri="{C3380CC4-5D6E-409C-BE32-E72D297353CC}">
                <c16:uniqueId val="{00000013-255A-4011-B5B7-C23B3F1FC44F}"/>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9-255A-4011-B5B7-C23B3F1FC44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B-255A-4011-B5B7-C23B3F1FC44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D-255A-4011-B5B7-C23B3F1FC44F}"/>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0F-255A-4011-B5B7-C23B3F1FC44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11-255A-4011-B5B7-C23B3F1FC44F}"/>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Driving when tired</c:v>
                </c:pt>
                <c:pt idx="6">
                  <c:v>Not adjusting speed to country roads</c:v>
                </c:pt>
                <c:pt idx="7">
                  <c:v>Being distracted by something/someone</c:v>
                </c:pt>
                <c:pt idx="8">
                  <c:v>Driving + 10 mph in cities/towns</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0.88</c:v>
                </c:pt>
                <c:pt idx="1">
                  <c:v>0.87</c:v>
                </c:pt>
                <c:pt idx="2">
                  <c:v>0.75</c:v>
                </c:pt>
                <c:pt idx="3">
                  <c:v>0.69</c:v>
                </c:pt>
                <c:pt idx="4">
                  <c:v>0.67</c:v>
                </c:pt>
                <c:pt idx="5">
                  <c:v>0.55000000000000004</c:v>
                </c:pt>
                <c:pt idx="6">
                  <c:v>0.55000000000000004</c:v>
                </c:pt>
                <c:pt idx="7">
                  <c:v>0.54</c:v>
                </c:pt>
                <c:pt idx="8">
                  <c:v>0.51</c:v>
                </c:pt>
                <c:pt idx="9">
                  <c:v>0.34</c:v>
                </c:pt>
                <c:pt idx="10">
                  <c:v>0.3</c:v>
                </c:pt>
                <c:pt idx="11">
                  <c:v>0.22</c:v>
                </c:pt>
                <c:pt idx="12">
                  <c:v>0.21</c:v>
                </c:pt>
              </c:numCache>
            </c:numRef>
          </c:val>
          <c:extLst>
            <c:ext xmlns:c16="http://schemas.microsoft.com/office/drawing/2014/chart" uri="{C3380CC4-5D6E-409C-BE32-E72D297353CC}">
              <c16:uniqueId val="{00000012-255A-4011-B5B7-C23B3F1FC44F}"/>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Speeding behaviours (%)</a:t>
            </a:r>
          </a:p>
        </c:rich>
      </c:tx>
      <c:layout>
        <c:manualLayout>
          <c:xMode val="edge"/>
          <c:yMode val="edge"/>
          <c:x val="0.28163564118368412"/>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824137659060074E-2"/>
          <c:y val="0.12374333290185965"/>
          <c:w val="0.70342485789548526"/>
          <c:h val="0.75453152468416684"/>
        </c:manualLayout>
      </c:layout>
      <c:lineChart>
        <c:grouping val="standard"/>
        <c:varyColors val="0"/>
        <c:ser>
          <c:idx val="0"/>
          <c:order val="0"/>
          <c:tx>
            <c:strRef>
              <c:f>Sheet1!$B$1</c:f>
              <c:strCache>
                <c:ptCount val="1"/>
                <c:pt idx="0">
                  <c:v>Driven at 25 mph in 20 mph speed limit area</c:v>
                </c:pt>
              </c:strCache>
            </c:strRef>
          </c:tx>
          <c:spPr>
            <a:ln w="28575" cap="rnd">
              <a:solidFill>
                <a:schemeClr val="accent1"/>
              </a:solidFill>
              <a:round/>
            </a:ln>
            <a:effectLst/>
          </c:spPr>
          <c:marker>
            <c:symbol val="none"/>
          </c:marker>
          <c:dLbls>
            <c:dLbl>
              <c:idx val="0"/>
              <c:layout>
                <c:manualLayout>
                  <c:x val="-2.7664397816945012E-2"/>
                  <c:y val="1.12404425813631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00-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01-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02-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03-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04-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05-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06-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07-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08-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09-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0A-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0B-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0C-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0D-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0E-ED36-4FA4-B0CA-C28713721E9D}"/>
                </c:ext>
              </c:extLst>
            </c:dLbl>
            <c:dLbl>
              <c:idx val="16"/>
              <c:layout>
                <c:manualLayout>
                  <c:x val="-6.5131141317059508E-4"/>
                  <c:y val="-2.61479689206188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0">
                  <c:v>35</c:v>
                </c:pt>
                <c:pt idx="1">
                  <c:v>36</c:v>
                </c:pt>
                <c:pt idx="2">
                  <c:v>38</c:v>
                </c:pt>
                <c:pt idx="3">
                  <c:v>36</c:v>
                </c:pt>
                <c:pt idx="4">
                  <c:v>34</c:v>
                </c:pt>
                <c:pt idx="5">
                  <c:v>31</c:v>
                </c:pt>
                <c:pt idx="6">
                  <c:v>33</c:v>
                </c:pt>
                <c:pt idx="7" formatCode="0">
                  <c:v>35</c:v>
                </c:pt>
                <c:pt idx="8" formatCode="0">
                  <c:v>31</c:v>
                </c:pt>
                <c:pt idx="9" formatCode="0">
                  <c:v>27</c:v>
                </c:pt>
                <c:pt idx="10" formatCode="0">
                  <c:v>28</c:v>
                </c:pt>
                <c:pt idx="11" formatCode="0">
                  <c:v>38</c:v>
                </c:pt>
                <c:pt idx="12" formatCode="0">
                  <c:v>31</c:v>
                </c:pt>
                <c:pt idx="13" formatCode="0">
                  <c:v>36</c:v>
                </c:pt>
                <c:pt idx="14" formatCode="0">
                  <c:v>37</c:v>
                </c:pt>
                <c:pt idx="15" formatCode="0">
                  <c:v>39</c:v>
                </c:pt>
                <c:pt idx="16" formatCode="0">
                  <c:v>35</c:v>
                </c:pt>
              </c:numCache>
            </c:numRef>
          </c:val>
          <c:smooth val="0"/>
          <c:extLst>
            <c:ext xmlns:c16="http://schemas.microsoft.com/office/drawing/2014/chart" uri="{C3380CC4-5D6E-409C-BE32-E72D297353CC}">
              <c16:uniqueId val="{00000012-ED36-4FA4-B0CA-C28713721E9D}"/>
            </c:ext>
          </c:extLst>
        </c:ser>
        <c:ser>
          <c:idx val="1"/>
          <c:order val="1"/>
          <c:tx>
            <c:strRef>
              <c:f>Sheet1!$C$1</c:f>
              <c:strCache>
                <c:ptCount val="1"/>
                <c:pt idx="0">
                  <c:v>Driven at 35 mph in 30 mph speed limit area</c:v>
                </c:pt>
              </c:strCache>
            </c:strRef>
          </c:tx>
          <c:spPr>
            <a:ln w="28575" cap="rnd">
              <a:solidFill>
                <a:schemeClr val="accent2"/>
              </a:solidFill>
              <a:round/>
            </a:ln>
            <a:effectLst/>
          </c:spPr>
          <c:marker>
            <c:symbol val="none"/>
          </c:marker>
          <c:dLbls>
            <c:dLbl>
              <c:idx val="0"/>
              <c:layout>
                <c:manualLayout>
                  <c:x val="-2.8817081059317719E-2"/>
                  <c:y val="5.620221290681503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4851-4450-BBD3-0B512DB84178}"/>
                </c:ext>
              </c:extLst>
            </c:dLbl>
            <c:dLbl>
              <c:idx val="1"/>
              <c:delete val="1"/>
              <c:extLst>
                <c:ext xmlns:c15="http://schemas.microsoft.com/office/drawing/2012/chart" uri="{CE6537A1-D6FC-4f65-9D91-7224C49458BB}"/>
                <c:ext xmlns:c16="http://schemas.microsoft.com/office/drawing/2014/chart" uri="{C3380CC4-5D6E-409C-BE32-E72D297353CC}">
                  <c16:uniqueId val="{00000001-4851-4450-BBD3-0B512DB84178}"/>
                </c:ext>
              </c:extLst>
            </c:dLbl>
            <c:dLbl>
              <c:idx val="2"/>
              <c:delete val="1"/>
              <c:extLst>
                <c:ext xmlns:c15="http://schemas.microsoft.com/office/drawing/2012/chart" uri="{CE6537A1-D6FC-4f65-9D91-7224C49458BB}"/>
                <c:ext xmlns:c16="http://schemas.microsoft.com/office/drawing/2014/chart" uri="{C3380CC4-5D6E-409C-BE32-E72D297353CC}">
                  <c16:uniqueId val="{00000002-4851-4450-BBD3-0B512DB84178}"/>
                </c:ext>
              </c:extLst>
            </c:dLbl>
            <c:dLbl>
              <c:idx val="3"/>
              <c:delete val="1"/>
              <c:extLst>
                <c:ext xmlns:c15="http://schemas.microsoft.com/office/drawing/2012/chart" uri="{CE6537A1-D6FC-4f65-9D91-7224C49458BB}"/>
                <c:ext xmlns:c16="http://schemas.microsoft.com/office/drawing/2014/chart" uri="{C3380CC4-5D6E-409C-BE32-E72D297353CC}">
                  <c16:uniqueId val="{00000003-4851-4450-BBD3-0B512DB84178}"/>
                </c:ext>
              </c:extLst>
            </c:dLbl>
            <c:dLbl>
              <c:idx val="4"/>
              <c:delete val="1"/>
              <c:extLst>
                <c:ext xmlns:c15="http://schemas.microsoft.com/office/drawing/2012/chart" uri="{CE6537A1-D6FC-4f65-9D91-7224C49458BB}"/>
                <c:ext xmlns:c16="http://schemas.microsoft.com/office/drawing/2014/chart" uri="{C3380CC4-5D6E-409C-BE32-E72D297353CC}">
                  <c16:uniqueId val="{00000004-4851-4450-BBD3-0B512DB84178}"/>
                </c:ext>
              </c:extLst>
            </c:dLbl>
            <c:dLbl>
              <c:idx val="5"/>
              <c:delete val="1"/>
              <c:extLst>
                <c:ext xmlns:c15="http://schemas.microsoft.com/office/drawing/2012/chart" uri="{CE6537A1-D6FC-4f65-9D91-7224C49458BB}"/>
                <c:ext xmlns:c16="http://schemas.microsoft.com/office/drawing/2014/chart" uri="{C3380CC4-5D6E-409C-BE32-E72D297353CC}">
                  <c16:uniqueId val="{00000005-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06-4851-4450-BBD3-0B512DB84178}"/>
                </c:ext>
              </c:extLst>
            </c:dLbl>
            <c:dLbl>
              <c:idx val="7"/>
              <c:delete val="1"/>
              <c:extLst>
                <c:ext xmlns:c15="http://schemas.microsoft.com/office/drawing/2012/chart" uri="{CE6537A1-D6FC-4f65-9D91-7224C49458BB}"/>
                <c:ext xmlns:c16="http://schemas.microsoft.com/office/drawing/2014/chart" uri="{C3380CC4-5D6E-409C-BE32-E72D297353CC}">
                  <c16:uniqueId val="{00000001-C808-4E31-AF18-58797206A298}"/>
                </c:ext>
              </c:extLst>
            </c:dLbl>
            <c:dLbl>
              <c:idx val="8"/>
              <c:delete val="1"/>
              <c:extLst>
                <c:ext xmlns:c15="http://schemas.microsoft.com/office/drawing/2012/chart" uri="{CE6537A1-D6FC-4f65-9D91-7224C49458BB}"/>
                <c:ext xmlns:c16="http://schemas.microsoft.com/office/drawing/2014/chart" uri="{C3380CC4-5D6E-409C-BE32-E72D297353CC}">
                  <c16:uniqueId val="{00000013-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14-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15-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16-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17-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18-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19-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1A-ED36-4FA4-B0CA-C28713721E9D}"/>
                </c:ext>
              </c:extLst>
            </c:dLbl>
            <c:dLbl>
              <c:idx val="16"/>
              <c:layout>
                <c:manualLayout>
                  <c:x val="-6.5131141317059508E-4"/>
                  <c:y val="-1.20974156939147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0</c:formatCode>
                <c:ptCount val="17"/>
                <c:pt idx="0">
                  <c:v>39</c:v>
                </c:pt>
                <c:pt idx="1">
                  <c:v>46</c:v>
                </c:pt>
                <c:pt idx="2">
                  <c:v>53</c:v>
                </c:pt>
                <c:pt idx="3">
                  <c:v>48</c:v>
                </c:pt>
                <c:pt idx="4">
                  <c:v>45</c:v>
                </c:pt>
                <c:pt idx="5">
                  <c:v>39</c:v>
                </c:pt>
                <c:pt idx="6">
                  <c:v>43</c:v>
                </c:pt>
                <c:pt idx="7">
                  <c:v>43</c:v>
                </c:pt>
                <c:pt idx="8">
                  <c:v>41</c:v>
                </c:pt>
                <c:pt idx="9">
                  <c:v>39</c:v>
                </c:pt>
                <c:pt idx="10">
                  <c:v>37</c:v>
                </c:pt>
                <c:pt idx="11">
                  <c:v>43</c:v>
                </c:pt>
                <c:pt idx="12">
                  <c:v>33</c:v>
                </c:pt>
                <c:pt idx="13">
                  <c:v>36</c:v>
                </c:pt>
                <c:pt idx="14">
                  <c:v>37</c:v>
                </c:pt>
                <c:pt idx="15">
                  <c:v>36</c:v>
                </c:pt>
                <c:pt idx="16">
                  <c:v>30</c:v>
                </c:pt>
              </c:numCache>
            </c:numRef>
          </c:val>
          <c:smooth val="0"/>
          <c:extLst>
            <c:ext xmlns:c16="http://schemas.microsoft.com/office/drawing/2014/chart" uri="{C3380CC4-5D6E-409C-BE32-E72D297353CC}">
              <c16:uniqueId val="{0000001E-ED36-4FA4-B0CA-C28713721E9D}"/>
            </c:ext>
          </c:extLst>
        </c:ser>
        <c:ser>
          <c:idx val="2"/>
          <c:order val="2"/>
          <c:tx>
            <c:strRef>
              <c:f>Sheet1!$D$1</c:f>
              <c:strCache>
                <c:ptCount val="1"/>
                <c:pt idx="0">
                  <c:v>Sped up through amber</c:v>
                </c:pt>
              </c:strCache>
            </c:strRef>
          </c:tx>
          <c:spPr>
            <a:ln w="28575" cap="rnd">
              <a:solidFill>
                <a:schemeClr val="accent3"/>
              </a:solidFill>
              <a:round/>
            </a:ln>
            <a:effectLst/>
          </c:spPr>
          <c:marker>
            <c:symbol val="none"/>
          </c:marker>
          <c:dLbls>
            <c:dLbl>
              <c:idx val="0"/>
              <c:layout>
                <c:manualLayout>
                  <c:x val="-2.9969764301690429E-2"/>
                  <c:y val="1.124044258136321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4851-4450-BBD3-0B512DB84178}"/>
                </c:ext>
              </c:extLst>
            </c:dLbl>
            <c:dLbl>
              <c:idx val="1"/>
              <c:delete val="1"/>
              <c:extLst>
                <c:ext xmlns:c15="http://schemas.microsoft.com/office/drawing/2012/chart" uri="{CE6537A1-D6FC-4f65-9D91-7224C49458BB}"/>
                <c:ext xmlns:c16="http://schemas.microsoft.com/office/drawing/2014/chart" uri="{C3380CC4-5D6E-409C-BE32-E72D297353CC}">
                  <c16:uniqueId val="{00000008-4851-4450-BBD3-0B512DB84178}"/>
                </c:ext>
              </c:extLst>
            </c:dLbl>
            <c:dLbl>
              <c:idx val="2"/>
              <c:delete val="1"/>
              <c:extLst>
                <c:ext xmlns:c15="http://schemas.microsoft.com/office/drawing/2012/chart" uri="{CE6537A1-D6FC-4f65-9D91-7224C49458BB}"/>
                <c:ext xmlns:c16="http://schemas.microsoft.com/office/drawing/2014/chart" uri="{C3380CC4-5D6E-409C-BE32-E72D297353CC}">
                  <c16:uniqueId val="{00000009-4851-4450-BBD3-0B512DB84178}"/>
                </c:ext>
              </c:extLst>
            </c:dLbl>
            <c:dLbl>
              <c:idx val="3"/>
              <c:delete val="1"/>
              <c:extLst>
                <c:ext xmlns:c15="http://schemas.microsoft.com/office/drawing/2012/chart" uri="{CE6537A1-D6FC-4f65-9D91-7224C49458BB}"/>
                <c:ext xmlns:c16="http://schemas.microsoft.com/office/drawing/2014/chart" uri="{C3380CC4-5D6E-409C-BE32-E72D297353CC}">
                  <c16:uniqueId val="{0000000A-4851-4450-BBD3-0B512DB84178}"/>
                </c:ext>
              </c:extLst>
            </c:dLbl>
            <c:dLbl>
              <c:idx val="4"/>
              <c:delete val="1"/>
              <c:extLst>
                <c:ext xmlns:c15="http://schemas.microsoft.com/office/drawing/2012/chart" uri="{CE6537A1-D6FC-4f65-9D91-7224C49458BB}"/>
                <c:ext xmlns:c16="http://schemas.microsoft.com/office/drawing/2014/chart" uri="{C3380CC4-5D6E-409C-BE32-E72D297353CC}">
                  <c16:uniqueId val="{0000000B-4851-4450-BBD3-0B512DB84178}"/>
                </c:ext>
              </c:extLst>
            </c:dLbl>
            <c:dLbl>
              <c:idx val="5"/>
              <c:delete val="1"/>
              <c:extLst>
                <c:ext xmlns:c15="http://schemas.microsoft.com/office/drawing/2012/chart" uri="{CE6537A1-D6FC-4f65-9D91-7224C49458BB}"/>
                <c:ext xmlns:c16="http://schemas.microsoft.com/office/drawing/2014/chart" uri="{C3380CC4-5D6E-409C-BE32-E72D297353CC}">
                  <c16:uniqueId val="{0000000C-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1F-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20-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21-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22-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23-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24-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25-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26-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27-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28-ED36-4FA4-B0CA-C28713721E9D}"/>
                </c:ext>
              </c:extLst>
            </c:dLbl>
            <c:dLbl>
              <c:idx val="16"/>
              <c:layout>
                <c:manualLayout>
                  <c:x val="5.0137182920211357E-4"/>
                  <c:y val="4.763248178130037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Sheet1!$D$2:$D$18</c:f>
              <c:numCache>
                <c:formatCode>General</c:formatCode>
                <c:ptCount val="17"/>
                <c:pt idx="0">
                  <c:v>28</c:v>
                </c:pt>
                <c:pt idx="1">
                  <c:v>32</c:v>
                </c:pt>
                <c:pt idx="2">
                  <c:v>33</c:v>
                </c:pt>
                <c:pt idx="3">
                  <c:v>30</c:v>
                </c:pt>
                <c:pt idx="4">
                  <c:v>30</c:v>
                </c:pt>
                <c:pt idx="5">
                  <c:v>23</c:v>
                </c:pt>
                <c:pt idx="6">
                  <c:v>27</c:v>
                </c:pt>
                <c:pt idx="7" formatCode="0">
                  <c:v>28</c:v>
                </c:pt>
                <c:pt idx="8" formatCode="0">
                  <c:v>26</c:v>
                </c:pt>
                <c:pt idx="9" formatCode="0">
                  <c:v>29</c:v>
                </c:pt>
                <c:pt idx="10" formatCode="0">
                  <c:v>26</c:v>
                </c:pt>
                <c:pt idx="11" formatCode="0">
                  <c:v>34</c:v>
                </c:pt>
                <c:pt idx="12" formatCode="0">
                  <c:v>27</c:v>
                </c:pt>
                <c:pt idx="13" formatCode="0">
                  <c:v>31</c:v>
                </c:pt>
                <c:pt idx="14" formatCode="0">
                  <c:v>32</c:v>
                </c:pt>
                <c:pt idx="15" formatCode="0">
                  <c:v>32</c:v>
                </c:pt>
                <c:pt idx="16" formatCode="0">
                  <c:v>28</c:v>
                </c:pt>
              </c:numCache>
            </c:numRef>
          </c:val>
          <c:smooth val="0"/>
          <c:extLst>
            <c:ext xmlns:c16="http://schemas.microsoft.com/office/drawing/2014/chart" uri="{C3380CC4-5D6E-409C-BE32-E72D297353CC}">
              <c16:uniqueId val="{0000002C-ED36-4FA4-B0CA-C28713721E9D}"/>
            </c:ext>
          </c:extLst>
        </c:ser>
        <c:ser>
          <c:idx val="3"/>
          <c:order val="3"/>
          <c:tx>
            <c:strRef>
              <c:f>Sheet1!$E$1</c:f>
              <c:strCache>
                <c:ptCount val="1"/>
                <c:pt idx="0">
                  <c:v>Driven at 40 mph in 30 mph speed limit area</c:v>
                </c:pt>
              </c:strCache>
            </c:strRef>
          </c:tx>
          <c:spPr>
            <a:ln w="28575" cap="rnd">
              <a:solidFill>
                <a:schemeClr val="accent4"/>
              </a:solidFill>
              <a:round/>
            </a:ln>
            <a:effectLst/>
          </c:spPr>
          <c:marker>
            <c:symbol val="none"/>
          </c:marker>
          <c:dLbls>
            <c:dLbl>
              <c:idx val="4"/>
              <c:layout>
                <c:manualLayout>
                  <c:x val="-3.0119613123198916E-2"/>
                  <c:y val="-1.0303620004618744E-16"/>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3F-46C0-BACA-FA446D2A55E7}"/>
                </c:ext>
              </c:extLst>
            </c:dLbl>
            <c:dLbl>
              <c:idx val="5"/>
              <c:delete val="1"/>
              <c:extLst>
                <c:ext xmlns:c15="http://schemas.microsoft.com/office/drawing/2012/chart" uri="{CE6537A1-D6FC-4f65-9D91-7224C49458BB}"/>
                <c:ext xmlns:c16="http://schemas.microsoft.com/office/drawing/2014/chart" uri="{C3380CC4-5D6E-409C-BE32-E72D297353CC}">
                  <c16:uniqueId val="{0000000D-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0E-4851-4450-BBD3-0B512DB84178}"/>
                </c:ext>
              </c:extLst>
            </c:dLbl>
            <c:dLbl>
              <c:idx val="7"/>
              <c:delete val="1"/>
              <c:extLst>
                <c:ext xmlns:c15="http://schemas.microsoft.com/office/drawing/2012/chart" uri="{CE6537A1-D6FC-4f65-9D91-7224C49458BB}"/>
                <c:ext xmlns:c16="http://schemas.microsoft.com/office/drawing/2014/chart" uri="{C3380CC4-5D6E-409C-BE32-E72D297353CC}">
                  <c16:uniqueId val="{0000000F-4851-4450-BBD3-0B512DB84178}"/>
                </c:ext>
              </c:extLst>
            </c:dLbl>
            <c:dLbl>
              <c:idx val="8"/>
              <c:delete val="1"/>
              <c:extLst>
                <c:ext xmlns:c15="http://schemas.microsoft.com/office/drawing/2012/chart" uri="{CE6537A1-D6FC-4f65-9D91-7224C49458BB}"/>
                <c:ext xmlns:c16="http://schemas.microsoft.com/office/drawing/2014/chart" uri="{C3380CC4-5D6E-409C-BE32-E72D297353CC}">
                  <c16:uniqueId val="{00000010-4851-4450-BBD3-0B512DB84178}"/>
                </c:ext>
              </c:extLst>
            </c:dLbl>
            <c:dLbl>
              <c:idx val="9"/>
              <c:delete val="1"/>
              <c:extLst>
                <c:ext xmlns:c15="http://schemas.microsoft.com/office/drawing/2012/chart" uri="{CE6537A1-D6FC-4f65-9D91-7224C49458BB}"/>
                <c:ext xmlns:c16="http://schemas.microsoft.com/office/drawing/2014/chart" uri="{C3380CC4-5D6E-409C-BE32-E72D297353CC}">
                  <c16:uniqueId val="{00000011-4851-4450-BBD3-0B512DB84178}"/>
                </c:ext>
              </c:extLst>
            </c:dLbl>
            <c:dLbl>
              <c:idx val="10"/>
              <c:delete val="1"/>
              <c:extLst>
                <c:ext xmlns:c15="http://schemas.microsoft.com/office/drawing/2012/chart" uri="{CE6537A1-D6FC-4f65-9D91-7224C49458BB}"/>
                <c:ext xmlns:c16="http://schemas.microsoft.com/office/drawing/2014/chart" uri="{C3380CC4-5D6E-409C-BE32-E72D297353CC}">
                  <c16:uniqueId val="{00000012-4851-4450-BBD3-0B512DB84178}"/>
                </c:ext>
              </c:extLst>
            </c:dLbl>
            <c:dLbl>
              <c:idx val="11"/>
              <c:delete val="1"/>
              <c:extLst>
                <c:ext xmlns:c15="http://schemas.microsoft.com/office/drawing/2012/chart" uri="{CE6537A1-D6FC-4f65-9D91-7224C49458BB}"/>
                <c:ext xmlns:c16="http://schemas.microsoft.com/office/drawing/2014/chart" uri="{C3380CC4-5D6E-409C-BE32-E72D297353CC}">
                  <c16:uniqueId val="{00000013-4851-4450-BBD3-0B512DB84178}"/>
                </c:ext>
              </c:extLst>
            </c:dLbl>
            <c:dLbl>
              <c:idx val="12"/>
              <c:delete val="1"/>
              <c:extLst>
                <c:ext xmlns:c15="http://schemas.microsoft.com/office/drawing/2012/chart" uri="{CE6537A1-D6FC-4f65-9D91-7224C49458BB}"/>
                <c:ext xmlns:c16="http://schemas.microsoft.com/office/drawing/2014/chart" uri="{C3380CC4-5D6E-409C-BE32-E72D297353CC}">
                  <c16:uniqueId val="{0000002D-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2E-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2F-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30-ED36-4FA4-B0CA-C28713721E9D}"/>
                </c:ext>
              </c:extLst>
            </c:dLbl>
            <c:dLbl>
              <c:idx val="16"/>
              <c:layout>
                <c:manualLayout>
                  <c:x val="-6.5131141317059508E-4"/>
                  <c:y val="-2.61479689206190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Sheet1!$E$2:$E$18</c:f>
              <c:numCache>
                <c:formatCode>General</c:formatCode>
                <c:ptCount val="17"/>
                <c:pt idx="4" formatCode="0">
                  <c:v>24</c:v>
                </c:pt>
                <c:pt idx="5" formatCode="0">
                  <c:v>18</c:v>
                </c:pt>
                <c:pt idx="6" formatCode="0">
                  <c:v>19</c:v>
                </c:pt>
                <c:pt idx="7" formatCode="0">
                  <c:v>22</c:v>
                </c:pt>
                <c:pt idx="8" formatCode="0">
                  <c:v>17</c:v>
                </c:pt>
                <c:pt idx="9" formatCode="0">
                  <c:v>13</c:v>
                </c:pt>
                <c:pt idx="10" formatCode="0">
                  <c:v>12</c:v>
                </c:pt>
                <c:pt idx="11" formatCode="0">
                  <c:v>15</c:v>
                </c:pt>
                <c:pt idx="12" formatCode="0">
                  <c:v>13</c:v>
                </c:pt>
                <c:pt idx="13" formatCode="0">
                  <c:v>16</c:v>
                </c:pt>
                <c:pt idx="14" formatCode="0">
                  <c:v>11</c:v>
                </c:pt>
                <c:pt idx="15" formatCode="0">
                  <c:v>16</c:v>
                </c:pt>
                <c:pt idx="16" formatCode="0">
                  <c:v>13</c:v>
                </c:pt>
              </c:numCache>
            </c:numRef>
          </c:val>
          <c:smooth val="0"/>
          <c:extLst>
            <c:ext xmlns:c16="http://schemas.microsoft.com/office/drawing/2014/chart" uri="{C3380CC4-5D6E-409C-BE32-E72D297353CC}">
              <c16:uniqueId val="{00000034-ED36-4FA4-B0CA-C28713721E9D}"/>
            </c:ext>
          </c:extLst>
        </c:ser>
        <c:ser>
          <c:idx val="4"/>
          <c:order val="4"/>
          <c:tx>
            <c:strRef>
              <c:f>Sheet1!$F$1</c:f>
              <c:strCache>
                <c:ptCount val="1"/>
                <c:pt idx="0">
                  <c:v>Overtaken when you think you will just make it</c:v>
                </c:pt>
              </c:strCache>
            </c:strRef>
          </c:tx>
          <c:spPr>
            <a:ln w="28575" cap="rnd">
              <a:solidFill>
                <a:schemeClr val="accent5"/>
              </a:solidFill>
              <a:round/>
            </a:ln>
            <a:effectLst/>
          </c:spPr>
          <c:marker>
            <c:symbol val="none"/>
          </c:marker>
          <c:dLbls>
            <c:dLbl>
              <c:idx val="0"/>
              <c:layout>
                <c:manualLayout>
                  <c:x val="-2.7664397816945012E-2"/>
                  <c:y val="-2.529099580806733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35-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36-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37-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38-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39-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3A-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3B-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3C-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3D-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3E-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3F-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40-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41-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42-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43-ED36-4FA4-B0CA-C28713721E9D}"/>
                </c:ext>
              </c:extLst>
            </c:dLbl>
            <c:dLbl>
              <c:idx val="16"/>
              <c:layout>
                <c:manualLayout>
                  <c:x val="3.4580497271181256E-3"/>
                  <c:y val="3.934154903477114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Sheet1!$F$2:$F$18</c:f>
              <c:numCache>
                <c:formatCode>General</c:formatCode>
                <c:ptCount val="17"/>
                <c:pt idx="0">
                  <c:v>6</c:v>
                </c:pt>
                <c:pt idx="1">
                  <c:v>6</c:v>
                </c:pt>
                <c:pt idx="2">
                  <c:v>7</c:v>
                </c:pt>
                <c:pt idx="3">
                  <c:v>6</c:v>
                </c:pt>
                <c:pt idx="4">
                  <c:v>9</c:v>
                </c:pt>
                <c:pt idx="5">
                  <c:v>6</c:v>
                </c:pt>
                <c:pt idx="6">
                  <c:v>7</c:v>
                </c:pt>
                <c:pt idx="7" formatCode="0">
                  <c:v>8</c:v>
                </c:pt>
                <c:pt idx="8" formatCode="0">
                  <c:v>5</c:v>
                </c:pt>
                <c:pt idx="9" formatCode="0">
                  <c:v>7</c:v>
                </c:pt>
                <c:pt idx="10" formatCode="0">
                  <c:v>5</c:v>
                </c:pt>
                <c:pt idx="11" formatCode="0">
                  <c:v>7</c:v>
                </c:pt>
                <c:pt idx="12" formatCode="0">
                  <c:v>4</c:v>
                </c:pt>
                <c:pt idx="13" formatCode="0">
                  <c:v>4</c:v>
                </c:pt>
                <c:pt idx="14" formatCode="0">
                  <c:v>7</c:v>
                </c:pt>
                <c:pt idx="15" formatCode="0">
                  <c:v>11</c:v>
                </c:pt>
                <c:pt idx="16" formatCode="0">
                  <c:v>7</c:v>
                </c:pt>
              </c:numCache>
            </c:numRef>
          </c:val>
          <c:smooth val="0"/>
          <c:extLst>
            <c:ext xmlns:c16="http://schemas.microsoft.com/office/drawing/2014/chart" uri="{C3380CC4-5D6E-409C-BE32-E72D297353CC}">
              <c16:uniqueId val="{00000047-ED36-4FA4-B0CA-C28713721E9D}"/>
            </c:ext>
          </c:extLst>
        </c:ser>
        <c:ser>
          <c:idx val="5"/>
          <c:order val="5"/>
          <c:tx>
            <c:strRef>
              <c:f>Sheet1!$G$1</c:f>
              <c:strCache>
                <c:ptCount val="1"/>
                <c:pt idx="0">
                  <c:v>Not adjusted your speed to the conditions when driving on country roads</c:v>
                </c:pt>
              </c:strCache>
            </c:strRef>
          </c:tx>
          <c:spPr>
            <a:ln w="28575" cap="rnd">
              <a:solidFill>
                <a:schemeClr val="accent6"/>
              </a:solidFill>
              <a:round/>
            </a:ln>
            <a:effectLst/>
          </c:spPr>
          <c:marker>
            <c:symbol val="none"/>
          </c:marker>
          <c:dLbls>
            <c:dLbl>
              <c:idx val="0"/>
              <c:layout>
                <c:manualLayout>
                  <c:x val="-2.6511714574572298E-2"/>
                  <c:y val="3.934154903477124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4851-4450-BBD3-0B512DB84178}"/>
                </c:ext>
              </c:extLst>
            </c:dLbl>
            <c:dLbl>
              <c:idx val="1"/>
              <c:delete val="1"/>
              <c:extLst>
                <c:ext xmlns:c15="http://schemas.microsoft.com/office/drawing/2012/chart" uri="{CE6537A1-D6FC-4f65-9D91-7224C49458BB}"/>
                <c:ext xmlns:c16="http://schemas.microsoft.com/office/drawing/2014/chart" uri="{C3380CC4-5D6E-409C-BE32-E72D297353CC}">
                  <c16:uniqueId val="{00000015-4851-4450-BBD3-0B512DB84178}"/>
                </c:ext>
              </c:extLst>
            </c:dLbl>
            <c:dLbl>
              <c:idx val="2"/>
              <c:delete val="1"/>
              <c:extLst>
                <c:ext xmlns:c15="http://schemas.microsoft.com/office/drawing/2012/chart" uri="{CE6537A1-D6FC-4f65-9D91-7224C49458BB}"/>
                <c:ext xmlns:c16="http://schemas.microsoft.com/office/drawing/2014/chart" uri="{C3380CC4-5D6E-409C-BE32-E72D297353CC}">
                  <c16:uniqueId val="{00000016-4851-4450-BBD3-0B512DB84178}"/>
                </c:ext>
              </c:extLst>
            </c:dLbl>
            <c:dLbl>
              <c:idx val="3"/>
              <c:delete val="1"/>
              <c:extLst>
                <c:ext xmlns:c15="http://schemas.microsoft.com/office/drawing/2012/chart" uri="{CE6537A1-D6FC-4f65-9D91-7224C49458BB}"/>
                <c:ext xmlns:c16="http://schemas.microsoft.com/office/drawing/2014/chart" uri="{C3380CC4-5D6E-409C-BE32-E72D297353CC}">
                  <c16:uniqueId val="{00000017-4851-4450-BBD3-0B512DB84178}"/>
                </c:ext>
              </c:extLst>
            </c:dLbl>
            <c:dLbl>
              <c:idx val="4"/>
              <c:delete val="1"/>
              <c:extLst>
                <c:ext xmlns:c15="http://schemas.microsoft.com/office/drawing/2012/chart" uri="{CE6537A1-D6FC-4f65-9D91-7224C49458BB}"/>
                <c:ext xmlns:c16="http://schemas.microsoft.com/office/drawing/2014/chart" uri="{C3380CC4-5D6E-409C-BE32-E72D297353CC}">
                  <c16:uniqueId val="{00000018-4851-4450-BBD3-0B512DB84178}"/>
                </c:ext>
              </c:extLst>
            </c:dLbl>
            <c:dLbl>
              <c:idx val="5"/>
              <c:delete val="1"/>
              <c:extLst>
                <c:ext xmlns:c15="http://schemas.microsoft.com/office/drawing/2012/chart" uri="{CE6537A1-D6FC-4f65-9D91-7224C49458BB}"/>
                <c:ext xmlns:c16="http://schemas.microsoft.com/office/drawing/2014/chart" uri="{C3380CC4-5D6E-409C-BE32-E72D297353CC}">
                  <c16:uniqueId val="{00000019-4851-4450-BBD3-0B512DB84178}"/>
                </c:ext>
              </c:extLst>
            </c:dLbl>
            <c:dLbl>
              <c:idx val="6"/>
              <c:delete val="1"/>
              <c:extLst>
                <c:ext xmlns:c15="http://schemas.microsoft.com/office/drawing/2012/chart" uri="{CE6537A1-D6FC-4f65-9D91-7224C49458BB}"/>
                <c:ext xmlns:c16="http://schemas.microsoft.com/office/drawing/2014/chart" uri="{C3380CC4-5D6E-409C-BE32-E72D297353CC}">
                  <c16:uniqueId val="{0000001A-4851-4450-BBD3-0B512DB84178}"/>
                </c:ext>
              </c:extLst>
            </c:dLbl>
            <c:dLbl>
              <c:idx val="7"/>
              <c:delete val="1"/>
              <c:extLst>
                <c:ext xmlns:c15="http://schemas.microsoft.com/office/drawing/2012/chart" uri="{CE6537A1-D6FC-4f65-9D91-7224C49458BB}"/>
                <c:ext xmlns:c16="http://schemas.microsoft.com/office/drawing/2014/chart" uri="{C3380CC4-5D6E-409C-BE32-E72D297353CC}">
                  <c16:uniqueId val="{00000048-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49-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4A-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4B-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4C-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4D-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4E-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4F-ED36-4FA4-B0CA-C28713721E9D}"/>
                </c:ext>
              </c:extLst>
            </c:dLbl>
            <c:dLbl>
              <c:idx val="15"/>
              <c:delete val="1"/>
              <c:extLst>
                <c:ext xmlns:c15="http://schemas.microsoft.com/office/drawing/2012/chart" uri="{CE6537A1-D6FC-4f65-9D91-7224C49458BB}"/>
                <c:ext xmlns:c16="http://schemas.microsoft.com/office/drawing/2014/chart" uri="{C3380CC4-5D6E-409C-BE32-E72D297353CC}">
                  <c16:uniqueId val="{00000050-ED36-4FA4-B0CA-C28713721E9D}"/>
                </c:ext>
              </c:extLst>
            </c:dLbl>
            <c:dLbl>
              <c:idx val="16"/>
              <c:layout>
                <c:manualLayout>
                  <c:x val="2.8442232099396511E-3"/>
                  <c:y val="-9.2873050485740832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Sheet1!$G$2:$G$18</c:f>
              <c:numCache>
                <c:formatCode>General</c:formatCode>
                <c:ptCount val="17"/>
                <c:pt idx="0">
                  <c:v>8</c:v>
                </c:pt>
                <c:pt idx="1">
                  <c:v>8</c:v>
                </c:pt>
                <c:pt idx="2">
                  <c:v>5</c:v>
                </c:pt>
                <c:pt idx="3">
                  <c:v>5</c:v>
                </c:pt>
                <c:pt idx="4">
                  <c:v>6</c:v>
                </c:pt>
                <c:pt idx="5">
                  <c:v>4</c:v>
                </c:pt>
                <c:pt idx="6">
                  <c:v>4</c:v>
                </c:pt>
                <c:pt idx="7" formatCode="0">
                  <c:v>6</c:v>
                </c:pt>
                <c:pt idx="8" formatCode="0">
                  <c:v>5</c:v>
                </c:pt>
                <c:pt idx="9" formatCode="0">
                  <c:v>5</c:v>
                </c:pt>
                <c:pt idx="10" formatCode="0">
                  <c:v>5</c:v>
                </c:pt>
                <c:pt idx="11" formatCode="0">
                  <c:v>7</c:v>
                </c:pt>
                <c:pt idx="12" formatCode="0">
                  <c:v>6</c:v>
                </c:pt>
                <c:pt idx="13" formatCode="0">
                  <c:v>5</c:v>
                </c:pt>
                <c:pt idx="14" formatCode="0">
                  <c:v>4</c:v>
                </c:pt>
                <c:pt idx="15" formatCode="0">
                  <c:v>9</c:v>
                </c:pt>
                <c:pt idx="16" formatCode="0">
                  <c:v>6</c:v>
                </c:pt>
              </c:numCache>
            </c:numRef>
          </c:val>
          <c:smooth val="0"/>
          <c:extLst>
            <c:ext xmlns:c16="http://schemas.microsoft.com/office/drawing/2014/chart" uri="{C3380CC4-5D6E-409C-BE32-E72D297353CC}">
              <c16:uniqueId val="{00000054-ED36-4FA4-B0CA-C28713721E9D}"/>
            </c:ext>
          </c:extLst>
        </c:ser>
        <c:ser>
          <c:idx val="6"/>
          <c:order val="6"/>
          <c:tx>
            <c:strRef>
              <c:f>Sheet1!$H$1</c:f>
              <c:strCache>
                <c:ptCount val="1"/>
                <c:pt idx="0">
                  <c:v>Driven at 90 mph on the motorway</c:v>
                </c:pt>
              </c:strCache>
            </c:strRef>
          </c:tx>
          <c:spPr>
            <a:ln w="28575" cap="rnd">
              <a:solidFill>
                <a:schemeClr val="accent1">
                  <a:lumMod val="60000"/>
                </a:schemeClr>
              </a:solidFill>
              <a:round/>
            </a:ln>
            <a:effectLst/>
          </c:spPr>
          <c:marker>
            <c:symbol val="none"/>
          </c:marker>
          <c:dLbls>
            <c:dLbl>
              <c:idx val="0"/>
              <c:layout>
                <c:manualLayout>
                  <c:x val="-2.6511714574572298E-2"/>
                  <c:y val="-3.37213277440897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55-ED36-4FA4-B0CA-C28713721E9D}"/>
                </c:ext>
              </c:extLst>
            </c:dLbl>
            <c:dLbl>
              <c:idx val="1"/>
              <c:delete val="1"/>
              <c:extLst>
                <c:ext xmlns:c15="http://schemas.microsoft.com/office/drawing/2012/chart" uri="{CE6537A1-D6FC-4f65-9D91-7224C49458BB}"/>
                <c:ext xmlns:c16="http://schemas.microsoft.com/office/drawing/2014/chart" uri="{C3380CC4-5D6E-409C-BE32-E72D297353CC}">
                  <c16:uniqueId val="{00000056-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57-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58-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59-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5A-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5B-ED36-4FA4-B0CA-C28713721E9D}"/>
                </c:ext>
              </c:extLst>
            </c:dLbl>
            <c:dLbl>
              <c:idx val="7"/>
              <c:delete val="1"/>
              <c:extLst>
                <c:ext xmlns:c15="http://schemas.microsoft.com/office/drawing/2012/chart" uri="{CE6537A1-D6FC-4f65-9D91-7224C49458BB}"/>
                <c:ext xmlns:c16="http://schemas.microsoft.com/office/drawing/2014/chart" uri="{C3380CC4-5D6E-409C-BE32-E72D297353CC}">
                  <c16:uniqueId val="{0000005C-ED36-4FA4-B0CA-C28713721E9D}"/>
                </c:ext>
              </c:extLst>
            </c:dLbl>
            <c:dLbl>
              <c:idx val="8"/>
              <c:delete val="1"/>
              <c:extLst>
                <c:ext xmlns:c15="http://schemas.microsoft.com/office/drawing/2012/chart" uri="{CE6537A1-D6FC-4f65-9D91-7224C49458BB}"/>
                <c:ext xmlns:c16="http://schemas.microsoft.com/office/drawing/2014/chart" uri="{C3380CC4-5D6E-409C-BE32-E72D297353CC}">
                  <c16:uniqueId val="{0000005D-ED36-4FA4-B0CA-C28713721E9D}"/>
                </c:ext>
              </c:extLst>
            </c:dLbl>
            <c:dLbl>
              <c:idx val="9"/>
              <c:delete val="1"/>
              <c:extLst>
                <c:ext xmlns:c15="http://schemas.microsoft.com/office/drawing/2012/chart" uri="{CE6537A1-D6FC-4f65-9D91-7224C49458BB}"/>
                <c:ext xmlns:c16="http://schemas.microsoft.com/office/drawing/2014/chart" uri="{C3380CC4-5D6E-409C-BE32-E72D297353CC}">
                  <c16:uniqueId val="{0000005E-ED36-4FA4-B0CA-C28713721E9D}"/>
                </c:ext>
              </c:extLst>
            </c:dLbl>
            <c:dLbl>
              <c:idx val="10"/>
              <c:delete val="1"/>
              <c:extLst>
                <c:ext xmlns:c15="http://schemas.microsoft.com/office/drawing/2012/chart" uri="{CE6537A1-D6FC-4f65-9D91-7224C49458BB}"/>
                <c:ext xmlns:c16="http://schemas.microsoft.com/office/drawing/2014/chart" uri="{C3380CC4-5D6E-409C-BE32-E72D297353CC}">
                  <c16:uniqueId val="{0000005F-ED36-4FA4-B0CA-C28713721E9D}"/>
                </c:ext>
              </c:extLst>
            </c:dLbl>
            <c:dLbl>
              <c:idx val="11"/>
              <c:delete val="1"/>
              <c:extLst>
                <c:ext xmlns:c15="http://schemas.microsoft.com/office/drawing/2012/chart" uri="{CE6537A1-D6FC-4f65-9D91-7224C49458BB}"/>
                <c:ext xmlns:c16="http://schemas.microsoft.com/office/drawing/2014/chart" uri="{C3380CC4-5D6E-409C-BE32-E72D297353CC}">
                  <c16:uniqueId val="{00000060-ED36-4FA4-B0CA-C28713721E9D}"/>
                </c:ext>
              </c:extLst>
            </c:dLbl>
            <c:dLbl>
              <c:idx val="12"/>
              <c:delete val="1"/>
              <c:extLst>
                <c:ext xmlns:c15="http://schemas.microsoft.com/office/drawing/2012/chart" uri="{CE6537A1-D6FC-4f65-9D91-7224C49458BB}"/>
                <c:ext xmlns:c16="http://schemas.microsoft.com/office/drawing/2014/chart" uri="{C3380CC4-5D6E-409C-BE32-E72D297353CC}">
                  <c16:uniqueId val="{00000061-ED36-4FA4-B0CA-C28713721E9D}"/>
                </c:ext>
              </c:extLst>
            </c:dLbl>
            <c:dLbl>
              <c:idx val="13"/>
              <c:delete val="1"/>
              <c:extLst>
                <c:ext xmlns:c15="http://schemas.microsoft.com/office/drawing/2012/chart" uri="{CE6537A1-D6FC-4f65-9D91-7224C49458BB}"/>
                <c:ext xmlns:c16="http://schemas.microsoft.com/office/drawing/2014/chart" uri="{C3380CC4-5D6E-409C-BE32-E72D297353CC}">
                  <c16:uniqueId val="{00000062-ED36-4FA4-B0CA-C28713721E9D}"/>
                </c:ext>
              </c:extLst>
            </c:dLbl>
            <c:dLbl>
              <c:idx val="14"/>
              <c:delete val="1"/>
              <c:extLst>
                <c:ext xmlns:c15="http://schemas.microsoft.com/office/drawing/2012/chart" uri="{CE6537A1-D6FC-4f65-9D91-7224C49458BB}"/>
                <c:ext xmlns:c16="http://schemas.microsoft.com/office/drawing/2014/chart" uri="{C3380CC4-5D6E-409C-BE32-E72D297353CC}">
                  <c16:uniqueId val="{00000063-ED36-4FA4-B0CA-C28713721E9D}"/>
                </c:ext>
              </c:extLst>
            </c:dLbl>
            <c:dLbl>
              <c:idx val="15"/>
              <c:delete val="1"/>
              <c:extLst>
                <c:ext xmlns:c15="http://schemas.microsoft.com/office/drawing/2012/chart" uri="{CE6537A1-D6FC-4f65-9D91-7224C49458BB}">
                  <c15:layout>
                    <c:manualLayout>
                      <c:w val="9.2964357309659098E-3"/>
                      <c:h val="4.105571652842914E-2"/>
                    </c:manualLayout>
                  </c15:layout>
                </c:ext>
                <c:ext xmlns:c16="http://schemas.microsoft.com/office/drawing/2014/chart" uri="{C3380CC4-5D6E-409C-BE32-E72D297353CC}">
                  <c16:uniqueId val="{00000064-ED36-4FA4-B0CA-C28713721E9D}"/>
                </c:ext>
              </c:extLst>
            </c:dLbl>
            <c:dLbl>
              <c:idx val="16"/>
              <c:layout>
                <c:manualLayout>
                  <c:x val="2.8442232099396511E-3"/>
                  <c:y val="-2.052774762993729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6BCD-438C-9EE3-C2F3D197244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Sheet1!$H$2:$H$18</c:f>
              <c:numCache>
                <c:formatCode>0</c:formatCode>
                <c:ptCount val="17"/>
                <c:pt idx="0">
                  <c:v>11</c:v>
                </c:pt>
                <c:pt idx="1">
                  <c:v>11</c:v>
                </c:pt>
                <c:pt idx="2">
                  <c:v>18</c:v>
                </c:pt>
                <c:pt idx="3">
                  <c:v>12</c:v>
                </c:pt>
                <c:pt idx="4">
                  <c:v>16</c:v>
                </c:pt>
                <c:pt idx="5">
                  <c:v>11</c:v>
                </c:pt>
                <c:pt idx="6">
                  <c:v>11</c:v>
                </c:pt>
                <c:pt idx="7">
                  <c:v>11</c:v>
                </c:pt>
                <c:pt idx="8">
                  <c:v>9</c:v>
                </c:pt>
                <c:pt idx="9">
                  <c:v>11</c:v>
                </c:pt>
                <c:pt idx="10">
                  <c:v>9</c:v>
                </c:pt>
                <c:pt idx="11">
                  <c:v>10</c:v>
                </c:pt>
                <c:pt idx="12">
                  <c:v>8</c:v>
                </c:pt>
                <c:pt idx="13">
                  <c:v>9</c:v>
                </c:pt>
                <c:pt idx="14">
                  <c:v>10</c:v>
                </c:pt>
                <c:pt idx="15">
                  <c:v>8</c:v>
                </c:pt>
                <c:pt idx="16">
                  <c:v>9</c:v>
                </c:pt>
              </c:numCache>
            </c:numRef>
          </c:val>
          <c:smooth val="0"/>
          <c:extLst>
            <c:ext xmlns:c16="http://schemas.microsoft.com/office/drawing/2014/chart" uri="{C3380CC4-5D6E-409C-BE32-E72D297353CC}">
              <c16:uniqueId val="{00000068-ED36-4FA4-B0CA-C28713721E9D}"/>
            </c:ext>
          </c:extLst>
        </c:ser>
        <c:dLbls>
          <c:dLblPos val="t"/>
          <c:showLegendKey val="0"/>
          <c:showVal val="1"/>
          <c:showCatName val="0"/>
          <c:showSerName val="0"/>
          <c:showPercent val="0"/>
          <c:showBubbleSize val="0"/>
        </c:dLbls>
        <c:smooth val="0"/>
        <c:axId val="1811319360"/>
        <c:axId val="1811312288"/>
      </c:lineChart>
      <c:catAx>
        <c:axId val="181131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2288"/>
        <c:crosses val="autoZero"/>
        <c:auto val="1"/>
        <c:lblAlgn val="ctr"/>
        <c:lblOffset val="100"/>
        <c:noMultiLvlLbl val="0"/>
      </c:catAx>
      <c:valAx>
        <c:axId val="18113122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9360"/>
        <c:crosses val="autoZero"/>
        <c:crossBetween val="between"/>
      </c:valAx>
      <c:spPr>
        <a:noFill/>
        <a:ln>
          <a:noFill/>
        </a:ln>
        <a:effectLst/>
      </c:spPr>
    </c:plotArea>
    <c:legend>
      <c:legendPos val="r"/>
      <c:layout>
        <c:manualLayout>
          <c:xMode val="edge"/>
          <c:yMode val="edge"/>
          <c:x val="0.7800299171220747"/>
          <c:y val="0.12799036154175503"/>
          <c:w val="0.21997008287792513"/>
          <c:h val="0.87127369924514231"/>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sz="1400" b="0" i="0" u="none" strike="noStrike" baseline="0" dirty="0">
                <a:effectLst/>
              </a:rPr>
              <a:t>At junctions I always check for people on pedal or electric bikes, as well as other traffic*</a:t>
            </a:r>
            <a:endParaRPr lang="en-GB" sz="1400" dirty="0">
              <a:solidFill>
                <a:schemeClr val="tx1"/>
              </a:solidFill>
            </a:endParaRPr>
          </a:p>
        </c:rich>
      </c:tx>
      <c:layout>
        <c:manualLayout>
          <c:xMode val="edge"/>
          <c:yMode val="edge"/>
          <c:x val="0.11650996292514312"/>
          <c:y val="2.6567990305480311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GB"/>
        </a:p>
      </c:txPr>
    </c:title>
    <c:autoTitleDeleted val="0"/>
    <c:plotArea>
      <c:layout>
        <c:manualLayout>
          <c:layoutTarget val="inner"/>
          <c:xMode val="edge"/>
          <c:yMode val="edge"/>
          <c:x val="2.8285543822825391E-2"/>
          <c:y val="0.26166079474474685"/>
          <c:w val="0.94176120306963618"/>
          <c:h val="0.64270267488267863"/>
        </c:manualLayout>
      </c:layout>
      <c:barChart>
        <c:barDir val="col"/>
        <c:grouping val="percentStacked"/>
        <c:varyColors val="0"/>
        <c:ser>
          <c:idx val="8"/>
          <c:order val="0"/>
          <c:tx>
            <c:strRef>
              <c:f>Sheet1!$B$1</c:f>
              <c:strCache>
                <c:ptCount val="1"/>
                <c:pt idx="0">
                  <c:v>Disagree strongly (-2)</c:v>
                </c:pt>
              </c:strCache>
            </c:strRef>
          </c:tx>
          <c:spPr>
            <a:solidFill>
              <a:srgbClr val="FF0000"/>
            </a:solidFill>
            <a:ln>
              <a:noFill/>
            </a:ln>
            <a:effectLst/>
          </c:spPr>
          <c:invertIfNegative val="0"/>
          <c:dLbls>
            <c:delete val="1"/>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Sheet1!$B$2:$B$9</c:f>
              <c:numCache>
                <c:formatCode>General</c:formatCode>
                <c:ptCount val="8"/>
                <c:pt idx="0">
                  <c:v>1</c:v>
                </c:pt>
                <c:pt idx="1">
                  <c:v>1</c:v>
                </c:pt>
                <c:pt idx="6">
                  <c:v>1</c:v>
                </c:pt>
              </c:numCache>
            </c:numRef>
          </c:val>
          <c:extLst>
            <c:ext xmlns:c16="http://schemas.microsoft.com/office/drawing/2014/chart" uri="{C3380CC4-5D6E-409C-BE32-E72D297353CC}">
              <c16:uniqueId val="{00000006-1EF8-4F85-AE63-A575E59607B2}"/>
            </c:ext>
          </c:extLst>
        </c:ser>
        <c:ser>
          <c:idx val="0"/>
          <c:order val="1"/>
          <c:tx>
            <c:strRef>
              <c:f>Sheet1!$C$1</c:f>
              <c:strCache>
                <c:ptCount val="1"/>
                <c:pt idx="0">
                  <c:v>Disagree slightly (-1)</c:v>
                </c:pt>
              </c:strCache>
            </c:strRef>
          </c:tx>
          <c:spPr>
            <a:solidFill>
              <a:srgbClr val="FFC00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2-E1C6-4DA4-919C-EE4C1F0AA7CD}"/>
                </c:ext>
              </c:extLst>
            </c:dLbl>
            <c:dLbl>
              <c:idx val="3"/>
              <c:delete val="1"/>
              <c:extLst>
                <c:ext xmlns:c15="http://schemas.microsoft.com/office/drawing/2012/chart" uri="{CE6537A1-D6FC-4f65-9D91-7224C49458BB}"/>
                <c:ext xmlns:c16="http://schemas.microsoft.com/office/drawing/2014/chart" uri="{C3380CC4-5D6E-409C-BE32-E72D297353CC}">
                  <c16:uniqueId val="{00000000-8235-4C85-AAA0-81D34D7E86B3}"/>
                </c:ext>
              </c:extLst>
            </c:dLbl>
            <c:dLbl>
              <c:idx val="6"/>
              <c:delete val="1"/>
              <c:extLst>
                <c:ext xmlns:c15="http://schemas.microsoft.com/office/drawing/2012/chart" uri="{CE6537A1-D6FC-4f65-9D91-7224C49458BB}"/>
                <c:ext xmlns:c16="http://schemas.microsoft.com/office/drawing/2014/chart" uri="{C3380CC4-5D6E-409C-BE32-E72D297353CC}">
                  <c16:uniqueId val="{00000001-2513-46FE-98D4-15131B58D78E}"/>
                </c:ext>
              </c:extLst>
            </c:dLbl>
            <c:dLbl>
              <c:idx val="7"/>
              <c:delete val="1"/>
              <c:extLst>
                <c:ext xmlns:c15="http://schemas.microsoft.com/office/drawing/2012/chart" uri="{CE6537A1-D6FC-4f65-9D91-7224C49458BB}"/>
                <c:ext xmlns:c16="http://schemas.microsoft.com/office/drawing/2014/chart" uri="{C3380CC4-5D6E-409C-BE32-E72D297353CC}">
                  <c16:uniqueId val="{00000001-8235-4C85-AAA0-81D34D7E86B3}"/>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Sheet1!$C$2:$C$9</c:f>
              <c:numCache>
                <c:formatCode>General</c:formatCode>
                <c:ptCount val="8"/>
                <c:pt idx="0">
                  <c:v>2</c:v>
                </c:pt>
                <c:pt idx="1">
                  <c:v>2</c:v>
                </c:pt>
                <c:pt idx="2">
                  <c:v>1</c:v>
                </c:pt>
                <c:pt idx="3">
                  <c:v>1</c:v>
                </c:pt>
                <c:pt idx="4">
                  <c:v>2</c:v>
                </c:pt>
                <c:pt idx="5">
                  <c:v>2</c:v>
                </c:pt>
                <c:pt idx="6">
                  <c:v>1</c:v>
                </c:pt>
                <c:pt idx="7">
                  <c:v>1</c:v>
                </c:pt>
              </c:numCache>
            </c:numRef>
          </c:val>
          <c:extLst>
            <c:ext xmlns:c16="http://schemas.microsoft.com/office/drawing/2014/chart" uri="{C3380CC4-5D6E-409C-BE32-E72D297353CC}">
              <c16:uniqueId val="{00000008-1EF8-4F85-AE63-A575E59607B2}"/>
            </c:ext>
          </c:extLst>
        </c:ser>
        <c:ser>
          <c:idx val="1"/>
          <c:order val="2"/>
          <c:tx>
            <c:strRef>
              <c:f>Sheet1!$D$1</c:f>
              <c:strCache>
                <c:ptCount val="1"/>
                <c:pt idx="0">
                  <c:v>Neither nor (0)</c:v>
                </c:pt>
              </c:strCache>
            </c:strRef>
          </c:tx>
          <c:spPr>
            <a:solidFill>
              <a:schemeClr val="bg1">
                <a:lumMod val="65000"/>
              </a:schemeClr>
            </a:solidFill>
            <a:ln>
              <a:noFill/>
            </a:ln>
            <a:effectLst/>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2-8235-4C85-AAA0-81D34D7E86B3}"/>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Sheet1!$D$2:$D$9</c:f>
              <c:numCache>
                <c:formatCode>General</c:formatCode>
                <c:ptCount val="8"/>
                <c:pt idx="0">
                  <c:v>5</c:v>
                </c:pt>
                <c:pt idx="1">
                  <c:v>6</c:v>
                </c:pt>
                <c:pt idx="2">
                  <c:v>6</c:v>
                </c:pt>
                <c:pt idx="3">
                  <c:v>8</c:v>
                </c:pt>
                <c:pt idx="4">
                  <c:v>8</c:v>
                </c:pt>
                <c:pt idx="5">
                  <c:v>6</c:v>
                </c:pt>
                <c:pt idx="6">
                  <c:v>9</c:v>
                </c:pt>
                <c:pt idx="7">
                  <c:v>1</c:v>
                </c:pt>
              </c:numCache>
            </c:numRef>
          </c:val>
          <c:extLst>
            <c:ext xmlns:c16="http://schemas.microsoft.com/office/drawing/2014/chart" uri="{C3380CC4-5D6E-409C-BE32-E72D297353CC}">
              <c16:uniqueId val="{0000000A-1EF8-4F85-AE63-A575E59607B2}"/>
            </c:ext>
          </c:extLst>
        </c:ser>
        <c:ser>
          <c:idx val="2"/>
          <c:order val="3"/>
          <c:tx>
            <c:strRef>
              <c:f>Sheet1!$E$1</c:f>
              <c:strCache>
                <c:ptCount val="1"/>
                <c:pt idx="0">
                  <c:v>Agree slightly (+1)</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Sheet1!$E$2:$E$9</c:f>
              <c:numCache>
                <c:formatCode>General</c:formatCode>
                <c:ptCount val="8"/>
                <c:pt idx="0">
                  <c:v>27</c:v>
                </c:pt>
                <c:pt idx="1">
                  <c:v>30</c:v>
                </c:pt>
                <c:pt idx="2">
                  <c:v>27</c:v>
                </c:pt>
                <c:pt idx="3">
                  <c:v>29</c:v>
                </c:pt>
                <c:pt idx="4">
                  <c:v>28</c:v>
                </c:pt>
                <c:pt idx="5">
                  <c:v>25</c:v>
                </c:pt>
                <c:pt idx="6">
                  <c:v>30</c:v>
                </c:pt>
                <c:pt idx="7">
                  <c:v>21</c:v>
                </c:pt>
              </c:numCache>
            </c:numRef>
          </c:val>
          <c:extLst>
            <c:ext xmlns:c16="http://schemas.microsoft.com/office/drawing/2014/chart" uri="{C3380CC4-5D6E-409C-BE32-E72D297353CC}">
              <c16:uniqueId val="{0000000B-1EF8-4F85-AE63-A575E59607B2}"/>
            </c:ext>
          </c:extLst>
        </c:ser>
        <c:ser>
          <c:idx val="3"/>
          <c:order val="4"/>
          <c:tx>
            <c:strRef>
              <c:f>Sheet1!$F$1</c:f>
              <c:strCache>
                <c:ptCount val="1"/>
                <c:pt idx="0">
                  <c:v>Agree strongly (+2)</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Sheet1!$F$2:$F$9</c:f>
              <c:numCache>
                <c:formatCode>General</c:formatCode>
                <c:ptCount val="8"/>
                <c:pt idx="0">
                  <c:v>65</c:v>
                </c:pt>
                <c:pt idx="1">
                  <c:v>61</c:v>
                </c:pt>
                <c:pt idx="2">
                  <c:v>66</c:v>
                </c:pt>
                <c:pt idx="3">
                  <c:v>62</c:v>
                </c:pt>
                <c:pt idx="4">
                  <c:v>61</c:v>
                </c:pt>
                <c:pt idx="5">
                  <c:v>68</c:v>
                </c:pt>
                <c:pt idx="6">
                  <c:v>60</c:v>
                </c:pt>
                <c:pt idx="7">
                  <c:v>76</c:v>
                </c:pt>
              </c:numCache>
            </c:numRef>
          </c:val>
          <c:extLst>
            <c:ext xmlns:c16="http://schemas.microsoft.com/office/drawing/2014/chart" uri="{C3380CC4-5D6E-409C-BE32-E72D297353CC}">
              <c16:uniqueId val="{0000000C-1EF8-4F85-AE63-A575E59607B2}"/>
            </c:ext>
          </c:extLst>
        </c:ser>
        <c:dLbls>
          <c:showLegendKey val="0"/>
          <c:showVal val="1"/>
          <c:showCatName val="0"/>
          <c:showSerName val="0"/>
          <c:showPercent val="0"/>
          <c:showBubbleSize val="0"/>
        </c:dLbls>
        <c:gapWidth val="50"/>
        <c:overlap val="100"/>
        <c:axId val="1935899120"/>
        <c:axId val="1935891504"/>
      </c:barChart>
      <c:catAx>
        <c:axId val="193589912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1504"/>
        <c:crosses val="autoZero"/>
        <c:auto val="1"/>
        <c:lblAlgn val="ctr"/>
        <c:lblOffset val="100"/>
        <c:noMultiLvlLbl val="0"/>
      </c:catAx>
      <c:valAx>
        <c:axId val="193589150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91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300" b="0" i="0" u="none" strike="noStrike" kern="1200" spc="0" baseline="0" dirty="0" smtClean="0">
                <a:solidFill>
                  <a:schemeClr val="tx1"/>
                </a:solidFill>
                <a:latin typeface="+mn-lt"/>
                <a:ea typeface="+mn-ea"/>
                <a:cs typeface="+mn-cs"/>
              </a:defRPr>
            </a:pPr>
            <a:r>
              <a:rPr lang="en-GB" sz="1400" b="0" i="0" u="none" strike="noStrike" baseline="0" dirty="0">
                <a:effectLst/>
              </a:rPr>
              <a:t>At junctions I always check for pedestrians, </a:t>
            </a:r>
          </a:p>
          <a:p>
            <a:pPr>
              <a:defRPr lang="en-US" sz="1300" b="0" i="0" u="none" strike="noStrike" kern="1200" spc="0" baseline="0" dirty="0" smtClean="0">
                <a:solidFill>
                  <a:schemeClr val="tx1"/>
                </a:solidFill>
                <a:latin typeface="+mn-lt"/>
                <a:ea typeface="+mn-ea"/>
                <a:cs typeface="+mn-cs"/>
              </a:defRPr>
            </a:pPr>
            <a:r>
              <a:rPr lang="en-GB" sz="1400" b="0" i="0" u="none" strike="noStrike" baseline="0" dirty="0">
                <a:effectLst/>
              </a:rPr>
              <a:t>as well as other road users*</a:t>
            </a:r>
            <a:endParaRPr lang="en-US" sz="1400" b="0" i="0" u="none" strike="noStrike" kern="1200" spc="0" baseline="0" dirty="0">
              <a:solidFill>
                <a:schemeClr val="tx1"/>
              </a:solidFill>
              <a:latin typeface="+mn-lt"/>
              <a:ea typeface="+mn-ea"/>
              <a:cs typeface="+mn-cs"/>
            </a:endParaRPr>
          </a:p>
        </c:rich>
      </c:tx>
      <c:layout>
        <c:manualLayout>
          <c:xMode val="edge"/>
          <c:yMode val="edge"/>
          <c:x val="0.3683934497202036"/>
          <c:y val="9.1572529165856627E-3"/>
        </c:manualLayout>
      </c:layout>
      <c:overlay val="0"/>
    </c:title>
    <c:autoTitleDeleted val="0"/>
    <c:plotArea>
      <c:layout>
        <c:manualLayout>
          <c:layoutTarget val="inner"/>
          <c:xMode val="edge"/>
          <c:yMode val="edge"/>
          <c:x val="0.27269177572506215"/>
          <c:y val="0.23231611221509654"/>
          <c:w val="0.70589156024000155"/>
          <c:h val="0.67879077057912218"/>
        </c:manualLayout>
      </c:layout>
      <c:barChart>
        <c:barDir val="col"/>
        <c:grouping val="percentStacked"/>
        <c:varyColors val="0"/>
        <c:ser>
          <c:idx val="8"/>
          <c:order val="0"/>
          <c:tx>
            <c:strRef>
              <c:f>Sheet1!$B$1</c:f>
              <c:strCache>
                <c:ptCount val="1"/>
                <c:pt idx="0">
                  <c:v>Disagree strongly</c:v>
                </c:pt>
              </c:strCache>
            </c:strRef>
          </c:tx>
          <c:spPr>
            <a:solidFill>
              <a:srgbClr val="FF0000"/>
            </a:solidFill>
            <a:ln w="25527">
              <a:noFill/>
            </a:ln>
          </c:spPr>
          <c:invertIfNegative val="0"/>
          <c:dLbls>
            <c:delete val="1"/>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Sheet1!$B$2:$B$9</c:f>
              <c:numCache>
                <c:formatCode>General</c:formatCode>
                <c:ptCount val="8"/>
                <c:pt idx="0">
                  <c:v>1</c:v>
                </c:pt>
                <c:pt idx="1">
                  <c:v>1</c:v>
                </c:pt>
                <c:pt idx="6">
                  <c:v>1</c:v>
                </c:pt>
                <c:pt idx="7">
                  <c:v>1</c:v>
                </c:pt>
              </c:numCache>
            </c:numRef>
          </c:val>
          <c:extLst>
            <c:ext xmlns:c16="http://schemas.microsoft.com/office/drawing/2014/chart" uri="{C3380CC4-5D6E-409C-BE32-E72D297353CC}">
              <c16:uniqueId val="{00000002-25BC-4187-9E94-B8C2F396DCE5}"/>
            </c:ext>
          </c:extLst>
        </c:ser>
        <c:ser>
          <c:idx val="0"/>
          <c:order val="1"/>
          <c:tx>
            <c:strRef>
              <c:f>Sheet1!$C$1</c:f>
              <c:strCache>
                <c:ptCount val="1"/>
                <c:pt idx="0">
                  <c:v>Disagree slightly</c:v>
                </c:pt>
              </c:strCache>
            </c:strRef>
          </c:tx>
          <c:spPr>
            <a:solidFill>
              <a:srgbClr val="FFC000"/>
            </a:solidFill>
            <a:ln w="25527">
              <a:noFill/>
            </a:ln>
          </c:spPr>
          <c:invertIfNegative val="0"/>
          <c:dLbls>
            <c:delete val="1"/>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Sheet1!$C$2:$C$9</c:f>
              <c:numCache>
                <c:formatCode>General</c:formatCode>
                <c:ptCount val="8"/>
                <c:pt idx="0">
                  <c:v>1</c:v>
                </c:pt>
                <c:pt idx="1">
                  <c:v>1</c:v>
                </c:pt>
                <c:pt idx="2">
                  <c:v>2</c:v>
                </c:pt>
                <c:pt idx="3">
                  <c:v>1</c:v>
                </c:pt>
                <c:pt idx="4">
                  <c:v>1</c:v>
                </c:pt>
                <c:pt idx="5">
                  <c:v>1</c:v>
                </c:pt>
                <c:pt idx="6">
                  <c:v>1</c:v>
                </c:pt>
              </c:numCache>
            </c:numRef>
          </c:val>
          <c:extLst>
            <c:ext xmlns:c16="http://schemas.microsoft.com/office/drawing/2014/chart" uri="{C3380CC4-5D6E-409C-BE32-E72D297353CC}">
              <c16:uniqueId val="{00000004-25BC-4187-9E94-B8C2F396DCE5}"/>
            </c:ext>
          </c:extLst>
        </c:ser>
        <c:ser>
          <c:idx val="1"/>
          <c:order val="2"/>
          <c:tx>
            <c:strRef>
              <c:f>Sheet1!$D$1</c:f>
              <c:strCache>
                <c:ptCount val="1"/>
                <c:pt idx="0">
                  <c:v>Neither nor</c:v>
                </c:pt>
              </c:strCache>
            </c:strRef>
          </c:tx>
          <c:spPr>
            <a:solidFill>
              <a:srgbClr val="CBCBCB"/>
            </a:solidFill>
            <a:ln w="25527">
              <a:noFill/>
            </a:ln>
          </c:spPr>
          <c:invertIfNegative val="0"/>
          <c:dLbls>
            <c:dLbl>
              <c:idx val="7"/>
              <c:delete val="1"/>
              <c:extLst>
                <c:ext xmlns:c15="http://schemas.microsoft.com/office/drawing/2012/chart" uri="{CE6537A1-D6FC-4f65-9D91-7224C49458BB}"/>
                <c:ext xmlns:c16="http://schemas.microsoft.com/office/drawing/2014/chart" uri="{C3380CC4-5D6E-409C-BE32-E72D297353CC}">
                  <c16:uniqueId val="{00000000-7B36-40C6-A3CE-73D4DC167102}"/>
                </c:ext>
              </c:extLst>
            </c:dLbl>
            <c:numFmt formatCode="#,##0" sourceLinked="0"/>
            <c:spPr>
              <a:noFill/>
              <a:ln w="25527">
                <a:noFill/>
              </a:ln>
            </c:spPr>
            <c:txPr>
              <a:bodyPr/>
              <a:lstStyle/>
              <a:p>
                <a:pPr>
                  <a:defRPr sz="11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Sheet1!$D$2:$D$9</c:f>
              <c:numCache>
                <c:formatCode>General</c:formatCode>
                <c:ptCount val="8"/>
                <c:pt idx="0">
                  <c:v>4</c:v>
                </c:pt>
                <c:pt idx="1">
                  <c:v>5</c:v>
                </c:pt>
                <c:pt idx="2">
                  <c:v>4</c:v>
                </c:pt>
                <c:pt idx="3">
                  <c:v>6</c:v>
                </c:pt>
                <c:pt idx="4">
                  <c:v>5</c:v>
                </c:pt>
                <c:pt idx="5">
                  <c:v>4</c:v>
                </c:pt>
                <c:pt idx="6">
                  <c:v>8</c:v>
                </c:pt>
                <c:pt idx="7">
                  <c:v>1</c:v>
                </c:pt>
              </c:numCache>
            </c:numRef>
          </c:val>
          <c:extLst>
            <c:ext xmlns:c16="http://schemas.microsoft.com/office/drawing/2014/chart" uri="{C3380CC4-5D6E-409C-BE32-E72D297353CC}">
              <c16:uniqueId val="{00000005-25BC-4187-9E94-B8C2F396DCE5}"/>
            </c:ext>
          </c:extLst>
        </c:ser>
        <c:ser>
          <c:idx val="2"/>
          <c:order val="3"/>
          <c:tx>
            <c:strRef>
              <c:f>Sheet1!$E$1</c:f>
              <c:strCache>
                <c:ptCount val="1"/>
                <c:pt idx="0">
                  <c:v>Agree slightly</c:v>
                </c:pt>
              </c:strCache>
            </c:strRef>
          </c:tx>
          <c:spPr>
            <a:solidFill>
              <a:srgbClr val="92D050"/>
            </a:solidFill>
          </c:spPr>
          <c:invertIfNegative val="0"/>
          <c:dLbls>
            <c:numFmt formatCode="#,##0" sourceLinked="0"/>
            <c:spPr>
              <a:noFill/>
              <a:ln>
                <a:noFill/>
              </a:ln>
              <a:effectLst/>
            </c:spPr>
            <c:txPr>
              <a:bodyPr/>
              <a:lstStyle/>
              <a:p>
                <a:pPr>
                  <a:defRPr sz="1400" b="0">
                    <a:solidFill>
                      <a:schemeClr val="tx1">
                        <a:lumMod val="75000"/>
                      </a:schemeClr>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Sheet1!$E$2:$E$9</c:f>
              <c:numCache>
                <c:formatCode>General</c:formatCode>
                <c:ptCount val="8"/>
                <c:pt idx="0">
                  <c:v>21</c:v>
                </c:pt>
                <c:pt idx="1">
                  <c:v>26</c:v>
                </c:pt>
                <c:pt idx="2">
                  <c:v>26</c:v>
                </c:pt>
                <c:pt idx="3">
                  <c:v>22</c:v>
                </c:pt>
                <c:pt idx="4">
                  <c:v>25</c:v>
                </c:pt>
                <c:pt idx="5">
                  <c:v>23</c:v>
                </c:pt>
                <c:pt idx="6">
                  <c:v>24</c:v>
                </c:pt>
                <c:pt idx="7">
                  <c:v>16</c:v>
                </c:pt>
              </c:numCache>
            </c:numRef>
          </c:val>
          <c:extLst>
            <c:ext xmlns:c16="http://schemas.microsoft.com/office/drawing/2014/chart" uri="{C3380CC4-5D6E-409C-BE32-E72D297353CC}">
              <c16:uniqueId val="{00000006-25BC-4187-9E94-B8C2F396DCE5}"/>
            </c:ext>
          </c:extLst>
        </c:ser>
        <c:ser>
          <c:idx val="3"/>
          <c:order val="4"/>
          <c:tx>
            <c:strRef>
              <c:f>Sheet1!$F$1</c:f>
              <c:strCache>
                <c:ptCount val="1"/>
                <c:pt idx="0">
                  <c:v>Agree strongly</c:v>
                </c:pt>
              </c:strCache>
            </c:strRef>
          </c:tx>
          <c:spPr>
            <a:solidFill>
              <a:srgbClr val="00B050"/>
            </a:solidFill>
          </c:spPr>
          <c:invertIfNegative val="0"/>
          <c:dLbls>
            <c:numFmt formatCode="#,##0" sourceLinked="0"/>
            <c:spPr>
              <a:noFill/>
              <a:ln>
                <a:noFill/>
              </a:ln>
              <a:effectLst/>
            </c:spPr>
            <c:txPr>
              <a:bodyPr/>
              <a:lstStyle/>
              <a:p>
                <a:pPr>
                  <a:defRPr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Sep '25</c:v>
                </c:pt>
                <c:pt idx="1">
                  <c:v>Feb '25</c:v>
                </c:pt>
                <c:pt idx="2">
                  <c:v>Aug '24</c:v>
                </c:pt>
                <c:pt idx="3">
                  <c:v>Feb '22</c:v>
                </c:pt>
                <c:pt idx="4">
                  <c:v>Aug '21</c:v>
                </c:pt>
                <c:pt idx="5">
                  <c:v>Feb '21</c:v>
                </c:pt>
                <c:pt idx="6">
                  <c:v>Aug '20</c:v>
                </c:pt>
                <c:pt idx="7">
                  <c:v>Nov '19</c:v>
                </c:pt>
              </c:strCache>
            </c:strRef>
          </c:cat>
          <c:val>
            <c:numRef>
              <c:f>Sheet1!$F$2:$F$9</c:f>
              <c:numCache>
                <c:formatCode>General</c:formatCode>
                <c:ptCount val="8"/>
                <c:pt idx="0">
                  <c:v>74</c:v>
                </c:pt>
                <c:pt idx="1">
                  <c:v>68</c:v>
                </c:pt>
                <c:pt idx="2">
                  <c:v>69</c:v>
                </c:pt>
                <c:pt idx="3">
                  <c:v>70</c:v>
                </c:pt>
                <c:pt idx="4">
                  <c:v>68</c:v>
                </c:pt>
                <c:pt idx="5">
                  <c:v>72</c:v>
                </c:pt>
                <c:pt idx="6">
                  <c:v>66</c:v>
                </c:pt>
                <c:pt idx="7">
                  <c:v>82</c:v>
                </c:pt>
              </c:numCache>
            </c:numRef>
          </c:val>
          <c:extLst>
            <c:ext xmlns:c16="http://schemas.microsoft.com/office/drawing/2014/chart" uri="{C3380CC4-5D6E-409C-BE32-E72D297353CC}">
              <c16:uniqueId val="{00000007-25BC-4187-9E94-B8C2F396DCE5}"/>
            </c:ext>
          </c:extLst>
        </c:ser>
        <c:dLbls>
          <c:showLegendKey val="0"/>
          <c:showVal val="1"/>
          <c:showCatName val="0"/>
          <c:showSerName val="0"/>
          <c:showPercent val="0"/>
          <c:showBubbleSize val="0"/>
        </c:dLbls>
        <c:gapWidth val="50"/>
        <c:overlap val="100"/>
        <c:axId val="1932158144"/>
        <c:axId val="1935897488"/>
      </c:barChart>
      <c:catAx>
        <c:axId val="1932158144"/>
        <c:scaling>
          <c:orientation val="maxMin"/>
        </c:scaling>
        <c:delete val="0"/>
        <c:axPos val="b"/>
        <c:numFmt formatCode="General" sourceLinked="1"/>
        <c:majorTickMark val="none"/>
        <c:minorTickMark val="none"/>
        <c:tickLblPos val="nextTo"/>
        <c:txPr>
          <a:bodyPr rot="0" vert="horz"/>
          <a:lstStyle/>
          <a:p>
            <a:pPr>
              <a:defRPr sz="1200" b="0" i="0" u="none" strike="noStrike" baseline="0">
                <a:solidFill>
                  <a:schemeClr val="tx1"/>
                </a:solidFill>
                <a:latin typeface="+mn-lt"/>
                <a:ea typeface="Arial"/>
                <a:cs typeface="Arial"/>
              </a:defRPr>
            </a:pPr>
            <a:endParaRPr lang="en-US"/>
          </a:p>
        </c:txPr>
        <c:crossAx val="1935897488"/>
        <c:crosses val="autoZero"/>
        <c:auto val="1"/>
        <c:lblAlgn val="ctr"/>
        <c:lblOffset val="100"/>
        <c:tickLblSkip val="1"/>
        <c:noMultiLvlLbl val="0"/>
      </c:catAx>
      <c:valAx>
        <c:axId val="1935897488"/>
        <c:scaling>
          <c:orientation val="minMax"/>
        </c:scaling>
        <c:delete val="1"/>
        <c:axPos val="r"/>
        <c:numFmt formatCode="0%" sourceLinked="1"/>
        <c:majorTickMark val="none"/>
        <c:minorTickMark val="none"/>
        <c:tickLblPos val="none"/>
        <c:crossAx val="1932158144"/>
        <c:crosses val="autoZero"/>
        <c:crossBetween val="between"/>
      </c:valAx>
    </c:plotArea>
    <c:legend>
      <c:legendPos val="l"/>
      <c:layout>
        <c:manualLayout>
          <c:xMode val="edge"/>
          <c:yMode val="edge"/>
          <c:x val="1.4902205741573457E-2"/>
          <c:y val="0.2088041640500459"/>
          <c:w val="0.28227960382390932"/>
          <c:h val="0.69423216269745425"/>
        </c:manualLayout>
      </c:layout>
      <c:overlay val="0"/>
      <c:spPr>
        <a:noFill/>
        <a:ln w="25527">
          <a:noFill/>
        </a:ln>
      </c:spPr>
      <c:txPr>
        <a:bodyPr/>
        <a:lstStyle/>
        <a:p>
          <a:pPr algn="ctr" rtl="0">
            <a:defRPr lang="en-US"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c:spPr>
  <c:txPr>
    <a:bodyPr/>
    <a:lstStyle/>
    <a:p>
      <a:pPr>
        <a:defRPr sz="1809" b="1" i="0" u="none" strike="noStrike" baseline="0">
          <a:solidFill>
            <a:schemeClr val="tx1"/>
          </a:solidFill>
          <a:latin typeface="Arial"/>
          <a:ea typeface="Arial"/>
          <a:cs typeface="Arial"/>
        </a:defRPr>
      </a:pPr>
      <a:endParaRPr lang="en-US"/>
    </a:p>
  </c:txPr>
  <c:externalData r:id="rId1">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r>
              <a:rPr lang="en-GB" sz="1400" dirty="0">
                <a:solidFill>
                  <a:schemeClr val="tx1"/>
                </a:solidFill>
              </a:rPr>
              <a:t>You often see people on pedal or electric bikes failing to obey rules of the road </a:t>
            </a:r>
          </a:p>
        </c:rich>
      </c:tx>
      <c:layout>
        <c:manualLayout>
          <c:xMode val="edge"/>
          <c:yMode val="edge"/>
          <c:x val="0.12460344152844645"/>
          <c:y val="5.6278511573066833E-2"/>
        </c:manualLayout>
      </c:layout>
      <c:overlay val="0"/>
      <c:spPr>
        <a:noFill/>
        <a:ln>
          <a:noFill/>
        </a:ln>
        <a:effectLst/>
      </c:spPr>
      <c:txPr>
        <a:bodyPr rot="0" spcFirstLastPara="1" vertOverflow="ellipsis" vert="horz" wrap="square" anchor="ctr"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2.8285543822825391E-2"/>
          <c:y val="0.26166079474474685"/>
          <c:w val="0.94176120306963618"/>
          <c:h val="0.64270267488267863"/>
        </c:manualLayout>
      </c:layout>
      <c:barChart>
        <c:barDir val="col"/>
        <c:grouping val="percentStacked"/>
        <c:varyColors val="0"/>
        <c:ser>
          <c:idx val="8"/>
          <c:order val="0"/>
          <c:tx>
            <c:strRef>
              <c:f>Sheet1!$B$1</c:f>
              <c:strCache>
                <c:ptCount val="1"/>
                <c:pt idx="0">
                  <c:v>Disagree strongly (-2)</c:v>
                </c:pt>
              </c:strCache>
            </c:strRef>
          </c:tx>
          <c:spPr>
            <a:solidFill>
              <a:srgbClr val="FF0000"/>
            </a:solidFill>
            <a:ln>
              <a:noFill/>
            </a:ln>
            <a:effectLst/>
          </c:spPr>
          <c:invertIfNegative val="0"/>
          <c:dLbls>
            <c:delete val="1"/>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Sheet1!$B$2:$B$10</c:f>
              <c:numCache>
                <c:formatCode>General</c:formatCode>
                <c:ptCount val="9"/>
                <c:pt idx="0">
                  <c:v>3</c:v>
                </c:pt>
                <c:pt idx="1">
                  <c:v>1</c:v>
                </c:pt>
                <c:pt idx="2">
                  <c:v>1</c:v>
                </c:pt>
                <c:pt idx="3">
                  <c:v>1</c:v>
                </c:pt>
                <c:pt idx="4">
                  <c:v>1</c:v>
                </c:pt>
                <c:pt idx="5">
                  <c:v>0</c:v>
                </c:pt>
                <c:pt idx="6">
                  <c:v>2</c:v>
                </c:pt>
                <c:pt idx="7">
                  <c:v>2</c:v>
                </c:pt>
                <c:pt idx="8">
                  <c:v>2</c:v>
                </c:pt>
              </c:numCache>
            </c:numRef>
          </c:val>
          <c:extLst>
            <c:ext xmlns:c16="http://schemas.microsoft.com/office/drawing/2014/chart" uri="{C3380CC4-5D6E-409C-BE32-E72D297353CC}">
              <c16:uniqueId val="{00000006-1EF8-4F85-AE63-A575E59607B2}"/>
            </c:ext>
          </c:extLst>
        </c:ser>
        <c:ser>
          <c:idx val="0"/>
          <c:order val="1"/>
          <c:tx>
            <c:strRef>
              <c:f>Sheet1!$C$1</c:f>
              <c:strCache>
                <c:ptCount val="1"/>
                <c:pt idx="0">
                  <c:v>Disagree slightly (-1)</c:v>
                </c:pt>
              </c:strCache>
            </c:strRef>
          </c:tx>
          <c:spPr>
            <a:solidFill>
              <a:srgbClr val="FFC000"/>
            </a:solidFill>
            <a:ln>
              <a:noFill/>
            </a:ln>
            <a:effectLst/>
          </c:spPr>
          <c:invertIfNegative val="0"/>
          <c:dLbls>
            <c:dLbl>
              <c:idx val="7"/>
              <c:layout>
                <c:manualLayout>
                  <c:x val="-2.1210043591942093E-5"/>
                  <c:y val="-3.2227978850824898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9060-4AD2-865C-057CF2D8CD1A}"/>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Sheet1!$C$2:$C$10</c:f>
              <c:numCache>
                <c:formatCode>General</c:formatCode>
                <c:ptCount val="9"/>
                <c:pt idx="0">
                  <c:v>3</c:v>
                </c:pt>
                <c:pt idx="1">
                  <c:v>4</c:v>
                </c:pt>
                <c:pt idx="2">
                  <c:v>4</c:v>
                </c:pt>
                <c:pt idx="3">
                  <c:v>3</c:v>
                </c:pt>
                <c:pt idx="4">
                  <c:v>3</c:v>
                </c:pt>
                <c:pt idx="5">
                  <c:v>3</c:v>
                </c:pt>
                <c:pt idx="6">
                  <c:v>5</c:v>
                </c:pt>
                <c:pt idx="7">
                  <c:v>4</c:v>
                </c:pt>
                <c:pt idx="8">
                  <c:v>3</c:v>
                </c:pt>
              </c:numCache>
            </c:numRef>
          </c:val>
          <c:extLst>
            <c:ext xmlns:c16="http://schemas.microsoft.com/office/drawing/2014/chart" uri="{C3380CC4-5D6E-409C-BE32-E72D297353CC}">
              <c16:uniqueId val="{00000008-1EF8-4F85-AE63-A575E59607B2}"/>
            </c:ext>
          </c:extLst>
        </c:ser>
        <c:ser>
          <c:idx val="1"/>
          <c:order val="2"/>
          <c:tx>
            <c:strRef>
              <c:f>Sheet1!$D$1</c:f>
              <c:strCache>
                <c:ptCount val="1"/>
                <c:pt idx="0">
                  <c:v>Neither nor (0)</c:v>
                </c:pt>
              </c:strCache>
            </c:strRef>
          </c:tx>
          <c:spPr>
            <a:solidFill>
              <a:schemeClr val="bg1">
                <a:lumMod val="65000"/>
              </a:schemeClr>
            </a:solidFill>
            <a:ln>
              <a:noFill/>
            </a:ln>
            <a:effectLst/>
          </c:spPr>
          <c:invertIfNegative val="0"/>
          <c:dLbls>
            <c:dLbl>
              <c:idx val="8"/>
              <c:layout>
                <c:manualLayout>
                  <c:x val="-1.7263649856116368E-3"/>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9060-4AD2-865C-057CF2D8CD1A}"/>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Sheet1!$D$2:$D$10</c:f>
              <c:numCache>
                <c:formatCode>General</c:formatCode>
                <c:ptCount val="9"/>
                <c:pt idx="0">
                  <c:v>11</c:v>
                </c:pt>
                <c:pt idx="1">
                  <c:v>9</c:v>
                </c:pt>
                <c:pt idx="2">
                  <c:v>10</c:v>
                </c:pt>
                <c:pt idx="3">
                  <c:v>11</c:v>
                </c:pt>
                <c:pt idx="4">
                  <c:v>14</c:v>
                </c:pt>
                <c:pt idx="5">
                  <c:v>13</c:v>
                </c:pt>
                <c:pt idx="6">
                  <c:v>11</c:v>
                </c:pt>
                <c:pt idx="7">
                  <c:v>8</c:v>
                </c:pt>
                <c:pt idx="8">
                  <c:v>9</c:v>
                </c:pt>
              </c:numCache>
            </c:numRef>
          </c:val>
          <c:extLst>
            <c:ext xmlns:c16="http://schemas.microsoft.com/office/drawing/2014/chart" uri="{C3380CC4-5D6E-409C-BE32-E72D297353CC}">
              <c16:uniqueId val="{0000000A-1EF8-4F85-AE63-A575E59607B2}"/>
            </c:ext>
          </c:extLst>
        </c:ser>
        <c:ser>
          <c:idx val="2"/>
          <c:order val="3"/>
          <c:tx>
            <c:strRef>
              <c:f>Sheet1!$E$1</c:f>
              <c:strCache>
                <c:ptCount val="1"/>
                <c:pt idx="0">
                  <c:v>Agree slightly (+1)</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Sheet1!$E$2:$E$10</c:f>
              <c:numCache>
                <c:formatCode>General</c:formatCode>
                <c:ptCount val="9"/>
                <c:pt idx="0">
                  <c:v>29</c:v>
                </c:pt>
                <c:pt idx="1">
                  <c:v>30</c:v>
                </c:pt>
                <c:pt idx="2">
                  <c:v>28</c:v>
                </c:pt>
                <c:pt idx="3">
                  <c:v>30</c:v>
                </c:pt>
                <c:pt idx="4">
                  <c:v>30</c:v>
                </c:pt>
                <c:pt idx="5">
                  <c:v>30</c:v>
                </c:pt>
                <c:pt idx="6">
                  <c:v>32</c:v>
                </c:pt>
                <c:pt idx="7">
                  <c:v>27</c:v>
                </c:pt>
                <c:pt idx="8">
                  <c:v>26</c:v>
                </c:pt>
              </c:numCache>
            </c:numRef>
          </c:val>
          <c:extLst>
            <c:ext xmlns:c16="http://schemas.microsoft.com/office/drawing/2014/chart" uri="{C3380CC4-5D6E-409C-BE32-E72D297353CC}">
              <c16:uniqueId val="{0000000B-1EF8-4F85-AE63-A575E59607B2}"/>
            </c:ext>
          </c:extLst>
        </c:ser>
        <c:ser>
          <c:idx val="3"/>
          <c:order val="4"/>
          <c:tx>
            <c:strRef>
              <c:f>Sheet1!$F$1</c:f>
              <c:strCache>
                <c:ptCount val="1"/>
                <c:pt idx="0">
                  <c:v>Agree strongly (+2)</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Sheet1!$F$2:$F$10</c:f>
              <c:numCache>
                <c:formatCode>General</c:formatCode>
                <c:ptCount val="9"/>
                <c:pt idx="0">
                  <c:v>54</c:v>
                </c:pt>
                <c:pt idx="1">
                  <c:v>55</c:v>
                </c:pt>
                <c:pt idx="2">
                  <c:v>57</c:v>
                </c:pt>
                <c:pt idx="3">
                  <c:v>55</c:v>
                </c:pt>
                <c:pt idx="4">
                  <c:v>52</c:v>
                </c:pt>
                <c:pt idx="5">
                  <c:v>54</c:v>
                </c:pt>
                <c:pt idx="6">
                  <c:v>50</c:v>
                </c:pt>
                <c:pt idx="7">
                  <c:v>58</c:v>
                </c:pt>
                <c:pt idx="8">
                  <c:v>60</c:v>
                </c:pt>
              </c:numCache>
            </c:numRef>
          </c:val>
          <c:extLst>
            <c:ext xmlns:c16="http://schemas.microsoft.com/office/drawing/2014/chart" uri="{C3380CC4-5D6E-409C-BE32-E72D297353CC}">
              <c16:uniqueId val="{0000000C-1EF8-4F85-AE63-A575E59607B2}"/>
            </c:ext>
          </c:extLst>
        </c:ser>
        <c:dLbls>
          <c:showLegendKey val="0"/>
          <c:showVal val="1"/>
          <c:showCatName val="0"/>
          <c:showSerName val="0"/>
          <c:showPercent val="0"/>
          <c:showBubbleSize val="0"/>
        </c:dLbls>
        <c:gapWidth val="50"/>
        <c:overlap val="100"/>
        <c:axId val="1935899120"/>
        <c:axId val="1935891504"/>
      </c:barChart>
      <c:catAx>
        <c:axId val="193589912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1504"/>
        <c:crosses val="autoZero"/>
        <c:auto val="1"/>
        <c:lblAlgn val="ctr"/>
        <c:lblOffset val="100"/>
        <c:noMultiLvlLbl val="0"/>
      </c:catAx>
      <c:valAx>
        <c:axId val="193589150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912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sz="1300" b="0" i="0" u="none" strike="noStrike" kern="1200" spc="0" baseline="0" dirty="0" smtClean="0">
                <a:solidFill>
                  <a:schemeClr val="tx1"/>
                </a:solidFill>
                <a:latin typeface="+mn-lt"/>
                <a:ea typeface="+mn-ea"/>
                <a:cs typeface="+mn-cs"/>
              </a:defRPr>
            </a:pPr>
            <a:r>
              <a:rPr lang="en-US" sz="1300" b="0" i="0" u="none" strike="noStrike" kern="1200" spc="0" baseline="0" dirty="0">
                <a:solidFill>
                  <a:schemeClr val="tx1"/>
                </a:solidFill>
                <a:latin typeface="+mn-lt"/>
                <a:ea typeface="+mn-ea"/>
                <a:cs typeface="+mn-cs"/>
              </a:rPr>
              <a:t>Drivers should give people on pedal or electric bikes</a:t>
            </a:r>
          </a:p>
          <a:p>
            <a:pPr>
              <a:defRPr lang="en-US" sz="1300" b="0" i="0" u="none" strike="noStrike" kern="1200" spc="0" baseline="0" dirty="0" smtClean="0">
                <a:solidFill>
                  <a:schemeClr val="tx1"/>
                </a:solidFill>
                <a:latin typeface="+mn-lt"/>
                <a:ea typeface="+mn-ea"/>
                <a:cs typeface="+mn-cs"/>
              </a:defRPr>
            </a:pPr>
            <a:r>
              <a:rPr lang="en-US" sz="1300" b="0" i="0" u="none" strike="noStrike" kern="1200" spc="0" baseline="0" dirty="0">
                <a:solidFill>
                  <a:schemeClr val="tx1"/>
                </a:solidFill>
                <a:latin typeface="+mn-lt"/>
                <a:ea typeface="+mn-ea"/>
                <a:cs typeface="+mn-cs"/>
              </a:rPr>
              <a:t> at least 1.5 </a:t>
            </a:r>
            <a:r>
              <a:rPr lang="en-GB" sz="1300" b="0" i="0" u="none" strike="noStrike" kern="1200" spc="0" baseline="0" noProof="0" dirty="0">
                <a:solidFill>
                  <a:schemeClr val="tx1"/>
                </a:solidFill>
                <a:latin typeface="+mn-lt"/>
                <a:ea typeface="+mn-ea"/>
                <a:cs typeface="+mn-cs"/>
              </a:rPr>
              <a:t>metres</a:t>
            </a:r>
            <a:r>
              <a:rPr lang="en-US" sz="1300" b="0" i="0" u="none" strike="noStrike" kern="1200" spc="0" baseline="0" dirty="0">
                <a:solidFill>
                  <a:schemeClr val="tx1"/>
                </a:solidFill>
                <a:latin typeface="+mn-lt"/>
                <a:ea typeface="+mn-ea"/>
                <a:cs typeface="+mn-cs"/>
              </a:rPr>
              <a:t> when passing*</a:t>
            </a:r>
          </a:p>
        </c:rich>
      </c:tx>
      <c:layout>
        <c:manualLayout>
          <c:xMode val="edge"/>
          <c:yMode val="edge"/>
          <c:x val="0.33729053598076209"/>
          <c:y val="2.4607912148768195E-2"/>
        </c:manualLayout>
      </c:layout>
      <c:overlay val="0"/>
    </c:title>
    <c:autoTitleDeleted val="0"/>
    <c:plotArea>
      <c:layout>
        <c:manualLayout>
          <c:layoutTarget val="inner"/>
          <c:xMode val="edge"/>
          <c:yMode val="edge"/>
          <c:x val="0.27269177572506215"/>
          <c:y val="0.23231611221509654"/>
          <c:w val="0.70589156024000155"/>
          <c:h val="0.67879077057912218"/>
        </c:manualLayout>
      </c:layout>
      <c:barChart>
        <c:barDir val="col"/>
        <c:grouping val="percentStacked"/>
        <c:varyColors val="0"/>
        <c:ser>
          <c:idx val="8"/>
          <c:order val="0"/>
          <c:tx>
            <c:strRef>
              <c:f>Sheet1!$B$1</c:f>
              <c:strCache>
                <c:ptCount val="1"/>
                <c:pt idx="0">
                  <c:v>Disagree strongly</c:v>
                </c:pt>
              </c:strCache>
            </c:strRef>
          </c:tx>
          <c:spPr>
            <a:solidFill>
              <a:srgbClr val="FF0000"/>
            </a:solidFill>
            <a:ln w="25527">
              <a:noFill/>
            </a:ln>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2-A66D-41A4-9942-F9BCE8DC9799}"/>
                </c:ext>
              </c:extLst>
            </c:dLbl>
            <c:dLbl>
              <c:idx val="3"/>
              <c:delete val="1"/>
              <c:extLst>
                <c:ext xmlns:c15="http://schemas.microsoft.com/office/drawing/2012/chart" uri="{CE6537A1-D6FC-4f65-9D91-7224C49458BB}"/>
                <c:ext xmlns:c16="http://schemas.microsoft.com/office/drawing/2014/chart" uri="{C3380CC4-5D6E-409C-BE32-E72D297353CC}">
                  <c16:uniqueId val="{00000001-A66D-41A4-9942-F9BCE8DC9799}"/>
                </c:ext>
              </c:extLst>
            </c:dLbl>
            <c:dLbl>
              <c:idx val="4"/>
              <c:delete val="1"/>
              <c:extLst>
                <c:ext xmlns:c15="http://schemas.microsoft.com/office/drawing/2012/chart" uri="{CE6537A1-D6FC-4f65-9D91-7224C49458BB}"/>
                <c:ext xmlns:c16="http://schemas.microsoft.com/office/drawing/2014/chart" uri="{C3380CC4-5D6E-409C-BE32-E72D297353CC}">
                  <c16:uniqueId val="{00000000-EB4E-47D0-BD63-AE2FC5B4E343}"/>
                </c:ext>
              </c:extLst>
            </c:dLbl>
            <c:dLbl>
              <c:idx val="6"/>
              <c:delete val="1"/>
              <c:extLst>
                <c:ext xmlns:c15="http://schemas.microsoft.com/office/drawing/2012/chart" uri="{CE6537A1-D6FC-4f65-9D91-7224C49458BB}"/>
                <c:ext xmlns:c16="http://schemas.microsoft.com/office/drawing/2014/chart" uri="{C3380CC4-5D6E-409C-BE32-E72D297353CC}">
                  <c16:uniqueId val="{00000000-9F98-42D3-99CD-C25A33C3E7D4}"/>
                </c:ext>
              </c:extLst>
            </c:dLbl>
            <c:dLbl>
              <c:idx val="7"/>
              <c:delete val="1"/>
              <c:extLst>
                <c:ext xmlns:c15="http://schemas.microsoft.com/office/drawing/2012/chart" uri="{CE6537A1-D6FC-4f65-9D91-7224C49458BB}"/>
                <c:ext xmlns:c16="http://schemas.microsoft.com/office/drawing/2014/chart" uri="{C3380CC4-5D6E-409C-BE32-E72D297353CC}">
                  <c16:uniqueId val="{00000001-EB4E-47D0-BD63-AE2FC5B4E343}"/>
                </c:ext>
              </c:extLst>
            </c:dLbl>
            <c:numFmt formatCode="#,##0" sourceLinked="0"/>
            <c:spPr>
              <a:noFill/>
              <a:ln w="25527">
                <a:noFill/>
              </a:ln>
            </c:spPr>
            <c:txPr>
              <a:bodyPr/>
              <a:lstStyle/>
              <a:p>
                <a:pPr>
                  <a:defRPr sz="1000" b="0" i="0" u="none" strike="noStrike"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Sheet1!$B$2:$B$10</c:f>
              <c:numCache>
                <c:formatCode>General</c:formatCode>
                <c:ptCount val="9"/>
                <c:pt idx="0">
                  <c:v>2</c:v>
                </c:pt>
                <c:pt idx="1">
                  <c:v>3</c:v>
                </c:pt>
                <c:pt idx="2">
                  <c:v>1</c:v>
                </c:pt>
                <c:pt idx="3">
                  <c:v>0</c:v>
                </c:pt>
                <c:pt idx="4">
                  <c:v>1</c:v>
                </c:pt>
                <c:pt idx="5">
                  <c:v>0</c:v>
                </c:pt>
                <c:pt idx="6">
                  <c:v>0</c:v>
                </c:pt>
                <c:pt idx="7">
                  <c:v>1</c:v>
                </c:pt>
                <c:pt idx="8">
                  <c:v>3</c:v>
                </c:pt>
              </c:numCache>
            </c:numRef>
          </c:val>
          <c:extLst>
            <c:ext xmlns:c16="http://schemas.microsoft.com/office/drawing/2014/chart" uri="{C3380CC4-5D6E-409C-BE32-E72D297353CC}">
              <c16:uniqueId val="{00000002-25BC-4187-9E94-B8C2F396DCE5}"/>
            </c:ext>
          </c:extLst>
        </c:ser>
        <c:ser>
          <c:idx val="0"/>
          <c:order val="1"/>
          <c:tx>
            <c:strRef>
              <c:f>Sheet1!$C$1</c:f>
              <c:strCache>
                <c:ptCount val="1"/>
                <c:pt idx="0">
                  <c:v>Disagree slightly</c:v>
                </c:pt>
              </c:strCache>
            </c:strRef>
          </c:tx>
          <c:spPr>
            <a:solidFill>
              <a:srgbClr val="FFC000"/>
            </a:solidFill>
            <a:ln w="25527">
              <a:noFill/>
            </a:ln>
          </c:spPr>
          <c:invertIfNegative val="0"/>
          <c:dLbls>
            <c:numFmt formatCode="#,##0" sourceLinked="0"/>
            <c:spPr>
              <a:noFill/>
              <a:ln w="25527">
                <a:noFill/>
              </a:ln>
            </c:spPr>
            <c:txPr>
              <a:bodyPr/>
              <a:lstStyle/>
              <a:p>
                <a:pPr>
                  <a:defRPr sz="10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Sheet1!$C$2:$C$10</c:f>
              <c:numCache>
                <c:formatCode>General</c:formatCode>
                <c:ptCount val="9"/>
                <c:pt idx="0">
                  <c:v>2</c:v>
                </c:pt>
                <c:pt idx="1">
                  <c:v>2</c:v>
                </c:pt>
                <c:pt idx="2">
                  <c:v>3</c:v>
                </c:pt>
                <c:pt idx="3">
                  <c:v>3</c:v>
                </c:pt>
                <c:pt idx="4">
                  <c:v>2</c:v>
                </c:pt>
                <c:pt idx="5">
                  <c:v>2</c:v>
                </c:pt>
                <c:pt idx="6">
                  <c:v>2</c:v>
                </c:pt>
                <c:pt idx="7">
                  <c:v>3</c:v>
                </c:pt>
                <c:pt idx="8">
                  <c:v>4</c:v>
                </c:pt>
              </c:numCache>
            </c:numRef>
          </c:val>
          <c:extLst>
            <c:ext xmlns:c16="http://schemas.microsoft.com/office/drawing/2014/chart" uri="{C3380CC4-5D6E-409C-BE32-E72D297353CC}">
              <c16:uniqueId val="{00000004-25BC-4187-9E94-B8C2F396DCE5}"/>
            </c:ext>
          </c:extLst>
        </c:ser>
        <c:ser>
          <c:idx val="1"/>
          <c:order val="2"/>
          <c:tx>
            <c:strRef>
              <c:f>Sheet1!$D$1</c:f>
              <c:strCache>
                <c:ptCount val="1"/>
                <c:pt idx="0">
                  <c:v>Neither nor</c:v>
                </c:pt>
              </c:strCache>
            </c:strRef>
          </c:tx>
          <c:spPr>
            <a:solidFill>
              <a:srgbClr val="CBCBCB"/>
            </a:solidFill>
            <a:ln w="25527">
              <a:noFill/>
            </a:ln>
          </c:spPr>
          <c:invertIfNegative val="0"/>
          <c:dLbls>
            <c:numFmt formatCode="#,##0" sourceLinked="0"/>
            <c:spPr>
              <a:noFill/>
              <a:ln w="25527">
                <a:noFill/>
              </a:ln>
            </c:spPr>
            <c:txPr>
              <a:bodyPr/>
              <a:lstStyle/>
              <a:p>
                <a:pPr>
                  <a:defRPr sz="11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Sheet1!$D$2:$D$10</c:f>
              <c:numCache>
                <c:formatCode>General</c:formatCode>
                <c:ptCount val="9"/>
                <c:pt idx="0">
                  <c:v>7</c:v>
                </c:pt>
                <c:pt idx="1">
                  <c:v>5</c:v>
                </c:pt>
                <c:pt idx="2">
                  <c:v>9</c:v>
                </c:pt>
                <c:pt idx="3">
                  <c:v>11</c:v>
                </c:pt>
                <c:pt idx="4">
                  <c:v>10</c:v>
                </c:pt>
                <c:pt idx="5">
                  <c:v>8</c:v>
                </c:pt>
                <c:pt idx="6">
                  <c:v>12</c:v>
                </c:pt>
                <c:pt idx="7">
                  <c:v>3</c:v>
                </c:pt>
                <c:pt idx="8">
                  <c:v>4</c:v>
                </c:pt>
              </c:numCache>
            </c:numRef>
          </c:val>
          <c:extLst>
            <c:ext xmlns:c16="http://schemas.microsoft.com/office/drawing/2014/chart" uri="{C3380CC4-5D6E-409C-BE32-E72D297353CC}">
              <c16:uniqueId val="{00000005-25BC-4187-9E94-B8C2F396DCE5}"/>
            </c:ext>
          </c:extLst>
        </c:ser>
        <c:ser>
          <c:idx val="2"/>
          <c:order val="3"/>
          <c:tx>
            <c:strRef>
              <c:f>Sheet1!$E$1</c:f>
              <c:strCache>
                <c:ptCount val="1"/>
                <c:pt idx="0">
                  <c:v>Agree slightly</c:v>
                </c:pt>
              </c:strCache>
            </c:strRef>
          </c:tx>
          <c:spPr>
            <a:solidFill>
              <a:srgbClr val="92D050"/>
            </a:solidFill>
          </c:spPr>
          <c:invertIfNegative val="0"/>
          <c:dLbls>
            <c:numFmt formatCode="#,##0" sourceLinked="0"/>
            <c:spPr>
              <a:noFill/>
              <a:ln>
                <a:noFill/>
              </a:ln>
              <a:effectLst/>
            </c:spPr>
            <c:txPr>
              <a:bodyPr/>
              <a:lstStyle/>
              <a:p>
                <a:pPr>
                  <a:defRPr sz="1400" b="0">
                    <a:solidFill>
                      <a:schemeClr val="tx1">
                        <a:lumMod val="75000"/>
                      </a:schemeClr>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Sheet1!$E$2:$E$10</c:f>
              <c:numCache>
                <c:formatCode>General</c:formatCode>
                <c:ptCount val="9"/>
                <c:pt idx="0">
                  <c:v>32</c:v>
                </c:pt>
                <c:pt idx="1">
                  <c:v>32</c:v>
                </c:pt>
                <c:pt idx="2">
                  <c:v>26</c:v>
                </c:pt>
                <c:pt idx="3">
                  <c:v>23</c:v>
                </c:pt>
                <c:pt idx="4">
                  <c:v>27</c:v>
                </c:pt>
                <c:pt idx="5">
                  <c:v>22</c:v>
                </c:pt>
                <c:pt idx="6">
                  <c:v>26</c:v>
                </c:pt>
                <c:pt idx="7">
                  <c:v>25</c:v>
                </c:pt>
                <c:pt idx="8">
                  <c:v>17</c:v>
                </c:pt>
              </c:numCache>
            </c:numRef>
          </c:val>
          <c:extLst>
            <c:ext xmlns:c16="http://schemas.microsoft.com/office/drawing/2014/chart" uri="{C3380CC4-5D6E-409C-BE32-E72D297353CC}">
              <c16:uniqueId val="{00000006-25BC-4187-9E94-B8C2F396DCE5}"/>
            </c:ext>
          </c:extLst>
        </c:ser>
        <c:ser>
          <c:idx val="3"/>
          <c:order val="4"/>
          <c:tx>
            <c:strRef>
              <c:f>Sheet1!$F$1</c:f>
              <c:strCache>
                <c:ptCount val="1"/>
                <c:pt idx="0">
                  <c:v>Agree strongly</c:v>
                </c:pt>
              </c:strCache>
            </c:strRef>
          </c:tx>
          <c:spPr>
            <a:solidFill>
              <a:srgbClr val="00B050"/>
            </a:solidFill>
          </c:spPr>
          <c:invertIfNegative val="0"/>
          <c:dLbls>
            <c:numFmt formatCode="#,##0" sourceLinked="0"/>
            <c:spPr>
              <a:noFill/>
              <a:ln>
                <a:noFill/>
              </a:ln>
              <a:effectLst/>
            </c:spPr>
            <c:txPr>
              <a:bodyPr/>
              <a:lstStyle/>
              <a:p>
                <a:pPr>
                  <a:defRPr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Sheet1!$F$2:$F$10</c:f>
              <c:numCache>
                <c:formatCode>General</c:formatCode>
                <c:ptCount val="9"/>
                <c:pt idx="0">
                  <c:v>56</c:v>
                </c:pt>
                <c:pt idx="1">
                  <c:v>58</c:v>
                </c:pt>
                <c:pt idx="2">
                  <c:v>61</c:v>
                </c:pt>
                <c:pt idx="3">
                  <c:v>62</c:v>
                </c:pt>
                <c:pt idx="4">
                  <c:v>60</c:v>
                </c:pt>
                <c:pt idx="5">
                  <c:v>68</c:v>
                </c:pt>
                <c:pt idx="6">
                  <c:v>60</c:v>
                </c:pt>
                <c:pt idx="7">
                  <c:v>68</c:v>
                </c:pt>
                <c:pt idx="8">
                  <c:v>72</c:v>
                </c:pt>
              </c:numCache>
            </c:numRef>
          </c:val>
          <c:extLst>
            <c:ext xmlns:c16="http://schemas.microsoft.com/office/drawing/2014/chart" uri="{C3380CC4-5D6E-409C-BE32-E72D297353CC}">
              <c16:uniqueId val="{00000007-25BC-4187-9E94-B8C2F396DCE5}"/>
            </c:ext>
          </c:extLst>
        </c:ser>
        <c:dLbls>
          <c:showLegendKey val="0"/>
          <c:showVal val="1"/>
          <c:showCatName val="0"/>
          <c:showSerName val="0"/>
          <c:showPercent val="0"/>
          <c:showBubbleSize val="0"/>
        </c:dLbls>
        <c:gapWidth val="50"/>
        <c:overlap val="100"/>
        <c:axId val="1932158144"/>
        <c:axId val="1935897488"/>
      </c:barChart>
      <c:catAx>
        <c:axId val="1932158144"/>
        <c:scaling>
          <c:orientation val="maxMin"/>
        </c:scaling>
        <c:delete val="0"/>
        <c:axPos val="b"/>
        <c:numFmt formatCode="General" sourceLinked="1"/>
        <c:majorTickMark val="none"/>
        <c:minorTickMark val="none"/>
        <c:tickLblPos val="nextTo"/>
        <c:txPr>
          <a:bodyPr rot="0" vert="horz"/>
          <a:lstStyle/>
          <a:p>
            <a:pPr>
              <a:defRPr sz="1200" b="0" i="0" u="none" strike="noStrike" baseline="0">
                <a:solidFill>
                  <a:schemeClr val="tx1"/>
                </a:solidFill>
                <a:latin typeface="+mn-lt"/>
                <a:ea typeface="Arial"/>
                <a:cs typeface="Arial"/>
              </a:defRPr>
            </a:pPr>
            <a:endParaRPr lang="en-US"/>
          </a:p>
        </c:txPr>
        <c:crossAx val="1935897488"/>
        <c:crosses val="autoZero"/>
        <c:auto val="1"/>
        <c:lblAlgn val="ctr"/>
        <c:lblOffset val="100"/>
        <c:tickLblSkip val="1"/>
        <c:noMultiLvlLbl val="0"/>
      </c:catAx>
      <c:valAx>
        <c:axId val="1935897488"/>
        <c:scaling>
          <c:orientation val="minMax"/>
        </c:scaling>
        <c:delete val="1"/>
        <c:axPos val="r"/>
        <c:numFmt formatCode="0%" sourceLinked="1"/>
        <c:majorTickMark val="none"/>
        <c:minorTickMark val="none"/>
        <c:tickLblPos val="none"/>
        <c:crossAx val="1932158144"/>
        <c:crosses val="autoZero"/>
        <c:crossBetween val="between"/>
      </c:valAx>
    </c:plotArea>
    <c:legend>
      <c:legendPos val="l"/>
      <c:layout>
        <c:manualLayout>
          <c:xMode val="edge"/>
          <c:yMode val="edge"/>
          <c:x val="1.4902205741573457E-2"/>
          <c:y val="0.2088041640500459"/>
          <c:w val="0.30564326192464919"/>
          <c:h val="0.69423216269745425"/>
        </c:manualLayout>
      </c:layout>
      <c:overlay val="0"/>
      <c:spPr>
        <a:noFill/>
        <a:ln w="25527">
          <a:noFill/>
        </a:ln>
      </c:spPr>
      <c:txPr>
        <a:bodyPr/>
        <a:lstStyle/>
        <a:p>
          <a:pPr algn="ctr" rtl="0">
            <a:defRPr lang="en-US"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c:spPr>
  <c:txPr>
    <a:bodyPr/>
    <a:lstStyle/>
    <a:p>
      <a:pPr>
        <a:defRPr sz="1809" b="1" i="0" u="none" strike="noStrike" baseline="0">
          <a:solidFill>
            <a:schemeClr val="tx1"/>
          </a:solidFill>
          <a:latin typeface="Arial"/>
          <a:ea typeface="Arial"/>
          <a:cs typeface="Arial"/>
        </a:defRPr>
      </a:pPr>
      <a:endParaRPr lang="en-US"/>
    </a:p>
  </c:txPr>
  <c:externalData r:id="rId1">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b" anchorCtr="1"/>
          <a:lstStyle/>
          <a:p>
            <a:pPr>
              <a:defRPr sz="1400" b="0" i="0" u="none" strike="noStrike" kern="1200" spc="0" baseline="0">
                <a:solidFill>
                  <a:schemeClr val="tx1"/>
                </a:solidFill>
                <a:latin typeface="+mn-lt"/>
                <a:ea typeface="+mn-ea"/>
                <a:cs typeface="+mn-cs"/>
              </a:defRPr>
            </a:pPr>
            <a:r>
              <a:rPr lang="en-GB" sz="1400" dirty="0">
                <a:solidFill>
                  <a:schemeClr val="tx1"/>
                </a:solidFill>
              </a:rPr>
              <a:t>Drivers need to show more consideration </a:t>
            </a:r>
          </a:p>
          <a:p>
            <a:pPr>
              <a:defRPr sz="1400">
                <a:solidFill>
                  <a:schemeClr val="tx1"/>
                </a:solidFill>
              </a:defRPr>
            </a:pPr>
            <a:r>
              <a:rPr lang="en-GB" sz="1400" dirty="0">
                <a:solidFill>
                  <a:schemeClr val="tx1"/>
                </a:solidFill>
              </a:rPr>
              <a:t>to people on pedal or electric bikes</a:t>
            </a:r>
          </a:p>
        </c:rich>
      </c:tx>
      <c:layout>
        <c:manualLayout>
          <c:xMode val="edge"/>
          <c:yMode val="edge"/>
          <c:x val="0.37200320994081293"/>
          <c:y val="6.4708331019288686E-3"/>
        </c:manualLayout>
      </c:layout>
      <c:overlay val="0"/>
      <c:spPr>
        <a:noFill/>
        <a:ln>
          <a:noFill/>
        </a:ln>
        <a:effectLst/>
      </c:spPr>
      <c:txPr>
        <a:bodyPr rot="0" spcFirstLastPara="1" vertOverflow="ellipsis" vert="horz" wrap="square" anchor="b" anchorCtr="1"/>
        <a:lstStyle/>
        <a:p>
          <a:pPr>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27807803102224582"/>
          <c:y val="0.22382611699571961"/>
          <c:w val="0.70720254737270749"/>
          <c:h val="0.68329551887164974"/>
        </c:manualLayout>
      </c:layout>
      <c:barChart>
        <c:barDir val="col"/>
        <c:grouping val="percentStacked"/>
        <c:varyColors val="0"/>
        <c:ser>
          <c:idx val="8"/>
          <c:order val="0"/>
          <c:tx>
            <c:strRef>
              <c:f>Sheet1!$B$1</c:f>
              <c:strCache>
                <c:ptCount val="1"/>
                <c:pt idx="0">
                  <c:v>Disagree strongly</c:v>
                </c:pt>
              </c:strCache>
            </c:strRef>
          </c:tx>
          <c:spPr>
            <a:solidFill>
              <a:srgbClr val="FF000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0-6ED7-41EB-BE0E-9958151840F1}"/>
                </c:ext>
              </c:extLst>
            </c:dLbl>
            <c:dLbl>
              <c:idx val="5"/>
              <c:delete val="1"/>
              <c:extLst>
                <c:ext xmlns:c15="http://schemas.microsoft.com/office/drawing/2012/chart" uri="{CE6537A1-D6FC-4f65-9D91-7224C49458BB}"/>
                <c:ext xmlns:c16="http://schemas.microsoft.com/office/drawing/2014/chart" uri="{C3380CC4-5D6E-409C-BE32-E72D297353CC}">
                  <c16:uniqueId val="{00000000-2A72-45AB-963A-42222636CEBB}"/>
                </c:ext>
              </c:extLst>
            </c:dLbl>
            <c:dLbl>
              <c:idx val="6"/>
              <c:delete val="1"/>
              <c:extLst>
                <c:ext xmlns:c15="http://schemas.microsoft.com/office/drawing/2012/chart" uri="{CE6537A1-D6FC-4f65-9D91-7224C49458BB}"/>
                <c:ext xmlns:c16="http://schemas.microsoft.com/office/drawing/2014/chart" uri="{C3380CC4-5D6E-409C-BE32-E72D297353CC}">
                  <c16:uniqueId val="{00000002-2A72-45AB-963A-42222636CEBB}"/>
                </c:ext>
              </c:extLst>
            </c:dLbl>
            <c:dLbl>
              <c:idx val="7"/>
              <c:delete val="1"/>
              <c:extLst>
                <c:ext xmlns:c15="http://schemas.microsoft.com/office/drawing/2012/chart" uri="{CE6537A1-D6FC-4f65-9D91-7224C49458BB}"/>
                <c:ext xmlns:c16="http://schemas.microsoft.com/office/drawing/2014/chart" uri="{C3380CC4-5D6E-409C-BE32-E72D297353CC}">
                  <c16:uniqueId val="{00000000-9ED6-478B-875E-E402A02A9714}"/>
                </c:ext>
              </c:extLst>
            </c:dLbl>
            <c:dLbl>
              <c:idx val="8"/>
              <c:delete val="1"/>
              <c:extLst>
                <c:ext xmlns:c15="http://schemas.microsoft.com/office/drawing/2012/chart" uri="{CE6537A1-D6FC-4f65-9D91-7224C49458BB}"/>
                <c:ext xmlns:c16="http://schemas.microsoft.com/office/drawing/2014/chart" uri="{C3380CC4-5D6E-409C-BE32-E72D297353CC}">
                  <c16:uniqueId val="{00000001-2A72-45AB-963A-42222636CEBB}"/>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Sheet1!$B$2:$B$10</c:f>
              <c:numCache>
                <c:formatCode>General</c:formatCode>
                <c:ptCount val="9"/>
                <c:pt idx="0">
                  <c:v>4</c:v>
                </c:pt>
                <c:pt idx="1">
                  <c:v>4</c:v>
                </c:pt>
                <c:pt idx="2">
                  <c:v>3</c:v>
                </c:pt>
                <c:pt idx="3">
                  <c:v>2</c:v>
                </c:pt>
                <c:pt idx="4">
                  <c:v>3</c:v>
                </c:pt>
                <c:pt idx="5">
                  <c:v>2</c:v>
                </c:pt>
                <c:pt idx="6">
                  <c:v>1</c:v>
                </c:pt>
                <c:pt idx="7">
                  <c:v>2</c:v>
                </c:pt>
                <c:pt idx="8">
                  <c:v>4</c:v>
                </c:pt>
              </c:numCache>
            </c:numRef>
          </c:val>
          <c:extLst>
            <c:ext xmlns:c16="http://schemas.microsoft.com/office/drawing/2014/chart" uri="{C3380CC4-5D6E-409C-BE32-E72D297353CC}">
              <c16:uniqueId val="{00000001-4868-4CC4-8036-70B8584DA228}"/>
            </c:ext>
          </c:extLst>
        </c:ser>
        <c:ser>
          <c:idx val="0"/>
          <c:order val="1"/>
          <c:tx>
            <c:strRef>
              <c:f>Sheet1!$C$1</c:f>
              <c:strCache>
                <c:ptCount val="1"/>
                <c:pt idx="0">
                  <c:v>Disagree slightly</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Sheet1!$C$2:$C$10</c:f>
              <c:numCache>
                <c:formatCode>General</c:formatCode>
                <c:ptCount val="9"/>
                <c:pt idx="0">
                  <c:v>4</c:v>
                </c:pt>
                <c:pt idx="1">
                  <c:v>8</c:v>
                </c:pt>
                <c:pt idx="2">
                  <c:v>7</c:v>
                </c:pt>
                <c:pt idx="3">
                  <c:v>5</c:v>
                </c:pt>
                <c:pt idx="4">
                  <c:v>6</c:v>
                </c:pt>
                <c:pt idx="5">
                  <c:v>5</c:v>
                </c:pt>
                <c:pt idx="6">
                  <c:v>3</c:v>
                </c:pt>
                <c:pt idx="7">
                  <c:v>4</c:v>
                </c:pt>
                <c:pt idx="8">
                  <c:v>3</c:v>
                </c:pt>
              </c:numCache>
            </c:numRef>
          </c:val>
          <c:extLst>
            <c:ext xmlns:c16="http://schemas.microsoft.com/office/drawing/2014/chart" uri="{C3380CC4-5D6E-409C-BE32-E72D297353CC}">
              <c16:uniqueId val="{00000003-4868-4CC4-8036-70B8584DA228}"/>
            </c:ext>
          </c:extLst>
        </c:ser>
        <c:ser>
          <c:idx val="1"/>
          <c:order val="2"/>
          <c:tx>
            <c:strRef>
              <c:f>Sheet1!$D$1</c:f>
              <c:strCache>
                <c:ptCount val="1"/>
                <c:pt idx="0">
                  <c:v>Neither nor</c:v>
                </c:pt>
              </c:strCache>
            </c:strRef>
          </c:tx>
          <c:spPr>
            <a:solidFill>
              <a:schemeClr val="bg1">
                <a:lumMod val="65000"/>
              </a:schemeClr>
            </a:solidFill>
            <a:ln>
              <a:noFill/>
            </a:ln>
            <a:effectLst/>
          </c:spPr>
          <c:invertIfNegative val="0"/>
          <c:dLbls>
            <c:dLbl>
              <c:idx val="7"/>
              <c:layout>
                <c:manualLayout>
                  <c:x val="2.0007110527081324E-7"/>
                  <c:y val="9.202453987729949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ED7-41EB-BE0E-9958151840F1}"/>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Sheet1!$D$2:$D$10</c:f>
              <c:numCache>
                <c:formatCode>General</c:formatCode>
                <c:ptCount val="9"/>
                <c:pt idx="0">
                  <c:v>18</c:v>
                </c:pt>
                <c:pt idx="1">
                  <c:v>20</c:v>
                </c:pt>
                <c:pt idx="2">
                  <c:v>22</c:v>
                </c:pt>
                <c:pt idx="3">
                  <c:v>21</c:v>
                </c:pt>
                <c:pt idx="4">
                  <c:v>21</c:v>
                </c:pt>
                <c:pt idx="5">
                  <c:v>13</c:v>
                </c:pt>
                <c:pt idx="6">
                  <c:v>18</c:v>
                </c:pt>
                <c:pt idx="7">
                  <c:v>9</c:v>
                </c:pt>
                <c:pt idx="8">
                  <c:v>10</c:v>
                </c:pt>
              </c:numCache>
            </c:numRef>
          </c:val>
          <c:extLst>
            <c:ext xmlns:c16="http://schemas.microsoft.com/office/drawing/2014/chart" uri="{C3380CC4-5D6E-409C-BE32-E72D297353CC}">
              <c16:uniqueId val="{00000004-4868-4CC4-8036-70B8584DA228}"/>
            </c:ext>
          </c:extLst>
        </c:ser>
        <c:ser>
          <c:idx val="2"/>
          <c:order val="3"/>
          <c:tx>
            <c:strRef>
              <c:f>Sheet1!$E$1</c:f>
              <c:strCache>
                <c:ptCount val="1"/>
                <c:pt idx="0">
                  <c:v>Agree slightly</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Sheet1!$E$2:$E$10</c:f>
              <c:numCache>
                <c:formatCode>General</c:formatCode>
                <c:ptCount val="9"/>
                <c:pt idx="0">
                  <c:v>38</c:v>
                </c:pt>
                <c:pt idx="1">
                  <c:v>34</c:v>
                </c:pt>
                <c:pt idx="2">
                  <c:v>33</c:v>
                </c:pt>
                <c:pt idx="3">
                  <c:v>35</c:v>
                </c:pt>
                <c:pt idx="4">
                  <c:v>31</c:v>
                </c:pt>
                <c:pt idx="5">
                  <c:v>38</c:v>
                </c:pt>
                <c:pt idx="6">
                  <c:v>39</c:v>
                </c:pt>
                <c:pt idx="7">
                  <c:v>33</c:v>
                </c:pt>
                <c:pt idx="8">
                  <c:v>27</c:v>
                </c:pt>
              </c:numCache>
            </c:numRef>
          </c:val>
          <c:extLst>
            <c:ext xmlns:c16="http://schemas.microsoft.com/office/drawing/2014/chart" uri="{C3380CC4-5D6E-409C-BE32-E72D297353CC}">
              <c16:uniqueId val="{00000005-4868-4CC4-8036-70B8584DA228}"/>
            </c:ext>
          </c:extLst>
        </c:ser>
        <c:ser>
          <c:idx val="3"/>
          <c:order val="4"/>
          <c:tx>
            <c:strRef>
              <c:f>Sheet1!$F$1</c:f>
              <c:strCache>
                <c:ptCount val="1"/>
                <c:pt idx="0">
                  <c:v>Agree strongly</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Sheet1!$F$2:$F$10</c:f>
              <c:numCache>
                <c:formatCode>General</c:formatCode>
                <c:ptCount val="9"/>
                <c:pt idx="0">
                  <c:v>36</c:v>
                </c:pt>
                <c:pt idx="1">
                  <c:v>34</c:v>
                </c:pt>
                <c:pt idx="2">
                  <c:v>34</c:v>
                </c:pt>
                <c:pt idx="3">
                  <c:v>37</c:v>
                </c:pt>
                <c:pt idx="4">
                  <c:v>39</c:v>
                </c:pt>
                <c:pt idx="5">
                  <c:v>43</c:v>
                </c:pt>
                <c:pt idx="6">
                  <c:v>39</c:v>
                </c:pt>
                <c:pt idx="7">
                  <c:v>52</c:v>
                </c:pt>
                <c:pt idx="8">
                  <c:v>56</c:v>
                </c:pt>
              </c:numCache>
            </c:numRef>
          </c:val>
          <c:extLst>
            <c:ext xmlns:c16="http://schemas.microsoft.com/office/drawing/2014/chart" uri="{C3380CC4-5D6E-409C-BE32-E72D297353CC}">
              <c16:uniqueId val="{00000006-4868-4CC4-8036-70B8584DA228}"/>
            </c:ext>
          </c:extLst>
        </c:ser>
        <c:dLbls>
          <c:showLegendKey val="0"/>
          <c:showVal val="1"/>
          <c:showCatName val="0"/>
          <c:showSerName val="0"/>
          <c:showPercent val="0"/>
          <c:showBubbleSize val="0"/>
        </c:dLbls>
        <c:gapWidth val="45"/>
        <c:overlap val="100"/>
        <c:axId val="1935892048"/>
        <c:axId val="1935898032"/>
      </c:barChart>
      <c:catAx>
        <c:axId val="193589204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8032"/>
        <c:crosses val="autoZero"/>
        <c:auto val="1"/>
        <c:lblAlgn val="ctr"/>
        <c:lblOffset val="100"/>
        <c:noMultiLvlLbl val="0"/>
      </c:catAx>
      <c:valAx>
        <c:axId val="193589803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2048"/>
        <c:crosses val="autoZero"/>
        <c:crossBetween val="between"/>
      </c:valAx>
      <c:spPr>
        <a:noFill/>
        <a:ln>
          <a:noFill/>
        </a:ln>
        <a:effectLst/>
      </c:spPr>
    </c:plotArea>
    <c:legend>
      <c:legendPos val="l"/>
      <c:layout>
        <c:manualLayout>
          <c:xMode val="edge"/>
          <c:yMode val="edge"/>
          <c:x val="1.524541822163597E-2"/>
          <c:y val="0.22831336650403361"/>
          <c:w val="0.27378259601615129"/>
          <c:h val="0.5822019990288654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b" anchorCtr="1"/>
          <a:lstStyle/>
          <a:p>
            <a:pPr lvl="1" algn="ctr" rtl="0">
              <a:defRPr sz="1400" b="0" i="0" u="none" strike="noStrike" kern="1200" spc="0" baseline="0">
                <a:solidFill>
                  <a:schemeClr val="tx1"/>
                </a:solidFill>
                <a:latin typeface="+mn-lt"/>
                <a:ea typeface="+mn-ea"/>
                <a:cs typeface="+mn-cs"/>
              </a:defRPr>
            </a:pPr>
            <a:r>
              <a:rPr lang="en-US" sz="1400" dirty="0">
                <a:solidFill>
                  <a:schemeClr val="tx1"/>
                </a:solidFill>
              </a:rPr>
              <a:t>People on pedal or electric bikes need to show more consideration to drivers</a:t>
            </a:r>
          </a:p>
        </c:rich>
      </c:tx>
      <c:layout>
        <c:manualLayout>
          <c:xMode val="edge"/>
          <c:yMode val="edge"/>
          <c:x val="0.11529108050551444"/>
          <c:y val="5.2912752136735679E-2"/>
        </c:manualLayout>
      </c:layout>
      <c:overlay val="0"/>
      <c:spPr>
        <a:noFill/>
        <a:ln w="6350">
          <a:noFill/>
        </a:ln>
        <a:effectLst/>
      </c:spPr>
      <c:txPr>
        <a:bodyPr rot="0" spcFirstLastPara="1" vertOverflow="ellipsis" vert="horz" wrap="square" anchor="b" anchorCtr="1"/>
        <a:lstStyle/>
        <a:p>
          <a:pPr lvl="1" algn="ctr" rtl="0">
            <a:defRPr sz="14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7415112693198765E-2"/>
          <c:y val="0.26377505658277817"/>
          <c:w val="0.90516977461360248"/>
          <c:h val="0.64845248117980114"/>
        </c:manualLayout>
      </c:layout>
      <c:barChart>
        <c:barDir val="col"/>
        <c:grouping val="percentStacked"/>
        <c:varyColors val="0"/>
        <c:ser>
          <c:idx val="8"/>
          <c:order val="0"/>
          <c:tx>
            <c:strRef>
              <c:f>Sheet1!$B$1</c:f>
              <c:strCache>
                <c:ptCount val="1"/>
                <c:pt idx="0">
                  <c:v>Disagree strongly (-2)</c:v>
                </c:pt>
              </c:strCache>
            </c:strRef>
          </c:tx>
          <c:spPr>
            <a:solidFill>
              <a:srgbClr val="FF0000"/>
            </a:solidFill>
            <a:ln>
              <a:noFill/>
            </a:ln>
            <a:effectLst/>
          </c:spPr>
          <c:invertIfNegative val="0"/>
          <c:dLbls>
            <c:dLbl>
              <c:idx val="2"/>
              <c:delete val="1"/>
              <c:extLst>
                <c:ext xmlns:c15="http://schemas.microsoft.com/office/drawing/2012/chart" uri="{CE6537A1-D6FC-4f65-9D91-7224C49458BB}"/>
                <c:ext xmlns:c16="http://schemas.microsoft.com/office/drawing/2014/chart" uri="{C3380CC4-5D6E-409C-BE32-E72D297353CC}">
                  <c16:uniqueId val="{00000001-C0F7-459A-98A1-F42F7AA1DB39}"/>
                </c:ext>
              </c:extLst>
            </c:dLbl>
            <c:dLbl>
              <c:idx val="3"/>
              <c:delete val="1"/>
              <c:extLst>
                <c:ext xmlns:c15="http://schemas.microsoft.com/office/drawing/2012/chart" uri="{CE6537A1-D6FC-4f65-9D91-7224C49458BB}"/>
                <c:ext xmlns:c16="http://schemas.microsoft.com/office/drawing/2014/chart" uri="{C3380CC4-5D6E-409C-BE32-E72D297353CC}">
                  <c16:uniqueId val="{00000002-C0F7-459A-98A1-F42F7AA1DB39}"/>
                </c:ext>
              </c:extLst>
            </c:dLbl>
            <c:dLbl>
              <c:idx val="4"/>
              <c:delete val="1"/>
              <c:extLst>
                <c:ext xmlns:c15="http://schemas.microsoft.com/office/drawing/2012/chart" uri="{CE6537A1-D6FC-4f65-9D91-7224C49458BB}"/>
                <c:ext xmlns:c16="http://schemas.microsoft.com/office/drawing/2014/chart" uri="{C3380CC4-5D6E-409C-BE32-E72D297353CC}">
                  <c16:uniqueId val="{00000004-C0F7-459A-98A1-F42F7AA1DB39}"/>
                </c:ext>
              </c:extLst>
            </c:dLbl>
            <c:dLbl>
              <c:idx val="5"/>
              <c:delete val="1"/>
              <c:extLst>
                <c:ext xmlns:c15="http://schemas.microsoft.com/office/drawing/2012/chart" uri="{CE6537A1-D6FC-4f65-9D91-7224C49458BB}"/>
                <c:ext xmlns:c16="http://schemas.microsoft.com/office/drawing/2014/chart" uri="{C3380CC4-5D6E-409C-BE32-E72D297353CC}">
                  <c16:uniqueId val="{00000003-C0F7-459A-98A1-F42F7AA1DB39}"/>
                </c:ext>
              </c:extLst>
            </c:dLbl>
            <c:dLbl>
              <c:idx val="6"/>
              <c:delete val="1"/>
              <c:extLst>
                <c:ext xmlns:c15="http://schemas.microsoft.com/office/drawing/2012/chart" uri="{CE6537A1-D6FC-4f65-9D91-7224C49458BB}"/>
                <c:ext xmlns:c16="http://schemas.microsoft.com/office/drawing/2014/chart" uri="{C3380CC4-5D6E-409C-BE32-E72D297353CC}">
                  <c16:uniqueId val="{00000000-C0F7-459A-98A1-F42F7AA1DB39}"/>
                </c:ext>
              </c:extLst>
            </c:dLbl>
            <c:dLbl>
              <c:idx val="7"/>
              <c:delete val="1"/>
              <c:extLst>
                <c:ext xmlns:c15="http://schemas.microsoft.com/office/drawing/2012/chart" uri="{CE6537A1-D6FC-4f65-9D91-7224C49458BB}"/>
                <c:ext xmlns:c16="http://schemas.microsoft.com/office/drawing/2014/chart" uri="{C3380CC4-5D6E-409C-BE32-E72D297353CC}">
                  <c16:uniqueId val="{00000000-BBD3-4A8A-BBBF-6088796E8944}"/>
                </c:ext>
              </c:extLst>
            </c:dLbl>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Sheet1!$B$2:$B$10</c:f>
              <c:numCache>
                <c:formatCode>General</c:formatCode>
                <c:ptCount val="9"/>
                <c:pt idx="0">
                  <c:v>2</c:v>
                </c:pt>
                <c:pt idx="1">
                  <c:v>3</c:v>
                </c:pt>
                <c:pt idx="2">
                  <c:v>2</c:v>
                </c:pt>
                <c:pt idx="3">
                  <c:v>1</c:v>
                </c:pt>
                <c:pt idx="4">
                  <c:v>1</c:v>
                </c:pt>
                <c:pt idx="5">
                  <c:v>2</c:v>
                </c:pt>
                <c:pt idx="6">
                  <c:v>2</c:v>
                </c:pt>
                <c:pt idx="7">
                  <c:v>1</c:v>
                </c:pt>
                <c:pt idx="8">
                  <c:v>3</c:v>
                </c:pt>
              </c:numCache>
            </c:numRef>
          </c:val>
          <c:extLst>
            <c:ext xmlns:c16="http://schemas.microsoft.com/office/drawing/2014/chart" uri="{C3380CC4-5D6E-409C-BE32-E72D297353CC}">
              <c16:uniqueId val="{00000000-3DAF-46BF-82DE-AE3598AC50B1}"/>
            </c:ext>
          </c:extLst>
        </c:ser>
        <c:ser>
          <c:idx val="0"/>
          <c:order val="1"/>
          <c:tx>
            <c:strRef>
              <c:f>Sheet1!$C$1</c:f>
              <c:strCache>
                <c:ptCount val="1"/>
                <c:pt idx="0">
                  <c:v>Disagree slightly (-1)</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Sheet1!$C$2:$C$10</c:f>
              <c:numCache>
                <c:formatCode>General</c:formatCode>
                <c:ptCount val="9"/>
                <c:pt idx="0">
                  <c:v>4</c:v>
                </c:pt>
                <c:pt idx="1">
                  <c:v>5</c:v>
                </c:pt>
                <c:pt idx="2">
                  <c:v>5</c:v>
                </c:pt>
                <c:pt idx="3">
                  <c:v>4</c:v>
                </c:pt>
                <c:pt idx="4">
                  <c:v>3</c:v>
                </c:pt>
                <c:pt idx="5">
                  <c:v>4</c:v>
                </c:pt>
                <c:pt idx="6">
                  <c:v>6</c:v>
                </c:pt>
                <c:pt idx="7">
                  <c:v>5</c:v>
                </c:pt>
                <c:pt idx="8">
                  <c:v>4</c:v>
                </c:pt>
              </c:numCache>
            </c:numRef>
          </c:val>
          <c:extLst>
            <c:ext xmlns:c16="http://schemas.microsoft.com/office/drawing/2014/chart" uri="{C3380CC4-5D6E-409C-BE32-E72D297353CC}">
              <c16:uniqueId val="{00000001-3DAF-46BF-82DE-AE3598AC50B1}"/>
            </c:ext>
          </c:extLst>
        </c:ser>
        <c:ser>
          <c:idx val="1"/>
          <c:order val="2"/>
          <c:tx>
            <c:strRef>
              <c:f>Sheet1!$D$1</c:f>
              <c:strCache>
                <c:ptCount val="1"/>
                <c:pt idx="0">
                  <c:v>Neither nor (0)</c:v>
                </c:pt>
              </c:strCache>
            </c:strRef>
          </c:tx>
          <c:spPr>
            <a:solidFill>
              <a:schemeClr val="bg1">
                <a:lumMod val="65000"/>
              </a:schemeClr>
            </a:solidFill>
            <a:ln>
              <a:noFill/>
            </a:ln>
            <a:effectLst/>
          </c:spPr>
          <c:invertIfNegative val="0"/>
          <c:dLbls>
            <c:dLbl>
              <c:idx val="7"/>
              <c:layout>
                <c:manualLayout>
                  <c:x val="-4.310125383614396E-3"/>
                  <c:y val="-1.1152324323901231E-16"/>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BD3-4A8A-BBBF-6088796E8944}"/>
                </c:ext>
              </c:extLst>
            </c:dLbl>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Sheet1!$D$2:$D$10</c:f>
              <c:numCache>
                <c:formatCode>General</c:formatCode>
                <c:ptCount val="9"/>
                <c:pt idx="0">
                  <c:v>17</c:v>
                </c:pt>
                <c:pt idx="1">
                  <c:v>14</c:v>
                </c:pt>
                <c:pt idx="2">
                  <c:v>15</c:v>
                </c:pt>
                <c:pt idx="3">
                  <c:v>16</c:v>
                </c:pt>
                <c:pt idx="4">
                  <c:v>21</c:v>
                </c:pt>
                <c:pt idx="5">
                  <c:v>19</c:v>
                </c:pt>
                <c:pt idx="6">
                  <c:v>20</c:v>
                </c:pt>
                <c:pt idx="7">
                  <c:v>7</c:v>
                </c:pt>
                <c:pt idx="8">
                  <c:v>12</c:v>
                </c:pt>
              </c:numCache>
            </c:numRef>
          </c:val>
          <c:extLst>
            <c:ext xmlns:c16="http://schemas.microsoft.com/office/drawing/2014/chart" uri="{C3380CC4-5D6E-409C-BE32-E72D297353CC}">
              <c16:uniqueId val="{00000002-3DAF-46BF-82DE-AE3598AC50B1}"/>
            </c:ext>
          </c:extLst>
        </c:ser>
        <c:ser>
          <c:idx val="2"/>
          <c:order val="3"/>
          <c:tx>
            <c:strRef>
              <c:f>Sheet1!$E$1</c:f>
              <c:strCache>
                <c:ptCount val="1"/>
                <c:pt idx="0">
                  <c:v>Agree slightly (+1)</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Sheet1!$E$2:$E$10</c:f>
              <c:numCache>
                <c:formatCode>General</c:formatCode>
                <c:ptCount val="9"/>
                <c:pt idx="0">
                  <c:v>30</c:v>
                </c:pt>
                <c:pt idx="1">
                  <c:v>34</c:v>
                </c:pt>
                <c:pt idx="2">
                  <c:v>29</c:v>
                </c:pt>
                <c:pt idx="3">
                  <c:v>38</c:v>
                </c:pt>
                <c:pt idx="4">
                  <c:v>36</c:v>
                </c:pt>
                <c:pt idx="5">
                  <c:v>35</c:v>
                </c:pt>
                <c:pt idx="6">
                  <c:v>36</c:v>
                </c:pt>
                <c:pt idx="7">
                  <c:v>30</c:v>
                </c:pt>
                <c:pt idx="8">
                  <c:v>23</c:v>
                </c:pt>
              </c:numCache>
            </c:numRef>
          </c:val>
          <c:extLst>
            <c:ext xmlns:c16="http://schemas.microsoft.com/office/drawing/2014/chart" uri="{C3380CC4-5D6E-409C-BE32-E72D297353CC}">
              <c16:uniqueId val="{00000003-3DAF-46BF-82DE-AE3598AC50B1}"/>
            </c:ext>
          </c:extLst>
        </c:ser>
        <c:ser>
          <c:idx val="3"/>
          <c:order val="4"/>
          <c:tx>
            <c:strRef>
              <c:f>Sheet1!$F$1</c:f>
              <c:strCache>
                <c:ptCount val="1"/>
                <c:pt idx="0">
                  <c:v>Agree strongly (+2)</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400"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Sheet1!$A$2:$A$10</c:f>
              <c:strCache>
                <c:ptCount val="9"/>
                <c:pt idx="0">
                  <c:v>Sep '25</c:v>
                </c:pt>
                <c:pt idx="1">
                  <c:v>Feb '25</c:v>
                </c:pt>
                <c:pt idx="2">
                  <c:v>Aug '24</c:v>
                </c:pt>
                <c:pt idx="3">
                  <c:v>Feb '22</c:v>
                </c:pt>
                <c:pt idx="4">
                  <c:v>Aug '21</c:v>
                </c:pt>
                <c:pt idx="5">
                  <c:v>Feb '21</c:v>
                </c:pt>
                <c:pt idx="6">
                  <c:v>Aug '20</c:v>
                </c:pt>
                <c:pt idx="7">
                  <c:v>Nov '19</c:v>
                </c:pt>
                <c:pt idx="8">
                  <c:v>Aug '18</c:v>
                </c:pt>
              </c:strCache>
            </c:strRef>
          </c:cat>
          <c:val>
            <c:numRef>
              <c:f>Sheet1!$F$2:$F$10</c:f>
              <c:numCache>
                <c:formatCode>General</c:formatCode>
                <c:ptCount val="9"/>
                <c:pt idx="0">
                  <c:v>47</c:v>
                </c:pt>
                <c:pt idx="1">
                  <c:v>44</c:v>
                </c:pt>
                <c:pt idx="2">
                  <c:v>50</c:v>
                </c:pt>
                <c:pt idx="3">
                  <c:v>41</c:v>
                </c:pt>
                <c:pt idx="4">
                  <c:v>39</c:v>
                </c:pt>
                <c:pt idx="5">
                  <c:v>40</c:v>
                </c:pt>
                <c:pt idx="6">
                  <c:v>36</c:v>
                </c:pt>
                <c:pt idx="7">
                  <c:v>57</c:v>
                </c:pt>
                <c:pt idx="8">
                  <c:v>58</c:v>
                </c:pt>
              </c:numCache>
            </c:numRef>
          </c:val>
          <c:extLst>
            <c:ext xmlns:c16="http://schemas.microsoft.com/office/drawing/2014/chart" uri="{C3380CC4-5D6E-409C-BE32-E72D297353CC}">
              <c16:uniqueId val="{00000004-3DAF-46BF-82DE-AE3598AC50B1}"/>
            </c:ext>
          </c:extLst>
        </c:ser>
        <c:dLbls>
          <c:showLegendKey val="0"/>
          <c:showVal val="1"/>
          <c:showCatName val="0"/>
          <c:showSerName val="0"/>
          <c:showPercent val="0"/>
          <c:showBubbleSize val="0"/>
        </c:dLbls>
        <c:gapWidth val="45"/>
        <c:overlap val="100"/>
        <c:axId val="1935896400"/>
        <c:axId val="1935899664"/>
      </c:barChart>
      <c:catAx>
        <c:axId val="1935896400"/>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9664"/>
        <c:crosses val="autoZero"/>
        <c:auto val="1"/>
        <c:lblAlgn val="ctr"/>
        <c:lblOffset val="100"/>
        <c:noMultiLvlLbl val="0"/>
      </c:catAx>
      <c:valAx>
        <c:axId val="193589966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6400"/>
        <c:crosses val="autoZero"/>
        <c:crossBetween val="between"/>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8592247598600368E-2"/>
          <c:y val="0.1113851987826675"/>
          <c:w val="0.91088608566024853"/>
          <c:h val="0.79275324863533159"/>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Sheet1!$A$3:$A$13</c:f>
              <c:strCache>
                <c:ptCount val="11"/>
                <c:pt idx="0">
                  <c:v>Aug '17</c:v>
                </c:pt>
                <c:pt idx="1">
                  <c:v>Feb '18</c:v>
                </c:pt>
                <c:pt idx="2">
                  <c:v>Aug '18</c:v>
                </c:pt>
                <c:pt idx="3">
                  <c:v>Nov '19</c:v>
                </c:pt>
                <c:pt idx="4">
                  <c:v>Aug '20</c:v>
                </c:pt>
                <c:pt idx="5">
                  <c:v>Feb '21</c:v>
                </c:pt>
                <c:pt idx="6">
                  <c:v>Aug '21</c:v>
                </c:pt>
                <c:pt idx="7">
                  <c:v>Feb '22</c:v>
                </c:pt>
                <c:pt idx="8">
                  <c:v>Aug '24</c:v>
                </c:pt>
                <c:pt idx="9">
                  <c:v>Feb '25</c:v>
                </c:pt>
                <c:pt idx="10">
                  <c:v>Sep '25</c:v>
                </c:pt>
              </c:strCache>
            </c:strRef>
          </c:cat>
          <c:val>
            <c:numRef>
              <c:f>Sheet1!$B$3:$B$13</c:f>
              <c:numCache>
                <c:formatCode>General</c:formatCode>
                <c:ptCount val="11"/>
                <c:pt idx="0">
                  <c:v>7</c:v>
                </c:pt>
                <c:pt idx="1">
                  <c:v>6</c:v>
                </c:pt>
                <c:pt idx="2">
                  <c:v>8</c:v>
                </c:pt>
                <c:pt idx="3">
                  <c:v>7</c:v>
                </c:pt>
                <c:pt idx="4">
                  <c:v>2</c:v>
                </c:pt>
                <c:pt idx="5">
                  <c:v>5</c:v>
                </c:pt>
                <c:pt idx="6">
                  <c:v>4</c:v>
                </c:pt>
                <c:pt idx="7">
                  <c:v>5</c:v>
                </c:pt>
                <c:pt idx="8">
                  <c:v>8</c:v>
                </c:pt>
                <c:pt idx="9">
                  <c:v>9</c:v>
                </c:pt>
                <c:pt idx="10">
                  <c:v>6</c:v>
                </c:pt>
              </c:numCache>
            </c:numRef>
          </c:val>
          <c:extLst>
            <c:ext xmlns:c16="http://schemas.microsoft.com/office/drawing/2014/chart" uri="{C3380CC4-5D6E-409C-BE32-E72D297353CC}">
              <c16:uniqueId val="{00000000-E5A1-4B0F-9DC9-29DC4969F7BF}"/>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a:solidFill>
                      <a:schemeClr val="tx1">
                        <a:lumMod val="7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Sheet1!$A$3:$A$13</c:f>
              <c:strCache>
                <c:ptCount val="11"/>
                <c:pt idx="0">
                  <c:v>Aug '17</c:v>
                </c:pt>
                <c:pt idx="1">
                  <c:v>Feb '18</c:v>
                </c:pt>
                <c:pt idx="2">
                  <c:v>Aug '18</c:v>
                </c:pt>
                <c:pt idx="3">
                  <c:v>Nov '19</c:v>
                </c:pt>
                <c:pt idx="4">
                  <c:v>Aug '20</c:v>
                </c:pt>
                <c:pt idx="5">
                  <c:v>Feb '21</c:v>
                </c:pt>
                <c:pt idx="6">
                  <c:v>Aug '21</c:v>
                </c:pt>
                <c:pt idx="7">
                  <c:v>Feb '22</c:v>
                </c:pt>
                <c:pt idx="8">
                  <c:v>Aug '24</c:v>
                </c:pt>
                <c:pt idx="9">
                  <c:v>Feb '25</c:v>
                </c:pt>
                <c:pt idx="10">
                  <c:v>Sep '25</c:v>
                </c:pt>
              </c:strCache>
            </c:strRef>
          </c:cat>
          <c:val>
            <c:numRef>
              <c:f>Sheet1!$C$3:$C$13</c:f>
              <c:numCache>
                <c:formatCode>General</c:formatCode>
                <c:ptCount val="11"/>
                <c:pt idx="0">
                  <c:v>11</c:v>
                </c:pt>
                <c:pt idx="1">
                  <c:v>8</c:v>
                </c:pt>
                <c:pt idx="2">
                  <c:v>8</c:v>
                </c:pt>
                <c:pt idx="3">
                  <c:v>5</c:v>
                </c:pt>
                <c:pt idx="4">
                  <c:v>7</c:v>
                </c:pt>
                <c:pt idx="5">
                  <c:v>7</c:v>
                </c:pt>
                <c:pt idx="6">
                  <c:v>10</c:v>
                </c:pt>
                <c:pt idx="7">
                  <c:v>7</c:v>
                </c:pt>
                <c:pt idx="8">
                  <c:v>11</c:v>
                </c:pt>
                <c:pt idx="9">
                  <c:v>11</c:v>
                </c:pt>
                <c:pt idx="10">
                  <c:v>8</c:v>
                </c:pt>
              </c:numCache>
            </c:numRef>
          </c:val>
          <c:extLst>
            <c:ext xmlns:c16="http://schemas.microsoft.com/office/drawing/2014/chart" uri="{C3380CC4-5D6E-409C-BE32-E72D297353CC}">
              <c16:uniqueId val="{00000001-E5A1-4B0F-9DC9-29DC4969F7BF}"/>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a:solidFill>
                      <a:schemeClr val="tx1">
                        <a:lumMod val="75000"/>
                      </a:schemeClr>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Sheet1!$A$3:$A$13</c:f>
              <c:strCache>
                <c:ptCount val="11"/>
                <c:pt idx="0">
                  <c:v>Aug '17</c:v>
                </c:pt>
                <c:pt idx="1">
                  <c:v>Feb '18</c:v>
                </c:pt>
                <c:pt idx="2">
                  <c:v>Aug '18</c:v>
                </c:pt>
                <c:pt idx="3">
                  <c:v>Nov '19</c:v>
                </c:pt>
                <c:pt idx="4">
                  <c:v>Aug '20</c:v>
                </c:pt>
                <c:pt idx="5">
                  <c:v>Feb '21</c:v>
                </c:pt>
                <c:pt idx="6">
                  <c:v>Aug '21</c:v>
                </c:pt>
                <c:pt idx="7">
                  <c:v>Feb '22</c:v>
                </c:pt>
                <c:pt idx="8">
                  <c:v>Aug '24</c:v>
                </c:pt>
                <c:pt idx="9">
                  <c:v>Feb '25</c:v>
                </c:pt>
                <c:pt idx="10">
                  <c:v>Sep '25</c:v>
                </c:pt>
              </c:strCache>
            </c:strRef>
          </c:cat>
          <c:val>
            <c:numRef>
              <c:f>Sheet1!$D$3:$D$13</c:f>
              <c:numCache>
                <c:formatCode>General</c:formatCode>
                <c:ptCount val="11"/>
                <c:pt idx="0">
                  <c:v>10</c:v>
                </c:pt>
                <c:pt idx="1">
                  <c:v>10</c:v>
                </c:pt>
                <c:pt idx="2">
                  <c:v>10</c:v>
                </c:pt>
                <c:pt idx="3">
                  <c:v>7</c:v>
                </c:pt>
                <c:pt idx="4">
                  <c:v>21</c:v>
                </c:pt>
                <c:pt idx="5">
                  <c:v>17</c:v>
                </c:pt>
                <c:pt idx="6">
                  <c:v>21</c:v>
                </c:pt>
                <c:pt idx="7">
                  <c:v>19</c:v>
                </c:pt>
                <c:pt idx="8">
                  <c:v>15</c:v>
                </c:pt>
                <c:pt idx="9">
                  <c:v>19</c:v>
                </c:pt>
                <c:pt idx="10">
                  <c:v>17</c:v>
                </c:pt>
              </c:numCache>
            </c:numRef>
          </c:val>
          <c:extLst>
            <c:ext xmlns:c16="http://schemas.microsoft.com/office/drawing/2014/chart" uri="{C3380CC4-5D6E-409C-BE32-E72D297353CC}">
              <c16:uniqueId val="{00000002-E5A1-4B0F-9DC9-29DC4969F7BF}"/>
            </c:ext>
          </c:extLst>
        </c:ser>
        <c:ser>
          <c:idx val="2"/>
          <c:order val="3"/>
          <c:tx>
            <c:strRef>
              <c:f>Sheet1!$E$1</c:f>
              <c:strCache>
                <c:ptCount val="1"/>
                <c:pt idx="0">
                  <c:v>Agree slightly</c:v>
                </c:pt>
              </c:strCache>
            </c:strRef>
          </c:tx>
          <c:spPr>
            <a:solidFill>
              <a:srgbClr val="92D050"/>
            </a:solidFill>
            <a:ln w="25527">
              <a:noFill/>
            </a:ln>
          </c:spPr>
          <c:invertIfNegative val="0"/>
          <c:dLbls>
            <c:spPr>
              <a:noFill/>
              <a:ln>
                <a:noFill/>
              </a:ln>
              <a:effectLst/>
            </c:spPr>
            <c:txPr>
              <a:bodyPr/>
              <a:lstStyle/>
              <a:p>
                <a:pPr>
                  <a:defRPr>
                    <a:solidFill>
                      <a:schemeClr val="tx1">
                        <a:lumMod val="75000"/>
                      </a:schemeClr>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Sheet1!$A$3:$A$13</c:f>
              <c:strCache>
                <c:ptCount val="11"/>
                <c:pt idx="0">
                  <c:v>Aug '17</c:v>
                </c:pt>
                <c:pt idx="1">
                  <c:v>Feb '18</c:v>
                </c:pt>
                <c:pt idx="2">
                  <c:v>Aug '18</c:v>
                </c:pt>
                <c:pt idx="3">
                  <c:v>Nov '19</c:v>
                </c:pt>
                <c:pt idx="4">
                  <c:v>Aug '20</c:v>
                </c:pt>
                <c:pt idx="5">
                  <c:v>Feb '21</c:v>
                </c:pt>
                <c:pt idx="6">
                  <c:v>Aug '21</c:v>
                </c:pt>
                <c:pt idx="7">
                  <c:v>Feb '22</c:v>
                </c:pt>
                <c:pt idx="8">
                  <c:v>Aug '24</c:v>
                </c:pt>
                <c:pt idx="9">
                  <c:v>Feb '25</c:v>
                </c:pt>
                <c:pt idx="10">
                  <c:v>Sep '25</c:v>
                </c:pt>
              </c:strCache>
            </c:strRef>
          </c:cat>
          <c:val>
            <c:numRef>
              <c:f>Sheet1!$E$3:$E$13</c:f>
              <c:numCache>
                <c:formatCode>General</c:formatCode>
                <c:ptCount val="11"/>
                <c:pt idx="0">
                  <c:v>19</c:v>
                </c:pt>
                <c:pt idx="1">
                  <c:v>19</c:v>
                </c:pt>
                <c:pt idx="2">
                  <c:v>18</c:v>
                </c:pt>
                <c:pt idx="3">
                  <c:v>30</c:v>
                </c:pt>
                <c:pt idx="4">
                  <c:v>30</c:v>
                </c:pt>
                <c:pt idx="5">
                  <c:v>26</c:v>
                </c:pt>
                <c:pt idx="6">
                  <c:v>24</c:v>
                </c:pt>
                <c:pt idx="7">
                  <c:v>28</c:v>
                </c:pt>
                <c:pt idx="8">
                  <c:v>30</c:v>
                </c:pt>
                <c:pt idx="9">
                  <c:v>28</c:v>
                </c:pt>
                <c:pt idx="10">
                  <c:v>32</c:v>
                </c:pt>
              </c:numCache>
            </c:numRef>
          </c:val>
          <c:extLst>
            <c:ext xmlns:c16="http://schemas.microsoft.com/office/drawing/2014/chart" uri="{C3380CC4-5D6E-409C-BE32-E72D297353CC}">
              <c16:uniqueId val="{00000003-E5A1-4B0F-9DC9-29DC4969F7BF}"/>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Sheet1!$A$3:$A$13</c:f>
              <c:strCache>
                <c:ptCount val="11"/>
                <c:pt idx="0">
                  <c:v>Aug '17</c:v>
                </c:pt>
                <c:pt idx="1">
                  <c:v>Feb '18</c:v>
                </c:pt>
                <c:pt idx="2">
                  <c:v>Aug '18</c:v>
                </c:pt>
                <c:pt idx="3">
                  <c:v>Nov '19</c:v>
                </c:pt>
                <c:pt idx="4">
                  <c:v>Aug '20</c:v>
                </c:pt>
                <c:pt idx="5">
                  <c:v>Feb '21</c:v>
                </c:pt>
                <c:pt idx="6">
                  <c:v>Aug '21</c:v>
                </c:pt>
                <c:pt idx="7">
                  <c:v>Feb '22</c:v>
                </c:pt>
                <c:pt idx="8">
                  <c:v>Aug '24</c:v>
                </c:pt>
                <c:pt idx="9">
                  <c:v>Feb '25</c:v>
                </c:pt>
                <c:pt idx="10">
                  <c:v>Sep '25</c:v>
                </c:pt>
              </c:strCache>
            </c:strRef>
          </c:cat>
          <c:val>
            <c:numRef>
              <c:f>Sheet1!$F$3:$F$13</c:f>
              <c:numCache>
                <c:formatCode>General</c:formatCode>
                <c:ptCount val="11"/>
                <c:pt idx="0">
                  <c:v>54</c:v>
                </c:pt>
                <c:pt idx="1">
                  <c:v>57</c:v>
                </c:pt>
                <c:pt idx="2">
                  <c:v>56</c:v>
                </c:pt>
                <c:pt idx="3">
                  <c:v>51</c:v>
                </c:pt>
                <c:pt idx="4">
                  <c:v>39</c:v>
                </c:pt>
                <c:pt idx="5">
                  <c:v>45</c:v>
                </c:pt>
                <c:pt idx="6">
                  <c:v>41</c:v>
                </c:pt>
                <c:pt idx="7">
                  <c:v>41</c:v>
                </c:pt>
                <c:pt idx="8">
                  <c:v>36</c:v>
                </c:pt>
                <c:pt idx="9">
                  <c:v>34</c:v>
                </c:pt>
                <c:pt idx="10">
                  <c:v>38</c:v>
                </c:pt>
              </c:numCache>
            </c:numRef>
          </c:val>
          <c:extLst>
            <c:ext xmlns:c16="http://schemas.microsoft.com/office/drawing/2014/chart" uri="{C3380CC4-5D6E-409C-BE32-E72D297353CC}">
              <c16:uniqueId val="{00000000-B335-42AC-9ED7-A0041C62592C}"/>
            </c:ext>
          </c:extLst>
        </c:ser>
        <c:dLbls>
          <c:showLegendKey val="0"/>
          <c:showVal val="1"/>
          <c:showCatName val="0"/>
          <c:showSerName val="0"/>
          <c:showPercent val="0"/>
          <c:showBubbleSize val="0"/>
        </c:dLbls>
        <c:gapWidth val="75"/>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7.6288728152066262E-2"/>
          <c:y val="0.91304984646802101"/>
          <c:w val="0.76336269753163222"/>
          <c:h val="5.8369766570248602E-2"/>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People on electric bikes have the same rights as car drivers on the roads </a:t>
            </a:r>
          </a:p>
        </c:rich>
      </c:tx>
      <c:layout>
        <c:manualLayout>
          <c:xMode val="edge"/>
          <c:yMode val="edge"/>
          <c:x val="0.127610358635217"/>
          <c:y val="0"/>
        </c:manualLayout>
      </c:layout>
      <c:overlay val="0"/>
    </c:title>
    <c:autoTitleDeleted val="0"/>
    <c:plotArea>
      <c:layout>
        <c:manualLayout>
          <c:layoutTarget val="inner"/>
          <c:xMode val="edge"/>
          <c:yMode val="edge"/>
          <c:x val="0.10267497490216994"/>
          <c:y val="0.28358790067055462"/>
          <c:w val="0.86245728157388368"/>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Sheet1!$B$2:$B$3</c:f>
              <c:numCache>
                <c:formatCode>General</c:formatCode>
                <c:ptCount val="2"/>
                <c:pt idx="0">
                  <c:v>11</c:v>
                </c:pt>
                <c:pt idx="1">
                  <c:v>10</c:v>
                </c:pt>
              </c:numCache>
            </c:numRef>
          </c:val>
          <c:extLst>
            <c:ext xmlns:c16="http://schemas.microsoft.com/office/drawing/2014/chart" uri="{C3380CC4-5D6E-409C-BE32-E72D297353CC}">
              <c16:uniqueId val="{00000000-1612-4AFD-A65A-FA70B10D6645}"/>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Sheet1!$C$2:$C$3</c:f>
              <c:numCache>
                <c:formatCode>General</c:formatCode>
                <c:ptCount val="2"/>
                <c:pt idx="0">
                  <c:v>12</c:v>
                </c:pt>
                <c:pt idx="1">
                  <c:v>9</c:v>
                </c:pt>
              </c:numCache>
            </c:numRef>
          </c:val>
          <c:extLst>
            <c:ext xmlns:c16="http://schemas.microsoft.com/office/drawing/2014/chart" uri="{C3380CC4-5D6E-409C-BE32-E72D297353CC}">
              <c16:uniqueId val="{00000001-1612-4AFD-A65A-FA70B10D6645}"/>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Sheet1!$D$2:$D$3</c:f>
              <c:numCache>
                <c:formatCode>General</c:formatCode>
                <c:ptCount val="2"/>
                <c:pt idx="0">
                  <c:v>24</c:v>
                </c:pt>
                <c:pt idx="1">
                  <c:v>19</c:v>
                </c:pt>
              </c:numCache>
            </c:numRef>
          </c:val>
          <c:extLst>
            <c:ext xmlns:c16="http://schemas.microsoft.com/office/drawing/2014/chart" uri="{C3380CC4-5D6E-409C-BE32-E72D297353CC}">
              <c16:uniqueId val="{00000002-1612-4AFD-A65A-FA70B10D6645}"/>
            </c:ext>
          </c:extLst>
        </c:ser>
        <c:ser>
          <c:idx val="2"/>
          <c:order val="3"/>
          <c:tx>
            <c:strRef>
              <c:f>Sheet1!$E$1</c:f>
              <c:strCache>
                <c:ptCount val="1"/>
                <c:pt idx="0">
                  <c:v>Agree slightly </c:v>
                </c:pt>
              </c:strCache>
            </c:strRef>
          </c:tx>
          <c:spPr>
            <a:solidFill>
              <a:srgbClr val="92D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Sheet1!$E$2:$E$3</c:f>
              <c:numCache>
                <c:formatCode>General</c:formatCode>
                <c:ptCount val="2"/>
                <c:pt idx="0">
                  <c:v>27</c:v>
                </c:pt>
                <c:pt idx="1">
                  <c:v>29</c:v>
                </c:pt>
              </c:numCache>
            </c:numRef>
          </c:val>
          <c:extLst>
            <c:ext xmlns:c16="http://schemas.microsoft.com/office/drawing/2014/chart" uri="{C3380CC4-5D6E-409C-BE32-E72D297353CC}">
              <c16:uniqueId val="{00000003-1612-4AFD-A65A-FA70B10D6645}"/>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c:f>
              <c:strCache>
                <c:ptCount val="2"/>
                <c:pt idx="0">
                  <c:v>Feb '25</c:v>
                </c:pt>
                <c:pt idx="1">
                  <c:v>Sep '25</c:v>
                </c:pt>
              </c:strCache>
            </c:strRef>
          </c:cat>
          <c:val>
            <c:numRef>
              <c:f>Sheet1!$F$2:$F$3</c:f>
              <c:numCache>
                <c:formatCode>General</c:formatCode>
                <c:ptCount val="2"/>
                <c:pt idx="0">
                  <c:v>26</c:v>
                </c:pt>
                <c:pt idx="1">
                  <c:v>32</c:v>
                </c:pt>
              </c:numCache>
            </c:numRef>
          </c:val>
          <c:extLst>
            <c:ext xmlns:c16="http://schemas.microsoft.com/office/drawing/2014/chart" uri="{C3380CC4-5D6E-409C-BE32-E72D297353CC}">
              <c16:uniqueId val="{00000004-1612-4AFD-A65A-FA70B10D6645}"/>
            </c:ext>
          </c:extLst>
        </c:ser>
        <c:dLbls>
          <c:showLegendKey val="0"/>
          <c:showVal val="1"/>
          <c:showCatName val="0"/>
          <c:showSerName val="0"/>
          <c:showPercent val="0"/>
          <c:showBubbleSize val="0"/>
        </c:dLbls>
        <c:gapWidth val="73"/>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8.0714723153583981E-2"/>
          <c:y val="0.79619778528595775"/>
          <c:w val="0.91928527684641603"/>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40" b="0" i="0" u="none" strike="noStrike" kern="1200" baseline="0">
                <a:solidFill>
                  <a:schemeClr val="tx1"/>
                </a:solidFill>
                <a:latin typeface="+mn-lt"/>
                <a:ea typeface="Arial"/>
                <a:cs typeface="Arial"/>
              </a:defRPr>
            </a:pPr>
            <a:r>
              <a:rPr lang="en-US" sz="1800" dirty="0">
                <a:solidFill>
                  <a:schemeClr val="tx1"/>
                </a:solidFill>
              </a:rPr>
              <a:t>People on pedal bikes have the same rights as car drivers on the roads</a:t>
            </a:r>
          </a:p>
        </c:rich>
      </c:tx>
      <c:layout>
        <c:manualLayout>
          <c:xMode val="edge"/>
          <c:yMode val="edge"/>
          <c:x val="0.12384684242105326"/>
          <c:y val="0"/>
        </c:manualLayout>
      </c:layout>
      <c:overlay val="0"/>
      <c:spPr>
        <a:noFill/>
        <a:ln>
          <a:noFill/>
        </a:ln>
        <a:effectLst/>
      </c:spPr>
      <c:txPr>
        <a:bodyPr rot="0" spcFirstLastPara="1" vertOverflow="ellipsis" vert="horz" wrap="square" anchor="ctr" anchorCtr="1"/>
        <a:lstStyle/>
        <a:p>
          <a:pPr>
            <a:defRPr sz="1440" b="0" i="0" u="none" strike="noStrike" kern="1200" baseline="0">
              <a:solidFill>
                <a:schemeClr val="tx1"/>
              </a:solidFill>
              <a:latin typeface="+mn-lt"/>
              <a:ea typeface="Arial"/>
              <a:cs typeface="Arial"/>
            </a:defRPr>
          </a:pPr>
          <a:endParaRPr lang="en-US"/>
        </a:p>
      </c:txPr>
    </c:title>
    <c:autoTitleDeleted val="0"/>
    <c:plotArea>
      <c:layout>
        <c:manualLayout>
          <c:layoutTarget val="inner"/>
          <c:xMode val="edge"/>
          <c:yMode val="edge"/>
          <c:x val="8.5482496082516651E-2"/>
          <c:y val="0.28358790067055462"/>
          <c:w val="0.87964973394770329"/>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0-A996-44D6-A1B0-16095B37D6C1}"/>
              </c:ext>
            </c:extLst>
          </c:dPt>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Sheet1!$B$2:$B$3</c:f>
              <c:numCache>
                <c:formatCode>General</c:formatCode>
                <c:ptCount val="2"/>
                <c:pt idx="0">
                  <c:v>9</c:v>
                </c:pt>
                <c:pt idx="1">
                  <c:v>6</c:v>
                </c:pt>
              </c:numCache>
            </c:numRef>
          </c:val>
          <c:extLst>
            <c:ext xmlns:c16="http://schemas.microsoft.com/office/drawing/2014/chart" uri="{C3380CC4-5D6E-409C-BE32-E72D297353CC}">
              <c16:uniqueId val="{00000000-732E-4437-9935-FBEF3E2A3374}"/>
            </c:ext>
          </c:extLst>
        </c:ser>
        <c:ser>
          <c:idx val="0"/>
          <c:order val="1"/>
          <c:tx>
            <c:strRef>
              <c:f>Sheet1!$C$1</c:f>
              <c:strCache>
                <c:ptCount val="1"/>
                <c:pt idx="0">
                  <c:v>Disagree slightly</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Sheet1!$C$2:$C$3</c:f>
              <c:numCache>
                <c:formatCode>General</c:formatCode>
                <c:ptCount val="2"/>
                <c:pt idx="0">
                  <c:v>11</c:v>
                </c:pt>
                <c:pt idx="1">
                  <c:v>8</c:v>
                </c:pt>
              </c:numCache>
            </c:numRef>
          </c:val>
          <c:extLst>
            <c:ext xmlns:c16="http://schemas.microsoft.com/office/drawing/2014/chart" uri="{C3380CC4-5D6E-409C-BE32-E72D297353CC}">
              <c16:uniqueId val="{00000001-732E-4437-9935-FBEF3E2A3374}"/>
            </c:ext>
          </c:extLst>
        </c:ser>
        <c:ser>
          <c:idx val="1"/>
          <c:order val="2"/>
          <c:tx>
            <c:strRef>
              <c:f>Sheet1!$D$1</c:f>
              <c:strCache>
                <c:ptCount val="1"/>
                <c:pt idx="0">
                  <c:v>Neither/nor</c:v>
                </c:pt>
              </c:strCache>
            </c:strRef>
          </c:tx>
          <c:spPr>
            <a:solidFill>
              <a:schemeClr val="bg1">
                <a:lumMod val="65000"/>
              </a:schemeClr>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Sheet1!$D$2:$D$3</c:f>
              <c:numCache>
                <c:formatCode>General</c:formatCode>
                <c:ptCount val="2"/>
                <c:pt idx="0">
                  <c:v>19</c:v>
                </c:pt>
                <c:pt idx="1">
                  <c:v>17</c:v>
                </c:pt>
              </c:numCache>
            </c:numRef>
          </c:val>
          <c:extLst>
            <c:ext xmlns:c16="http://schemas.microsoft.com/office/drawing/2014/chart" uri="{C3380CC4-5D6E-409C-BE32-E72D297353CC}">
              <c16:uniqueId val="{00000002-732E-4437-9935-FBEF3E2A3374}"/>
            </c:ext>
          </c:extLst>
        </c:ser>
        <c:ser>
          <c:idx val="2"/>
          <c:order val="3"/>
          <c:tx>
            <c:strRef>
              <c:f>Sheet1!$E$1</c:f>
              <c:strCache>
                <c:ptCount val="1"/>
                <c:pt idx="0">
                  <c:v>Agree slightly</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Sheet1!$A$2:$A$3</c:f>
              <c:strCache>
                <c:ptCount val="2"/>
                <c:pt idx="0">
                  <c:v>Feb '25</c:v>
                </c:pt>
                <c:pt idx="1">
                  <c:v>Sep '25</c:v>
                </c:pt>
              </c:strCache>
            </c:strRef>
          </c:cat>
          <c:val>
            <c:numRef>
              <c:f>Sheet1!$E$2:$E$3</c:f>
              <c:numCache>
                <c:formatCode>General</c:formatCode>
                <c:ptCount val="2"/>
                <c:pt idx="0">
                  <c:v>28</c:v>
                </c:pt>
                <c:pt idx="1">
                  <c:v>32</c:v>
                </c:pt>
              </c:numCache>
            </c:numRef>
          </c:val>
          <c:extLst>
            <c:ext xmlns:c16="http://schemas.microsoft.com/office/drawing/2014/chart" uri="{C3380CC4-5D6E-409C-BE32-E72D297353CC}">
              <c16:uniqueId val="{00000003-732E-4437-9935-FBEF3E2A3374}"/>
            </c:ext>
          </c:extLst>
        </c:ser>
        <c:ser>
          <c:idx val="3"/>
          <c:order val="4"/>
          <c:tx>
            <c:strRef>
              <c:f>Sheet1!$F$1</c:f>
              <c:strCache>
                <c:ptCount val="1"/>
                <c:pt idx="0">
                  <c:v>Agree strongly</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Sheet1!$A$2:$A$3</c:f>
              <c:strCache>
                <c:ptCount val="2"/>
                <c:pt idx="0">
                  <c:v>Feb '25</c:v>
                </c:pt>
                <c:pt idx="1">
                  <c:v>Sep '25</c:v>
                </c:pt>
              </c:strCache>
            </c:strRef>
          </c:cat>
          <c:val>
            <c:numRef>
              <c:f>Sheet1!$F$2:$F$3</c:f>
              <c:numCache>
                <c:formatCode>General</c:formatCode>
                <c:ptCount val="2"/>
                <c:pt idx="0">
                  <c:v>34</c:v>
                </c:pt>
                <c:pt idx="1">
                  <c:v>38</c:v>
                </c:pt>
              </c:numCache>
            </c:numRef>
          </c:val>
          <c:extLst>
            <c:ext xmlns:c16="http://schemas.microsoft.com/office/drawing/2014/chart" uri="{C3380CC4-5D6E-409C-BE32-E72D297353CC}">
              <c16:uniqueId val="{00000002-77BE-4765-9E95-4B29119CACBD}"/>
            </c:ext>
          </c:extLst>
        </c:ser>
        <c:dLbls>
          <c:showLegendKey val="0"/>
          <c:showVal val="1"/>
          <c:showCatName val="0"/>
          <c:showSerName val="0"/>
          <c:showPercent val="0"/>
          <c:showBubbleSize val="0"/>
        </c:dLbls>
        <c:gapWidth val="73"/>
        <c:overlap val="100"/>
        <c:axId val="1935884432"/>
        <c:axId val="1935885520"/>
      </c:barChart>
      <c:catAx>
        <c:axId val="1935884432"/>
        <c:scaling>
          <c:orientation val="maxMin"/>
        </c:scaling>
        <c:delete val="0"/>
        <c:axPos val="l"/>
        <c:numFmt formatCode="General" sourceLinked="1"/>
        <c:majorTickMark val="none"/>
        <c:minorTickMark val="none"/>
        <c:tickLblPos val="nextTo"/>
        <c:spPr>
          <a:noFill/>
          <a:ln w="9572" cap="flat" cmpd="sng" algn="ctr">
            <a:noFill/>
            <a:prstDash val="solid"/>
            <a:round/>
          </a:ln>
          <a:effectLst/>
        </c:spPr>
        <c:txPr>
          <a:bodyPr rot="0" spcFirstLastPara="1" vertOverflow="ellipsis" wrap="square" anchor="ctr" anchorCtr="1"/>
          <a:lstStyle/>
          <a:p>
            <a:pPr>
              <a:defRPr sz="1200" b="0" i="0" u="none" strike="noStrike" kern="1200" baseline="0">
                <a:solidFill>
                  <a:schemeClr val="tx1"/>
                </a:solidFill>
                <a:latin typeface="+mn-lt"/>
                <a:ea typeface="Arial"/>
                <a:cs typeface="Aria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spPr>
        <a:noFill/>
        <a:ln>
          <a:noFill/>
        </a:ln>
        <a:effectLst/>
      </c:spPr>
    </c:plotArea>
    <c:legend>
      <c:legendPos val="b"/>
      <c:layout>
        <c:manualLayout>
          <c:xMode val="edge"/>
          <c:yMode val="edge"/>
          <c:x val="4.603245184294856E-2"/>
          <c:y val="0.79619778528595775"/>
          <c:w val="0.92358548269025764"/>
          <c:h val="0.12609884615403241"/>
        </c:manualLayout>
      </c:layout>
      <c:overlay val="0"/>
      <c:spPr>
        <a:noFill/>
        <a:ln w="25527">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0" i="0" u="none" strike="noStrike" baseline="0">
          <a:solidFill>
            <a:schemeClr val="tx2"/>
          </a:solidFill>
          <a:latin typeface="+mn-lt"/>
          <a:ea typeface="Arial"/>
          <a:cs typeface="Arial"/>
        </a:defRPr>
      </a:pPr>
      <a:endParaRPr lang="en-US"/>
    </a:p>
  </c:txPr>
  <c:externalData r:id="rId3">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I think it is sometimes necessary to park partially on the pavement </a:t>
            </a:r>
          </a:p>
        </c:rich>
      </c:tx>
      <c:layout>
        <c:manualLayout>
          <c:xMode val="edge"/>
          <c:yMode val="edge"/>
          <c:x val="0.127610358635217"/>
          <c:y val="0"/>
        </c:manualLayout>
      </c:layout>
      <c:overlay val="0"/>
    </c:title>
    <c:autoTitleDeleted val="0"/>
    <c:plotArea>
      <c:layout>
        <c:manualLayout>
          <c:layoutTarget val="inner"/>
          <c:xMode val="edge"/>
          <c:yMode val="edge"/>
          <c:x val="0.10267497490216994"/>
          <c:y val="0.28358790067055462"/>
          <c:w val="0.86245728157388368"/>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Sheet1!$B$2:$B$4</c:f>
              <c:numCache>
                <c:formatCode>General</c:formatCode>
                <c:ptCount val="3"/>
                <c:pt idx="0">
                  <c:v>26</c:v>
                </c:pt>
                <c:pt idx="1">
                  <c:v>25</c:v>
                </c:pt>
                <c:pt idx="2">
                  <c:v>29</c:v>
                </c:pt>
              </c:numCache>
            </c:numRef>
          </c:val>
          <c:extLst>
            <c:ext xmlns:c16="http://schemas.microsoft.com/office/drawing/2014/chart" uri="{C3380CC4-5D6E-409C-BE32-E72D297353CC}">
              <c16:uniqueId val="{00000000-1612-4AFD-A65A-FA70B10D6645}"/>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Sheet1!$C$2:$C$4</c:f>
              <c:numCache>
                <c:formatCode>General</c:formatCode>
                <c:ptCount val="3"/>
                <c:pt idx="0">
                  <c:v>18</c:v>
                </c:pt>
                <c:pt idx="1">
                  <c:v>16</c:v>
                </c:pt>
                <c:pt idx="2">
                  <c:v>19</c:v>
                </c:pt>
              </c:numCache>
            </c:numRef>
          </c:val>
          <c:extLst>
            <c:ext xmlns:c16="http://schemas.microsoft.com/office/drawing/2014/chart" uri="{C3380CC4-5D6E-409C-BE32-E72D297353CC}">
              <c16:uniqueId val="{00000001-1612-4AFD-A65A-FA70B10D6645}"/>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6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Sheet1!$D$2:$D$4</c:f>
              <c:numCache>
                <c:formatCode>General</c:formatCode>
                <c:ptCount val="3"/>
                <c:pt idx="0">
                  <c:v>16</c:v>
                </c:pt>
                <c:pt idx="1">
                  <c:v>18</c:v>
                </c:pt>
                <c:pt idx="2">
                  <c:v>13</c:v>
                </c:pt>
              </c:numCache>
            </c:numRef>
          </c:val>
          <c:extLst>
            <c:ext xmlns:c16="http://schemas.microsoft.com/office/drawing/2014/chart" uri="{C3380CC4-5D6E-409C-BE32-E72D297353CC}">
              <c16:uniqueId val="{00000002-1612-4AFD-A65A-FA70B10D6645}"/>
            </c:ext>
          </c:extLst>
        </c:ser>
        <c:ser>
          <c:idx val="2"/>
          <c:order val="3"/>
          <c:tx>
            <c:strRef>
              <c:f>Sheet1!$E$1</c:f>
              <c:strCache>
                <c:ptCount val="1"/>
                <c:pt idx="0">
                  <c:v>Agree slightly </c:v>
                </c:pt>
              </c:strCache>
            </c:strRef>
          </c:tx>
          <c:spPr>
            <a:solidFill>
              <a:srgbClr val="92D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Sheet1!$E$2:$E$4</c:f>
              <c:numCache>
                <c:formatCode>General</c:formatCode>
                <c:ptCount val="3"/>
                <c:pt idx="0">
                  <c:v>29</c:v>
                </c:pt>
                <c:pt idx="1">
                  <c:v>31</c:v>
                </c:pt>
                <c:pt idx="2">
                  <c:v>28</c:v>
                </c:pt>
              </c:numCache>
            </c:numRef>
          </c:val>
          <c:extLst>
            <c:ext xmlns:c16="http://schemas.microsoft.com/office/drawing/2014/chart" uri="{C3380CC4-5D6E-409C-BE32-E72D297353CC}">
              <c16:uniqueId val="{00000003-1612-4AFD-A65A-FA70B10D6645}"/>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6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Aug '24</c:v>
                </c:pt>
                <c:pt idx="1">
                  <c:v>Feb '25</c:v>
                </c:pt>
                <c:pt idx="2">
                  <c:v>Sep '25</c:v>
                </c:pt>
              </c:strCache>
            </c:strRef>
          </c:cat>
          <c:val>
            <c:numRef>
              <c:f>Sheet1!$F$2:$F$4</c:f>
              <c:numCache>
                <c:formatCode>General</c:formatCode>
                <c:ptCount val="3"/>
                <c:pt idx="0">
                  <c:v>11</c:v>
                </c:pt>
                <c:pt idx="1">
                  <c:v>9</c:v>
                </c:pt>
                <c:pt idx="2">
                  <c:v>10</c:v>
                </c:pt>
              </c:numCache>
            </c:numRef>
          </c:val>
          <c:extLst>
            <c:ext xmlns:c16="http://schemas.microsoft.com/office/drawing/2014/chart" uri="{C3380CC4-5D6E-409C-BE32-E72D297353CC}">
              <c16:uniqueId val="{00000004-1612-4AFD-A65A-FA70B10D6645}"/>
            </c:ext>
          </c:extLst>
        </c:ser>
        <c:dLbls>
          <c:showLegendKey val="0"/>
          <c:showVal val="1"/>
          <c:showCatName val="0"/>
          <c:showSerName val="0"/>
          <c:showPercent val="0"/>
          <c:showBubbleSize val="0"/>
        </c:dLbls>
        <c:gapWidth val="73"/>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5.8114600670580462E-2"/>
          <c:y val="0.79619778528595775"/>
          <c:w val="0.94188539932941939"/>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bar"/>
        <c:grouping val="clustered"/>
        <c:varyColors val="0"/>
        <c:ser>
          <c:idx val="0"/>
          <c:order val="0"/>
          <c:tx>
            <c:strRef>
              <c:f>Sheet1!$B$1</c:f>
              <c:strCache>
                <c:ptCount val="1"/>
                <c:pt idx="0">
                  <c:v>Column1</c:v>
                </c:pt>
              </c:strCache>
            </c:strRef>
          </c:tx>
          <c:spPr>
            <a:solidFill>
              <a:schemeClr val="accent1"/>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20D2-48CF-A281-26BF3C31DC40}"/>
              </c:ext>
            </c:extLst>
          </c:dPt>
          <c:dPt>
            <c:idx val="7"/>
            <c:invertIfNegative val="0"/>
            <c:bubble3D val="0"/>
            <c:spPr>
              <a:solidFill>
                <a:srgbClr val="7F9B9F"/>
              </a:solidFill>
              <a:ln>
                <a:noFill/>
              </a:ln>
              <a:effectLst/>
            </c:spPr>
            <c:extLst>
              <c:ext xmlns:c16="http://schemas.microsoft.com/office/drawing/2014/chart" uri="{C3380CC4-5D6E-409C-BE32-E72D297353CC}">
                <c16:uniqueId val="{00000001-2125-4E88-8CA6-0E40D8CD2519}"/>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5-BD6C-4BE5-B2E9-7EFF37FCEB5E}"/>
              </c:ext>
            </c:extLst>
          </c:dPt>
          <c:dPt>
            <c:idx val="9"/>
            <c:invertIfNegative val="0"/>
            <c:bubble3D val="0"/>
            <c:spPr>
              <a:solidFill>
                <a:schemeClr val="accent2"/>
              </a:solidFill>
              <a:ln>
                <a:noFill/>
              </a:ln>
              <a:effectLst/>
            </c:spPr>
            <c:extLst>
              <c:ext xmlns:c16="http://schemas.microsoft.com/office/drawing/2014/chart" uri="{C3380CC4-5D6E-409C-BE32-E72D297353CC}">
                <c16:uniqueId val="{00000007-BD6C-4BE5-B2E9-7EFF37FCEB5E}"/>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9-BD6C-4BE5-B2E9-7EFF37FCEB5E}"/>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20-81F4-4D8F-8980-993A97E94792}"/>
              </c:ext>
            </c:extLst>
          </c:dPt>
          <c:dPt>
            <c:idx val="12"/>
            <c:invertIfNegative val="0"/>
            <c:bubble3D val="0"/>
            <c:spPr>
              <a:solidFill>
                <a:schemeClr val="accent3"/>
              </a:solidFill>
              <a:ln>
                <a:noFill/>
              </a:ln>
              <a:effectLst/>
            </c:spPr>
            <c:extLst>
              <c:ext xmlns:c16="http://schemas.microsoft.com/office/drawing/2014/chart" uri="{C3380CC4-5D6E-409C-BE32-E72D297353CC}">
                <c16:uniqueId val="{0000000D-BD6C-4BE5-B2E9-7EFF37FCEB5E}"/>
              </c:ext>
            </c:extLst>
          </c:dPt>
          <c:dPt>
            <c:idx val="13"/>
            <c:invertIfNegative val="0"/>
            <c:bubble3D val="0"/>
            <c:spPr>
              <a:solidFill>
                <a:srgbClr val="AF82CC"/>
              </a:solidFill>
              <a:ln>
                <a:noFill/>
              </a:ln>
              <a:effectLst/>
            </c:spPr>
            <c:extLst>
              <c:ext xmlns:c16="http://schemas.microsoft.com/office/drawing/2014/chart" uri="{C3380CC4-5D6E-409C-BE32-E72D297353CC}">
                <c16:uniqueId val="{0000000D-D669-4CCA-91D6-AF0CD7354AA5}"/>
              </c:ext>
            </c:extLst>
          </c:dPt>
          <c:dPt>
            <c:idx val="14"/>
            <c:invertIfNegative val="0"/>
            <c:bubble3D val="0"/>
            <c:spPr>
              <a:solidFill>
                <a:schemeClr val="accent3"/>
              </a:solidFill>
              <a:ln>
                <a:noFill/>
              </a:ln>
              <a:effectLst/>
            </c:spPr>
            <c:extLst>
              <c:ext xmlns:c16="http://schemas.microsoft.com/office/drawing/2014/chart" uri="{C3380CC4-5D6E-409C-BE32-E72D297353CC}">
                <c16:uniqueId val="{00000011-BD6C-4BE5-B2E9-7EFF37FCEB5E}"/>
              </c:ext>
            </c:extLst>
          </c:dPt>
          <c:dPt>
            <c:idx val="15"/>
            <c:invertIfNegative val="0"/>
            <c:bubble3D val="0"/>
            <c:spPr>
              <a:solidFill>
                <a:schemeClr val="accent3"/>
              </a:solidFill>
              <a:ln>
                <a:noFill/>
              </a:ln>
              <a:effectLst/>
            </c:spPr>
            <c:extLst>
              <c:ext xmlns:c16="http://schemas.microsoft.com/office/drawing/2014/chart" uri="{C3380CC4-5D6E-409C-BE32-E72D297353CC}">
                <c16:uniqueId val="{0000002B-D1D5-44FD-8176-C0C01E3B34D4}"/>
              </c:ext>
            </c:extLst>
          </c:dPt>
          <c:dPt>
            <c:idx val="16"/>
            <c:invertIfNegative val="0"/>
            <c:bubble3D val="0"/>
            <c:spPr>
              <a:solidFill>
                <a:schemeClr val="accent3"/>
              </a:solidFill>
              <a:ln>
                <a:noFill/>
              </a:ln>
              <a:effectLst/>
            </c:spPr>
            <c:extLst>
              <c:ext xmlns:c16="http://schemas.microsoft.com/office/drawing/2014/chart" uri="{C3380CC4-5D6E-409C-BE32-E72D297353CC}">
                <c16:uniqueId val="{00000015-BD6C-4BE5-B2E9-7EFF37FCEB5E}"/>
              </c:ext>
            </c:extLst>
          </c:dPt>
          <c:dPt>
            <c:idx val="17"/>
            <c:invertIfNegative val="0"/>
            <c:bubble3D val="0"/>
            <c:spPr>
              <a:solidFill>
                <a:schemeClr val="accent3"/>
              </a:solidFill>
              <a:ln>
                <a:noFill/>
              </a:ln>
              <a:effectLst/>
            </c:spPr>
            <c:extLst>
              <c:ext xmlns:c16="http://schemas.microsoft.com/office/drawing/2014/chart" uri="{C3380CC4-5D6E-409C-BE32-E72D297353CC}">
                <c16:uniqueId val="{0000001F-81F4-4D8F-8980-993A97E94792}"/>
              </c:ext>
            </c:extLst>
          </c:dPt>
          <c:dPt>
            <c:idx val="18"/>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9-BD6C-4BE5-B2E9-7EFF37FCEB5E}"/>
              </c:ext>
            </c:extLst>
          </c:dPt>
          <c:dPt>
            <c:idx val="19"/>
            <c:invertIfNegative val="0"/>
            <c:bubble3D val="0"/>
            <c:spPr>
              <a:solidFill>
                <a:srgbClr val="6FB9FD"/>
              </a:solidFill>
              <a:ln>
                <a:noFill/>
              </a:ln>
              <a:effectLst/>
            </c:spPr>
            <c:extLst>
              <c:ext xmlns:c16="http://schemas.microsoft.com/office/drawing/2014/chart" uri="{C3380CC4-5D6E-409C-BE32-E72D297353CC}">
                <c16:uniqueId val="{0000001B-BD6C-4BE5-B2E9-7EFF37FCEB5E}"/>
              </c:ext>
            </c:extLst>
          </c:dPt>
          <c:dPt>
            <c:idx val="20"/>
            <c:invertIfNegative val="0"/>
            <c:bubble3D val="0"/>
            <c:spPr>
              <a:solidFill>
                <a:srgbClr val="6FB9FD"/>
              </a:solidFill>
              <a:ln>
                <a:noFill/>
              </a:ln>
              <a:effectLst/>
            </c:spPr>
            <c:extLst>
              <c:ext xmlns:c16="http://schemas.microsoft.com/office/drawing/2014/chart" uri="{C3380CC4-5D6E-409C-BE32-E72D297353CC}">
                <c16:uniqueId val="{0000001B-D669-4CCA-91D6-AF0CD7354AA5}"/>
              </c:ext>
            </c:extLst>
          </c:dPt>
          <c:dPt>
            <c:idx val="21"/>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F-BD6C-4BE5-B2E9-7EFF37FCEB5E}"/>
              </c:ext>
            </c:extLst>
          </c:dPt>
          <c:dPt>
            <c:idx val="22"/>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21-BD6C-4BE5-B2E9-7EFF37FCEB5E}"/>
              </c:ext>
            </c:extLst>
          </c:dPt>
          <c:dPt>
            <c:idx val="23"/>
            <c:invertIfNegative val="0"/>
            <c:bubble3D val="0"/>
            <c:spPr>
              <a:solidFill>
                <a:schemeClr val="accent6">
                  <a:lumMod val="40000"/>
                  <a:lumOff val="60000"/>
                </a:schemeClr>
              </a:solidFill>
              <a:ln>
                <a:noFill/>
              </a:ln>
              <a:effectLst/>
            </c:spPr>
            <c:extLst>
              <c:ext xmlns:c16="http://schemas.microsoft.com/office/drawing/2014/chart" uri="{C3380CC4-5D6E-409C-BE32-E72D297353CC}">
                <c16:uniqueId val="{0000001E-81F4-4D8F-8980-993A97E94792}"/>
              </c:ext>
            </c:extLst>
          </c:dPt>
          <c:dLbls>
            <c:spPr>
              <a:noFill/>
              <a:ln>
                <a:noFill/>
              </a:ln>
              <a:effectLst/>
            </c:spPr>
            <c:txPr>
              <a:bodyPr rot="0" spcFirstLastPara="1" vertOverflow="ellipsis" vert="horz" wrap="square" lIns="38100" tIns="19050" rIns="38100" bIns="19050" anchor="ctr" anchorCtr="1">
                <a:spAutoFit/>
              </a:bodyPr>
              <a:lstStyle/>
              <a:p>
                <a:pPr>
                  <a:defRPr lang="en-GB"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Sheet1!$A$2:$A$25</c:f>
              <c:strCache>
                <c:ptCount val="24"/>
                <c:pt idx="0">
                  <c:v>Feb '21</c:v>
                </c:pt>
                <c:pt idx="1">
                  <c:v>Aug '21</c:v>
                </c:pt>
                <c:pt idx="2">
                  <c:v>Feb '22</c:v>
                </c:pt>
                <c:pt idx="3">
                  <c:v>Aug '24</c:v>
                </c:pt>
                <c:pt idx="4">
                  <c:v>Feb '25</c:v>
                </c:pt>
                <c:pt idx="5">
                  <c:v>Sep '25</c:v>
                </c:pt>
                <c:pt idx="6">
                  <c:v>Feb '21</c:v>
                </c:pt>
                <c:pt idx="7">
                  <c:v>Aug '21</c:v>
                </c:pt>
                <c:pt idx="8">
                  <c:v>Feb '22</c:v>
                </c:pt>
                <c:pt idx="9">
                  <c:v>Aug '24</c:v>
                </c:pt>
                <c:pt idx="10">
                  <c:v>Feb '25</c:v>
                </c:pt>
                <c:pt idx="11">
                  <c:v>Sep '25</c:v>
                </c:pt>
                <c:pt idx="12">
                  <c:v>Feb '21</c:v>
                </c:pt>
                <c:pt idx="13">
                  <c:v>Aug '21</c:v>
                </c:pt>
                <c:pt idx="14">
                  <c:v>Feb '22</c:v>
                </c:pt>
                <c:pt idx="15">
                  <c:v>Aug '24</c:v>
                </c:pt>
                <c:pt idx="16">
                  <c:v>Feb '25</c:v>
                </c:pt>
                <c:pt idx="17">
                  <c:v>Sep '25</c:v>
                </c:pt>
                <c:pt idx="18">
                  <c:v>Feb '21</c:v>
                </c:pt>
                <c:pt idx="19">
                  <c:v>Aug '21</c:v>
                </c:pt>
                <c:pt idx="20">
                  <c:v>Feb '22</c:v>
                </c:pt>
                <c:pt idx="21">
                  <c:v>Aug '24</c:v>
                </c:pt>
                <c:pt idx="22">
                  <c:v>Feb '25</c:v>
                </c:pt>
                <c:pt idx="23">
                  <c:v>Sep '25</c:v>
                </c:pt>
              </c:strCache>
            </c:strRef>
          </c:cat>
          <c:val>
            <c:numRef>
              <c:f>Sheet1!$B$2:$B$25</c:f>
              <c:numCache>
                <c:formatCode>0%</c:formatCode>
                <c:ptCount val="24"/>
                <c:pt idx="0">
                  <c:v>0.36</c:v>
                </c:pt>
                <c:pt idx="1">
                  <c:v>0.36</c:v>
                </c:pt>
                <c:pt idx="2">
                  <c:v>0.32</c:v>
                </c:pt>
                <c:pt idx="3">
                  <c:v>0.34</c:v>
                </c:pt>
                <c:pt idx="4">
                  <c:v>0.27</c:v>
                </c:pt>
                <c:pt idx="5">
                  <c:v>0.34</c:v>
                </c:pt>
                <c:pt idx="6">
                  <c:v>0.37</c:v>
                </c:pt>
                <c:pt idx="7">
                  <c:v>0.37</c:v>
                </c:pt>
                <c:pt idx="8">
                  <c:v>0.37</c:v>
                </c:pt>
                <c:pt idx="9">
                  <c:v>0.38</c:v>
                </c:pt>
                <c:pt idx="10">
                  <c:v>0.34</c:v>
                </c:pt>
                <c:pt idx="11">
                  <c:v>0.37</c:v>
                </c:pt>
                <c:pt idx="12">
                  <c:v>0.41</c:v>
                </c:pt>
                <c:pt idx="13">
                  <c:v>0.41</c:v>
                </c:pt>
                <c:pt idx="14">
                  <c:v>0.39</c:v>
                </c:pt>
                <c:pt idx="15">
                  <c:v>0.41</c:v>
                </c:pt>
                <c:pt idx="16">
                  <c:v>0.37</c:v>
                </c:pt>
                <c:pt idx="17">
                  <c:v>0.43</c:v>
                </c:pt>
                <c:pt idx="18">
                  <c:v>0.42</c:v>
                </c:pt>
                <c:pt idx="19">
                  <c:v>0.39</c:v>
                </c:pt>
                <c:pt idx="20">
                  <c:v>0.42</c:v>
                </c:pt>
                <c:pt idx="21">
                  <c:v>0.42</c:v>
                </c:pt>
                <c:pt idx="22">
                  <c:v>0.39</c:v>
                </c:pt>
                <c:pt idx="23">
                  <c:v>0.43</c:v>
                </c:pt>
              </c:numCache>
            </c:numRef>
          </c:val>
          <c:extLst>
            <c:ext xmlns:c16="http://schemas.microsoft.com/office/drawing/2014/chart" uri="{C3380CC4-5D6E-409C-BE32-E72D297353CC}">
              <c16:uniqueId val="{00000024-BD6C-4BE5-B2E9-7EFF37FCEB5E}"/>
            </c:ext>
          </c:extLst>
        </c:ser>
        <c:dLbls>
          <c:dLblPos val="outEnd"/>
          <c:showLegendKey val="0"/>
          <c:showVal val="1"/>
          <c:showCatName val="0"/>
          <c:showSerName val="0"/>
          <c:showPercent val="0"/>
          <c:showBubbleSize val="0"/>
        </c:dLbls>
        <c:gapWidth val="165"/>
        <c:axId val="1811322080"/>
        <c:axId val="1811308480"/>
      </c:barChart>
      <c:catAx>
        <c:axId val="1811322080"/>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lang="en-GB" sz="1000" b="0" i="0" u="none" strike="noStrike" kern="1200" baseline="0">
                <a:solidFill>
                  <a:schemeClr val="tx1"/>
                </a:solidFill>
                <a:latin typeface="+mn-lt"/>
                <a:ea typeface="+mn-ea"/>
                <a:cs typeface="+mn-cs"/>
              </a:defRPr>
            </a:pPr>
            <a:endParaRPr lang="en-US"/>
          </a:p>
        </c:txPr>
        <c:crossAx val="1811308480"/>
        <c:crosses val="autoZero"/>
        <c:auto val="1"/>
        <c:lblAlgn val="ctr"/>
        <c:lblOffset val="100"/>
        <c:noMultiLvlLbl val="0"/>
      </c:catAx>
      <c:valAx>
        <c:axId val="1811308480"/>
        <c:scaling>
          <c:orientation val="minMax"/>
        </c:scaling>
        <c:delete val="1"/>
        <c:axPos val="t"/>
        <c:numFmt formatCode="0%" sourceLinked="1"/>
        <c:majorTickMark val="none"/>
        <c:minorTickMark val="none"/>
        <c:tickLblPos val="nextTo"/>
        <c:crossAx val="1811322080"/>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tx>
        <c:rich>
          <a:bodyPr rot="0" spcFirstLastPara="1" vertOverflow="ellipsis" vert="horz" wrap="square" anchor="ctr" anchorCtr="1"/>
          <a:lstStyle/>
          <a:p>
            <a:pPr>
              <a:defRPr sz="1440" b="0" i="0" u="none" strike="noStrike" kern="1200" baseline="0">
                <a:solidFill>
                  <a:schemeClr val="tx1"/>
                </a:solidFill>
                <a:latin typeface="+mn-lt"/>
                <a:ea typeface="Arial"/>
                <a:cs typeface="Arial"/>
              </a:defRPr>
            </a:pPr>
            <a:r>
              <a:rPr lang="en-US" sz="1800" dirty="0">
                <a:solidFill>
                  <a:schemeClr val="tx1"/>
                </a:solidFill>
              </a:rPr>
              <a:t>Seriousness</a:t>
            </a:r>
            <a:r>
              <a:rPr lang="en-US" sz="1800" baseline="0" dirty="0">
                <a:solidFill>
                  <a:schemeClr val="tx1"/>
                </a:solidFill>
              </a:rPr>
              <a:t> of parking on pavements to the safety of drivers and other road users</a:t>
            </a:r>
            <a:endParaRPr lang="en-US" sz="1800" dirty="0">
              <a:solidFill>
                <a:schemeClr val="tx1"/>
              </a:solidFill>
            </a:endParaRPr>
          </a:p>
        </c:rich>
      </c:tx>
      <c:layout>
        <c:manualLayout>
          <c:xMode val="edge"/>
          <c:yMode val="edge"/>
          <c:x val="0.12384684242105326"/>
          <c:y val="0"/>
        </c:manualLayout>
      </c:layout>
      <c:overlay val="0"/>
      <c:spPr>
        <a:noFill/>
        <a:ln>
          <a:noFill/>
        </a:ln>
        <a:effectLst/>
      </c:spPr>
      <c:txPr>
        <a:bodyPr rot="0" spcFirstLastPara="1" vertOverflow="ellipsis" vert="horz" wrap="square" anchor="ctr" anchorCtr="1"/>
        <a:lstStyle/>
        <a:p>
          <a:pPr>
            <a:defRPr sz="1440" b="0" i="0" u="none" strike="noStrike" kern="1200" baseline="0">
              <a:solidFill>
                <a:schemeClr val="tx1"/>
              </a:solidFill>
              <a:latin typeface="+mn-lt"/>
              <a:ea typeface="Arial"/>
              <a:cs typeface="Arial"/>
            </a:defRPr>
          </a:pPr>
          <a:endParaRPr lang="en-US"/>
        </a:p>
      </c:txPr>
    </c:title>
    <c:autoTitleDeleted val="0"/>
    <c:plotArea>
      <c:layout>
        <c:manualLayout>
          <c:layoutTarget val="inner"/>
          <c:xMode val="edge"/>
          <c:yMode val="edge"/>
          <c:x val="8.5482496082516651E-2"/>
          <c:y val="0.28358790067055462"/>
          <c:w val="0.87964973394770329"/>
          <c:h val="0.46064783315504493"/>
        </c:manualLayout>
      </c:layout>
      <c:barChart>
        <c:barDir val="bar"/>
        <c:grouping val="percentStacked"/>
        <c:varyColors val="0"/>
        <c:ser>
          <c:idx val="8"/>
          <c:order val="0"/>
          <c:tx>
            <c:strRef>
              <c:f>Sheet1!$B$1</c:f>
              <c:strCache>
                <c:ptCount val="1"/>
                <c:pt idx="0">
                  <c:v>Not serious at all</c:v>
                </c:pt>
              </c:strCache>
            </c:strRef>
          </c:tx>
          <c:spPr>
            <a:solidFill>
              <a:srgbClr val="FF0000"/>
            </a:solidFill>
            <a:ln>
              <a:noFill/>
            </a:ln>
            <a:effectLst/>
          </c:spPr>
          <c:invertIfNegative val="0"/>
          <c:dPt>
            <c:idx val="0"/>
            <c:invertIfNegative val="0"/>
            <c:bubble3D val="0"/>
            <c:spPr>
              <a:solidFill>
                <a:srgbClr val="FF0000"/>
              </a:solidFill>
              <a:ln>
                <a:noFill/>
              </a:ln>
              <a:effectLst/>
            </c:spPr>
            <c:extLst>
              <c:ext xmlns:c16="http://schemas.microsoft.com/office/drawing/2014/chart" uri="{C3380CC4-5D6E-409C-BE32-E72D297353CC}">
                <c16:uniqueId val="{00000000-A996-44D6-A1B0-16095B37D6C1}"/>
              </c:ext>
            </c:extLst>
          </c:dPt>
          <c:dLbls>
            <c:numFmt formatCode="#,##0" sourceLinked="0"/>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Sheet1!$B$2:$B$4</c:f>
              <c:numCache>
                <c:formatCode>General</c:formatCode>
                <c:ptCount val="3"/>
                <c:pt idx="0">
                  <c:v>8</c:v>
                </c:pt>
                <c:pt idx="1">
                  <c:v>7</c:v>
                </c:pt>
                <c:pt idx="2">
                  <c:v>6</c:v>
                </c:pt>
              </c:numCache>
            </c:numRef>
          </c:val>
          <c:extLst>
            <c:ext xmlns:c16="http://schemas.microsoft.com/office/drawing/2014/chart" uri="{C3380CC4-5D6E-409C-BE32-E72D297353CC}">
              <c16:uniqueId val="{00000000-732E-4437-9935-FBEF3E2A3374}"/>
            </c:ext>
          </c:extLst>
        </c:ser>
        <c:ser>
          <c:idx val="0"/>
          <c:order val="1"/>
          <c:tx>
            <c:strRef>
              <c:f>Sheet1!$C$1</c:f>
              <c:strCache>
                <c:ptCount val="1"/>
                <c:pt idx="0">
                  <c:v>Not very serious</c:v>
                </c:pt>
              </c:strCache>
            </c:strRef>
          </c:tx>
          <c:spPr>
            <a:solidFill>
              <a:srgbClr val="FFC00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Sheet1!$C$2:$C$4</c:f>
              <c:numCache>
                <c:formatCode>General</c:formatCode>
                <c:ptCount val="3"/>
                <c:pt idx="0">
                  <c:v>36</c:v>
                </c:pt>
                <c:pt idx="1">
                  <c:v>34</c:v>
                </c:pt>
                <c:pt idx="2">
                  <c:v>31</c:v>
                </c:pt>
              </c:numCache>
            </c:numRef>
          </c:val>
          <c:extLst>
            <c:ext xmlns:c16="http://schemas.microsoft.com/office/drawing/2014/chart" uri="{C3380CC4-5D6E-409C-BE32-E72D297353CC}">
              <c16:uniqueId val="{00000001-732E-4437-9935-FBEF3E2A3374}"/>
            </c:ext>
          </c:extLst>
        </c:ser>
        <c:ser>
          <c:idx val="1"/>
          <c:order val="2"/>
          <c:tx>
            <c:strRef>
              <c:f>Sheet1!$D$1</c:f>
              <c:strCache>
                <c:ptCount val="1"/>
                <c:pt idx="0">
                  <c:v>Quite serious</c:v>
                </c:pt>
              </c:strCache>
            </c:strRef>
          </c:tx>
          <c:spPr>
            <a:solidFill>
              <a:srgbClr val="92D05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Sheet1!$D$2:$D$4</c:f>
              <c:numCache>
                <c:formatCode>General</c:formatCode>
                <c:ptCount val="3"/>
                <c:pt idx="0">
                  <c:v>40</c:v>
                </c:pt>
                <c:pt idx="1">
                  <c:v>39</c:v>
                </c:pt>
                <c:pt idx="2">
                  <c:v>41</c:v>
                </c:pt>
              </c:numCache>
            </c:numRef>
          </c:val>
          <c:extLst>
            <c:ext xmlns:c16="http://schemas.microsoft.com/office/drawing/2014/chart" uri="{C3380CC4-5D6E-409C-BE32-E72D297353CC}">
              <c16:uniqueId val="{00000002-732E-4437-9935-FBEF3E2A3374}"/>
            </c:ext>
          </c:extLst>
        </c:ser>
        <c:ser>
          <c:idx val="2"/>
          <c:order val="3"/>
          <c:tx>
            <c:strRef>
              <c:f>Sheet1!$E$1</c:f>
              <c:strCache>
                <c:ptCount val="1"/>
                <c:pt idx="0">
                  <c:v>Very serious</c:v>
                </c:pt>
              </c:strCache>
            </c:strRef>
          </c:tx>
          <c:spPr>
            <a:solidFill>
              <a:srgbClr val="00B050"/>
            </a:solidFill>
            <a:ln>
              <a:noFill/>
            </a:ln>
            <a:effectLst/>
          </c:spPr>
          <c:invertIfNegative val="0"/>
          <c:dLbls>
            <c:spPr>
              <a:noFill/>
              <a:ln>
                <a:noFill/>
              </a:ln>
              <a:effectLst/>
            </c:spPr>
            <c:txPr>
              <a:bodyPr rot="0" spcFirstLastPara="1" vertOverflow="ellipsis" vert="horz" wrap="square" anchor="ctr" anchorCtr="1"/>
              <a:lstStyle/>
              <a:p>
                <a:pPr>
                  <a:defRPr sz="16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Sheet1!$E$2:$E$4</c:f>
              <c:numCache>
                <c:formatCode>General</c:formatCode>
                <c:ptCount val="3"/>
                <c:pt idx="0">
                  <c:v>16</c:v>
                </c:pt>
                <c:pt idx="1">
                  <c:v>20</c:v>
                </c:pt>
                <c:pt idx="2">
                  <c:v>21</c:v>
                </c:pt>
              </c:numCache>
            </c:numRef>
          </c:val>
          <c:extLst>
            <c:ext xmlns:c16="http://schemas.microsoft.com/office/drawing/2014/chart" uri="{C3380CC4-5D6E-409C-BE32-E72D297353CC}">
              <c16:uniqueId val="{00000003-732E-4437-9935-FBEF3E2A3374}"/>
            </c:ext>
          </c:extLst>
        </c:ser>
        <c:dLbls>
          <c:showLegendKey val="0"/>
          <c:showVal val="1"/>
          <c:showCatName val="0"/>
          <c:showSerName val="0"/>
          <c:showPercent val="0"/>
          <c:showBubbleSize val="0"/>
        </c:dLbls>
        <c:gapWidth val="73"/>
        <c:overlap val="100"/>
        <c:axId val="1935884432"/>
        <c:axId val="1935885520"/>
      </c:barChart>
      <c:catAx>
        <c:axId val="1935884432"/>
        <c:scaling>
          <c:orientation val="maxMin"/>
        </c:scaling>
        <c:delete val="0"/>
        <c:axPos val="l"/>
        <c:numFmt formatCode="General" sourceLinked="1"/>
        <c:majorTickMark val="none"/>
        <c:minorTickMark val="none"/>
        <c:tickLblPos val="nextTo"/>
        <c:spPr>
          <a:noFill/>
          <a:ln w="9572" cap="flat" cmpd="sng" algn="ctr">
            <a:noFill/>
            <a:prstDash val="solid"/>
            <a:round/>
          </a:ln>
          <a:effectLst/>
        </c:spPr>
        <c:txPr>
          <a:bodyPr rot="0" spcFirstLastPara="1" vertOverflow="ellipsis" wrap="square" anchor="ctr" anchorCtr="1"/>
          <a:lstStyle/>
          <a:p>
            <a:pPr>
              <a:defRPr sz="1200" b="0" i="0" u="none" strike="noStrike" kern="1200" baseline="0">
                <a:solidFill>
                  <a:schemeClr val="tx1"/>
                </a:solidFill>
                <a:latin typeface="+mn-lt"/>
                <a:ea typeface="Arial"/>
                <a:cs typeface="Aria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spPr>
        <a:noFill/>
        <a:ln>
          <a:noFill/>
        </a:ln>
        <a:effectLst/>
      </c:spPr>
    </c:plotArea>
    <c:legend>
      <c:legendPos val="b"/>
      <c:layout>
        <c:manualLayout>
          <c:xMode val="edge"/>
          <c:yMode val="edge"/>
          <c:x val="0"/>
          <c:y val="0.79619778528595775"/>
          <c:w val="1"/>
          <c:h val="0.11372067988147257"/>
        </c:manualLayout>
      </c:layout>
      <c:overlay val="0"/>
      <c:spPr>
        <a:noFill/>
        <a:ln w="25527">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0" i="0" u="none" strike="noStrike" baseline="0">
          <a:solidFill>
            <a:schemeClr val="tx2"/>
          </a:solidFill>
          <a:latin typeface="+mn-lt"/>
          <a:ea typeface="Arial"/>
          <a:cs typeface="Arial"/>
        </a:defRPr>
      </a:pPr>
      <a:endParaRPr lang="en-US"/>
    </a:p>
  </c:txPr>
  <c:externalData r:id="rId3">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dirty="0">
                <a:solidFill>
                  <a:schemeClr val="tx1"/>
                </a:solidFill>
              </a:rPr>
              <a:t>Proportion</a:t>
            </a:r>
            <a:r>
              <a:rPr lang="en-US" sz="1800" baseline="0" dirty="0">
                <a:solidFill>
                  <a:schemeClr val="tx1"/>
                </a:solidFill>
              </a:rPr>
              <a:t> of drivers that have heard of the hierarchy of road users</a:t>
            </a:r>
            <a:endParaRPr lang="en-US"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094686718123528"/>
          <c:y val="0.20018575552254309"/>
          <c:w val="0.69325701401023576"/>
          <c:h val="0.62303320168605147"/>
        </c:manualLayout>
      </c:layout>
      <c:barChart>
        <c:barDir val="col"/>
        <c:grouping val="clustered"/>
        <c:varyColors val="0"/>
        <c:ser>
          <c:idx val="0"/>
          <c:order val="0"/>
          <c:tx>
            <c:strRef>
              <c:f>Sheet1!$B$1</c:f>
              <c:strCache>
                <c:ptCount val="1"/>
                <c:pt idx="0">
                  <c:v>Aug '24</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12CA-4A7A-8607-C8B0FBD0B6CD}"/>
              </c:ext>
            </c:extLst>
          </c:dPt>
          <c:dPt>
            <c:idx val="1"/>
            <c:invertIfNegative val="0"/>
            <c:bubble3D val="0"/>
            <c:spPr>
              <a:solidFill>
                <a:schemeClr val="accent2"/>
              </a:solidFill>
              <a:ln w="19050">
                <a:solidFill>
                  <a:schemeClr val="lt1"/>
                </a:solidFill>
              </a:ln>
              <a:effectLst/>
            </c:spPr>
            <c:extLst>
              <c:ext xmlns:c16="http://schemas.microsoft.com/office/drawing/2014/chart" uri="{C3380CC4-5D6E-409C-BE32-E72D297353CC}">
                <c16:uniqueId val="{00000002-6950-4440-86C4-BBF9D3DBCE62}"/>
              </c:ext>
            </c:extLst>
          </c:dPt>
          <c:dPt>
            <c:idx val="2"/>
            <c:invertIfNegative val="0"/>
            <c:bubble3D val="0"/>
            <c:spPr>
              <a:solidFill>
                <a:schemeClr val="accent2">
                  <a:lumMod val="60000"/>
                  <a:lumOff val="40000"/>
                </a:schemeClr>
              </a:solidFill>
              <a:ln w="19050">
                <a:solidFill>
                  <a:schemeClr val="lt1"/>
                </a:solidFill>
              </a:ln>
              <a:effectLst/>
            </c:spPr>
            <c:extLst>
              <c:ext xmlns:c16="http://schemas.microsoft.com/office/drawing/2014/chart" uri="{C3380CC4-5D6E-409C-BE32-E72D297353CC}">
                <c16:uniqueId val="{00000004-935E-43C4-B0C2-3231ACCB7BF6}"/>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Aug '24</c:v>
                </c:pt>
                <c:pt idx="1">
                  <c:v>Feb '25</c:v>
                </c:pt>
                <c:pt idx="2">
                  <c:v>Sep '25</c:v>
                </c:pt>
              </c:strCache>
            </c:strRef>
          </c:cat>
          <c:val>
            <c:numRef>
              <c:f>Sheet1!$B$2:$B$4</c:f>
              <c:numCache>
                <c:formatCode>0%</c:formatCode>
                <c:ptCount val="3"/>
                <c:pt idx="0">
                  <c:v>0.32</c:v>
                </c:pt>
                <c:pt idx="1">
                  <c:v>0.4</c:v>
                </c:pt>
                <c:pt idx="2">
                  <c:v>0.39</c:v>
                </c:pt>
              </c:numCache>
            </c:numRef>
          </c:val>
          <c:extLst>
            <c:ext xmlns:c16="http://schemas.microsoft.com/office/drawing/2014/chart" uri="{C3380CC4-5D6E-409C-BE32-E72D297353CC}">
              <c16:uniqueId val="{00000000-48F6-4B6F-AE3F-AA14D4CABEEF}"/>
            </c:ext>
          </c:extLst>
        </c:ser>
        <c:dLbls>
          <c:dLblPos val="outEnd"/>
          <c:showLegendKey val="0"/>
          <c:showVal val="1"/>
          <c:showCatName val="0"/>
          <c:showSerName val="0"/>
          <c:showPercent val="0"/>
          <c:showBubbleSize val="0"/>
        </c:dLbls>
        <c:gapWidth val="124"/>
        <c:overlap val="-3"/>
        <c:axId val="323930351"/>
        <c:axId val="323933231"/>
      </c:barChart>
      <c:catAx>
        <c:axId val="323930351"/>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3933231"/>
        <c:crosses val="autoZero"/>
        <c:auto val="1"/>
        <c:lblAlgn val="ctr"/>
        <c:lblOffset val="100"/>
        <c:noMultiLvlLbl val="0"/>
      </c:catAx>
      <c:valAx>
        <c:axId val="323933231"/>
        <c:scaling>
          <c:orientation val="minMax"/>
          <c:max val="0.60000000000000009"/>
        </c:scaling>
        <c:delete val="1"/>
        <c:axPos val="l"/>
        <c:numFmt formatCode="0%" sourceLinked="1"/>
        <c:majorTickMark val="out"/>
        <c:minorTickMark val="none"/>
        <c:tickLblPos val="nextTo"/>
        <c:crossAx val="323930351"/>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43337371290127197"/>
          <c:y val="0.10121747235097824"/>
          <c:w val="0.30595409347869978"/>
          <c:h val="0.8716748577527853"/>
        </c:manualLayout>
      </c:layout>
      <c:barChart>
        <c:barDir val="bar"/>
        <c:grouping val="clustered"/>
        <c:varyColors val="0"/>
        <c:ser>
          <c:idx val="0"/>
          <c:order val="0"/>
          <c:tx>
            <c:strRef>
              <c:f>Sheet1!$B$1</c:f>
              <c:strCache>
                <c:ptCount val="1"/>
                <c:pt idx="0">
                  <c:v>Aug '24</c:v>
                </c:pt>
              </c:strCache>
            </c:strRef>
          </c:tx>
          <c:spPr>
            <a:solidFill>
              <a:schemeClr val="accent1"/>
            </a:solidFill>
            <a:ln w="19050">
              <a:solidFill>
                <a:schemeClr val="lt1"/>
              </a:solidFill>
            </a:ln>
            <a:effectLst/>
          </c:spPr>
          <c:invertIfNegative val="0"/>
          <c:dLbls>
            <c:dLbl>
              <c:idx val="7"/>
              <c:tx>
                <c:rich>
                  <a:bodyPr/>
                  <a:lstStyle/>
                  <a:p>
                    <a:r>
                      <a:rPr lang="en-US" dirty="0"/>
                      <a:t>&lt;1%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0-B4E9-431B-8E0C-786A85AD4E94}"/>
                </c:ext>
              </c:extLst>
            </c:dLbl>
            <c:dLbl>
              <c:idx val="11"/>
              <c:tx>
                <c:rich>
                  <a:bodyPr/>
                  <a:lstStyle/>
                  <a:p>
                    <a:r>
                      <a:rPr lang="en-US" dirty="0"/>
                      <a:t>1%</a:t>
                    </a:r>
                  </a:p>
                </c:rich>
              </c:tx>
              <c:dLblPos val="outEnd"/>
              <c:showLegendKey val="0"/>
              <c:showVal val="1"/>
              <c:showCatName val="0"/>
              <c:showSerName val="0"/>
              <c:showPercent val="0"/>
              <c:showBubbleSize val="0"/>
              <c:extLst>
                <c:ext xmlns:c15="http://schemas.microsoft.com/office/drawing/2012/chart" uri="{CE6537A1-D6FC-4f65-9D91-7224C49458BB}">
                  <c15:showDataLabelsRange val="0"/>
                </c:ext>
                <c:ext xmlns:c16="http://schemas.microsoft.com/office/drawing/2014/chart" uri="{C3380CC4-5D6E-409C-BE32-E72D297353CC}">
                  <c16:uniqueId val="{00000001-B4E9-431B-8E0C-786A85AD4E94}"/>
                </c:ext>
              </c:extLst>
            </c:dLbl>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People walking</c:v>
                </c:pt>
                <c:pt idx="1">
                  <c:v>People cycling</c:v>
                </c:pt>
                <c:pt idx="2">
                  <c:v>People horse riding</c:v>
                </c:pt>
                <c:pt idx="3">
                  <c:v>Motorbikes</c:v>
                </c:pt>
                <c:pt idx="4">
                  <c:v>Cars</c:v>
                </c:pt>
                <c:pt idx="5">
                  <c:v>Vans &amp; mini buses</c:v>
                </c:pt>
                <c:pt idx="6">
                  <c:v>HGVs &amp; large buses</c:v>
                </c:pt>
              </c:strCache>
            </c:strRef>
          </c:cat>
          <c:val>
            <c:numRef>
              <c:f>Sheet1!$B$2:$B$8</c:f>
              <c:numCache>
                <c:formatCode>0%</c:formatCode>
                <c:ptCount val="7"/>
                <c:pt idx="0">
                  <c:v>0.69</c:v>
                </c:pt>
                <c:pt idx="1">
                  <c:v>0.44</c:v>
                </c:pt>
                <c:pt idx="2">
                  <c:v>0.37</c:v>
                </c:pt>
                <c:pt idx="3">
                  <c:v>0.74</c:v>
                </c:pt>
                <c:pt idx="4">
                  <c:v>0.63</c:v>
                </c:pt>
                <c:pt idx="5">
                  <c:v>0.69</c:v>
                </c:pt>
                <c:pt idx="6">
                  <c:v>0.7</c:v>
                </c:pt>
              </c:numCache>
            </c:numRef>
          </c:val>
          <c:extLst>
            <c:ext xmlns:c16="http://schemas.microsoft.com/office/drawing/2014/chart" uri="{C3380CC4-5D6E-409C-BE32-E72D297353CC}">
              <c16:uniqueId val="{00000002-B4E9-431B-8E0C-786A85AD4E94}"/>
            </c:ext>
          </c:extLst>
        </c:ser>
        <c:ser>
          <c:idx val="1"/>
          <c:order val="1"/>
          <c:tx>
            <c:strRef>
              <c:f>Sheet1!$C$1</c:f>
              <c:strCache>
                <c:ptCount val="1"/>
                <c:pt idx="0">
                  <c:v>Feb '25</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People walking</c:v>
                </c:pt>
                <c:pt idx="1">
                  <c:v>People cycling</c:v>
                </c:pt>
                <c:pt idx="2">
                  <c:v>People horse riding</c:v>
                </c:pt>
                <c:pt idx="3">
                  <c:v>Motorbikes</c:v>
                </c:pt>
                <c:pt idx="4">
                  <c:v>Cars</c:v>
                </c:pt>
                <c:pt idx="5">
                  <c:v>Vans &amp; mini buses</c:v>
                </c:pt>
                <c:pt idx="6">
                  <c:v>HGVs &amp; large buses</c:v>
                </c:pt>
              </c:strCache>
            </c:strRef>
          </c:cat>
          <c:val>
            <c:numRef>
              <c:f>Sheet1!$C$2:$C$8</c:f>
              <c:numCache>
                <c:formatCode>0%</c:formatCode>
                <c:ptCount val="7"/>
                <c:pt idx="0">
                  <c:v>0.61</c:v>
                </c:pt>
                <c:pt idx="1">
                  <c:v>0.38</c:v>
                </c:pt>
                <c:pt idx="2">
                  <c:v>0.36</c:v>
                </c:pt>
                <c:pt idx="3">
                  <c:v>0.71</c:v>
                </c:pt>
                <c:pt idx="4">
                  <c:v>0.61</c:v>
                </c:pt>
                <c:pt idx="5">
                  <c:v>0.67</c:v>
                </c:pt>
                <c:pt idx="6">
                  <c:v>0.69</c:v>
                </c:pt>
              </c:numCache>
            </c:numRef>
          </c:val>
          <c:extLst>
            <c:ext xmlns:c16="http://schemas.microsoft.com/office/drawing/2014/chart" uri="{C3380CC4-5D6E-409C-BE32-E72D297353CC}">
              <c16:uniqueId val="{00000000-F187-4F0C-A3FC-97D69D86987D}"/>
            </c:ext>
          </c:extLst>
        </c:ser>
        <c:ser>
          <c:idx val="2"/>
          <c:order val="2"/>
          <c:tx>
            <c:strRef>
              <c:f>Sheet1!$D$1</c:f>
              <c:strCache>
                <c:ptCount val="1"/>
                <c:pt idx="0">
                  <c:v>Sep '25</c:v>
                </c:pt>
              </c:strCache>
            </c:strRef>
          </c:tx>
          <c:spPr>
            <a:solidFill>
              <a:schemeClr val="accent2">
                <a:tint val="65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People walking</c:v>
                </c:pt>
                <c:pt idx="1">
                  <c:v>People cycling</c:v>
                </c:pt>
                <c:pt idx="2">
                  <c:v>People horse riding</c:v>
                </c:pt>
                <c:pt idx="3">
                  <c:v>Motorbikes</c:v>
                </c:pt>
                <c:pt idx="4">
                  <c:v>Cars</c:v>
                </c:pt>
                <c:pt idx="5">
                  <c:v>Vans &amp; mini buses</c:v>
                </c:pt>
                <c:pt idx="6">
                  <c:v>HGVs &amp; large buses</c:v>
                </c:pt>
              </c:strCache>
            </c:strRef>
          </c:cat>
          <c:val>
            <c:numRef>
              <c:f>Sheet1!$D$2:$D$8</c:f>
              <c:numCache>
                <c:formatCode>0%</c:formatCode>
                <c:ptCount val="7"/>
                <c:pt idx="0">
                  <c:v>0.7</c:v>
                </c:pt>
                <c:pt idx="1">
                  <c:v>0.41</c:v>
                </c:pt>
                <c:pt idx="2">
                  <c:v>0.37</c:v>
                </c:pt>
                <c:pt idx="3">
                  <c:v>0.78</c:v>
                </c:pt>
                <c:pt idx="4">
                  <c:v>0.69</c:v>
                </c:pt>
                <c:pt idx="5">
                  <c:v>0.72</c:v>
                </c:pt>
                <c:pt idx="6">
                  <c:v>0.71</c:v>
                </c:pt>
              </c:numCache>
            </c:numRef>
          </c:val>
          <c:extLst>
            <c:ext xmlns:c16="http://schemas.microsoft.com/office/drawing/2014/chart" uri="{C3380CC4-5D6E-409C-BE32-E72D297353CC}">
              <c16:uniqueId val="{00000000-3FBC-493F-A0E7-66B2BF2E6262}"/>
            </c:ext>
          </c:extLst>
        </c:ser>
        <c:dLbls>
          <c:dLblPos val="outEnd"/>
          <c:showLegendKey val="0"/>
          <c:showVal val="1"/>
          <c:showCatName val="0"/>
          <c:showSerName val="0"/>
          <c:showPercent val="0"/>
          <c:showBubbleSize val="0"/>
        </c:dLbls>
        <c:gapWidth val="75"/>
        <c:axId val="-325447504"/>
        <c:axId val="-325453488"/>
      </c:barChart>
      <c:catAx>
        <c:axId val="-32544750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325453488"/>
        <c:crosses val="autoZero"/>
        <c:auto val="1"/>
        <c:lblAlgn val="ctr"/>
        <c:lblOffset val="100"/>
        <c:noMultiLvlLbl val="0"/>
      </c:catAx>
      <c:valAx>
        <c:axId val="-325453488"/>
        <c:scaling>
          <c:orientation val="minMax"/>
          <c:max val="0.8"/>
        </c:scaling>
        <c:delete val="1"/>
        <c:axPos val="t"/>
        <c:numFmt formatCode="0%" sourceLinked="1"/>
        <c:majorTickMark val="out"/>
        <c:minorTickMark val="none"/>
        <c:tickLblPos val="nextTo"/>
        <c:crossAx val="-325447504"/>
        <c:crosses val="autoZero"/>
        <c:crossBetween val="between"/>
      </c:valAx>
      <c:spPr>
        <a:noFill/>
        <a:ln>
          <a:noFill/>
        </a:ln>
        <a:effectLst/>
      </c:spPr>
    </c:plotArea>
    <c:legend>
      <c:legendPos val="t"/>
      <c:layout>
        <c:manualLayout>
          <c:xMode val="edge"/>
          <c:yMode val="edge"/>
          <c:x val="0.82111295706585385"/>
          <c:y val="0.83281040364428149"/>
          <c:w val="0.17888704293414617"/>
          <c:h val="0.1517264338205554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tx1"/>
          </a:solidFill>
        </a:defRPr>
      </a:pPr>
      <a:endParaRPr lang="en-US"/>
    </a:p>
  </c:txPr>
  <c:externalData r:id="rId3">
    <c:autoUpdate val="0"/>
  </c:externalData>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claiming to have driven when feeling tired or sleepy</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3.5385328542445547E-2"/>
          <c:y val="2.2629583111926966E-2"/>
          <c:w val="0.94540474093797211"/>
          <c:h val="0.7277106022605021"/>
        </c:manualLayout>
      </c:layout>
      <c:lineChart>
        <c:grouping val="standard"/>
        <c:varyColors val="0"/>
        <c:ser>
          <c:idx val="0"/>
          <c:order val="0"/>
          <c:tx>
            <c:strRef>
              <c:f>Sheet1!$B$1</c:f>
              <c:strCache>
                <c:ptCount val="1"/>
                <c:pt idx="0">
                  <c:v>Carried on driving when you are aware of feeling tired or sleepy*</c:v>
                </c:pt>
              </c:strCache>
            </c:strRef>
          </c:tx>
          <c:spPr>
            <a:ln w="28575" cap="rnd">
              <a:solidFill>
                <a:schemeClr val="accent1"/>
              </a:solidFill>
              <a:round/>
            </a:ln>
            <a:effectLst/>
          </c:spPr>
          <c:marker>
            <c:symbol val="none"/>
          </c:marker>
          <c:dLbls>
            <c:dLbl>
              <c:idx val="0"/>
              <c:layout>
                <c:manualLayout>
                  <c:x val="-4.0072196997485647E-2"/>
                  <c:y val="-4.0029467175498766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8B8-4088-BB1F-31C005E4D487}"/>
                </c:ext>
              </c:extLst>
            </c:dLbl>
            <c:dLbl>
              <c:idx val="13"/>
              <c:delete val="1"/>
              <c:extLst>
                <c:ext xmlns:c15="http://schemas.microsoft.com/office/drawing/2012/chart" uri="{CE6537A1-D6FC-4f65-9D91-7224C49458BB}"/>
                <c:ext xmlns:c16="http://schemas.microsoft.com/office/drawing/2014/chart" uri="{C3380CC4-5D6E-409C-BE32-E72D297353CC}">
                  <c16:uniqueId val="{00000000-AF1F-4B4F-A1B2-DC7DE00A9356}"/>
                </c:ext>
              </c:extLst>
            </c:dLbl>
            <c:dLbl>
              <c:idx val="14"/>
              <c:delete val="1"/>
              <c:extLst>
                <c:ext xmlns:c15="http://schemas.microsoft.com/office/drawing/2012/chart" uri="{CE6537A1-D6FC-4f65-9D91-7224C49458BB}"/>
                <c:ext xmlns:c16="http://schemas.microsoft.com/office/drawing/2014/chart" uri="{C3380CC4-5D6E-409C-BE32-E72D297353CC}">
                  <c16:uniqueId val="{00000000-C3CD-46B6-B982-74849A4B461A}"/>
                </c:ext>
              </c:extLst>
            </c:dLbl>
            <c:dLbl>
              <c:idx val="15"/>
              <c:delete val="1"/>
              <c:extLst>
                <c:ext xmlns:c15="http://schemas.microsoft.com/office/drawing/2012/chart" uri="{CE6537A1-D6FC-4f65-9D91-7224C49458BB}"/>
                <c:ext xmlns:c16="http://schemas.microsoft.com/office/drawing/2014/chart" uri="{C3380CC4-5D6E-409C-BE32-E72D297353CC}">
                  <c16:uniqueId val="{00000001-C3CD-46B6-B982-74849A4B461A}"/>
                </c:ext>
              </c:extLst>
            </c:dLbl>
            <c:dLbl>
              <c:idx val="16"/>
              <c:layout>
                <c:manualLayout>
                  <c:x val="-7.3771863609683169E-3"/>
                  <c:y val="-1.013791604270325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4D6-4BCF-B75E-6639BFC3632D}"/>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Sheet1!$A$6:$A$22</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Sheet1!$B$6:$B$22</c:f>
              <c:numCache>
                <c:formatCode>General</c:formatCode>
                <c:ptCount val="17"/>
                <c:pt idx="0">
                  <c:v>19</c:v>
                </c:pt>
                <c:pt idx="1">
                  <c:v>19</c:v>
                </c:pt>
                <c:pt idx="2">
                  <c:v>29</c:v>
                </c:pt>
                <c:pt idx="3">
                  <c:v>28</c:v>
                </c:pt>
                <c:pt idx="4">
                  <c:v>27</c:v>
                </c:pt>
                <c:pt idx="5">
                  <c:v>23</c:v>
                </c:pt>
                <c:pt idx="6">
                  <c:v>24</c:v>
                </c:pt>
                <c:pt idx="7">
                  <c:v>24</c:v>
                </c:pt>
                <c:pt idx="8">
                  <c:v>26</c:v>
                </c:pt>
                <c:pt idx="9">
                  <c:v>17</c:v>
                </c:pt>
                <c:pt idx="10">
                  <c:v>15</c:v>
                </c:pt>
                <c:pt idx="11">
                  <c:v>19</c:v>
                </c:pt>
                <c:pt idx="12">
                  <c:v>11</c:v>
                </c:pt>
                <c:pt idx="13">
                  <c:v>15</c:v>
                </c:pt>
                <c:pt idx="14">
                  <c:v>16</c:v>
                </c:pt>
                <c:pt idx="15">
                  <c:v>18</c:v>
                </c:pt>
                <c:pt idx="16">
                  <c:v>15</c:v>
                </c:pt>
              </c:numCache>
            </c:numRef>
          </c:val>
          <c:smooth val="0"/>
          <c:extLst>
            <c:ext xmlns:c16="http://schemas.microsoft.com/office/drawing/2014/chart" uri="{C3380CC4-5D6E-409C-BE32-E72D297353CC}">
              <c16:uniqueId val="{0000000D-C6D7-4B94-8BFB-39861A2AD40B}"/>
            </c:ext>
          </c:extLst>
        </c:ser>
        <c:ser>
          <c:idx val="1"/>
          <c:order val="1"/>
          <c:tx>
            <c:strRef>
              <c:f>Sheet1!$C$1</c:f>
              <c:strCache>
                <c:ptCount val="1"/>
                <c:pt idx="0">
                  <c:v>Overtaken when you think you will just make it</c:v>
                </c:pt>
              </c:strCache>
            </c:strRef>
          </c:tx>
          <c:spPr>
            <a:ln w="28575" cap="rnd">
              <a:solidFill>
                <a:schemeClr val="accent2"/>
              </a:solidFill>
              <a:round/>
            </a:ln>
            <a:effectLst/>
          </c:spPr>
          <c:marker>
            <c:symbol val="none"/>
          </c:marker>
          <c:cat>
            <c:strRef>
              <c:f>Sheet1!$A$6:$A$22</c:f>
              <c:strCache>
                <c:ptCount val="17"/>
                <c:pt idx="0">
                  <c:v>July 
'14 </c:v>
                </c:pt>
                <c:pt idx="1">
                  <c:v>Feb 
'15 </c:v>
                </c:pt>
                <c:pt idx="2">
                  <c:v>July 
'15 </c:v>
                </c:pt>
                <c:pt idx="3">
                  <c:v>Feb 
'16 </c:v>
                </c:pt>
                <c:pt idx="4">
                  <c:v>Jul 
'16 </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Sheet1!$C$6:$C$22</c:f>
            </c:numRef>
          </c:val>
          <c:smooth val="0"/>
          <c:extLst>
            <c:ext xmlns:c16="http://schemas.microsoft.com/office/drawing/2014/chart" uri="{C3380CC4-5D6E-409C-BE32-E72D297353CC}">
              <c16:uniqueId val="{00000000-2176-455B-A0F6-BE18C085B6DD}"/>
            </c:ext>
          </c:extLst>
        </c:ser>
        <c:dLbls>
          <c:showLegendKey val="0"/>
          <c:showVal val="0"/>
          <c:showCatName val="0"/>
          <c:showSerName val="0"/>
          <c:showPercent val="0"/>
          <c:showBubbleSize val="0"/>
        </c:dLbls>
        <c:smooth val="0"/>
        <c:axId val="1935889328"/>
        <c:axId val="1935887152"/>
      </c:lineChart>
      <c:catAx>
        <c:axId val="1935889328"/>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5887152"/>
        <c:crosses val="autoZero"/>
        <c:auto val="1"/>
        <c:lblAlgn val="ctr"/>
        <c:lblOffset val="100"/>
        <c:noMultiLvlLbl val="0"/>
      </c:catAx>
      <c:valAx>
        <c:axId val="193588715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5889328"/>
        <c:crosses val="autoZero"/>
        <c:crossBetween val="between"/>
        <c:majorUnit val="10"/>
      </c:valAx>
      <c:spPr>
        <a:noFill/>
        <a:ln>
          <a:noFill/>
        </a:ln>
        <a:effectLst/>
      </c:spPr>
    </c:plotArea>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020709634959851"/>
          <c:y val="0.27691137537047411"/>
          <c:w val="0.69472847672568505"/>
          <c:h val="0.63636538042211832"/>
        </c:manualLayout>
      </c:layout>
      <c:barChart>
        <c:barDir val="col"/>
        <c:grouping val="percentStacked"/>
        <c:varyColors val="0"/>
        <c:ser>
          <c:idx val="8"/>
          <c:order val="0"/>
          <c:tx>
            <c:strRef>
              <c:f>Sheet1!$B$1</c:f>
              <c:strCache>
                <c:ptCount val="1"/>
                <c:pt idx="0">
                  <c:v>Never</c:v>
                </c:pt>
              </c:strCache>
            </c:strRef>
          </c:tx>
          <c:spPr>
            <a:solidFill>
              <a:srgbClr val="FF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Sheet1!$B$2:$B$8</c:f>
              <c:numCache>
                <c:formatCode>General</c:formatCode>
                <c:ptCount val="7"/>
                <c:pt idx="0">
                  <c:v>4</c:v>
                </c:pt>
                <c:pt idx="1">
                  <c:v>3</c:v>
                </c:pt>
                <c:pt idx="2">
                  <c:v>4</c:v>
                </c:pt>
                <c:pt idx="3">
                  <c:v>6</c:v>
                </c:pt>
                <c:pt idx="4">
                  <c:v>5</c:v>
                </c:pt>
                <c:pt idx="5">
                  <c:v>4</c:v>
                </c:pt>
                <c:pt idx="6">
                  <c:v>5</c:v>
                </c:pt>
              </c:numCache>
            </c:numRef>
          </c:val>
          <c:extLst>
            <c:ext xmlns:c16="http://schemas.microsoft.com/office/drawing/2014/chart" uri="{C3380CC4-5D6E-409C-BE32-E72D297353CC}">
              <c16:uniqueId val="{00000001-7A1C-450F-8AE6-3B373429E323}"/>
            </c:ext>
          </c:extLst>
        </c:ser>
        <c:ser>
          <c:idx val="0"/>
          <c:order val="1"/>
          <c:tx>
            <c:strRef>
              <c:f>Sheet1!$C$1</c:f>
              <c:strCache>
                <c:ptCount val="1"/>
                <c:pt idx="0">
                  <c:v>Rarely</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Sheet1!$C$2:$C$8</c:f>
              <c:numCache>
                <c:formatCode>General</c:formatCode>
                <c:ptCount val="7"/>
                <c:pt idx="0">
                  <c:v>9</c:v>
                </c:pt>
                <c:pt idx="1">
                  <c:v>11</c:v>
                </c:pt>
                <c:pt idx="2">
                  <c:v>12</c:v>
                </c:pt>
                <c:pt idx="3">
                  <c:v>12</c:v>
                </c:pt>
                <c:pt idx="4">
                  <c:v>10</c:v>
                </c:pt>
                <c:pt idx="5">
                  <c:v>15</c:v>
                </c:pt>
                <c:pt idx="6">
                  <c:v>12</c:v>
                </c:pt>
              </c:numCache>
            </c:numRef>
          </c:val>
          <c:extLst>
            <c:ext xmlns:c16="http://schemas.microsoft.com/office/drawing/2014/chart" uri="{C3380CC4-5D6E-409C-BE32-E72D297353CC}">
              <c16:uniqueId val="{00000002-7A1C-450F-8AE6-3B373429E323}"/>
            </c:ext>
          </c:extLst>
        </c:ser>
        <c:ser>
          <c:idx val="1"/>
          <c:order val="2"/>
          <c:tx>
            <c:strRef>
              <c:f>Sheet1!$D$1</c:f>
              <c:strCache>
                <c:ptCount val="1"/>
                <c:pt idx="0">
                  <c:v>Occasionally</c:v>
                </c:pt>
              </c:strCache>
            </c:strRef>
          </c:tx>
          <c:spPr>
            <a:solidFill>
              <a:srgbClr val="BAE18F"/>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Sheet1!$D$2:$D$8</c:f>
              <c:numCache>
                <c:formatCode>General</c:formatCode>
                <c:ptCount val="7"/>
                <c:pt idx="0">
                  <c:v>20</c:v>
                </c:pt>
                <c:pt idx="1">
                  <c:v>24</c:v>
                </c:pt>
                <c:pt idx="2">
                  <c:v>21</c:v>
                </c:pt>
                <c:pt idx="3">
                  <c:v>19</c:v>
                </c:pt>
                <c:pt idx="4">
                  <c:v>22</c:v>
                </c:pt>
                <c:pt idx="5">
                  <c:v>20</c:v>
                </c:pt>
                <c:pt idx="6">
                  <c:v>26</c:v>
                </c:pt>
              </c:numCache>
            </c:numRef>
          </c:val>
          <c:extLst>
            <c:ext xmlns:c16="http://schemas.microsoft.com/office/drawing/2014/chart" uri="{C3380CC4-5D6E-409C-BE32-E72D297353CC}">
              <c16:uniqueId val="{00000003-7A1C-450F-8AE6-3B373429E323}"/>
            </c:ext>
          </c:extLst>
        </c:ser>
        <c:ser>
          <c:idx val="2"/>
          <c:order val="3"/>
          <c:tx>
            <c:strRef>
              <c:f>Sheet1!$E$1</c:f>
              <c:strCache>
                <c:ptCount val="1"/>
                <c:pt idx="0">
                  <c:v>Nearly always</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Sheet1!$E$2:$E$8</c:f>
              <c:numCache>
                <c:formatCode>General</c:formatCode>
                <c:ptCount val="7"/>
                <c:pt idx="0">
                  <c:v>34</c:v>
                </c:pt>
                <c:pt idx="1">
                  <c:v>35</c:v>
                </c:pt>
                <c:pt idx="2">
                  <c:v>28</c:v>
                </c:pt>
                <c:pt idx="3">
                  <c:v>29</c:v>
                </c:pt>
                <c:pt idx="4">
                  <c:v>31</c:v>
                </c:pt>
                <c:pt idx="5">
                  <c:v>33</c:v>
                </c:pt>
                <c:pt idx="6">
                  <c:v>29</c:v>
                </c:pt>
              </c:numCache>
            </c:numRef>
          </c:val>
          <c:extLst>
            <c:ext xmlns:c16="http://schemas.microsoft.com/office/drawing/2014/chart" uri="{C3380CC4-5D6E-409C-BE32-E72D297353CC}">
              <c16:uniqueId val="{00000004-7A1C-450F-8AE6-3B373429E323}"/>
            </c:ext>
          </c:extLst>
        </c:ser>
        <c:ser>
          <c:idx val="3"/>
          <c:order val="4"/>
          <c:tx>
            <c:strRef>
              <c:f>Sheet1!$F$1</c:f>
              <c:strCache>
                <c:ptCount val="1"/>
                <c:pt idx="0">
                  <c:v>Always</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Sheet1!$F$2:$F$8</c:f>
              <c:numCache>
                <c:formatCode>General</c:formatCode>
                <c:ptCount val="7"/>
                <c:pt idx="0">
                  <c:v>34</c:v>
                </c:pt>
                <c:pt idx="1">
                  <c:v>28</c:v>
                </c:pt>
                <c:pt idx="2">
                  <c:v>35</c:v>
                </c:pt>
                <c:pt idx="3">
                  <c:v>35</c:v>
                </c:pt>
                <c:pt idx="4">
                  <c:v>32</c:v>
                </c:pt>
                <c:pt idx="5">
                  <c:v>28</c:v>
                </c:pt>
                <c:pt idx="6">
                  <c:v>28</c:v>
                </c:pt>
              </c:numCache>
            </c:numRef>
          </c:val>
          <c:extLst>
            <c:ext xmlns:c16="http://schemas.microsoft.com/office/drawing/2014/chart" uri="{C3380CC4-5D6E-409C-BE32-E72D297353CC}">
              <c16:uniqueId val="{00000005-7A1C-450F-8AE6-3B373429E323}"/>
            </c:ext>
          </c:extLst>
        </c:ser>
        <c:dLbls>
          <c:showLegendKey val="0"/>
          <c:showVal val="1"/>
          <c:showCatName val="0"/>
          <c:showSerName val="0"/>
          <c:showPercent val="0"/>
          <c:showBubbleSize val="0"/>
        </c:dLbls>
        <c:gapWidth val="95"/>
        <c:overlap val="100"/>
        <c:axId val="1935884976"/>
        <c:axId val="1935888784"/>
      </c:barChart>
      <c:catAx>
        <c:axId val="193588497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88784"/>
        <c:crosses val="autoZero"/>
        <c:auto val="1"/>
        <c:lblAlgn val="ctr"/>
        <c:lblOffset val="100"/>
        <c:noMultiLvlLbl val="0"/>
      </c:catAx>
      <c:valAx>
        <c:axId val="193588878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84976"/>
        <c:crosses val="autoZero"/>
        <c:crossBetween val="between"/>
      </c:valAx>
      <c:spPr>
        <a:noFill/>
        <a:ln>
          <a:noFill/>
        </a:ln>
        <a:effectLst/>
      </c:spPr>
    </c:plotArea>
    <c:legend>
      <c:legendPos val="l"/>
      <c:layout>
        <c:manualLayout>
          <c:xMode val="edge"/>
          <c:yMode val="edge"/>
          <c:x val="4.2042015992992551E-2"/>
          <c:y val="0.35473998238354387"/>
          <c:w val="0.2167195503358143"/>
          <c:h val="0.50507259293900064"/>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513787132540577"/>
          <c:y val="0.2891319952082928"/>
          <c:w val="0.63575085799717534"/>
          <c:h val="0.63636538042211832"/>
        </c:manualLayout>
      </c:layout>
      <c:barChart>
        <c:barDir val="col"/>
        <c:grouping val="percentStacked"/>
        <c:varyColors val="0"/>
        <c:ser>
          <c:idx val="8"/>
          <c:order val="0"/>
          <c:tx>
            <c:strRef>
              <c:f>Sheet1!$B$1</c:f>
              <c:strCache>
                <c:ptCount val="1"/>
                <c:pt idx="0">
                  <c:v>Disagree strongly </c:v>
                </c:pt>
              </c:strCache>
            </c:strRef>
          </c:tx>
          <c:spPr>
            <a:solidFill>
              <a:srgbClr val="FF0000"/>
            </a:solidFill>
            <a:ln>
              <a:noFill/>
            </a:ln>
            <a:effectLst/>
          </c:spPr>
          <c:invertIfNegative val="0"/>
          <c:dLbls>
            <c:dLbl>
              <c:idx val="3"/>
              <c:delete val="1"/>
              <c:extLst>
                <c:ext xmlns:c15="http://schemas.microsoft.com/office/drawing/2012/chart" uri="{CE6537A1-D6FC-4f65-9D91-7224C49458BB}"/>
                <c:ext xmlns:c16="http://schemas.microsoft.com/office/drawing/2014/chart" uri="{C3380CC4-5D6E-409C-BE32-E72D297353CC}">
                  <c16:uniqueId val="{00000001-A55F-4EEC-AE46-B15F62E16044}"/>
                </c:ext>
              </c:extLst>
            </c:dLbl>
            <c:dLbl>
              <c:idx val="4"/>
              <c:delete val="1"/>
              <c:extLst>
                <c:ext xmlns:c15="http://schemas.microsoft.com/office/drawing/2012/chart" uri="{CE6537A1-D6FC-4f65-9D91-7224C49458BB}"/>
                <c:ext xmlns:c16="http://schemas.microsoft.com/office/drawing/2014/chart" uri="{C3380CC4-5D6E-409C-BE32-E72D297353CC}">
                  <c16:uniqueId val="{00000002-A55F-4EEC-AE46-B15F62E16044}"/>
                </c:ext>
              </c:extLst>
            </c:dLbl>
            <c:dLbl>
              <c:idx val="5"/>
              <c:delete val="1"/>
              <c:extLst>
                <c:ext xmlns:c15="http://schemas.microsoft.com/office/drawing/2012/chart" uri="{CE6537A1-D6FC-4f65-9D91-7224C49458BB}"/>
                <c:ext xmlns:c16="http://schemas.microsoft.com/office/drawing/2014/chart" uri="{C3380CC4-5D6E-409C-BE32-E72D297353CC}">
                  <c16:uniqueId val="{00000003-A55F-4EEC-AE46-B15F62E16044}"/>
                </c:ext>
              </c:extLst>
            </c:dLbl>
            <c:dLbl>
              <c:idx val="6"/>
              <c:delete val="1"/>
              <c:extLst>
                <c:ext xmlns:c15="http://schemas.microsoft.com/office/drawing/2012/chart" uri="{CE6537A1-D6FC-4f65-9D91-7224C49458BB}"/>
                <c:ext xmlns:c16="http://schemas.microsoft.com/office/drawing/2014/chart" uri="{C3380CC4-5D6E-409C-BE32-E72D297353CC}">
                  <c16:uniqueId val="{00000000-0B2E-4CE3-9B68-68DFB256CF06}"/>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Sheet1!$B$2:$B$8</c:f>
              <c:numCache>
                <c:formatCode>General</c:formatCode>
                <c:ptCount val="7"/>
                <c:pt idx="0">
                  <c:v>4</c:v>
                </c:pt>
                <c:pt idx="1">
                  <c:v>4</c:v>
                </c:pt>
                <c:pt idx="2">
                  <c:v>5</c:v>
                </c:pt>
                <c:pt idx="3">
                  <c:v>3</c:v>
                </c:pt>
                <c:pt idx="4">
                  <c:v>3</c:v>
                </c:pt>
                <c:pt idx="5">
                  <c:v>2</c:v>
                </c:pt>
                <c:pt idx="6">
                  <c:v>2</c:v>
                </c:pt>
              </c:numCache>
            </c:numRef>
          </c:val>
          <c:extLst>
            <c:ext xmlns:c16="http://schemas.microsoft.com/office/drawing/2014/chart" uri="{C3380CC4-5D6E-409C-BE32-E72D297353CC}">
              <c16:uniqueId val="{00000004-A55F-4EEC-AE46-B15F62E16044}"/>
            </c:ext>
          </c:extLst>
        </c:ser>
        <c:ser>
          <c:idx val="0"/>
          <c:order val="1"/>
          <c:tx>
            <c:strRef>
              <c:f>Sheet1!$C$1</c:f>
              <c:strCache>
                <c:ptCount val="1"/>
                <c:pt idx="0">
                  <c:v>Disagree slightly</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Sheet1!$C$2:$C$8</c:f>
              <c:numCache>
                <c:formatCode>General</c:formatCode>
                <c:ptCount val="7"/>
                <c:pt idx="0">
                  <c:v>5</c:v>
                </c:pt>
                <c:pt idx="1">
                  <c:v>6</c:v>
                </c:pt>
                <c:pt idx="2">
                  <c:v>7</c:v>
                </c:pt>
                <c:pt idx="3">
                  <c:v>5</c:v>
                </c:pt>
                <c:pt idx="4">
                  <c:v>4</c:v>
                </c:pt>
                <c:pt idx="5">
                  <c:v>5</c:v>
                </c:pt>
                <c:pt idx="6">
                  <c:v>3</c:v>
                </c:pt>
              </c:numCache>
            </c:numRef>
          </c:val>
          <c:extLst>
            <c:ext xmlns:c16="http://schemas.microsoft.com/office/drawing/2014/chart" uri="{C3380CC4-5D6E-409C-BE32-E72D297353CC}">
              <c16:uniqueId val="{00000005-A55F-4EEC-AE46-B15F62E16044}"/>
            </c:ext>
          </c:extLst>
        </c:ser>
        <c:ser>
          <c:idx val="1"/>
          <c:order val="2"/>
          <c:tx>
            <c:strRef>
              <c:f>Sheet1!$D$1</c:f>
              <c:strCache>
                <c:ptCount val="1"/>
                <c:pt idx="0">
                  <c:v>Neither nor</c:v>
                </c:pt>
              </c:strCache>
            </c:strRef>
          </c:tx>
          <c:spPr>
            <a:solidFill>
              <a:schemeClr val="bg1">
                <a:lumMod val="6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Sheet1!$D$2:$D$8</c:f>
              <c:numCache>
                <c:formatCode>General</c:formatCode>
                <c:ptCount val="7"/>
                <c:pt idx="0">
                  <c:v>12</c:v>
                </c:pt>
                <c:pt idx="1">
                  <c:v>13</c:v>
                </c:pt>
                <c:pt idx="2">
                  <c:v>14</c:v>
                </c:pt>
                <c:pt idx="3">
                  <c:v>11</c:v>
                </c:pt>
                <c:pt idx="4">
                  <c:v>13</c:v>
                </c:pt>
                <c:pt idx="5">
                  <c:v>10</c:v>
                </c:pt>
                <c:pt idx="6">
                  <c:v>14</c:v>
                </c:pt>
              </c:numCache>
            </c:numRef>
          </c:val>
          <c:extLst>
            <c:ext xmlns:c16="http://schemas.microsoft.com/office/drawing/2014/chart" uri="{C3380CC4-5D6E-409C-BE32-E72D297353CC}">
              <c16:uniqueId val="{00000006-A55F-4EEC-AE46-B15F62E16044}"/>
            </c:ext>
          </c:extLst>
        </c:ser>
        <c:ser>
          <c:idx val="2"/>
          <c:order val="3"/>
          <c:tx>
            <c:strRef>
              <c:f>Sheet1!$E$1</c:f>
              <c:strCache>
                <c:ptCount val="1"/>
                <c:pt idx="0">
                  <c:v>Agree slightly</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Sheet1!$E$2:$E$8</c:f>
              <c:numCache>
                <c:formatCode>General</c:formatCode>
                <c:ptCount val="7"/>
                <c:pt idx="0">
                  <c:v>37</c:v>
                </c:pt>
                <c:pt idx="1">
                  <c:v>37</c:v>
                </c:pt>
                <c:pt idx="2">
                  <c:v>36</c:v>
                </c:pt>
                <c:pt idx="3">
                  <c:v>36</c:v>
                </c:pt>
                <c:pt idx="4">
                  <c:v>38</c:v>
                </c:pt>
                <c:pt idx="5">
                  <c:v>35</c:v>
                </c:pt>
                <c:pt idx="6">
                  <c:v>38</c:v>
                </c:pt>
              </c:numCache>
            </c:numRef>
          </c:val>
          <c:extLst>
            <c:ext xmlns:c16="http://schemas.microsoft.com/office/drawing/2014/chart" uri="{C3380CC4-5D6E-409C-BE32-E72D297353CC}">
              <c16:uniqueId val="{00000007-A55F-4EEC-AE46-B15F62E16044}"/>
            </c:ext>
          </c:extLst>
        </c:ser>
        <c:ser>
          <c:idx val="3"/>
          <c:order val="4"/>
          <c:tx>
            <c:strRef>
              <c:f>Sheet1!$F$1</c:f>
              <c:strCache>
                <c:ptCount val="1"/>
                <c:pt idx="0">
                  <c:v>Agree strongly</c:v>
                </c:pt>
              </c:strCache>
            </c:strRef>
          </c:tx>
          <c:spPr>
            <a:solidFill>
              <a:srgbClr val="00B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Sep '25</c:v>
                </c:pt>
                <c:pt idx="1">
                  <c:v>Feb '25</c:v>
                </c:pt>
                <c:pt idx="2">
                  <c:v>Aug '24</c:v>
                </c:pt>
                <c:pt idx="3">
                  <c:v>Feb '22</c:v>
                </c:pt>
                <c:pt idx="4">
                  <c:v>Aug '21</c:v>
                </c:pt>
                <c:pt idx="5">
                  <c:v>Feb '21</c:v>
                </c:pt>
                <c:pt idx="6">
                  <c:v>Aug '20</c:v>
                </c:pt>
              </c:strCache>
            </c:strRef>
          </c:cat>
          <c:val>
            <c:numRef>
              <c:f>Sheet1!$F$2:$F$8</c:f>
              <c:numCache>
                <c:formatCode>General</c:formatCode>
                <c:ptCount val="7"/>
                <c:pt idx="0">
                  <c:v>43</c:v>
                </c:pt>
                <c:pt idx="1">
                  <c:v>41</c:v>
                </c:pt>
                <c:pt idx="2">
                  <c:v>39</c:v>
                </c:pt>
                <c:pt idx="3">
                  <c:v>45</c:v>
                </c:pt>
                <c:pt idx="4">
                  <c:v>43</c:v>
                </c:pt>
                <c:pt idx="5">
                  <c:v>48</c:v>
                </c:pt>
                <c:pt idx="6">
                  <c:v>43</c:v>
                </c:pt>
              </c:numCache>
            </c:numRef>
          </c:val>
          <c:extLst>
            <c:ext xmlns:c16="http://schemas.microsoft.com/office/drawing/2014/chart" uri="{C3380CC4-5D6E-409C-BE32-E72D297353CC}">
              <c16:uniqueId val="{00000008-A55F-4EEC-AE46-B15F62E16044}"/>
            </c:ext>
          </c:extLst>
        </c:ser>
        <c:dLbls>
          <c:showLegendKey val="0"/>
          <c:showVal val="1"/>
          <c:showCatName val="0"/>
          <c:showSerName val="0"/>
          <c:showPercent val="0"/>
          <c:showBubbleSize val="0"/>
        </c:dLbls>
        <c:gapWidth val="96"/>
        <c:overlap val="100"/>
        <c:axId val="1935895856"/>
        <c:axId val="1935889872"/>
      </c:barChart>
      <c:catAx>
        <c:axId val="193589585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89872"/>
        <c:crosses val="autoZero"/>
        <c:auto val="1"/>
        <c:lblAlgn val="ctr"/>
        <c:lblOffset val="100"/>
        <c:noMultiLvlLbl val="0"/>
      </c:catAx>
      <c:valAx>
        <c:axId val="193588987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5856"/>
        <c:crosses val="autoZero"/>
        <c:crossBetween val="between"/>
      </c:valAx>
      <c:spPr>
        <a:noFill/>
        <a:ln>
          <a:noFill/>
        </a:ln>
        <a:effectLst/>
      </c:spPr>
    </c:plotArea>
    <c:legend>
      <c:legendPos val="l"/>
      <c:layout>
        <c:manualLayout>
          <c:xMode val="edge"/>
          <c:yMode val="edge"/>
          <c:x val="4.6358639996124058E-2"/>
          <c:y val="0.36536407131865573"/>
          <c:w val="0.25931254484045263"/>
          <c:h val="0.5131783950661741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 ratings of being distracted by something and by being tired as ‘very serious’</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7.8063178619324158E-2"/>
          <c:y val="0.20803173759721749"/>
          <c:w val="0.67598385961545704"/>
          <c:h val="0.67937080334283373"/>
        </c:manualLayout>
      </c:layout>
      <c:lineChart>
        <c:grouping val="standard"/>
        <c:varyColors val="0"/>
        <c:ser>
          <c:idx val="0"/>
          <c:order val="0"/>
          <c:tx>
            <c:strRef>
              <c:f>Sheet1!$B$1</c:f>
              <c:strCache>
                <c:ptCount val="1"/>
                <c:pt idx="0">
                  <c:v>Distracted by something (e.g. Satnav) or someone</c:v>
                </c:pt>
              </c:strCache>
            </c:strRef>
          </c:tx>
          <c:spPr>
            <a:ln w="28575" cap="rnd">
              <a:solidFill>
                <a:schemeClr val="accent1"/>
              </a:solidFill>
              <a:round/>
            </a:ln>
            <a:effectLst/>
          </c:spPr>
          <c:marker>
            <c:symbol val="none"/>
          </c:marker>
          <c:dLbls>
            <c:dLbl>
              <c:idx val="4"/>
              <c:layout>
                <c:manualLayout>
                  <c:x val="-2.4163554374588638E-2"/>
                  <c:y val="-3.6802994528814727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819-4EC9-8CAA-E12386DBED17}"/>
                </c:ext>
              </c:extLst>
            </c:dLbl>
            <c:dLbl>
              <c:idx val="5"/>
              <c:delete val="1"/>
              <c:extLst>
                <c:ext xmlns:c15="http://schemas.microsoft.com/office/drawing/2012/chart" uri="{CE6537A1-D6FC-4f65-9D91-7224C49458BB}"/>
                <c:ext xmlns:c16="http://schemas.microsoft.com/office/drawing/2014/chart" uri="{C3380CC4-5D6E-409C-BE32-E72D297353CC}">
                  <c16:uniqueId val="{00000000-1DB6-4B45-8951-BF84ACA15D6E}"/>
                </c:ext>
              </c:extLst>
            </c:dLbl>
            <c:dLbl>
              <c:idx val="6"/>
              <c:delete val="1"/>
              <c:extLst>
                <c:ext xmlns:c15="http://schemas.microsoft.com/office/drawing/2012/chart" uri="{CE6537A1-D6FC-4f65-9D91-7224C49458BB}"/>
                <c:ext xmlns:c16="http://schemas.microsoft.com/office/drawing/2014/chart" uri="{C3380CC4-5D6E-409C-BE32-E72D297353CC}">
                  <c16:uniqueId val="{00000001-2C84-4E04-9BA0-D504FA982868}"/>
                </c:ext>
              </c:extLst>
            </c:dLbl>
            <c:dLbl>
              <c:idx val="7"/>
              <c:delete val="1"/>
              <c:extLst>
                <c:ext xmlns:c15="http://schemas.microsoft.com/office/drawing/2012/chart" uri="{CE6537A1-D6FC-4f65-9D91-7224C49458BB}"/>
                <c:ext xmlns:c16="http://schemas.microsoft.com/office/drawing/2014/chart" uri="{C3380CC4-5D6E-409C-BE32-E72D297353CC}">
                  <c16:uniqueId val="{00000001-382F-4396-94F8-7FE88B10C743}"/>
                </c:ext>
              </c:extLst>
            </c:dLbl>
            <c:dLbl>
              <c:idx val="8"/>
              <c:delete val="1"/>
              <c:extLst>
                <c:ext xmlns:c15="http://schemas.microsoft.com/office/drawing/2012/chart" uri="{CE6537A1-D6FC-4f65-9D91-7224C49458BB}"/>
                <c:ext xmlns:c16="http://schemas.microsoft.com/office/drawing/2014/chart" uri="{C3380CC4-5D6E-409C-BE32-E72D297353CC}">
                  <c16:uniqueId val="{00000002-382F-4396-94F8-7FE88B10C743}"/>
                </c:ext>
              </c:extLst>
            </c:dLbl>
            <c:dLbl>
              <c:idx val="9"/>
              <c:delete val="1"/>
              <c:extLst>
                <c:ext xmlns:c15="http://schemas.microsoft.com/office/drawing/2012/chart" uri="{CE6537A1-D6FC-4f65-9D91-7224C49458BB}"/>
                <c:ext xmlns:c16="http://schemas.microsoft.com/office/drawing/2014/chart" uri="{C3380CC4-5D6E-409C-BE32-E72D297353CC}">
                  <c16:uniqueId val="{00000003-382F-4396-94F8-7FE88B10C743}"/>
                </c:ext>
              </c:extLst>
            </c:dLbl>
            <c:dLbl>
              <c:idx val="10"/>
              <c:delete val="1"/>
              <c:extLst>
                <c:ext xmlns:c15="http://schemas.microsoft.com/office/drawing/2012/chart" uri="{CE6537A1-D6FC-4f65-9D91-7224C49458BB}"/>
                <c:ext xmlns:c16="http://schemas.microsoft.com/office/drawing/2014/chart" uri="{C3380CC4-5D6E-409C-BE32-E72D297353CC}">
                  <c16:uniqueId val="{00000004-382F-4396-94F8-7FE88B10C743}"/>
                </c:ext>
              </c:extLst>
            </c:dLbl>
            <c:dLbl>
              <c:idx val="11"/>
              <c:delete val="1"/>
              <c:extLst>
                <c:ext xmlns:c15="http://schemas.microsoft.com/office/drawing/2012/chart" uri="{CE6537A1-D6FC-4f65-9D91-7224C49458BB}"/>
                <c:ext xmlns:c16="http://schemas.microsoft.com/office/drawing/2014/chart" uri="{C3380CC4-5D6E-409C-BE32-E72D297353CC}">
                  <c16:uniqueId val="{00000000-544C-4B75-B08B-EE35DC828C47}"/>
                </c:ext>
              </c:extLst>
            </c:dLbl>
            <c:dLbl>
              <c:idx val="12"/>
              <c:delete val="1"/>
              <c:extLst>
                <c:ext xmlns:c15="http://schemas.microsoft.com/office/drawing/2012/chart" uri="{CE6537A1-D6FC-4f65-9D91-7224C49458BB}"/>
                <c:ext xmlns:c16="http://schemas.microsoft.com/office/drawing/2014/chart" uri="{C3380CC4-5D6E-409C-BE32-E72D297353CC}">
                  <c16:uniqueId val="{00000001-544C-4B75-B08B-EE35DC828C47}"/>
                </c:ext>
              </c:extLst>
            </c:dLbl>
            <c:dLbl>
              <c:idx val="13"/>
              <c:delete val="1"/>
              <c:extLst>
                <c:ext xmlns:c15="http://schemas.microsoft.com/office/drawing/2012/chart" uri="{CE6537A1-D6FC-4f65-9D91-7224C49458BB}"/>
                <c:ext xmlns:c16="http://schemas.microsoft.com/office/drawing/2014/chart" uri="{C3380CC4-5D6E-409C-BE32-E72D297353CC}">
                  <c16:uniqueId val="{00000000-6703-44ED-B24F-81C5B6908618}"/>
                </c:ext>
              </c:extLst>
            </c:dLbl>
            <c:dLbl>
              <c:idx val="14"/>
              <c:delete val="1"/>
              <c:extLst>
                <c:ext xmlns:c15="http://schemas.microsoft.com/office/drawing/2012/chart" uri="{CE6537A1-D6FC-4f65-9D91-7224C49458BB}"/>
                <c:ext xmlns:c16="http://schemas.microsoft.com/office/drawing/2014/chart" uri="{C3380CC4-5D6E-409C-BE32-E72D297353CC}">
                  <c16:uniqueId val="{00000001-E48B-4372-904D-201D9C18BAC8}"/>
                </c:ext>
              </c:extLst>
            </c:dLbl>
            <c:dLbl>
              <c:idx val="15"/>
              <c:delete val="1"/>
              <c:extLst>
                <c:ext xmlns:c15="http://schemas.microsoft.com/office/drawing/2012/chart" uri="{CE6537A1-D6FC-4f65-9D91-7224C49458BB}"/>
                <c:ext xmlns:c16="http://schemas.microsoft.com/office/drawing/2014/chart" uri="{C3380CC4-5D6E-409C-BE32-E72D297353CC}">
                  <c16:uniqueId val="{00000000-7D7F-435E-B71F-9DC2131C9071}"/>
                </c:ext>
              </c:extLst>
            </c:dLbl>
            <c:dLbl>
              <c:idx val="16"/>
              <c:layout>
                <c:manualLayout>
                  <c:x val="0"/>
                  <c:y val="8.4929987374187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3F4-4C45-8123-0C3938F78ED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Sheet1!$A$6:$A$22</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Sheet1!$B$6:$B$22</c:f>
              <c:numCache>
                <c:formatCode>General</c:formatCode>
                <c:ptCount val="17"/>
                <c:pt idx="4">
                  <c:v>55</c:v>
                </c:pt>
                <c:pt idx="5">
                  <c:v>60</c:v>
                </c:pt>
                <c:pt idx="6">
                  <c:v>59</c:v>
                </c:pt>
                <c:pt idx="7">
                  <c:v>60</c:v>
                </c:pt>
                <c:pt idx="8">
                  <c:v>60</c:v>
                </c:pt>
                <c:pt idx="9">
                  <c:v>53</c:v>
                </c:pt>
                <c:pt idx="10">
                  <c:v>52</c:v>
                </c:pt>
                <c:pt idx="11">
                  <c:v>57</c:v>
                </c:pt>
                <c:pt idx="12">
                  <c:v>55</c:v>
                </c:pt>
                <c:pt idx="13">
                  <c:v>54</c:v>
                </c:pt>
                <c:pt idx="14">
                  <c:v>52</c:v>
                </c:pt>
                <c:pt idx="15">
                  <c:v>55</c:v>
                </c:pt>
                <c:pt idx="16">
                  <c:v>54</c:v>
                </c:pt>
              </c:numCache>
            </c:numRef>
          </c:val>
          <c:smooth val="0"/>
          <c:extLst>
            <c:ext xmlns:c16="http://schemas.microsoft.com/office/drawing/2014/chart" uri="{C3380CC4-5D6E-409C-BE32-E72D297353CC}">
              <c16:uniqueId val="{00000008-CAED-4E8A-8ABE-989756103FA3}"/>
            </c:ext>
          </c:extLst>
        </c:ser>
        <c:ser>
          <c:idx val="1"/>
          <c:order val="1"/>
          <c:tx>
            <c:strRef>
              <c:f>Sheet1!$C$1</c:f>
              <c:strCache>
                <c:ptCount val="1"/>
                <c:pt idx="0">
                  <c:v>Driving when feeling tired</c:v>
                </c:pt>
              </c:strCache>
            </c:strRef>
          </c:tx>
          <c:spPr>
            <a:ln w="28575" cap="rnd">
              <a:solidFill>
                <a:schemeClr val="accent2">
                  <a:lumMod val="75000"/>
                </a:schemeClr>
              </a:solidFill>
              <a:round/>
            </a:ln>
            <a:effectLst/>
          </c:spPr>
          <c:marker>
            <c:symbol val="none"/>
          </c:marker>
          <c:dLbls>
            <c:dLbl>
              <c:idx val="0"/>
              <c:layout>
                <c:manualLayout>
                  <c:x val="-4.1423236070723381E-2"/>
                  <c:y val="2.830999579139538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777-4231-AD0A-A70D366D279B}"/>
                </c:ext>
              </c:extLst>
            </c:dLbl>
            <c:dLbl>
              <c:idx val="16"/>
              <c:layout>
                <c:manualLayout>
                  <c:x val="0"/>
                  <c:y val="-1.698599747483764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3F4-4C45-8123-0C3938F78ED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Sheet1!$A$6:$A$22</c:f>
              <c:strCache>
                <c:ptCount val="17"/>
                <c:pt idx="0">
                  <c:v>July '14</c:v>
                </c:pt>
                <c:pt idx="1">
                  <c:v>Feb '15</c:v>
                </c:pt>
                <c:pt idx="2">
                  <c:v>July '15</c:v>
                </c:pt>
                <c:pt idx="3">
                  <c:v>Feb '16</c:v>
                </c:pt>
                <c:pt idx="4">
                  <c:v>Jul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Sheet1!$C$6:$C$22</c:f>
              <c:numCache>
                <c:formatCode>General</c:formatCode>
                <c:ptCount val="17"/>
                <c:pt idx="0">
                  <c:v>63</c:v>
                </c:pt>
                <c:pt idx="1">
                  <c:v>59</c:v>
                </c:pt>
                <c:pt idx="2">
                  <c:v>49</c:v>
                </c:pt>
                <c:pt idx="3">
                  <c:v>56</c:v>
                </c:pt>
                <c:pt idx="4">
                  <c:v>55</c:v>
                </c:pt>
                <c:pt idx="5">
                  <c:v>58</c:v>
                </c:pt>
                <c:pt idx="6">
                  <c:v>63</c:v>
                </c:pt>
                <c:pt idx="7">
                  <c:v>56</c:v>
                </c:pt>
                <c:pt idx="8">
                  <c:v>59</c:v>
                </c:pt>
                <c:pt idx="9">
                  <c:v>58</c:v>
                </c:pt>
                <c:pt idx="10">
                  <c:v>54</c:v>
                </c:pt>
                <c:pt idx="11">
                  <c:v>61</c:v>
                </c:pt>
                <c:pt idx="12">
                  <c:v>62</c:v>
                </c:pt>
                <c:pt idx="13">
                  <c:v>58</c:v>
                </c:pt>
                <c:pt idx="14">
                  <c:v>53</c:v>
                </c:pt>
                <c:pt idx="15">
                  <c:v>53</c:v>
                </c:pt>
                <c:pt idx="16">
                  <c:v>55</c:v>
                </c:pt>
              </c:numCache>
            </c:numRef>
          </c:val>
          <c:smooth val="0"/>
          <c:extLst>
            <c:ext xmlns:c16="http://schemas.microsoft.com/office/drawing/2014/chart" uri="{C3380CC4-5D6E-409C-BE32-E72D297353CC}">
              <c16:uniqueId val="{00000012-CAED-4E8A-8ABE-989756103FA3}"/>
            </c:ext>
          </c:extLst>
        </c:ser>
        <c:dLbls>
          <c:showLegendKey val="0"/>
          <c:showVal val="0"/>
          <c:showCatName val="0"/>
          <c:showSerName val="0"/>
          <c:showPercent val="0"/>
          <c:showBubbleSize val="0"/>
        </c:dLbls>
        <c:smooth val="0"/>
        <c:axId val="1935894224"/>
        <c:axId val="1935887696"/>
      </c:lineChart>
      <c:catAx>
        <c:axId val="1935894224"/>
        <c:scaling>
          <c:orientation val="minMax"/>
        </c:scaling>
        <c:delete val="0"/>
        <c:axPos val="b"/>
        <c:numFmt formatCode="General" sourceLinked="0"/>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5887696"/>
        <c:crosses val="autoZero"/>
        <c:auto val="1"/>
        <c:lblAlgn val="ctr"/>
        <c:lblOffset val="100"/>
        <c:noMultiLvlLbl val="0"/>
      </c:catAx>
      <c:valAx>
        <c:axId val="1935887696"/>
        <c:scaling>
          <c:orientation val="minMax"/>
          <c:max val="100"/>
          <c:min val="0"/>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5894224"/>
        <c:crosses val="autoZero"/>
        <c:crossBetween val="between"/>
        <c:majorUnit val="10"/>
      </c:valAx>
      <c:spPr>
        <a:noFill/>
        <a:ln>
          <a:noFill/>
        </a:ln>
        <a:effectLst/>
      </c:spPr>
    </c:plotArea>
    <c:legend>
      <c:legendPos val="r"/>
      <c:layout>
        <c:manualLayout>
          <c:xMode val="edge"/>
          <c:yMode val="edge"/>
          <c:x val="0.76635025275920476"/>
          <c:y val="0.32301265639341092"/>
          <c:w val="0.22182523444287719"/>
          <c:h val="0.49342253997391433"/>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Pt>
            <c:idx val="0"/>
            <c:invertIfNegative val="0"/>
            <c:bubble3D val="0"/>
            <c:spPr>
              <a:solidFill>
                <a:schemeClr val="accent1"/>
              </a:solidFill>
              <a:ln>
                <a:noFill/>
              </a:ln>
              <a:effectLst/>
            </c:spPr>
            <c:extLst>
              <c:ext xmlns:c16="http://schemas.microsoft.com/office/drawing/2014/chart" uri="{C3380CC4-5D6E-409C-BE32-E72D297353CC}">
                <c16:uniqueId val="{00000001-0055-4883-BDBD-B777C4CF5B5F}"/>
              </c:ext>
            </c:extLst>
          </c:dPt>
          <c:dPt>
            <c:idx val="1"/>
            <c:invertIfNegative val="0"/>
            <c:bubble3D val="0"/>
            <c:spPr>
              <a:solidFill>
                <a:schemeClr val="accent1"/>
              </a:solidFill>
              <a:ln>
                <a:noFill/>
              </a:ln>
              <a:effectLst/>
            </c:spPr>
            <c:extLst>
              <c:ext xmlns:c16="http://schemas.microsoft.com/office/drawing/2014/chart" uri="{C3380CC4-5D6E-409C-BE32-E72D297353CC}">
                <c16:uniqueId val="{00000003-0055-4883-BDBD-B777C4CF5B5F}"/>
              </c:ext>
            </c:extLst>
          </c:dPt>
          <c:dPt>
            <c:idx val="2"/>
            <c:invertIfNegative val="0"/>
            <c:bubble3D val="0"/>
            <c:spPr>
              <a:solidFill>
                <a:schemeClr val="accent1"/>
              </a:solidFill>
              <a:ln>
                <a:noFill/>
              </a:ln>
              <a:effectLst/>
            </c:spPr>
            <c:extLst>
              <c:ext xmlns:c16="http://schemas.microsoft.com/office/drawing/2014/chart" uri="{C3380CC4-5D6E-409C-BE32-E72D297353CC}">
                <c16:uniqueId val="{00000005-0055-4883-BDBD-B777C4CF5B5F}"/>
              </c:ext>
            </c:extLst>
          </c:dPt>
          <c:dPt>
            <c:idx val="3"/>
            <c:invertIfNegative val="0"/>
            <c:bubble3D val="0"/>
            <c:spPr>
              <a:solidFill>
                <a:schemeClr val="accent1"/>
              </a:solidFill>
              <a:ln>
                <a:noFill/>
              </a:ln>
              <a:effectLst/>
            </c:spPr>
            <c:extLst>
              <c:ext xmlns:c16="http://schemas.microsoft.com/office/drawing/2014/chart" uri="{C3380CC4-5D6E-409C-BE32-E72D297353CC}">
                <c16:uniqueId val="{00000007-0055-4883-BDBD-B777C4CF5B5F}"/>
              </c:ext>
            </c:extLst>
          </c:dPt>
          <c:dPt>
            <c:idx val="4"/>
            <c:invertIfNegative val="0"/>
            <c:bubble3D val="0"/>
            <c:spPr>
              <a:solidFill>
                <a:schemeClr val="accent1"/>
              </a:solidFill>
              <a:ln>
                <a:noFill/>
              </a:ln>
              <a:effectLst/>
            </c:spPr>
            <c:extLst>
              <c:ext xmlns:c16="http://schemas.microsoft.com/office/drawing/2014/chart" uri="{C3380CC4-5D6E-409C-BE32-E72D297353CC}">
                <c16:uniqueId val="{00000009-0055-4883-BDBD-B777C4CF5B5F}"/>
              </c:ext>
            </c:extLst>
          </c:dPt>
          <c:dPt>
            <c:idx val="5"/>
            <c:invertIfNegative val="0"/>
            <c:bubble3D val="0"/>
            <c:spPr>
              <a:solidFill>
                <a:schemeClr val="accent2"/>
              </a:solidFill>
              <a:ln>
                <a:noFill/>
              </a:ln>
              <a:effectLst/>
            </c:spPr>
            <c:extLst>
              <c:ext xmlns:c16="http://schemas.microsoft.com/office/drawing/2014/chart" uri="{C3380CC4-5D6E-409C-BE32-E72D297353CC}">
                <c16:uniqueId val="{00000016-0055-4883-BDBD-B777C4CF5B5F}"/>
              </c:ext>
            </c:extLst>
          </c:dPt>
          <c:dPt>
            <c:idx val="6"/>
            <c:invertIfNegative val="0"/>
            <c:bubble3D val="0"/>
            <c:spPr>
              <a:solidFill>
                <a:schemeClr val="accent1"/>
              </a:solidFill>
              <a:ln>
                <a:noFill/>
              </a:ln>
              <a:effectLst/>
            </c:spPr>
            <c:extLst>
              <c:ext xmlns:c16="http://schemas.microsoft.com/office/drawing/2014/chart" uri="{C3380CC4-5D6E-409C-BE32-E72D297353CC}">
                <c16:uniqueId val="{0000000B-0055-4883-BDBD-B777C4CF5B5F}"/>
              </c:ext>
            </c:extLst>
          </c:dPt>
          <c:dPt>
            <c:idx val="7"/>
            <c:invertIfNegative val="0"/>
            <c:bubble3D val="0"/>
            <c:spPr>
              <a:solidFill>
                <a:schemeClr val="accent2"/>
              </a:solidFill>
              <a:ln>
                <a:noFill/>
              </a:ln>
              <a:effectLst/>
            </c:spPr>
            <c:extLst>
              <c:ext xmlns:c16="http://schemas.microsoft.com/office/drawing/2014/chart" uri="{C3380CC4-5D6E-409C-BE32-E72D297353CC}">
                <c16:uniqueId val="{00000015-0055-4883-BDBD-B777C4CF5B5F}"/>
              </c:ext>
            </c:extLst>
          </c:dPt>
          <c:dPt>
            <c:idx val="8"/>
            <c:invertIfNegative val="0"/>
            <c:bubble3D val="0"/>
            <c:spPr>
              <a:solidFill>
                <a:schemeClr val="accent1"/>
              </a:solidFill>
              <a:ln>
                <a:noFill/>
              </a:ln>
              <a:effectLst/>
            </c:spPr>
            <c:extLst>
              <c:ext xmlns:c16="http://schemas.microsoft.com/office/drawing/2014/chart" uri="{C3380CC4-5D6E-409C-BE32-E72D297353CC}">
                <c16:uniqueId val="{0000000D-0055-4883-BDBD-B777C4CF5B5F}"/>
              </c:ext>
            </c:extLst>
          </c:dPt>
          <c:dPt>
            <c:idx val="9"/>
            <c:invertIfNegative val="0"/>
            <c:bubble3D val="0"/>
            <c:spPr>
              <a:solidFill>
                <a:schemeClr val="accent1"/>
              </a:solidFill>
              <a:ln>
                <a:noFill/>
              </a:ln>
              <a:effectLst/>
            </c:spPr>
            <c:extLst>
              <c:ext xmlns:c16="http://schemas.microsoft.com/office/drawing/2014/chart" uri="{C3380CC4-5D6E-409C-BE32-E72D297353CC}">
                <c16:uniqueId val="{0000000F-0055-4883-BDBD-B777C4CF5B5F}"/>
              </c:ext>
            </c:extLst>
          </c:dPt>
          <c:dPt>
            <c:idx val="10"/>
            <c:invertIfNegative val="0"/>
            <c:bubble3D val="0"/>
            <c:spPr>
              <a:solidFill>
                <a:schemeClr val="accent1"/>
              </a:solidFill>
              <a:ln>
                <a:noFill/>
              </a:ln>
              <a:effectLst/>
            </c:spPr>
            <c:extLst>
              <c:ext xmlns:c16="http://schemas.microsoft.com/office/drawing/2014/chart" uri="{C3380CC4-5D6E-409C-BE32-E72D297353CC}">
                <c16:uniqueId val="{00000011-0055-4883-BDBD-B777C4CF5B5F}"/>
              </c:ext>
            </c:extLst>
          </c:dPt>
          <c:dPt>
            <c:idx val="11"/>
            <c:invertIfNegative val="0"/>
            <c:bubble3D val="0"/>
            <c:spPr>
              <a:solidFill>
                <a:schemeClr val="accent1"/>
              </a:solidFill>
              <a:ln>
                <a:noFill/>
              </a:ln>
              <a:effectLst/>
            </c:spPr>
            <c:extLst>
              <c:ext xmlns:c16="http://schemas.microsoft.com/office/drawing/2014/chart" uri="{C3380CC4-5D6E-409C-BE32-E72D297353CC}">
                <c16:uniqueId val="{00000013-0055-4883-BDBD-B777C4CF5B5F}"/>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Driving when tired</c:v>
                </c:pt>
                <c:pt idx="6">
                  <c:v>Not adjusting speed to country roads</c:v>
                </c:pt>
                <c:pt idx="7">
                  <c:v>Being distracted by something/someone</c:v>
                </c:pt>
                <c:pt idx="8">
                  <c:v>Driving + 10 mph in cities/towns</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0.88</c:v>
                </c:pt>
                <c:pt idx="1">
                  <c:v>0.87</c:v>
                </c:pt>
                <c:pt idx="2">
                  <c:v>0.75</c:v>
                </c:pt>
                <c:pt idx="3">
                  <c:v>0.69</c:v>
                </c:pt>
                <c:pt idx="4">
                  <c:v>0.67</c:v>
                </c:pt>
                <c:pt idx="5">
                  <c:v>0.55000000000000004</c:v>
                </c:pt>
                <c:pt idx="6">
                  <c:v>0.55000000000000004</c:v>
                </c:pt>
                <c:pt idx="7">
                  <c:v>0.54</c:v>
                </c:pt>
                <c:pt idx="8">
                  <c:v>0.51</c:v>
                </c:pt>
                <c:pt idx="9">
                  <c:v>0.34</c:v>
                </c:pt>
                <c:pt idx="10">
                  <c:v>0.3</c:v>
                </c:pt>
                <c:pt idx="11">
                  <c:v>0.22</c:v>
                </c:pt>
                <c:pt idx="12">
                  <c:v>0.21</c:v>
                </c:pt>
              </c:numCache>
            </c:numRef>
          </c:val>
          <c:extLst>
            <c:ext xmlns:c16="http://schemas.microsoft.com/office/drawing/2014/chart" uri="{C3380CC4-5D6E-409C-BE32-E72D297353CC}">
              <c16:uniqueId val="{00000014-0055-4883-BDBD-B777C4CF5B5F}"/>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634304970800247"/>
          <c:y val="0.27991282052130434"/>
          <c:w val="0.36198807934147292"/>
          <c:h val="0.63636538042211832"/>
        </c:manualLayout>
      </c:layout>
      <c:barChart>
        <c:barDir val="col"/>
        <c:grouping val="percentStacked"/>
        <c:varyColors val="0"/>
        <c:ser>
          <c:idx val="8"/>
          <c:order val="0"/>
          <c:tx>
            <c:strRef>
              <c:f>Sheet1!$B$1</c:f>
              <c:strCache>
                <c:ptCount val="1"/>
                <c:pt idx="0">
                  <c:v>Don't know</c:v>
                </c:pt>
              </c:strCache>
            </c:strRef>
          </c:tx>
          <c:spPr>
            <a:solidFill>
              <a:schemeClr val="accent2">
                <a:lumMod val="50000"/>
              </a:schemeClr>
            </a:solidFill>
            <a:ln>
              <a:noFill/>
            </a:ln>
            <a:effectLst/>
          </c:spPr>
          <c:invertIfNegative val="0"/>
          <c:dLbls>
            <c:dLbl>
              <c:idx val="0"/>
              <c:layout>
                <c:manualLayout>
                  <c:x val="8.2434720295716753E-17"/>
                  <c:y val="-9.004386625200797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0C8F-4D6E-9926-6826E3CA9A3B}"/>
                </c:ext>
              </c:extLst>
            </c:dLbl>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Sheet1!$B$2</c:f>
              <c:numCache>
                <c:formatCode>General</c:formatCode>
                <c:ptCount val="1"/>
                <c:pt idx="0">
                  <c:v>3</c:v>
                </c:pt>
              </c:numCache>
            </c:numRef>
          </c:val>
          <c:extLst>
            <c:ext xmlns:c16="http://schemas.microsoft.com/office/drawing/2014/chart" uri="{C3380CC4-5D6E-409C-BE32-E72D297353CC}">
              <c16:uniqueId val="{00000001-7A1C-450F-8AE6-3B373429E323}"/>
            </c:ext>
          </c:extLst>
        </c:ser>
        <c:ser>
          <c:idx val="0"/>
          <c:order val="1"/>
          <c:tx>
            <c:strRef>
              <c:f>Sheet1!$C$1</c:f>
              <c:strCache>
                <c:ptCount val="1"/>
                <c:pt idx="0">
                  <c:v>Strongly oppose</c:v>
                </c:pt>
              </c:strCache>
            </c:strRef>
          </c:tx>
          <c:spPr>
            <a:solidFill>
              <a:srgbClr val="FF0000"/>
            </a:solidFill>
            <a:ln>
              <a:noFill/>
            </a:ln>
            <a:effectLst/>
          </c:spPr>
          <c:invertIfNegative val="0"/>
          <c:dLbls>
            <c:delete val="1"/>
          </c:dLbls>
          <c:cat>
            <c:strRef>
              <c:f>Sheet1!$A$2</c:f>
              <c:strCache>
                <c:ptCount val="1"/>
                <c:pt idx="0">
                  <c:v>Sep '25</c:v>
                </c:pt>
              </c:strCache>
            </c:strRef>
          </c:cat>
          <c:val>
            <c:numRef>
              <c:f>Sheet1!$C$2</c:f>
              <c:numCache>
                <c:formatCode>General</c:formatCode>
                <c:ptCount val="1"/>
                <c:pt idx="0">
                  <c:v>2</c:v>
                </c:pt>
              </c:numCache>
            </c:numRef>
          </c:val>
          <c:extLst>
            <c:ext xmlns:c16="http://schemas.microsoft.com/office/drawing/2014/chart" uri="{C3380CC4-5D6E-409C-BE32-E72D297353CC}">
              <c16:uniqueId val="{00000002-7A1C-450F-8AE6-3B373429E323}"/>
            </c:ext>
          </c:extLst>
        </c:ser>
        <c:ser>
          <c:idx val="1"/>
          <c:order val="2"/>
          <c:tx>
            <c:strRef>
              <c:f>Sheet1!$D$1</c:f>
              <c:strCache>
                <c:ptCount val="1"/>
                <c:pt idx="0">
                  <c:v>Oppose</c:v>
                </c:pt>
              </c:strCache>
            </c:strRef>
          </c:tx>
          <c:spPr>
            <a:solidFill>
              <a:srgbClr val="FFC000"/>
            </a:solidFill>
            <a:ln>
              <a:noFill/>
            </a:ln>
            <a:effectLst/>
          </c:spPr>
          <c:invertIfNegative val="0"/>
          <c:dLbls>
            <c:delete val="1"/>
          </c:dLbls>
          <c:cat>
            <c:strRef>
              <c:f>Sheet1!$A$2</c:f>
              <c:strCache>
                <c:ptCount val="1"/>
                <c:pt idx="0">
                  <c:v>Sep '25</c:v>
                </c:pt>
              </c:strCache>
            </c:strRef>
          </c:cat>
          <c:val>
            <c:numRef>
              <c:f>Sheet1!$D$2</c:f>
              <c:numCache>
                <c:formatCode>General</c:formatCode>
                <c:ptCount val="1"/>
                <c:pt idx="0">
                  <c:v>2</c:v>
                </c:pt>
              </c:numCache>
            </c:numRef>
          </c:val>
          <c:extLst>
            <c:ext xmlns:c16="http://schemas.microsoft.com/office/drawing/2014/chart" uri="{C3380CC4-5D6E-409C-BE32-E72D297353CC}">
              <c16:uniqueId val="{00000003-7A1C-450F-8AE6-3B373429E323}"/>
            </c:ext>
          </c:extLst>
        </c:ser>
        <c:ser>
          <c:idx val="2"/>
          <c:order val="3"/>
          <c:tx>
            <c:strRef>
              <c:f>Sheet1!$E$1</c:f>
              <c:strCache>
                <c:ptCount val="1"/>
                <c:pt idx="0">
                  <c:v>Neither support nor oppose</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Sheet1!$E$2</c:f>
              <c:numCache>
                <c:formatCode>General</c:formatCode>
                <c:ptCount val="1"/>
                <c:pt idx="0">
                  <c:v>12</c:v>
                </c:pt>
              </c:numCache>
            </c:numRef>
          </c:val>
          <c:extLst>
            <c:ext xmlns:c16="http://schemas.microsoft.com/office/drawing/2014/chart" uri="{C3380CC4-5D6E-409C-BE32-E72D297353CC}">
              <c16:uniqueId val="{00000004-7A1C-450F-8AE6-3B373429E323}"/>
            </c:ext>
          </c:extLst>
        </c:ser>
        <c:ser>
          <c:idx val="3"/>
          <c:order val="4"/>
          <c:tx>
            <c:strRef>
              <c:f>Sheet1!$F$1</c:f>
              <c:strCache>
                <c:ptCount val="1"/>
                <c:pt idx="0">
                  <c:v>Support</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Sheet1!$F$2</c:f>
              <c:numCache>
                <c:formatCode>General</c:formatCode>
                <c:ptCount val="1"/>
                <c:pt idx="0">
                  <c:v>30</c:v>
                </c:pt>
              </c:numCache>
            </c:numRef>
          </c:val>
          <c:extLst>
            <c:ext xmlns:c16="http://schemas.microsoft.com/office/drawing/2014/chart" uri="{C3380CC4-5D6E-409C-BE32-E72D297353CC}">
              <c16:uniqueId val="{00000005-7A1C-450F-8AE6-3B373429E323}"/>
            </c:ext>
          </c:extLst>
        </c:ser>
        <c:ser>
          <c:idx val="4"/>
          <c:order val="5"/>
          <c:tx>
            <c:strRef>
              <c:f>Sheet1!$G$1</c:f>
              <c:strCache>
                <c:ptCount val="1"/>
                <c:pt idx="0">
                  <c:v>Strongly support</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Sep '25</c:v>
                </c:pt>
              </c:strCache>
            </c:strRef>
          </c:cat>
          <c:val>
            <c:numRef>
              <c:f>Sheet1!$G$2</c:f>
              <c:numCache>
                <c:formatCode>General</c:formatCode>
                <c:ptCount val="1"/>
                <c:pt idx="0">
                  <c:v>50</c:v>
                </c:pt>
              </c:numCache>
            </c:numRef>
          </c:val>
          <c:extLst>
            <c:ext xmlns:c16="http://schemas.microsoft.com/office/drawing/2014/chart" uri="{C3380CC4-5D6E-409C-BE32-E72D297353CC}">
              <c16:uniqueId val="{00000001-FD59-4C02-9B73-41EA2C414AF1}"/>
            </c:ext>
          </c:extLst>
        </c:ser>
        <c:dLbls>
          <c:showLegendKey val="0"/>
          <c:showVal val="1"/>
          <c:showCatName val="0"/>
          <c:showSerName val="0"/>
          <c:showPercent val="0"/>
          <c:showBubbleSize val="0"/>
        </c:dLbls>
        <c:gapWidth val="95"/>
        <c:overlap val="100"/>
        <c:axId val="1935884976"/>
        <c:axId val="1935888784"/>
      </c:barChart>
      <c:catAx>
        <c:axId val="193588497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88784"/>
        <c:crosses val="autoZero"/>
        <c:auto val="1"/>
        <c:lblAlgn val="ctr"/>
        <c:lblOffset val="100"/>
        <c:noMultiLvlLbl val="0"/>
      </c:catAx>
      <c:valAx>
        <c:axId val="193588878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84976"/>
        <c:crosses val="autoZero"/>
        <c:crossBetween val="between"/>
      </c:valAx>
      <c:spPr>
        <a:noFill/>
        <a:ln>
          <a:noFill/>
        </a:ln>
        <a:effectLst/>
      </c:spPr>
    </c:plotArea>
    <c:legend>
      <c:legendPos val="l"/>
      <c:layout>
        <c:manualLayout>
          <c:xMode val="edge"/>
          <c:yMode val="edge"/>
          <c:x val="0.17468850734016786"/>
          <c:y val="0.27970342717353724"/>
          <c:w val="0.26132350147791167"/>
          <c:h val="0.6290081632682000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6332199710064831"/>
          <c:y val="0.2859157449381049"/>
          <c:w val="0.36198807934147292"/>
          <c:h val="0.63636538042211832"/>
        </c:manualLayout>
      </c:layout>
      <c:barChart>
        <c:barDir val="col"/>
        <c:grouping val="percentStacked"/>
        <c:varyColors val="0"/>
        <c:ser>
          <c:idx val="8"/>
          <c:order val="0"/>
          <c:tx>
            <c:strRef>
              <c:f>Sheet1!$B$1</c:f>
              <c:strCache>
                <c:ptCount val="1"/>
                <c:pt idx="0">
                  <c:v>Don't know</c:v>
                </c:pt>
              </c:strCache>
            </c:strRef>
          </c:tx>
          <c:spPr>
            <a:solidFill>
              <a:schemeClr val="accent2">
                <a:lumMod val="50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Sheet1!$B$2</c:f>
              <c:numCache>
                <c:formatCode>General</c:formatCode>
                <c:ptCount val="1"/>
                <c:pt idx="0">
                  <c:v>1</c:v>
                </c:pt>
              </c:numCache>
            </c:numRef>
          </c:val>
          <c:extLst>
            <c:ext xmlns:c16="http://schemas.microsoft.com/office/drawing/2014/chart" uri="{C3380CC4-5D6E-409C-BE32-E72D297353CC}">
              <c16:uniqueId val="{00000000-7F84-45DC-BD4B-A7D422917E17}"/>
            </c:ext>
          </c:extLst>
        </c:ser>
        <c:ser>
          <c:idx val="0"/>
          <c:order val="1"/>
          <c:tx>
            <c:strRef>
              <c:f>Sheet1!$C$1</c:f>
              <c:strCache>
                <c:ptCount val="1"/>
                <c:pt idx="0">
                  <c:v>Very unlikely</c:v>
                </c:pt>
              </c:strCache>
            </c:strRef>
          </c:tx>
          <c:spPr>
            <a:solidFill>
              <a:srgbClr val="FF0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Sheet1!$C$2</c:f>
              <c:numCache>
                <c:formatCode>General</c:formatCode>
                <c:ptCount val="1"/>
                <c:pt idx="0">
                  <c:v>37</c:v>
                </c:pt>
              </c:numCache>
            </c:numRef>
          </c:val>
          <c:extLst>
            <c:ext xmlns:c16="http://schemas.microsoft.com/office/drawing/2014/chart" uri="{C3380CC4-5D6E-409C-BE32-E72D297353CC}">
              <c16:uniqueId val="{00000001-7F84-45DC-BD4B-A7D422917E17}"/>
            </c:ext>
          </c:extLst>
        </c:ser>
        <c:ser>
          <c:idx val="1"/>
          <c:order val="2"/>
          <c:tx>
            <c:strRef>
              <c:f>Sheet1!$D$1</c:f>
              <c:strCache>
                <c:ptCount val="1"/>
                <c:pt idx="0">
                  <c:v>Fairly unlikely</c:v>
                </c:pt>
              </c:strCache>
            </c:strRef>
          </c:tx>
          <c:spPr>
            <a:solidFill>
              <a:srgbClr val="FFC00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Sheet1!$D$2</c:f>
              <c:numCache>
                <c:formatCode>General</c:formatCode>
                <c:ptCount val="1"/>
                <c:pt idx="0">
                  <c:v>28</c:v>
                </c:pt>
              </c:numCache>
            </c:numRef>
          </c:val>
          <c:extLst>
            <c:ext xmlns:c16="http://schemas.microsoft.com/office/drawing/2014/chart" uri="{C3380CC4-5D6E-409C-BE32-E72D297353CC}">
              <c16:uniqueId val="{00000002-7F84-45DC-BD4B-A7D422917E17}"/>
            </c:ext>
          </c:extLst>
        </c:ser>
        <c:ser>
          <c:idx val="2"/>
          <c:order val="3"/>
          <c:tx>
            <c:strRef>
              <c:f>Sheet1!$E$1</c:f>
              <c:strCache>
                <c:ptCount val="1"/>
                <c:pt idx="0">
                  <c:v>Neither likely nor unlikely</c:v>
                </c:pt>
              </c:strCache>
            </c:strRef>
          </c:tx>
          <c:spPr>
            <a:solidFill>
              <a:schemeClr val="bg2">
                <a:lumMod val="75000"/>
              </a:schemeClr>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Sheet1!$E$2</c:f>
              <c:numCache>
                <c:formatCode>General</c:formatCode>
                <c:ptCount val="1"/>
                <c:pt idx="0">
                  <c:v>14</c:v>
                </c:pt>
              </c:numCache>
            </c:numRef>
          </c:val>
          <c:extLst>
            <c:ext xmlns:c16="http://schemas.microsoft.com/office/drawing/2014/chart" uri="{C3380CC4-5D6E-409C-BE32-E72D297353CC}">
              <c16:uniqueId val="{00000003-7F84-45DC-BD4B-A7D422917E17}"/>
            </c:ext>
          </c:extLst>
        </c:ser>
        <c:ser>
          <c:idx val="3"/>
          <c:order val="4"/>
          <c:tx>
            <c:strRef>
              <c:f>Sheet1!$F$1</c:f>
              <c:strCache>
                <c:ptCount val="1"/>
                <c:pt idx="0">
                  <c:v>Fairly likely</c:v>
                </c:pt>
              </c:strCache>
            </c:strRef>
          </c:tx>
          <c:spPr>
            <a:solidFill>
              <a:srgbClr val="92D050"/>
            </a:solidFill>
            <a:ln>
              <a:noFill/>
            </a:ln>
            <a:effectLst/>
          </c:spPr>
          <c:invertIfNegative val="0"/>
          <c:dLbls>
            <c:numFmt formatCode="#,##0" sourceLinked="0"/>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c:f>
              <c:strCache>
                <c:ptCount val="1"/>
                <c:pt idx="0">
                  <c:v>Sep '25</c:v>
                </c:pt>
              </c:strCache>
            </c:strRef>
          </c:cat>
          <c:val>
            <c:numRef>
              <c:f>Sheet1!$F$2</c:f>
              <c:numCache>
                <c:formatCode>General</c:formatCode>
                <c:ptCount val="1"/>
                <c:pt idx="0">
                  <c:v>12</c:v>
                </c:pt>
              </c:numCache>
            </c:numRef>
          </c:val>
          <c:extLst>
            <c:ext xmlns:c16="http://schemas.microsoft.com/office/drawing/2014/chart" uri="{C3380CC4-5D6E-409C-BE32-E72D297353CC}">
              <c16:uniqueId val="{00000004-7F84-45DC-BD4B-A7D422917E17}"/>
            </c:ext>
          </c:extLst>
        </c:ser>
        <c:ser>
          <c:idx val="4"/>
          <c:order val="5"/>
          <c:tx>
            <c:strRef>
              <c:f>Sheet1!$G$1</c:f>
              <c:strCache>
                <c:ptCount val="1"/>
                <c:pt idx="0">
                  <c:v>Very likely</c:v>
                </c:pt>
              </c:strCache>
            </c:strRef>
          </c:tx>
          <c:spPr>
            <a:solidFill>
              <a:srgbClr val="00B050"/>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c:f>
              <c:strCache>
                <c:ptCount val="1"/>
                <c:pt idx="0">
                  <c:v>Sep '25</c:v>
                </c:pt>
              </c:strCache>
            </c:strRef>
          </c:cat>
          <c:val>
            <c:numRef>
              <c:f>Sheet1!$G$2</c:f>
              <c:numCache>
                <c:formatCode>General</c:formatCode>
                <c:ptCount val="1"/>
                <c:pt idx="0">
                  <c:v>8</c:v>
                </c:pt>
              </c:numCache>
            </c:numRef>
          </c:val>
          <c:extLst>
            <c:ext xmlns:c16="http://schemas.microsoft.com/office/drawing/2014/chart" uri="{C3380CC4-5D6E-409C-BE32-E72D297353CC}">
              <c16:uniqueId val="{00000005-7F84-45DC-BD4B-A7D422917E17}"/>
            </c:ext>
          </c:extLst>
        </c:ser>
        <c:dLbls>
          <c:showLegendKey val="0"/>
          <c:showVal val="1"/>
          <c:showCatName val="0"/>
          <c:showSerName val="0"/>
          <c:showPercent val="0"/>
          <c:showBubbleSize val="0"/>
        </c:dLbls>
        <c:gapWidth val="95"/>
        <c:overlap val="100"/>
        <c:axId val="1935884976"/>
        <c:axId val="1935888784"/>
      </c:barChart>
      <c:catAx>
        <c:axId val="1935884976"/>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88784"/>
        <c:crosses val="autoZero"/>
        <c:auto val="1"/>
        <c:lblAlgn val="ctr"/>
        <c:lblOffset val="100"/>
        <c:noMultiLvlLbl val="0"/>
      </c:catAx>
      <c:valAx>
        <c:axId val="1935888784"/>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84976"/>
        <c:crosses val="autoZero"/>
        <c:crossBetween val="between"/>
      </c:valAx>
      <c:spPr>
        <a:noFill/>
        <a:ln>
          <a:noFill/>
        </a:ln>
        <a:effectLst/>
      </c:spPr>
    </c:plotArea>
    <c:legend>
      <c:legendPos val="l"/>
      <c:layout>
        <c:manualLayout>
          <c:xMode val="edge"/>
          <c:yMode val="edge"/>
          <c:x val="0.22190166527729807"/>
          <c:y val="0.28570635159033769"/>
          <c:w val="0.26132350147791167"/>
          <c:h val="0.6290081632682000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saying agree strongly / agree slightly</a:t>
            </a:r>
          </a:p>
        </c:rich>
      </c:tx>
      <c:layout>
        <c:manualLayout>
          <c:xMode val="edge"/>
          <c:yMode val="edge"/>
          <c:x val="0.29855703118171545"/>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66298718679123025"/>
          <c:h val="0.72362030758541795"/>
        </c:manualLayout>
      </c:layout>
      <c:lineChart>
        <c:grouping val="standard"/>
        <c:varyColors val="0"/>
        <c:ser>
          <c:idx val="0"/>
          <c:order val="0"/>
          <c:tx>
            <c:strRef>
              <c:f>Sheet1!$B$1</c:f>
              <c:strCache>
                <c:ptCount val="1"/>
                <c:pt idx="0">
                  <c:v>In built up areas, where there are pedestrians and people on pedal bikes, it may be necessary to drive below the speed limit</c:v>
                </c:pt>
              </c:strCache>
            </c:strRef>
          </c:tx>
          <c:spPr>
            <a:ln w="28575" cap="rnd">
              <a:solidFill>
                <a:schemeClr val="accent1"/>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0-289F-4E61-A18E-A4925F45D694}"/>
                </c:ext>
              </c:extLst>
            </c:dLbl>
            <c:dLbl>
              <c:idx val="1"/>
              <c:delete val="1"/>
              <c:extLst>
                <c:ext xmlns:c15="http://schemas.microsoft.com/office/drawing/2012/chart" uri="{CE6537A1-D6FC-4f65-9D91-7224C49458BB}"/>
                <c:ext xmlns:c16="http://schemas.microsoft.com/office/drawing/2014/chart" uri="{C3380CC4-5D6E-409C-BE32-E72D297353CC}">
                  <c16:uniqueId val="{00000003-682A-4D6C-BFEA-0993AADEB1FE}"/>
                </c:ext>
              </c:extLst>
            </c:dLbl>
            <c:dLbl>
              <c:idx val="2"/>
              <c:delete val="1"/>
              <c:extLst>
                <c:ext xmlns:c15="http://schemas.microsoft.com/office/drawing/2012/chart" uri="{CE6537A1-D6FC-4f65-9D91-7224C49458BB}"/>
                <c:ext xmlns:c16="http://schemas.microsoft.com/office/drawing/2014/chart" uri="{C3380CC4-5D6E-409C-BE32-E72D297353CC}">
                  <c16:uniqueId val="{00000000-EAEF-4237-9B00-C372467C82DF}"/>
                </c:ext>
              </c:extLst>
            </c:dLbl>
            <c:dLbl>
              <c:idx val="3"/>
              <c:delete val="1"/>
              <c:extLst>
                <c:ext xmlns:c15="http://schemas.microsoft.com/office/drawing/2012/chart" uri="{CE6537A1-D6FC-4f65-9D91-7224C49458BB}"/>
                <c:ext xmlns:c16="http://schemas.microsoft.com/office/drawing/2014/chart" uri="{C3380CC4-5D6E-409C-BE32-E72D297353CC}">
                  <c16:uniqueId val="{00000001-EAEF-4237-9B00-C372467C82DF}"/>
                </c:ext>
              </c:extLst>
            </c:dLbl>
            <c:dLbl>
              <c:idx val="4"/>
              <c:layout>
                <c:manualLayout>
                  <c:x val="-2.9969764301690467E-2"/>
                  <c:y val="-2.81011064534080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AEF-4237-9B00-C372467C82DF}"/>
                </c:ext>
              </c:extLst>
            </c:dLbl>
            <c:dLbl>
              <c:idx val="5"/>
              <c:delete val="1"/>
              <c:extLst>
                <c:ext xmlns:c15="http://schemas.microsoft.com/office/drawing/2012/chart" uri="{CE6537A1-D6FC-4f65-9D91-7224C49458BB}"/>
                <c:ext xmlns:c16="http://schemas.microsoft.com/office/drawing/2014/chart" uri="{C3380CC4-5D6E-409C-BE32-E72D297353CC}">
                  <c16:uniqueId val="{00000003-EAEF-4237-9B00-C372467C82DF}"/>
                </c:ext>
              </c:extLst>
            </c:dLbl>
            <c:dLbl>
              <c:idx val="6"/>
              <c:delete val="1"/>
              <c:extLst>
                <c:ext xmlns:c15="http://schemas.microsoft.com/office/drawing/2012/chart" uri="{CE6537A1-D6FC-4f65-9D91-7224C49458BB}"/>
                <c:ext xmlns:c16="http://schemas.microsoft.com/office/drawing/2014/chart" uri="{C3380CC4-5D6E-409C-BE32-E72D297353CC}">
                  <c16:uniqueId val="{00000004-EAEF-4237-9B00-C372467C82DF}"/>
                </c:ext>
              </c:extLst>
            </c:dLbl>
            <c:dLbl>
              <c:idx val="7"/>
              <c:delete val="1"/>
              <c:extLst>
                <c:ext xmlns:c15="http://schemas.microsoft.com/office/drawing/2012/chart" uri="{CE6537A1-D6FC-4f65-9D91-7224C49458BB}"/>
                <c:ext xmlns:c16="http://schemas.microsoft.com/office/drawing/2014/chart" uri="{C3380CC4-5D6E-409C-BE32-E72D297353CC}">
                  <c16:uniqueId val="{00000005-EAEF-4237-9B00-C372467C82DF}"/>
                </c:ext>
              </c:extLst>
            </c:dLbl>
            <c:dLbl>
              <c:idx val="8"/>
              <c:delete val="1"/>
              <c:extLst>
                <c:ext xmlns:c15="http://schemas.microsoft.com/office/drawing/2012/chart" uri="{CE6537A1-D6FC-4f65-9D91-7224C49458BB}"/>
                <c:ext xmlns:c16="http://schemas.microsoft.com/office/drawing/2014/chart" uri="{C3380CC4-5D6E-409C-BE32-E72D297353CC}">
                  <c16:uniqueId val="{00000006-EAEF-4237-9B00-C372467C82DF}"/>
                </c:ext>
              </c:extLst>
            </c:dLbl>
            <c:dLbl>
              <c:idx val="9"/>
              <c:delete val="1"/>
              <c:extLst>
                <c:ext xmlns:c15="http://schemas.microsoft.com/office/drawing/2012/chart" uri="{CE6537A1-D6FC-4f65-9D91-7224C49458BB}"/>
                <c:ext xmlns:c16="http://schemas.microsoft.com/office/drawing/2014/chart" uri="{C3380CC4-5D6E-409C-BE32-E72D297353CC}">
                  <c16:uniqueId val="{00000007-EAEF-4237-9B00-C372467C82DF}"/>
                </c:ext>
              </c:extLst>
            </c:dLbl>
            <c:dLbl>
              <c:idx val="10"/>
              <c:delete val="1"/>
              <c:extLst>
                <c:ext xmlns:c15="http://schemas.microsoft.com/office/drawing/2012/chart" uri="{CE6537A1-D6FC-4f65-9D91-7224C49458BB}"/>
                <c:ext xmlns:c16="http://schemas.microsoft.com/office/drawing/2014/chart" uri="{C3380CC4-5D6E-409C-BE32-E72D297353CC}">
                  <c16:uniqueId val="{00000008-EAEF-4237-9B00-C372467C82DF}"/>
                </c:ext>
              </c:extLst>
            </c:dLbl>
            <c:dLbl>
              <c:idx val="11"/>
              <c:delete val="1"/>
              <c:extLst>
                <c:ext xmlns:c15="http://schemas.microsoft.com/office/drawing/2012/chart" uri="{CE6537A1-D6FC-4f65-9D91-7224C49458BB}"/>
                <c:ext xmlns:c16="http://schemas.microsoft.com/office/drawing/2014/chart" uri="{C3380CC4-5D6E-409C-BE32-E72D297353CC}">
                  <c16:uniqueId val="{00000009-EAEF-4237-9B00-C372467C82DF}"/>
                </c:ext>
              </c:extLst>
            </c:dLbl>
            <c:dLbl>
              <c:idx val="12"/>
              <c:delete val="1"/>
              <c:extLst>
                <c:ext xmlns:c15="http://schemas.microsoft.com/office/drawing/2012/chart" uri="{CE6537A1-D6FC-4f65-9D91-7224C49458BB}"/>
                <c:ext xmlns:c16="http://schemas.microsoft.com/office/drawing/2014/chart" uri="{C3380CC4-5D6E-409C-BE32-E72D297353CC}">
                  <c16:uniqueId val="{0000000A-EAEF-4237-9B00-C372467C82DF}"/>
                </c:ext>
              </c:extLst>
            </c:dLbl>
            <c:dLbl>
              <c:idx val="13"/>
              <c:delete val="1"/>
              <c:extLst>
                <c:ext xmlns:c15="http://schemas.microsoft.com/office/drawing/2012/chart" uri="{CE6537A1-D6FC-4f65-9D91-7224C49458BB}"/>
                <c:ext xmlns:c16="http://schemas.microsoft.com/office/drawing/2014/chart" uri="{C3380CC4-5D6E-409C-BE32-E72D297353CC}">
                  <c16:uniqueId val="{0000000B-EAEF-4237-9B00-C372467C82DF}"/>
                </c:ext>
              </c:extLst>
            </c:dLbl>
            <c:dLbl>
              <c:idx val="14"/>
              <c:delete val="1"/>
              <c:extLst>
                <c:ext xmlns:c15="http://schemas.microsoft.com/office/drawing/2012/chart" uri="{CE6537A1-D6FC-4f65-9D91-7224C49458BB}"/>
                <c:ext xmlns:c16="http://schemas.microsoft.com/office/drawing/2014/chart" uri="{C3380CC4-5D6E-409C-BE32-E72D297353CC}">
                  <c16:uniqueId val="{0000000C-EAEF-4237-9B00-C372467C82DF}"/>
                </c:ext>
              </c:extLst>
            </c:dLbl>
            <c:dLbl>
              <c:idx val="15"/>
              <c:delete val="1"/>
              <c:extLst>
                <c:ext xmlns:c15="http://schemas.microsoft.com/office/drawing/2012/chart" uri="{CE6537A1-D6FC-4f65-9D91-7224C49458BB}"/>
                <c:ext xmlns:c16="http://schemas.microsoft.com/office/drawing/2014/chart" uri="{C3380CC4-5D6E-409C-BE32-E72D297353CC}">
                  <c16:uniqueId val="{00000001-3D83-4AE5-98DF-75FDB0960A6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Sheet1!$B$2:$B$18</c:f>
              <c:numCache>
                <c:formatCode>General</c:formatCode>
                <c:ptCount val="17"/>
                <c:pt idx="4">
                  <c:v>94</c:v>
                </c:pt>
                <c:pt idx="5">
                  <c:v>92</c:v>
                </c:pt>
                <c:pt idx="6">
                  <c:v>96</c:v>
                </c:pt>
                <c:pt idx="7" formatCode="0">
                  <c:v>91</c:v>
                </c:pt>
                <c:pt idx="8" formatCode="0">
                  <c:v>95</c:v>
                </c:pt>
                <c:pt idx="9" formatCode="0">
                  <c:v>94</c:v>
                </c:pt>
                <c:pt idx="10" formatCode="0">
                  <c:v>86</c:v>
                </c:pt>
                <c:pt idx="11" formatCode="0">
                  <c:v>90</c:v>
                </c:pt>
                <c:pt idx="12" formatCode="0">
                  <c:v>89</c:v>
                </c:pt>
                <c:pt idx="13" formatCode="0">
                  <c:v>88</c:v>
                </c:pt>
                <c:pt idx="14" formatCode="0">
                  <c:v>88</c:v>
                </c:pt>
                <c:pt idx="15" formatCode="0">
                  <c:v>86</c:v>
                </c:pt>
                <c:pt idx="16" formatCode="0">
                  <c:v>86</c:v>
                </c:pt>
              </c:numCache>
            </c:numRef>
          </c:val>
          <c:smooth val="0"/>
          <c:extLst>
            <c:ext xmlns:c16="http://schemas.microsoft.com/office/drawing/2014/chart" uri="{C3380CC4-5D6E-409C-BE32-E72D297353CC}">
              <c16:uniqueId val="{0000000D-EAEF-4237-9B00-C372467C82DF}"/>
            </c:ext>
          </c:extLst>
        </c:ser>
        <c:ser>
          <c:idx val="1"/>
          <c:order val="1"/>
          <c:tx>
            <c:strRef>
              <c:f>Sheet1!$D$1</c:f>
              <c:strCache>
                <c:ptCount val="1"/>
              </c:strCache>
            </c:strRef>
          </c:tx>
          <c:spPr>
            <a:ln w="28575" cap="rnd">
              <a:solidFill>
                <a:schemeClr val="accent2">
                  <a:lumMod val="60000"/>
                  <a:lumOff val="40000"/>
                </a:schemeClr>
              </a:solidFill>
              <a:round/>
            </a:ln>
            <a:effectLst/>
          </c:spPr>
          <c:marker>
            <c:symbol val="none"/>
          </c:marker>
          <c:dLbls>
            <c:dLbl>
              <c:idx val="0"/>
              <c:delete val="1"/>
              <c:extLst>
                <c:ext xmlns:c15="http://schemas.microsoft.com/office/drawing/2012/chart" uri="{CE6537A1-D6FC-4f65-9D91-7224C49458BB}"/>
                <c:ext xmlns:c16="http://schemas.microsoft.com/office/drawing/2014/chart" uri="{C3380CC4-5D6E-409C-BE32-E72D297353CC}">
                  <c16:uniqueId val="{0000000E-EAEF-4237-9B00-C372467C82DF}"/>
                </c:ext>
              </c:extLst>
            </c:dLbl>
            <c:dLbl>
              <c:idx val="1"/>
              <c:delete val="1"/>
              <c:extLst>
                <c:ext xmlns:c15="http://schemas.microsoft.com/office/drawing/2012/chart" uri="{CE6537A1-D6FC-4f65-9D91-7224C49458BB}"/>
                <c:ext xmlns:c16="http://schemas.microsoft.com/office/drawing/2014/chart" uri="{C3380CC4-5D6E-409C-BE32-E72D297353CC}">
                  <c16:uniqueId val="{0000000F-EAEF-4237-9B00-C372467C82DF}"/>
                </c:ext>
              </c:extLst>
            </c:dLbl>
            <c:dLbl>
              <c:idx val="2"/>
              <c:delete val="1"/>
              <c:extLst>
                <c:ext xmlns:c15="http://schemas.microsoft.com/office/drawing/2012/chart" uri="{CE6537A1-D6FC-4f65-9D91-7224C49458BB}"/>
                <c:ext xmlns:c16="http://schemas.microsoft.com/office/drawing/2014/chart" uri="{C3380CC4-5D6E-409C-BE32-E72D297353CC}">
                  <c16:uniqueId val="{00000010-EAEF-4237-9B00-C372467C82DF}"/>
                </c:ext>
              </c:extLst>
            </c:dLbl>
            <c:dLbl>
              <c:idx val="3"/>
              <c:delete val="1"/>
              <c:extLst>
                <c:ext xmlns:c15="http://schemas.microsoft.com/office/drawing/2012/chart" uri="{CE6537A1-D6FC-4f65-9D91-7224C49458BB}"/>
                <c:ext xmlns:c16="http://schemas.microsoft.com/office/drawing/2014/chart" uri="{C3380CC4-5D6E-409C-BE32-E72D297353CC}">
                  <c16:uniqueId val="{00000011-EAEF-4237-9B00-C372467C82DF}"/>
                </c:ext>
              </c:extLst>
            </c:dLbl>
            <c:dLbl>
              <c:idx val="4"/>
              <c:delete val="1"/>
              <c:extLst>
                <c:ext xmlns:c15="http://schemas.microsoft.com/office/drawing/2012/chart" uri="{CE6537A1-D6FC-4f65-9D91-7224C49458BB}"/>
                <c:ext xmlns:c16="http://schemas.microsoft.com/office/drawing/2014/chart" uri="{C3380CC4-5D6E-409C-BE32-E72D297353CC}">
                  <c16:uniqueId val="{00000012-EAEF-4237-9B00-C372467C82DF}"/>
                </c:ext>
              </c:extLst>
            </c:dLbl>
            <c:dLbl>
              <c:idx val="5"/>
              <c:delete val="1"/>
              <c:extLst>
                <c:ext xmlns:c15="http://schemas.microsoft.com/office/drawing/2012/chart" uri="{CE6537A1-D6FC-4f65-9D91-7224C49458BB}"/>
                <c:ext xmlns:c16="http://schemas.microsoft.com/office/drawing/2014/chart" uri="{C3380CC4-5D6E-409C-BE32-E72D297353CC}">
                  <c16:uniqueId val="{00000013-EAEF-4237-9B00-C372467C82DF}"/>
                </c:ext>
              </c:extLst>
            </c:dLbl>
            <c:dLbl>
              <c:idx val="6"/>
              <c:delete val="1"/>
              <c:extLst>
                <c:ext xmlns:c15="http://schemas.microsoft.com/office/drawing/2012/chart" uri="{CE6537A1-D6FC-4f65-9D91-7224C49458BB}"/>
                <c:ext xmlns:c16="http://schemas.microsoft.com/office/drawing/2014/chart" uri="{C3380CC4-5D6E-409C-BE32-E72D297353CC}">
                  <c16:uniqueId val="{00000014-EAEF-4237-9B00-C372467C82DF}"/>
                </c:ext>
              </c:extLst>
            </c:dLbl>
            <c:dLbl>
              <c:idx val="7"/>
              <c:delete val="1"/>
              <c:extLst>
                <c:ext xmlns:c15="http://schemas.microsoft.com/office/drawing/2012/chart" uri="{CE6537A1-D6FC-4f65-9D91-7224C49458BB}"/>
                <c:ext xmlns:c16="http://schemas.microsoft.com/office/drawing/2014/chart" uri="{C3380CC4-5D6E-409C-BE32-E72D297353CC}">
                  <c16:uniqueId val="{00000015-EAEF-4237-9B00-C372467C82DF}"/>
                </c:ext>
              </c:extLst>
            </c:dLbl>
            <c:dLbl>
              <c:idx val="8"/>
              <c:delete val="1"/>
              <c:extLst>
                <c:ext xmlns:c15="http://schemas.microsoft.com/office/drawing/2012/chart" uri="{CE6537A1-D6FC-4f65-9D91-7224C49458BB}"/>
                <c:ext xmlns:c16="http://schemas.microsoft.com/office/drawing/2014/chart" uri="{C3380CC4-5D6E-409C-BE32-E72D297353CC}">
                  <c16:uniqueId val="{00000016-EAEF-4237-9B00-C372467C82DF}"/>
                </c:ext>
              </c:extLst>
            </c:dLbl>
            <c:dLbl>
              <c:idx val="9"/>
              <c:delete val="1"/>
              <c:extLst>
                <c:ext xmlns:c15="http://schemas.microsoft.com/office/drawing/2012/chart" uri="{CE6537A1-D6FC-4f65-9D91-7224C49458BB}"/>
                <c:ext xmlns:c16="http://schemas.microsoft.com/office/drawing/2014/chart" uri="{C3380CC4-5D6E-409C-BE32-E72D297353CC}">
                  <c16:uniqueId val="{00000017-EAEF-4237-9B00-C372467C82DF}"/>
                </c:ext>
              </c:extLst>
            </c:dLbl>
            <c:dLbl>
              <c:idx val="10"/>
              <c:delete val="1"/>
              <c:extLst>
                <c:ext xmlns:c15="http://schemas.microsoft.com/office/drawing/2012/chart" uri="{CE6537A1-D6FC-4f65-9D91-7224C49458BB}"/>
                <c:ext xmlns:c16="http://schemas.microsoft.com/office/drawing/2014/chart" uri="{C3380CC4-5D6E-409C-BE32-E72D297353CC}">
                  <c16:uniqueId val="{00000018-EAEF-4237-9B00-C372467C82DF}"/>
                </c:ext>
              </c:extLst>
            </c:dLbl>
            <c:dLbl>
              <c:idx val="11"/>
              <c:delete val="1"/>
              <c:extLst>
                <c:ext xmlns:c15="http://schemas.microsoft.com/office/drawing/2012/chart" uri="{CE6537A1-D6FC-4f65-9D91-7224C49458BB}"/>
                <c:ext xmlns:c16="http://schemas.microsoft.com/office/drawing/2014/chart" uri="{C3380CC4-5D6E-409C-BE32-E72D297353CC}">
                  <c16:uniqueId val="{00000019-EAEF-4237-9B00-C372467C82DF}"/>
                </c:ext>
              </c:extLst>
            </c:dLbl>
            <c:dLbl>
              <c:idx val="12"/>
              <c:delete val="1"/>
              <c:extLst>
                <c:ext xmlns:c15="http://schemas.microsoft.com/office/drawing/2012/chart" uri="{CE6537A1-D6FC-4f65-9D91-7224C49458BB}"/>
                <c:ext xmlns:c16="http://schemas.microsoft.com/office/drawing/2014/chart" uri="{C3380CC4-5D6E-409C-BE32-E72D297353CC}">
                  <c16:uniqueId val="{0000001A-EAEF-4237-9B00-C372467C82DF}"/>
                </c:ext>
              </c:extLst>
            </c:dLbl>
            <c:dLbl>
              <c:idx val="13"/>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B-EAEF-4237-9B00-C372467C82D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Sheet1!$D$2:$D$16</c:f>
              <c:numCache>
                <c:formatCode>General</c:formatCode>
                <c:ptCount val="15"/>
              </c:numCache>
            </c:numRef>
          </c:val>
          <c:smooth val="0"/>
          <c:extLst>
            <c:ext xmlns:c16="http://schemas.microsoft.com/office/drawing/2014/chart" uri="{C3380CC4-5D6E-409C-BE32-E72D297353CC}">
              <c16:uniqueId val="{0000001D-EAEF-4237-9B00-C372467C82DF}"/>
            </c:ext>
          </c:extLst>
        </c:ser>
        <c:ser>
          <c:idx val="2"/>
          <c:order val="2"/>
          <c:tx>
            <c:strRef>
              <c:f>Sheet1!$C$1</c:f>
              <c:strCache>
                <c:ptCount val="1"/>
                <c:pt idx="0">
                  <c:v>There should be a maximum speed limit of 50 mph on all country roads because of the greater risks when driving on these</c:v>
                </c:pt>
              </c:strCache>
            </c:strRef>
          </c:tx>
          <c:spPr>
            <a:ln w="28575" cap="rnd">
              <a:solidFill>
                <a:schemeClr val="accent3">
                  <a:lumMod val="75000"/>
                </a:schemeClr>
              </a:solidFill>
              <a:round/>
            </a:ln>
            <a:effectLst/>
          </c:spPr>
          <c:marker>
            <c:symbol val="none"/>
          </c:marker>
          <c:dLbls>
            <c:dLbl>
              <c:idx val="0"/>
              <c:layout>
                <c:manualLayout>
                  <c:x val="-2.9969764301690422E-2"/>
                  <c:y val="-8.4303319360224619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682A-4D6C-BFEA-0993AADEB1FE}"/>
                </c:ext>
              </c:extLst>
            </c:dLbl>
            <c:dLbl>
              <c:idx val="1"/>
              <c:delete val="1"/>
              <c:extLst>
                <c:ext xmlns:c15="http://schemas.microsoft.com/office/drawing/2012/chart" uri="{CE6537A1-D6FC-4f65-9D91-7224C49458BB}"/>
                <c:ext xmlns:c16="http://schemas.microsoft.com/office/drawing/2014/chart" uri="{C3380CC4-5D6E-409C-BE32-E72D297353CC}">
                  <c16:uniqueId val="{0000001E-EAEF-4237-9B00-C372467C82DF}"/>
                </c:ext>
              </c:extLst>
            </c:dLbl>
            <c:dLbl>
              <c:idx val="2"/>
              <c:delete val="1"/>
              <c:extLst>
                <c:ext xmlns:c15="http://schemas.microsoft.com/office/drawing/2012/chart" uri="{CE6537A1-D6FC-4f65-9D91-7224C49458BB}"/>
                <c:ext xmlns:c16="http://schemas.microsoft.com/office/drawing/2014/chart" uri="{C3380CC4-5D6E-409C-BE32-E72D297353CC}">
                  <c16:uniqueId val="{0000001F-EAEF-4237-9B00-C372467C82DF}"/>
                </c:ext>
              </c:extLst>
            </c:dLbl>
            <c:dLbl>
              <c:idx val="3"/>
              <c:delete val="1"/>
              <c:extLst>
                <c:ext xmlns:c15="http://schemas.microsoft.com/office/drawing/2012/chart" uri="{CE6537A1-D6FC-4f65-9D91-7224C49458BB}"/>
                <c:ext xmlns:c16="http://schemas.microsoft.com/office/drawing/2014/chart" uri="{C3380CC4-5D6E-409C-BE32-E72D297353CC}">
                  <c16:uniqueId val="{00000020-EAEF-4237-9B00-C372467C82DF}"/>
                </c:ext>
              </c:extLst>
            </c:dLbl>
            <c:dLbl>
              <c:idx val="4"/>
              <c:delete val="1"/>
              <c:extLst>
                <c:ext xmlns:c15="http://schemas.microsoft.com/office/drawing/2012/chart" uri="{CE6537A1-D6FC-4f65-9D91-7224C49458BB}"/>
                <c:ext xmlns:c16="http://schemas.microsoft.com/office/drawing/2014/chart" uri="{C3380CC4-5D6E-409C-BE32-E72D297353CC}">
                  <c16:uniqueId val="{00000021-EAEF-4237-9B00-C372467C82DF}"/>
                </c:ext>
              </c:extLst>
            </c:dLbl>
            <c:dLbl>
              <c:idx val="5"/>
              <c:delete val="1"/>
              <c:extLst>
                <c:ext xmlns:c15="http://schemas.microsoft.com/office/drawing/2012/chart" uri="{CE6537A1-D6FC-4f65-9D91-7224C49458BB}"/>
                <c:ext xmlns:c16="http://schemas.microsoft.com/office/drawing/2014/chart" uri="{C3380CC4-5D6E-409C-BE32-E72D297353CC}">
                  <c16:uniqueId val="{00000022-EAEF-4237-9B00-C372467C82DF}"/>
                </c:ext>
              </c:extLst>
            </c:dLbl>
            <c:dLbl>
              <c:idx val="6"/>
              <c:delete val="1"/>
              <c:extLst>
                <c:ext xmlns:c15="http://schemas.microsoft.com/office/drawing/2012/chart" uri="{CE6537A1-D6FC-4f65-9D91-7224C49458BB}"/>
                <c:ext xmlns:c16="http://schemas.microsoft.com/office/drawing/2014/chart" uri="{C3380CC4-5D6E-409C-BE32-E72D297353CC}">
                  <c16:uniqueId val="{00000023-EAEF-4237-9B00-C372467C82DF}"/>
                </c:ext>
              </c:extLst>
            </c:dLbl>
            <c:dLbl>
              <c:idx val="7"/>
              <c:delete val="1"/>
              <c:extLst>
                <c:ext xmlns:c15="http://schemas.microsoft.com/office/drawing/2012/chart" uri="{CE6537A1-D6FC-4f65-9D91-7224C49458BB}"/>
                <c:ext xmlns:c16="http://schemas.microsoft.com/office/drawing/2014/chart" uri="{C3380CC4-5D6E-409C-BE32-E72D297353CC}">
                  <c16:uniqueId val="{00000024-EAEF-4237-9B00-C372467C82DF}"/>
                </c:ext>
              </c:extLst>
            </c:dLbl>
            <c:dLbl>
              <c:idx val="8"/>
              <c:delete val="1"/>
              <c:extLst>
                <c:ext xmlns:c15="http://schemas.microsoft.com/office/drawing/2012/chart" uri="{CE6537A1-D6FC-4f65-9D91-7224C49458BB}"/>
                <c:ext xmlns:c16="http://schemas.microsoft.com/office/drawing/2014/chart" uri="{C3380CC4-5D6E-409C-BE32-E72D297353CC}">
                  <c16:uniqueId val="{00000025-EAEF-4237-9B00-C372467C82DF}"/>
                </c:ext>
              </c:extLst>
            </c:dLbl>
            <c:dLbl>
              <c:idx val="9"/>
              <c:delete val="1"/>
              <c:extLst>
                <c:ext xmlns:c15="http://schemas.microsoft.com/office/drawing/2012/chart" uri="{CE6537A1-D6FC-4f65-9D91-7224C49458BB}"/>
                <c:ext xmlns:c16="http://schemas.microsoft.com/office/drawing/2014/chart" uri="{C3380CC4-5D6E-409C-BE32-E72D297353CC}">
                  <c16:uniqueId val="{00000026-EAEF-4237-9B00-C372467C82DF}"/>
                </c:ext>
              </c:extLst>
            </c:dLbl>
            <c:dLbl>
              <c:idx val="10"/>
              <c:delete val="1"/>
              <c:extLst>
                <c:ext xmlns:c15="http://schemas.microsoft.com/office/drawing/2012/chart" uri="{CE6537A1-D6FC-4f65-9D91-7224C49458BB}"/>
                <c:ext xmlns:c16="http://schemas.microsoft.com/office/drawing/2014/chart" uri="{C3380CC4-5D6E-409C-BE32-E72D297353CC}">
                  <c16:uniqueId val="{00000027-EAEF-4237-9B00-C372467C82DF}"/>
                </c:ext>
              </c:extLst>
            </c:dLbl>
            <c:dLbl>
              <c:idx val="11"/>
              <c:delete val="1"/>
              <c:extLst>
                <c:ext xmlns:c15="http://schemas.microsoft.com/office/drawing/2012/chart" uri="{CE6537A1-D6FC-4f65-9D91-7224C49458BB}"/>
                <c:ext xmlns:c16="http://schemas.microsoft.com/office/drawing/2014/chart" uri="{C3380CC4-5D6E-409C-BE32-E72D297353CC}">
                  <c16:uniqueId val="{00000028-EAEF-4237-9B00-C372467C82DF}"/>
                </c:ext>
              </c:extLst>
            </c:dLbl>
            <c:dLbl>
              <c:idx val="12"/>
              <c:delete val="1"/>
              <c:extLst>
                <c:ext xmlns:c15="http://schemas.microsoft.com/office/drawing/2012/chart" uri="{CE6537A1-D6FC-4f65-9D91-7224C49458BB}"/>
                <c:ext xmlns:c16="http://schemas.microsoft.com/office/drawing/2014/chart" uri="{C3380CC4-5D6E-409C-BE32-E72D297353CC}">
                  <c16:uniqueId val="{00000029-EAEF-4237-9B00-C372467C82DF}"/>
                </c:ext>
              </c:extLst>
            </c:dLbl>
            <c:dLbl>
              <c:idx val="13"/>
              <c:delete val="1"/>
              <c:extLst>
                <c:ext xmlns:c15="http://schemas.microsoft.com/office/drawing/2012/chart" uri="{CE6537A1-D6FC-4f65-9D91-7224C49458BB}"/>
                <c:ext xmlns:c16="http://schemas.microsoft.com/office/drawing/2014/chart" uri="{C3380CC4-5D6E-409C-BE32-E72D297353CC}">
                  <c16:uniqueId val="{0000002A-EAEF-4237-9B00-C372467C82DF}"/>
                </c:ext>
              </c:extLst>
            </c:dLbl>
            <c:dLbl>
              <c:idx val="14"/>
              <c:delete val="1"/>
              <c:extLst>
                <c:ext xmlns:c15="http://schemas.microsoft.com/office/drawing/2012/chart" uri="{CE6537A1-D6FC-4f65-9D91-7224C49458BB}"/>
                <c:ext xmlns:c16="http://schemas.microsoft.com/office/drawing/2014/chart" uri="{C3380CC4-5D6E-409C-BE32-E72D297353CC}">
                  <c16:uniqueId val="{0000002B-EAEF-4237-9B00-C372467C82DF}"/>
                </c:ext>
              </c:extLst>
            </c:dLbl>
            <c:dLbl>
              <c:idx val="15"/>
              <c:delete val="1"/>
              <c:extLst>
                <c:ext xmlns:c15="http://schemas.microsoft.com/office/drawing/2012/chart" uri="{CE6537A1-D6FC-4f65-9D91-7224C49458BB}"/>
                <c:ext xmlns:c16="http://schemas.microsoft.com/office/drawing/2014/chart" uri="{C3380CC4-5D6E-409C-BE32-E72D297353CC}">
                  <c16:uniqueId val="{00000000-3D83-4AE5-98DF-75FDB0960A6F}"/>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Sheet1!$A$2:$A$18</c:f>
              <c:strCache>
                <c:ptCount val="17"/>
                <c:pt idx="0">
                  <c:v>July '14</c:v>
                </c:pt>
                <c:pt idx="1">
                  <c:v>Feb '15</c:v>
                </c:pt>
                <c:pt idx="2">
                  <c:v>July '15</c:v>
                </c:pt>
                <c:pt idx="3">
                  <c:v>Feb '16</c:v>
                </c:pt>
                <c:pt idx="4">
                  <c:v>July '16</c:v>
                </c:pt>
                <c:pt idx="5">
                  <c:v>Mar '17</c:v>
                </c:pt>
                <c:pt idx="6">
                  <c:v>Aug '17</c:v>
                </c:pt>
                <c:pt idx="7">
                  <c:v>Feb '18</c:v>
                </c:pt>
                <c:pt idx="8">
                  <c:v>Aug '18</c:v>
                </c:pt>
                <c:pt idx="9">
                  <c:v>Nov '19</c:v>
                </c:pt>
                <c:pt idx="10">
                  <c:v>Aug '20</c:v>
                </c:pt>
                <c:pt idx="11">
                  <c:v>Feb '21</c:v>
                </c:pt>
                <c:pt idx="12">
                  <c:v>Aug '21</c:v>
                </c:pt>
                <c:pt idx="13">
                  <c:v>Feb '22</c:v>
                </c:pt>
                <c:pt idx="14">
                  <c:v>Aug '24</c:v>
                </c:pt>
                <c:pt idx="15">
                  <c:v>Feb '25</c:v>
                </c:pt>
                <c:pt idx="16">
                  <c:v>Sep '25</c:v>
                </c:pt>
              </c:strCache>
            </c:strRef>
          </c:cat>
          <c:val>
            <c:numRef>
              <c:f>Sheet1!$C$2:$C$18</c:f>
              <c:numCache>
                <c:formatCode>General</c:formatCode>
                <c:ptCount val="17"/>
                <c:pt idx="0">
                  <c:v>59</c:v>
                </c:pt>
                <c:pt idx="1">
                  <c:v>56</c:v>
                </c:pt>
                <c:pt idx="2">
                  <c:v>54</c:v>
                </c:pt>
                <c:pt idx="3">
                  <c:v>54</c:v>
                </c:pt>
                <c:pt idx="4">
                  <c:v>59</c:v>
                </c:pt>
                <c:pt idx="5">
                  <c:v>56</c:v>
                </c:pt>
                <c:pt idx="6">
                  <c:v>55</c:v>
                </c:pt>
                <c:pt idx="7" formatCode="0">
                  <c:v>56</c:v>
                </c:pt>
                <c:pt idx="8" formatCode="0">
                  <c:v>54</c:v>
                </c:pt>
                <c:pt idx="9" formatCode="0">
                  <c:v>62</c:v>
                </c:pt>
                <c:pt idx="10">
                  <c:v>56</c:v>
                </c:pt>
                <c:pt idx="11">
                  <c:v>61</c:v>
                </c:pt>
                <c:pt idx="12">
                  <c:v>58</c:v>
                </c:pt>
                <c:pt idx="13">
                  <c:v>58</c:v>
                </c:pt>
                <c:pt idx="14">
                  <c:v>54</c:v>
                </c:pt>
                <c:pt idx="15">
                  <c:v>52</c:v>
                </c:pt>
                <c:pt idx="16">
                  <c:v>55</c:v>
                </c:pt>
              </c:numCache>
            </c:numRef>
          </c:val>
          <c:smooth val="0"/>
          <c:extLst>
            <c:ext xmlns:c16="http://schemas.microsoft.com/office/drawing/2014/chart" uri="{C3380CC4-5D6E-409C-BE32-E72D297353CC}">
              <c16:uniqueId val="{0000002D-EAEF-4237-9B00-C372467C82DF}"/>
            </c:ext>
          </c:extLst>
        </c:ser>
        <c:dLbls>
          <c:dLblPos val="t"/>
          <c:showLegendKey val="0"/>
          <c:showVal val="1"/>
          <c:showCatName val="0"/>
          <c:showSerName val="0"/>
          <c:showPercent val="0"/>
          <c:showBubbleSize val="0"/>
        </c:dLbls>
        <c:smooth val="0"/>
        <c:axId val="1811311200"/>
        <c:axId val="1811311744"/>
      </c:lineChart>
      <c:catAx>
        <c:axId val="18113112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811311744"/>
        <c:crosses val="autoZero"/>
        <c:auto val="1"/>
        <c:lblAlgn val="ctr"/>
        <c:lblOffset val="100"/>
        <c:noMultiLvlLbl val="0"/>
      </c:catAx>
      <c:valAx>
        <c:axId val="1811311744"/>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1200"/>
        <c:crosses val="autoZero"/>
        <c:crossBetween val="between"/>
      </c:valAx>
      <c:spPr>
        <a:noFill/>
        <a:ln>
          <a:noFill/>
        </a:ln>
        <a:effectLst/>
      </c:spPr>
    </c:plotArea>
    <c:legend>
      <c:legendPos val="r"/>
      <c:legendEntry>
        <c:idx val="1"/>
        <c:delete val="1"/>
      </c:legendEntry>
      <c:layout>
        <c:manualLayout>
          <c:xMode val="edge"/>
          <c:yMode val="edge"/>
          <c:x val="0.73276990418479382"/>
          <c:y val="0.12518025089641424"/>
          <c:w val="0.24523372521328698"/>
          <c:h val="0.7039189980074767"/>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Always driving as safely as possible is important to me</a:t>
            </a:r>
          </a:p>
        </c:rich>
      </c:tx>
      <c:layout>
        <c:manualLayout>
          <c:xMode val="edge"/>
          <c:yMode val="edge"/>
          <c:x val="0.17316732653849815"/>
          <c:y val="5.5350901958201595E-2"/>
        </c:manualLayout>
      </c:layout>
      <c:overlay val="0"/>
    </c:title>
    <c:autoTitleDeleted val="0"/>
    <c:plotArea>
      <c:layout>
        <c:manualLayout>
          <c:layoutTarget val="inner"/>
          <c:xMode val="edge"/>
          <c:yMode val="edge"/>
          <c:x val="8.5482496082516651E-2"/>
          <c:y val="0.28358790067055462"/>
          <c:w val="0.87964973394770329"/>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Sheet1!$B$2:$B$4</c:f>
              <c:numCache>
                <c:formatCode>General</c:formatCode>
                <c:ptCount val="3"/>
                <c:pt idx="0">
                  <c:v>2</c:v>
                </c:pt>
                <c:pt idx="1">
                  <c:v>3</c:v>
                </c:pt>
                <c:pt idx="2">
                  <c:v>2</c:v>
                </c:pt>
              </c:numCache>
            </c:numRef>
          </c:val>
          <c:extLst>
            <c:ext xmlns:c16="http://schemas.microsoft.com/office/drawing/2014/chart" uri="{C3380CC4-5D6E-409C-BE32-E72D297353CC}">
              <c16:uniqueId val="{00000000-1612-4AFD-A65A-FA70B10D6645}"/>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Sheet1!$C$2:$C$4</c:f>
              <c:numCache>
                <c:formatCode>General</c:formatCode>
                <c:ptCount val="3"/>
                <c:pt idx="0">
                  <c:v>2</c:v>
                </c:pt>
                <c:pt idx="1">
                  <c:v>1</c:v>
                </c:pt>
                <c:pt idx="2">
                  <c:v>2</c:v>
                </c:pt>
              </c:numCache>
            </c:numRef>
          </c:val>
          <c:extLst>
            <c:ext xmlns:c16="http://schemas.microsoft.com/office/drawing/2014/chart" uri="{C3380CC4-5D6E-409C-BE32-E72D297353CC}">
              <c16:uniqueId val="{00000001-1612-4AFD-A65A-FA70B10D6645}"/>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4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Sheet1!$D$2:$D$4</c:f>
              <c:numCache>
                <c:formatCode>General</c:formatCode>
                <c:ptCount val="3"/>
                <c:pt idx="0">
                  <c:v>6</c:v>
                </c:pt>
                <c:pt idx="1">
                  <c:v>7</c:v>
                </c:pt>
                <c:pt idx="2">
                  <c:v>6</c:v>
                </c:pt>
              </c:numCache>
            </c:numRef>
          </c:val>
          <c:extLst>
            <c:ext xmlns:c16="http://schemas.microsoft.com/office/drawing/2014/chart" uri="{C3380CC4-5D6E-409C-BE32-E72D297353CC}">
              <c16:uniqueId val="{00000002-1612-4AFD-A65A-FA70B10D6645}"/>
            </c:ext>
          </c:extLst>
        </c:ser>
        <c:ser>
          <c:idx val="2"/>
          <c:order val="3"/>
          <c:tx>
            <c:strRef>
              <c:f>Sheet1!$E$1</c:f>
              <c:strCache>
                <c:ptCount val="1"/>
                <c:pt idx="0">
                  <c:v>Agree slightly</c:v>
                </c:pt>
              </c:strCache>
            </c:strRef>
          </c:tx>
          <c:spPr>
            <a:solidFill>
              <a:srgbClr val="92D050"/>
            </a:solidFill>
            <a:ln w="25527">
              <a:noFill/>
            </a:ln>
          </c:spPr>
          <c:invertIfNegative val="0"/>
          <c:dLbls>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Sheet1!$E$2:$E$4</c:f>
              <c:numCache>
                <c:formatCode>General</c:formatCode>
                <c:ptCount val="3"/>
                <c:pt idx="0">
                  <c:v>26</c:v>
                </c:pt>
                <c:pt idx="1">
                  <c:v>24</c:v>
                </c:pt>
                <c:pt idx="2">
                  <c:v>25</c:v>
                </c:pt>
              </c:numCache>
            </c:numRef>
          </c:val>
          <c:extLst>
            <c:ext xmlns:c16="http://schemas.microsoft.com/office/drawing/2014/chart" uri="{C3380CC4-5D6E-409C-BE32-E72D297353CC}">
              <c16:uniqueId val="{00000003-1612-4AFD-A65A-FA70B10D6645}"/>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Aug '24</c:v>
                </c:pt>
                <c:pt idx="1">
                  <c:v>Feb '25</c:v>
                </c:pt>
                <c:pt idx="2">
                  <c:v>Sep '25</c:v>
                </c:pt>
              </c:strCache>
            </c:strRef>
          </c:cat>
          <c:val>
            <c:numRef>
              <c:f>Sheet1!$F$2:$F$4</c:f>
              <c:numCache>
                <c:formatCode>General</c:formatCode>
                <c:ptCount val="3"/>
                <c:pt idx="0">
                  <c:v>64</c:v>
                </c:pt>
                <c:pt idx="1">
                  <c:v>64</c:v>
                </c:pt>
                <c:pt idx="2">
                  <c:v>65</c:v>
                </c:pt>
              </c:numCache>
            </c:numRef>
          </c:val>
          <c:extLst>
            <c:ext xmlns:c16="http://schemas.microsoft.com/office/drawing/2014/chart" uri="{C3380CC4-5D6E-409C-BE32-E72D297353CC}">
              <c16:uniqueId val="{00000004-1612-4AFD-A65A-FA70B10D6645}"/>
            </c:ext>
          </c:extLst>
        </c:ser>
        <c:dLbls>
          <c:showLegendKey val="0"/>
          <c:showVal val="1"/>
          <c:showCatName val="0"/>
          <c:showSerName val="0"/>
          <c:showPercent val="0"/>
          <c:showBubbleSize val="0"/>
        </c:dLbls>
        <c:gapWidth val="58"/>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0"/>
          <c:y val="0.79619778528595775"/>
          <c:w val="1"/>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solidFill>
                  <a:schemeClr val="tx1"/>
                </a:solidFill>
              </a:defRPr>
            </a:pPr>
            <a:r>
              <a:rPr lang="en-US" sz="1800" dirty="0">
                <a:solidFill>
                  <a:schemeClr val="tx1"/>
                </a:solidFill>
              </a:rPr>
              <a:t>I know</a:t>
            </a:r>
            <a:r>
              <a:rPr lang="en-US" sz="1800" baseline="0" dirty="0">
                <a:solidFill>
                  <a:schemeClr val="tx1"/>
                </a:solidFill>
              </a:rPr>
              <a:t> I take more risks than I should when driving</a:t>
            </a:r>
            <a:endParaRPr lang="en-US" sz="1800" dirty="0">
              <a:solidFill>
                <a:schemeClr val="tx1"/>
              </a:solidFill>
            </a:endParaRPr>
          </a:p>
        </c:rich>
      </c:tx>
      <c:layout>
        <c:manualLayout>
          <c:xMode val="edge"/>
          <c:yMode val="edge"/>
          <c:x val="0.20440363314621324"/>
          <c:y val="7.9951302828513413E-2"/>
        </c:manualLayout>
      </c:layout>
      <c:overlay val="0"/>
    </c:title>
    <c:autoTitleDeleted val="0"/>
    <c:plotArea>
      <c:layout>
        <c:manualLayout>
          <c:layoutTarget val="inner"/>
          <c:xMode val="edge"/>
          <c:yMode val="edge"/>
          <c:x val="8.8770528357012976E-2"/>
          <c:y val="0.28358790067055462"/>
          <c:w val="0.87636170167320704"/>
          <c:h val="0.46064783315504493"/>
        </c:manualLayout>
      </c:layout>
      <c:barChart>
        <c:barDir val="bar"/>
        <c:grouping val="percentStacked"/>
        <c:varyColors val="0"/>
        <c:ser>
          <c:idx val="8"/>
          <c:order val="0"/>
          <c:tx>
            <c:strRef>
              <c:f>Sheet1!$B$1</c:f>
              <c:strCache>
                <c:ptCount val="1"/>
                <c:pt idx="0">
                  <c:v>Disagree strongly</c:v>
                </c:pt>
              </c:strCache>
            </c:strRef>
          </c:tx>
          <c:spPr>
            <a:solidFill>
              <a:srgbClr val="FF0000"/>
            </a:solidFill>
          </c:spPr>
          <c:invertIfNegative val="0"/>
          <c:dLbls>
            <c:numFmt formatCode="#,##0" sourceLinked="0"/>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Sheet1!$B$2:$B$4</c:f>
              <c:numCache>
                <c:formatCode>General</c:formatCode>
                <c:ptCount val="3"/>
                <c:pt idx="0">
                  <c:v>43</c:v>
                </c:pt>
                <c:pt idx="1">
                  <c:v>41</c:v>
                </c:pt>
                <c:pt idx="2">
                  <c:v>43</c:v>
                </c:pt>
              </c:numCache>
            </c:numRef>
          </c:val>
          <c:extLst>
            <c:ext xmlns:c16="http://schemas.microsoft.com/office/drawing/2014/chart" uri="{C3380CC4-5D6E-409C-BE32-E72D297353CC}">
              <c16:uniqueId val="{00000000-9867-4D7B-9A5E-5A687AEA8D11}"/>
            </c:ext>
          </c:extLst>
        </c:ser>
        <c:ser>
          <c:idx val="0"/>
          <c:order val="1"/>
          <c:tx>
            <c:strRef>
              <c:f>Sheet1!$C$1</c:f>
              <c:strCache>
                <c:ptCount val="1"/>
                <c:pt idx="0">
                  <c:v>Disagree slightly</c:v>
                </c:pt>
              </c:strCache>
            </c:strRef>
          </c:tx>
          <c:spPr>
            <a:solidFill>
              <a:srgbClr val="FFC000"/>
            </a:solidFill>
          </c:spPr>
          <c:invertIfNegative val="0"/>
          <c:dLbls>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Sheet1!$C$2:$C$4</c:f>
              <c:numCache>
                <c:formatCode>General</c:formatCode>
                <c:ptCount val="3"/>
                <c:pt idx="0">
                  <c:v>26</c:v>
                </c:pt>
                <c:pt idx="1">
                  <c:v>25</c:v>
                </c:pt>
                <c:pt idx="2">
                  <c:v>27</c:v>
                </c:pt>
              </c:numCache>
            </c:numRef>
          </c:val>
          <c:extLst>
            <c:ext xmlns:c16="http://schemas.microsoft.com/office/drawing/2014/chart" uri="{C3380CC4-5D6E-409C-BE32-E72D297353CC}">
              <c16:uniqueId val="{00000001-9867-4D7B-9A5E-5A687AEA8D11}"/>
            </c:ext>
          </c:extLst>
        </c:ser>
        <c:ser>
          <c:idx val="1"/>
          <c:order val="2"/>
          <c:tx>
            <c:strRef>
              <c:f>Sheet1!$D$1</c:f>
              <c:strCache>
                <c:ptCount val="1"/>
                <c:pt idx="0">
                  <c:v>Neither nor</c:v>
                </c:pt>
              </c:strCache>
            </c:strRef>
          </c:tx>
          <c:spPr>
            <a:solidFill>
              <a:schemeClr val="bg1">
                <a:lumMod val="65000"/>
              </a:schemeClr>
            </a:solidFill>
            <a:ln w="25527">
              <a:noFill/>
            </a:ln>
          </c:spPr>
          <c:invertIfNegative val="0"/>
          <c:dLbls>
            <c:numFmt formatCode="#,##0" sourceLinked="0"/>
            <c:spPr>
              <a:noFill/>
              <a:ln w="25527">
                <a:noFill/>
              </a:ln>
            </c:spPr>
            <c:txPr>
              <a:bodyPr wrap="square" lIns="38100" tIns="19050" rIns="38100" bIns="19050" anchor="ctr">
                <a:spAutoFit/>
              </a:bodyPr>
              <a:lstStyle/>
              <a:p>
                <a:pPr>
                  <a:defRPr sz="1400">
                    <a:solidFill>
                      <a:schemeClr val="bg1"/>
                    </a:solidFil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Sheet1!$D$2:$D$4</c:f>
              <c:numCache>
                <c:formatCode>General</c:formatCode>
                <c:ptCount val="3"/>
                <c:pt idx="0">
                  <c:v>17</c:v>
                </c:pt>
                <c:pt idx="1">
                  <c:v>16</c:v>
                </c:pt>
                <c:pt idx="2">
                  <c:v>16</c:v>
                </c:pt>
              </c:numCache>
            </c:numRef>
          </c:val>
          <c:extLst>
            <c:ext xmlns:c16="http://schemas.microsoft.com/office/drawing/2014/chart" uri="{C3380CC4-5D6E-409C-BE32-E72D297353CC}">
              <c16:uniqueId val="{00000002-9867-4D7B-9A5E-5A687AEA8D11}"/>
            </c:ext>
          </c:extLst>
        </c:ser>
        <c:ser>
          <c:idx val="2"/>
          <c:order val="3"/>
          <c:tx>
            <c:strRef>
              <c:f>Sheet1!$E$1</c:f>
              <c:strCache>
                <c:ptCount val="1"/>
                <c:pt idx="0">
                  <c:v>Agree slightly</c:v>
                </c:pt>
              </c:strCache>
            </c:strRef>
          </c:tx>
          <c:spPr>
            <a:solidFill>
              <a:srgbClr val="92D050"/>
            </a:solidFill>
            <a:ln w="25527">
              <a:noFill/>
            </a:ln>
          </c:spPr>
          <c:invertIfNegative val="0"/>
          <c:dLbls>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Sheet1!$A$2:$A$4</c:f>
              <c:strCache>
                <c:ptCount val="3"/>
                <c:pt idx="0">
                  <c:v>Aug '24</c:v>
                </c:pt>
                <c:pt idx="1">
                  <c:v>Feb '25</c:v>
                </c:pt>
                <c:pt idx="2">
                  <c:v>Sep '25</c:v>
                </c:pt>
              </c:strCache>
            </c:strRef>
          </c:cat>
          <c:val>
            <c:numRef>
              <c:f>Sheet1!$E$2:$E$4</c:f>
              <c:numCache>
                <c:formatCode>General</c:formatCode>
                <c:ptCount val="3"/>
                <c:pt idx="0">
                  <c:v>11</c:v>
                </c:pt>
                <c:pt idx="1">
                  <c:v>15</c:v>
                </c:pt>
                <c:pt idx="2">
                  <c:v>10</c:v>
                </c:pt>
              </c:numCache>
            </c:numRef>
          </c:val>
          <c:extLst>
            <c:ext xmlns:c16="http://schemas.microsoft.com/office/drawing/2014/chart" uri="{C3380CC4-5D6E-409C-BE32-E72D297353CC}">
              <c16:uniqueId val="{00000003-9867-4D7B-9A5E-5A687AEA8D11}"/>
            </c:ext>
          </c:extLst>
        </c:ser>
        <c:ser>
          <c:idx val="3"/>
          <c:order val="4"/>
          <c:tx>
            <c:strRef>
              <c:f>Sheet1!$F$1</c:f>
              <c:strCache>
                <c:ptCount val="1"/>
                <c:pt idx="0">
                  <c:v>Agree strongly</c:v>
                </c:pt>
              </c:strCache>
            </c:strRef>
          </c:tx>
          <c:spPr>
            <a:solidFill>
              <a:srgbClr val="00B050"/>
            </a:solidFill>
            <a:ln w="25527">
              <a:noFill/>
            </a:ln>
          </c:spPr>
          <c:invertIfNegative val="0"/>
          <c:dLbls>
            <c:spPr>
              <a:noFill/>
              <a:ln>
                <a:noFill/>
              </a:ln>
              <a:effectLst/>
            </c:spPr>
            <c:txPr>
              <a:bodyPr/>
              <a:lstStyle/>
              <a:p>
                <a:pPr>
                  <a:defRPr sz="1400">
                    <a:solidFill>
                      <a:schemeClr val="bg1"/>
                    </a:solidFil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Sheet1!$A$2:$A$4</c:f>
              <c:strCache>
                <c:ptCount val="3"/>
                <c:pt idx="0">
                  <c:v>Aug '24</c:v>
                </c:pt>
                <c:pt idx="1">
                  <c:v>Feb '25</c:v>
                </c:pt>
                <c:pt idx="2">
                  <c:v>Sep '25</c:v>
                </c:pt>
              </c:strCache>
            </c:strRef>
          </c:cat>
          <c:val>
            <c:numRef>
              <c:f>Sheet1!$F$2:$F$4</c:f>
              <c:numCache>
                <c:formatCode>General</c:formatCode>
                <c:ptCount val="3"/>
                <c:pt idx="0">
                  <c:v>3</c:v>
                </c:pt>
                <c:pt idx="1">
                  <c:v>4</c:v>
                </c:pt>
                <c:pt idx="2">
                  <c:v>4</c:v>
                </c:pt>
              </c:numCache>
            </c:numRef>
          </c:val>
          <c:extLst>
            <c:ext xmlns:c16="http://schemas.microsoft.com/office/drawing/2014/chart" uri="{C3380CC4-5D6E-409C-BE32-E72D297353CC}">
              <c16:uniqueId val="{00000004-9867-4D7B-9A5E-5A687AEA8D11}"/>
            </c:ext>
          </c:extLst>
        </c:ser>
        <c:dLbls>
          <c:showLegendKey val="0"/>
          <c:showVal val="1"/>
          <c:showCatName val="0"/>
          <c:showSerName val="0"/>
          <c:showPercent val="0"/>
          <c:showBubbleSize val="0"/>
        </c:dLbls>
        <c:gapWidth val="58"/>
        <c:overlap val="100"/>
        <c:axId val="1935884432"/>
        <c:axId val="1935885520"/>
      </c:barChart>
      <c:catAx>
        <c:axId val="1935884432"/>
        <c:scaling>
          <c:orientation val="maxMin"/>
        </c:scaling>
        <c:delete val="0"/>
        <c:axPos val="l"/>
        <c:numFmt formatCode="General" sourceLinked="1"/>
        <c:majorTickMark val="none"/>
        <c:minorTickMark val="none"/>
        <c:tickLblPos val="nextTo"/>
        <c:spPr>
          <a:ln w="9572">
            <a:noFill/>
          </a:ln>
        </c:spPr>
        <c:txPr>
          <a:bodyPr rot="0" vert="horz"/>
          <a:lstStyle/>
          <a:p>
            <a:pPr>
              <a:defRPr>
                <a:solidFill>
                  <a:schemeClr val="tx1"/>
                </a:solidFil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plotArea>
    <c:legend>
      <c:legendPos val="b"/>
      <c:layout>
        <c:manualLayout>
          <c:xMode val="edge"/>
          <c:yMode val="edge"/>
          <c:x val="0"/>
          <c:y val="0.79619778528595775"/>
          <c:w val="1"/>
          <c:h val="0.11372067988147257"/>
        </c:manualLayout>
      </c:layout>
      <c:overlay val="0"/>
      <c:spPr>
        <a:noFill/>
        <a:ln w="25527">
          <a:noFill/>
        </a:ln>
      </c:spPr>
      <c:txPr>
        <a:bodyPr/>
        <a:lstStyle/>
        <a:p>
          <a:pPr>
            <a:defRPr sz="1200">
              <a:solidFill>
                <a:schemeClr val="tx1"/>
              </a:solidFill>
            </a:defRPr>
          </a:pPr>
          <a:endParaRPr lang="en-US"/>
        </a:p>
      </c:txPr>
    </c:legend>
    <c:plotVisOnly val="1"/>
    <c:dispBlanksAs val="gap"/>
    <c:showDLblsOverMax val="0"/>
  </c:chart>
  <c:spPr>
    <a:noFill/>
    <a:ln>
      <a:noFill/>
    </a:ln>
  </c:spPr>
  <c:txPr>
    <a:bodyPr/>
    <a:lstStyle/>
    <a:p>
      <a:pPr>
        <a:defRPr sz="1200" b="0" i="0" u="none" strike="noStrike" baseline="0">
          <a:solidFill>
            <a:schemeClr val="tx2"/>
          </a:solidFill>
          <a:latin typeface="+mn-lt"/>
          <a:ea typeface="Arial"/>
          <a:cs typeface="Arial"/>
        </a:defRPr>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title>
      <c:tx>
        <c:rich>
          <a:bodyPr rot="0" spcFirstLastPara="1" vertOverflow="ellipsis" vert="horz" wrap="square" anchor="ctr" anchorCtr="1"/>
          <a:lstStyle/>
          <a:p>
            <a:pPr>
              <a:defRPr sz="1440" b="0" i="0" u="none" strike="noStrike" kern="1200" baseline="0">
                <a:solidFill>
                  <a:schemeClr val="tx2"/>
                </a:solidFill>
                <a:latin typeface="+mn-lt"/>
                <a:ea typeface="Arial"/>
                <a:cs typeface="Arial"/>
              </a:defRPr>
            </a:pPr>
            <a:r>
              <a:rPr lang="en-US" sz="1800" dirty="0">
                <a:solidFill>
                  <a:schemeClr val="tx2"/>
                </a:solidFill>
              </a:rPr>
              <a:t>Most important</a:t>
            </a:r>
            <a:r>
              <a:rPr lang="en-US" sz="1800" baseline="0" dirty="0">
                <a:solidFill>
                  <a:schemeClr val="tx2"/>
                </a:solidFill>
              </a:rPr>
              <a:t> factors when buying a new/used car - % ranking each between one and eight</a:t>
            </a:r>
            <a:endParaRPr lang="en-US" sz="1800" dirty="0">
              <a:solidFill>
                <a:schemeClr val="tx2"/>
              </a:solidFill>
            </a:endParaRPr>
          </a:p>
        </c:rich>
      </c:tx>
      <c:layout>
        <c:manualLayout>
          <c:xMode val="edge"/>
          <c:yMode val="edge"/>
          <c:x val="0.3519331084419019"/>
          <c:y val="0"/>
        </c:manualLayout>
      </c:layout>
      <c:overlay val="0"/>
      <c:spPr>
        <a:noFill/>
        <a:ln>
          <a:noFill/>
        </a:ln>
        <a:effectLst/>
      </c:spPr>
      <c:txPr>
        <a:bodyPr rot="0" spcFirstLastPara="1" vertOverflow="ellipsis" vert="horz" wrap="square" anchor="ctr" anchorCtr="1"/>
        <a:lstStyle/>
        <a:p>
          <a:pPr>
            <a:defRPr sz="1440" b="0" i="0" u="none" strike="noStrike" kern="1200" baseline="0">
              <a:solidFill>
                <a:schemeClr val="tx2"/>
              </a:solidFill>
              <a:latin typeface="+mn-lt"/>
              <a:ea typeface="Arial"/>
              <a:cs typeface="Arial"/>
            </a:defRPr>
          </a:pPr>
          <a:endParaRPr lang="en-US"/>
        </a:p>
      </c:txPr>
    </c:title>
    <c:autoTitleDeleted val="0"/>
    <c:plotArea>
      <c:layout>
        <c:manualLayout>
          <c:layoutTarget val="inner"/>
          <c:xMode val="edge"/>
          <c:yMode val="edge"/>
          <c:x val="0.2824220696758879"/>
          <c:y val="0.1113851987826675"/>
          <c:w val="0.70705629850281049"/>
          <c:h val="0.79275324863533159"/>
        </c:manualLayout>
      </c:layout>
      <c:barChart>
        <c:barDir val="bar"/>
        <c:grouping val="percentStacked"/>
        <c:varyColors val="0"/>
        <c:ser>
          <c:idx val="8"/>
          <c:order val="0"/>
          <c:tx>
            <c:strRef>
              <c:f>Sheet1!$B$1</c:f>
              <c:strCache>
                <c:ptCount val="1"/>
                <c:pt idx="0">
                  <c:v>8 - Least important</c:v>
                </c:pt>
              </c:strCache>
            </c:strRef>
          </c:tx>
          <c:spPr>
            <a:solidFill>
              <a:srgbClr val="EFE7F5"/>
            </a:solidFill>
            <a:ln>
              <a:solidFill>
                <a:schemeClr val="bg1"/>
              </a:solidFill>
            </a:ln>
            <a:effectLst/>
          </c:spPr>
          <c:invertIfNegative val="0"/>
          <c:dLbls>
            <c:numFmt formatCode="#,##0" sourceLinked="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Sheet1!$B$2:$B$9</c:f>
              <c:numCache>
                <c:formatCode>General</c:formatCode>
                <c:ptCount val="8"/>
                <c:pt idx="0">
                  <c:v>4</c:v>
                </c:pt>
                <c:pt idx="1">
                  <c:v>4</c:v>
                </c:pt>
                <c:pt idx="2">
                  <c:v>7</c:v>
                </c:pt>
                <c:pt idx="3">
                  <c:v>5</c:v>
                </c:pt>
                <c:pt idx="4">
                  <c:v>13</c:v>
                </c:pt>
                <c:pt idx="5">
                  <c:v>21</c:v>
                </c:pt>
                <c:pt idx="6">
                  <c:v>11</c:v>
                </c:pt>
                <c:pt idx="7">
                  <c:v>33</c:v>
                </c:pt>
              </c:numCache>
            </c:numRef>
          </c:val>
          <c:extLst>
            <c:ext xmlns:c16="http://schemas.microsoft.com/office/drawing/2014/chart" uri="{C3380CC4-5D6E-409C-BE32-E72D297353CC}">
              <c16:uniqueId val="{00000000-FCC2-49AA-BD20-236CC411D975}"/>
            </c:ext>
          </c:extLst>
        </c:ser>
        <c:ser>
          <c:idx val="0"/>
          <c:order val="1"/>
          <c:tx>
            <c:strRef>
              <c:f>Sheet1!$C$1</c:f>
              <c:strCache>
                <c:ptCount val="1"/>
                <c:pt idx="0">
                  <c:v>7</c:v>
                </c:pt>
              </c:strCache>
            </c:strRef>
          </c:tx>
          <c:spPr>
            <a:solidFill>
              <a:schemeClr val="accent3">
                <a:tint val="44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Sheet1!$C$2:$C$9</c:f>
              <c:numCache>
                <c:formatCode>General</c:formatCode>
                <c:ptCount val="8"/>
                <c:pt idx="0">
                  <c:v>5</c:v>
                </c:pt>
                <c:pt idx="1">
                  <c:v>8</c:v>
                </c:pt>
                <c:pt idx="2">
                  <c:v>8</c:v>
                </c:pt>
                <c:pt idx="3">
                  <c:v>12</c:v>
                </c:pt>
                <c:pt idx="4">
                  <c:v>16</c:v>
                </c:pt>
                <c:pt idx="5">
                  <c:v>17</c:v>
                </c:pt>
                <c:pt idx="6">
                  <c:v>15</c:v>
                </c:pt>
                <c:pt idx="7">
                  <c:v>18</c:v>
                </c:pt>
              </c:numCache>
            </c:numRef>
          </c:val>
          <c:extLst>
            <c:ext xmlns:c16="http://schemas.microsoft.com/office/drawing/2014/chart" uri="{C3380CC4-5D6E-409C-BE32-E72D297353CC}">
              <c16:uniqueId val="{00000001-FCC2-49AA-BD20-236CC411D975}"/>
            </c:ext>
          </c:extLst>
        </c:ser>
        <c:ser>
          <c:idx val="1"/>
          <c:order val="2"/>
          <c:tx>
            <c:strRef>
              <c:f>Sheet1!$D$1</c:f>
              <c:strCache>
                <c:ptCount val="1"/>
                <c:pt idx="0">
                  <c:v>6</c:v>
                </c:pt>
              </c:strCache>
            </c:strRef>
          </c:tx>
          <c:spPr>
            <a:solidFill>
              <a:schemeClr val="accent3">
                <a:tint val="58000"/>
              </a:schemeClr>
            </a:solidFill>
            <a:ln>
              <a:solidFill>
                <a:schemeClr val="bg1"/>
              </a:solidFill>
            </a:ln>
            <a:effectLst/>
          </c:spPr>
          <c:invertIfNegative val="0"/>
          <c:dLbls>
            <c:numFmt formatCode="#,##0" sourceLinked="0"/>
            <c:spPr>
              <a:noFill/>
              <a:ln w="25527">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lumMod val="75000"/>
                      </a:schemeClr>
                    </a:solidFill>
                    <a:latin typeface="+mn-lt"/>
                    <a:ea typeface="Arial"/>
                    <a:cs typeface="Arial"/>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Sheet1!$D$2:$D$9</c:f>
              <c:numCache>
                <c:formatCode>General</c:formatCode>
                <c:ptCount val="8"/>
                <c:pt idx="0">
                  <c:v>8</c:v>
                </c:pt>
                <c:pt idx="1">
                  <c:v>10</c:v>
                </c:pt>
                <c:pt idx="2">
                  <c:v>10</c:v>
                </c:pt>
                <c:pt idx="3">
                  <c:v>10</c:v>
                </c:pt>
                <c:pt idx="4">
                  <c:v>14</c:v>
                </c:pt>
                <c:pt idx="5">
                  <c:v>12</c:v>
                </c:pt>
                <c:pt idx="6">
                  <c:v>24</c:v>
                </c:pt>
                <c:pt idx="7">
                  <c:v>11</c:v>
                </c:pt>
              </c:numCache>
            </c:numRef>
          </c:val>
          <c:extLst>
            <c:ext xmlns:c16="http://schemas.microsoft.com/office/drawing/2014/chart" uri="{C3380CC4-5D6E-409C-BE32-E72D297353CC}">
              <c16:uniqueId val="{00000002-FCC2-49AA-BD20-236CC411D975}"/>
            </c:ext>
          </c:extLst>
        </c:ser>
        <c:ser>
          <c:idx val="2"/>
          <c:order val="3"/>
          <c:tx>
            <c:strRef>
              <c:f>Sheet1!$E$1</c:f>
              <c:strCache>
                <c:ptCount val="1"/>
                <c:pt idx="0">
                  <c:v>5</c:v>
                </c:pt>
              </c:strCache>
            </c:strRef>
          </c:tx>
          <c:spPr>
            <a:solidFill>
              <a:schemeClr val="accent3">
                <a:tint val="72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Sheet1!$E$2:$E$9</c:f>
              <c:numCache>
                <c:formatCode>General</c:formatCode>
                <c:ptCount val="8"/>
                <c:pt idx="0">
                  <c:v>11</c:v>
                </c:pt>
                <c:pt idx="1">
                  <c:v>11</c:v>
                </c:pt>
                <c:pt idx="2">
                  <c:v>15</c:v>
                </c:pt>
                <c:pt idx="3">
                  <c:v>13</c:v>
                </c:pt>
                <c:pt idx="4">
                  <c:v>13</c:v>
                </c:pt>
                <c:pt idx="5">
                  <c:v>12</c:v>
                </c:pt>
                <c:pt idx="6">
                  <c:v>18</c:v>
                </c:pt>
                <c:pt idx="7">
                  <c:v>9</c:v>
                </c:pt>
              </c:numCache>
            </c:numRef>
          </c:val>
          <c:extLst>
            <c:ext xmlns:c16="http://schemas.microsoft.com/office/drawing/2014/chart" uri="{C3380CC4-5D6E-409C-BE32-E72D297353CC}">
              <c16:uniqueId val="{00000003-FCC2-49AA-BD20-236CC411D975}"/>
            </c:ext>
          </c:extLst>
        </c:ser>
        <c:ser>
          <c:idx val="3"/>
          <c:order val="4"/>
          <c:tx>
            <c:strRef>
              <c:f>Sheet1!$F$1</c:f>
              <c:strCache>
                <c:ptCount val="1"/>
                <c:pt idx="0">
                  <c:v>4</c:v>
                </c:pt>
              </c:strCache>
            </c:strRef>
          </c:tx>
          <c:spPr>
            <a:solidFill>
              <a:schemeClr val="accent3">
                <a:tint val="86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Sheet1!$F$2:$F$9</c:f>
              <c:numCache>
                <c:formatCode>General</c:formatCode>
                <c:ptCount val="8"/>
                <c:pt idx="0">
                  <c:v>15</c:v>
                </c:pt>
                <c:pt idx="1">
                  <c:v>15</c:v>
                </c:pt>
                <c:pt idx="2">
                  <c:v>12</c:v>
                </c:pt>
                <c:pt idx="3">
                  <c:v>14</c:v>
                </c:pt>
                <c:pt idx="4">
                  <c:v>11</c:v>
                </c:pt>
                <c:pt idx="5">
                  <c:v>11</c:v>
                </c:pt>
                <c:pt idx="6">
                  <c:v>13</c:v>
                </c:pt>
                <c:pt idx="7">
                  <c:v>8</c:v>
                </c:pt>
              </c:numCache>
            </c:numRef>
          </c:val>
          <c:extLst>
            <c:ext xmlns:c16="http://schemas.microsoft.com/office/drawing/2014/chart" uri="{C3380CC4-5D6E-409C-BE32-E72D297353CC}">
              <c16:uniqueId val="{00000004-FCC2-49AA-BD20-236CC411D975}"/>
            </c:ext>
          </c:extLst>
        </c:ser>
        <c:ser>
          <c:idx val="4"/>
          <c:order val="5"/>
          <c:tx>
            <c:strRef>
              <c:f>Sheet1!$G$1</c:f>
              <c:strCache>
                <c:ptCount val="1"/>
                <c:pt idx="0">
                  <c:v>3</c:v>
                </c:pt>
              </c:strCache>
            </c:strRef>
          </c:tx>
          <c:spPr>
            <a:solidFill>
              <a:schemeClr val="accent3"/>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Sheet1!$G$2:$G$9</c:f>
              <c:numCache>
                <c:formatCode>General</c:formatCode>
                <c:ptCount val="8"/>
                <c:pt idx="0">
                  <c:v>17</c:v>
                </c:pt>
                <c:pt idx="1">
                  <c:v>17</c:v>
                </c:pt>
                <c:pt idx="2">
                  <c:v>16</c:v>
                </c:pt>
                <c:pt idx="3">
                  <c:v>18</c:v>
                </c:pt>
                <c:pt idx="4">
                  <c:v>9</c:v>
                </c:pt>
                <c:pt idx="5">
                  <c:v>9</c:v>
                </c:pt>
                <c:pt idx="6">
                  <c:v>6</c:v>
                </c:pt>
                <c:pt idx="7">
                  <c:v>8</c:v>
                </c:pt>
              </c:numCache>
            </c:numRef>
          </c:val>
          <c:extLst>
            <c:ext xmlns:c16="http://schemas.microsoft.com/office/drawing/2014/chart" uri="{C3380CC4-5D6E-409C-BE32-E72D297353CC}">
              <c16:uniqueId val="{00000005-FCC2-49AA-BD20-236CC411D975}"/>
            </c:ext>
          </c:extLst>
        </c:ser>
        <c:ser>
          <c:idx val="5"/>
          <c:order val="6"/>
          <c:tx>
            <c:strRef>
              <c:f>Sheet1!$H$1</c:f>
              <c:strCache>
                <c:ptCount val="1"/>
                <c:pt idx="0">
                  <c:v>2</c:v>
                </c:pt>
              </c:strCache>
            </c:strRef>
          </c:tx>
          <c:spPr>
            <a:solidFill>
              <a:schemeClr val="accent3">
                <a:shade val="86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Sheet1!$H$2:$H$9</c:f>
              <c:numCache>
                <c:formatCode>General</c:formatCode>
                <c:ptCount val="8"/>
                <c:pt idx="0">
                  <c:v>18</c:v>
                </c:pt>
                <c:pt idx="1">
                  <c:v>21</c:v>
                </c:pt>
                <c:pt idx="2">
                  <c:v>16</c:v>
                </c:pt>
                <c:pt idx="3">
                  <c:v>12</c:v>
                </c:pt>
                <c:pt idx="4">
                  <c:v>9</c:v>
                </c:pt>
                <c:pt idx="5">
                  <c:v>9</c:v>
                </c:pt>
                <c:pt idx="6">
                  <c:v>7</c:v>
                </c:pt>
                <c:pt idx="7">
                  <c:v>7</c:v>
                </c:pt>
              </c:numCache>
            </c:numRef>
          </c:val>
          <c:extLst>
            <c:ext xmlns:c16="http://schemas.microsoft.com/office/drawing/2014/chart" uri="{C3380CC4-5D6E-409C-BE32-E72D297353CC}">
              <c16:uniqueId val="{00000006-FCC2-49AA-BD20-236CC411D975}"/>
            </c:ext>
          </c:extLst>
        </c:ser>
        <c:ser>
          <c:idx val="6"/>
          <c:order val="7"/>
          <c:tx>
            <c:strRef>
              <c:f>Sheet1!$I$1</c:f>
              <c:strCache>
                <c:ptCount val="1"/>
                <c:pt idx="0">
                  <c:v>1 - Most important</c:v>
                </c:pt>
              </c:strCache>
            </c:strRef>
          </c:tx>
          <c:spPr>
            <a:solidFill>
              <a:schemeClr val="accent3">
                <a:shade val="72000"/>
              </a:schemeClr>
            </a:solidFill>
            <a:ln>
              <a:solidFill>
                <a:schemeClr val="bg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bg1"/>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6350" cap="flat" cmpd="sng" algn="ctr">
                      <a:solidFill>
                        <a:schemeClr val="tx1"/>
                      </a:solidFill>
                      <a:prstDash val="solid"/>
                      <a:round/>
                    </a:ln>
                    <a:effectLst/>
                  </c:spPr>
                </c15:leaderLines>
              </c:ext>
            </c:extLst>
          </c:dLbls>
          <c:cat>
            <c:strRef>
              <c:f>Sheet1!$A$2:$A$9</c:f>
              <c:strCache>
                <c:ptCount val="8"/>
                <c:pt idx="0">
                  <c:v>Age/mileage of the car</c:v>
                </c:pt>
                <c:pt idx="1">
                  <c:v>Fuel efficiency</c:v>
                </c:pt>
                <c:pt idx="2">
                  <c:v>Size of the car</c:v>
                </c:pt>
                <c:pt idx="3">
                  <c:v>Safety features/rating</c:v>
                </c:pt>
                <c:pt idx="4">
                  <c:v>Make/brand of the car</c:v>
                </c:pt>
                <c:pt idx="5">
                  <c:v>Look of the car</c:v>
                </c:pt>
                <c:pt idx="6">
                  <c:v>In-car features (e.g., satnav)</c:v>
                </c:pt>
                <c:pt idx="7">
                  <c:v>How environmentally friendly the car is</c:v>
                </c:pt>
              </c:strCache>
            </c:strRef>
          </c:cat>
          <c:val>
            <c:numRef>
              <c:f>Sheet1!$I$2:$I$9</c:f>
              <c:numCache>
                <c:formatCode>General</c:formatCode>
                <c:ptCount val="8"/>
                <c:pt idx="0">
                  <c:v>22</c:v>
                </c:pt>
                <c:pt idx="1">
                  <c:v>14</c:v>
                </c:pt>
                <c:pt idx="2">
                  <c:v>15</c:v>
                </c:pt>
                <c:pt idx="3">
                  <c:v>17</c:v>
                </c:pt>
                <c:pt idx="4">
                  <c:v>14</c:v>
                </c:pt>
                <c:pt idx="5">
                  <c:v>9</c:v>
                </c:pt>
                <c:pt idx="6">
                  <c:v>4</c:v>
                </c:pt>
                <c:pt idx="7">
                  <c:v>5</c:v>
                </c:pt>
              </c:numCache>
            </c:numRef>
          </c:val>
          <c:extLst>
            <c:ext xmlns:c16="http://schemas.microsoft.com/office/drawing/2014/chart" uri="{C3380CC4-5D6E-409C-BE32-E72D297353CC}">
              <c16:uniqueId val="{00000007-FCC2-49AA-BD20-236CC411D975}"/>
            </c:ext>
          </c:extLst>
        </c:ser>
        <c:dLbls>
          <c:showLegendKey val="0"/>
          <c:showVal val="1"/>
          <c:showCatName val="0"/>
          <c:showSerName val="0"/>
          <c:showPercent val="0"/>
          <c:showBubbleSize val="0"/>
        </c:dLbls>
        <c:gapWidth val="100"/>
        <c:overlap val="100"/>
        <c:axId val="1935884432"/>
        <c:axId val="1935885520"/>
      </c:barChart>
      <c:catAx>
        <c:axId val="1935884432"/>
        <c:scaling>
          <c:orientation val="maxMin"/>
        </c:scaling>
        <c:delete val="0"/>
        <c:axPos val="l"/>
        <c:numFmt formatCode="General" sourceLinked="1"/>
        <c:majorTickMark val="none"/>
        <c:minorTickMark val="none"/>
        <c:tickLblPos val="nextTo"/>
        <c:spPr>
          <a:noFill/>
          <a:ln w="9572" cap="flat" cmpd="sng" algn="ctr">
            <a:noFill/>
            <a:prstDash val="solid"/>
            <a:round/>
          </a:ln>
          <a:effectLst/>
        </c:spPr>
        <c:txPr>
          <a:bodyPr rot="0" spcFirstLastPara="1" vertOverflow="ellipsis" wrap="square" anchor="ctr" anchorCtr="1"/>
          <a:lstStyle/>
          <a:p>
            <a:pPr>
              <a:defRPr sz="1200" b="0" i="0" u="none" strike="noStrike" kern="1200" baseline="0">
                <a:solidFill>
                  <a:schemeClr val="tx1"/>
                </a:solidFill>
                <a:latin typeface="+mn-lt"/>
                <a:ea typeface="Arial"/>
                <a:cs typeface="Arial"/>
              </a:defRPr>
            </a:pPr>
            <a:endParaRPr lang="en-US"/>
          </a:p>
        </c:txPr>
        <c:crossAx val="1935885520"/>
        <c:crosses val="autoZero"/>
        <c:auto val="1"/>
        <c:lblAlgn val="ctr"/>
        <c:lblOffset val="100"/>
        <c:noMultiLvlLbl val="0"/>
      </c:catAx>
      <c:valAx>
        <c:axId val="1935885520"/>
        <c:scaling>
          <c:orientation val="minMax"/>
        </c:scaling>
        <c:delete val="1"/>
        <c:axPos val="t"/>
        <c:numFmt formatCode="0%" sourceLinked="1"/>
        <c:majorTickMark val="none"/>
        <c:minorTickMark val="none"/>
        <c:tickLblPos val="none"/>
        <c:crossAx val="1935884432"/>
        <c:crosses val="autoZero"/>
        <c:crossBetween val="between"/>
      </c:valAx>
      <c:spPr>
        <a:noFill/>
        <a:ln>
          <a:noFill/>
        </a:ln>
        <a:effectLst/>
      </c:spPr>
    </c:plotArea>
    <c:legend>
      <c:legendPos val="b"/>
      <c:layout>
        <c:manualLayout>
          <c:xMode val="edge"/>
          <c:yMode val="edge"/>
          <c:x val="0.28146877275310517"/>
          <c:y val="0.91304984646802101"/>
          <c:w val="0.71853122724689489"/>
          <c:h val="5.3565286723782128E-2"/>
        </c:manualLayout>
      </c:layout>
      <c:overlay val="0"/>
      <c:spPr>
        <a:noFill/>
        <a:ln w="25527">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Arial"/>
              <a:cs typeface="Arial"/>
            </a:defRPr>
          </a:pPr>
          <a:endParaRPr lang="en-US"/>
        </a:p>
      </c:txPr>
    </c:legend>
    <c:plotVisOnly val="1"/>
    <c:dispBlanksAs val="gap"/>
    <c:showDLblsOverMax val="0"/>
  </c:chart>
  <c:spPr>
    <a:noFill/>
    <a:ln w="6350" cap="flat" cmpd="sng" algn="ctr">
      <a:noFill/>
      <a:prstDash val="solid"/>
      <a:miter lim="800000"/>
    </a:ln>
    <a:effectLst/>
  </c:spPr>
  <c:txPr>
    <a:bodyPr/>
    <a:lstStyle/>
    <a:p>
      <a:pPr>
        <a:defRPr sz="1200" b="0" i="0" u="none" strike="noStrike" baseline="0">
          <a:solidFill>
            <a:schemeClr val="tx2"/>
          </a:solidFill>
          <a:latin typeface="+mn-lt"/>
          <a:ea typeface="Arial"/>
          <a:cs typeface="Arial"/>
        </a:defRPr>
      </a:pPr>
      <a:endParaRPr lang="en-US"/>
    </a:p>
  </c:txPr>
  <c:externalData r:id="rId3">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dirty="0">
                <a:solidFill>
                  <a:schemeClr val="tx1"/>
                </a:solidFill>
              </a:rPr>
              <a:t>Proportion</a:t>
            </a:r>
            <a:r>
              <a:rPr lang="en-US" sz="1800" baseline="0" dirty="0">
                <a:solidFill>
                  <a:schemeClr val="tx1"/>
                </a:solidFill>
              </a:rPr>
              <a:t> of drivers that would consider having a black box fitted to their car for a lower insurance premium</a:t>
            </a:r>
            <a:endParaRPr lang="en-US" sz="1800" dirty="0">
              <a:solidFill>
                <a:schemeClr val="tx1"/>
              </a:solidFill>
            </a:endParaRP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0142753062215641"/>
          <c:y val="0.20498293656900077"/>
          <c:w val="0.70898044775261937"/>
          <c:h val="0.64059470449760814"/>
        </c:manualLayout>
      </c:layout>
      <c:barChart>
        <c:barDir val="col"/>
        <c:grouping val="clustered"/>
        <c:varyColors val="0"/>
        <c:ser>
          <c:idx val="0"/>
          <c:order val="0"/>
          <c:tx>
            <c:strRef>
              <c:f>Sheet1!$B$1</c:f>
              <c:strCache>
                <c:ptCount val="1"/>
                <c:pt idx="0">
                  <c:v>Aug '24</c:v>
                </c:pt>
              </c:strCache>
            </c:strRef>
          </c:tx>
          <c:spPr>
            <a:solidFill>
              <a:schemeClr val="accent1"/>
            </a:solidFill>
            <a:ln w="19050">
              <a:solidFill>
                <a:schemeClr val="lt1"/>
              </a:solidFill>
            </a:ln>
            <a:effectLst/>
          </c:spPr>
          <c:invertIfNegative val="0"/>
          <c:dPt>
            <c:idx val="0"/>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1-12CA-4A7A-8607-C8B0FBD0B6CD}"/>
              </c:ext>
            </c:extLst>
          </c:dPt>
          <c:dPt>
            <c:idx val="1"/>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3-12CA-4A7A-8607-C8B0FBD0B6CD}"/>
              </c:ext>
            </c:extLst>
          </c:dPt>
          <c:dPt>
            <c:idx val="2"/>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5-12CA-4A7A-8607-C8B0FBD0B6CD}"/>
              </c:ext>
            </c:extLst>
          </c:dPt>
          <c:dPt>
            <c:idx val="3"/>
            <c:invertIfNegative val="0"/>
            <c:bubble3D val="0"/>
            <c:spPr>
              <a:solidFill>
                <a:schemeClr val="accent1"/>
              </a:solidFill>
              <a:ln w="19050">
                <a:solidFill>
                  <a:schemeClr val="lt1"/>
                </a:solidFill>
              </a:ln>
              <a:effectLst/>
            </c:spPr>
            <c:extLst>
              <c:ext xmlns:c16="http://schemas.microsoft.com/office/drawing/2014/chart" uri="{C3380CC4-5D6E-409C-BE32-E72D297353CC}">
                <c16:uniqueId val="{00000000-5F9E-4374-8BAC-EAF86289AE67}"/>
              </c:ext>
            </c:extLst>
          </c:dPt>
          <c:dLbls>
            <c:spPr>
              <a:noFill/>
              <a:ln>
                <a:noFill/>
              </a:ln>
              <a:effectLst/>
            </c:spPr>
            <c:txPr>
              <a:bodyPr rot="0" spcFirstLastPara="1" vertOverflow="ellipsis" vert="horz" wrap="square" lIns="38100" tIns="19050" rIns="38100" bIns="19050" anchor="ctr" anchorCtr="1">
                <a:spAutoFit/>
              </a:bodyPr>
              <a:lstStyle/>
              <a:p>
                <a:pPr>
                  <a:defRPr sz="12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 definitely consider</c:v>
                </c:pt>
                <c:pt idx="1">
                  <c:v>Yes, possibly consider</c:v>
                </c:pt>
                <c:pt idx="2">
                  <c:v>No, would not consider</c:v>
                </c:pt>
                <c:pt idx="3">
                  <c:v>Unsure</c:v>
                </c:pt>
              </c:strCache>
            </c:strRef>
          </c:cat>
          <c:val>
            <c:numRef>
              <c:f>Sheet1!$B$2:$B$5</c:f>
              <c:numCache>
                <c:formatCode>0%</c:formatCode>
                <c:ptCount val="4"/>
                <c:pt idx="0">
                  <c:v>0.22</c:v>
                </c:pt>
                <c:pt idx="1">
                  <c:v>0.38</c:v>
                </c:pt>
                <c:pt idx="2">
                  <c:v>0.3</c:v>
                </c:pt>
                <c:pt idx="3">
                  <c:v>0.1</c:v>
                </c:pt>
              </c:numCache>
            </c:numRef>
          </c:val>
          <c:extLst>
            <c:ext xmlns:c16="http://schemas.microsoft.com/office/drawing/2014/chart" uri="{C3380CC4-5D6E-409C-BE32-E72D297353CC}">
              <c16:uniqueId val="{00000000-48F6-4B6F-AE3F-AA14D4CABEEF}"/>
            </c:ext>
          </c:extLst>
        </c:ser>
        <c:ser>
          <c:idx val="1"/>
          <c:order val="1"/>
          <c:tx>
            <c:strRef>
              <c:f>Sheet1!$C$1</c:f>
              <c:strCache>
                <c:ptCount val="1"/>
                <c:pt idx="0">
                  <c:v>Feb '25</c:v>
                </c:pt>
              </c:strCache>
            </c:strRef>
          </c:tx>
          <c:spPr>
            <a:solidFill>
              <a:schemeClr val="accent2"/>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 definitely consider</c:v>
                </c:pt>
                <c:pt idx="1">
                  <c:v>Yes, possibly consider</c:v>
                </c:pt>
                <c:pt idx="2">
                  <c:v>No, would not consider</c:v>
                </c:pt>
                <c:pt idx="3">
                  <c:v>Unsure</c:v>
                </c:pt>
              </c:strCache>
            </c:strRef>
          </c:cat>
          <c:val>
            <c:numRef>
              <c:f>Sheet1!$C$2:$C$5</c:f>
              <c:numCache>
                <c:formatCode>0%</c:formatCode>
                <c:ptCount val="4"/>
                <c:pt idx="0">
                  <c:v>0.28999999999999998</c:v>
                </c:pt>
                <c:pt idx="1">
                  <c:v>0.33</c:v>
                </c:pt>
                <c:pt idx="2">
                  <c:v>0.3</c:v>
                </c:pt>
                <c:pt idx="3">
                  <c:v>0.08</c:v>
                </c:pt>
              </c:numCache>
            </c:numRef>
          </c:val>
          <c:extLst>
            <c:ext xmlns:c16="http://schemas.microsoft.com/office/drawing/2014/chart" uri="{C3380CC4-5D6E-409C-BE32-E72D297353CC}">
              <c16:uniqueId val="{00000008-B5E0-44DB-973A-6D7F0CF30F78}"/>
            </c:ext>
          </c:extLst>
        </c:ser>
        <c:ser>
          <c:idx val="2"/>
          <c:order val="2"/>
          <c:tx>
            <c:strRef>
              <c:f>Sheet1!$D$1</c:f>
              <c:strCache>
                <c:ptCount val="1"/>
                <c:pt idx="0">
                  <c:v>Sep '25</c:v>
                </c:pt>
              </c:strCache>
            </c:strRef>
          </c:tx>
          <c:spPr>
            <a:solidFill>
              <a:schemeClr val="accent3"/>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Yes, definitely consider</c:v>
                </c:pt>
                <c:pt idx="1">
                  <c:v>Yes, possibly consider</c:v>
                </c:pt>
                <c:pt idx="2">
                  <c:v>No, would not consider</c:v>
                </c:pt>
                <c:pt idx="3">
                  <c:v>Unsure</c:v>
                </c:pt>
              </c:strCache>
            </c:strRef>
          </c:cat>
          <c:val>
            <c:numRef>
              <c:f>Sheet1!$D$2:$D$5</c:f>
              <c:numCache>
                <c:formatCode>0%</c:formatCode>
                <c:ptCount val="4"/>
                <c:pt idx="0">
                  <c:v>0.27</c:v>
                </c:pt>
                <c:pt idx="1">
                  <c:v>0.38</c:v>
                </c:pt>
                <c:pt idx="2">
                  <c:v>0.27</c:v>
                </c:pt>
                <c:pt idx="3">
                  <c:v>0.08</c:v>
                </c:pt>
              </c:numCache>
            </c:numRef>
          </c:val>
          <c:extLst>
            <c:ext xmlns:c16="http://schemas.microsoft.com/office/drawing/2014/chart" uri="{C3380CC4-5D6E-409C-BE32-E72D297353CC}">
              <c16:uniqueId val="{00000008-7CAE-4227-AB6A-300FDE891D11}"/>
            </c:ext>
          </c:extLst>
        </c:ser>
        <c:dLbls>
          <c:showLegendKey val="0"/>
          <c:showVal val="0"/>
          <c:showCatName val="0"/>
          <c:showSerName val="0"/>
          <c:showPercent val="0"/>
          <c:showBubbleSize val="0"/>
        </c:dLbls>
        <c:gapWidth val="100"/>
        <c:axId val="871060447"/>
        <c:axId val="871057087"/>
      </c:barChart>
      <c:catAx>
        <c:axId val="871060447"/>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871057087"/>
        <c:crosses val="autoZero"/>
        <c:auto val="1"/>
        <c:lblAlgn val="ctr"/>
        <c:lblOffset val="100"/>
        <c:noMultiLvlLbl val="0"/>
      </c:catAx>
      <c:valAx>
        <c:axId val="871057087"/>
        <c:scaling>
          <c:orientation val="minMax"/>
          <c:max val="0.70000000000000007"/>
        </c:scaling>
        <c:delete val="1"/>
        <c:axPos val="l"/>
        <c:numFmt formatCode="0%" sourceLinked="1"/>
        <c:majorTickMark val="out"/>
        <c:minorTickMark val="none"/>
        <c:tickLblPos val="nextTo"/>
        <c:crossAx val="871060447"/>
        <c:crosses val="autoZero"/>
        <c:crossBetween val="between"/>
      </c:valAx>
      <c:spPr>
        <a:noFill/>
        <a:ln>
          <a:noFill/>
        </a:ln>
        <a:effectLst/>
      </c:spPr>
    </c:plotArea>
    <c:legend>
      <c:legendPos val="b"/>
      <c:layout>
        <c:manualLayout>
          <c:xMode val="edge"/>
          <c:yMode val="edge"/>
          <c:x val="0.60628574165586235"/>
          <c:y val="0.3404749821835299"/>
          <c:w val="0.35569203460265125"/>
          <c:h val="6.3532714095037912E-2"/>
        </c:manualLayout>
      </c:layout>
      <c:overlay val="0"/>
      <c:spPr>
        <a:noFill/>
        <a:ln>
          <a:noFill/>
        </a:ln>
        <a:effectLst/>
      </c:spPr>
      <c:txPr>
        <a:bodyPr rot="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r>
              <a:rPr lang="en-US" sz="1800" dirty="0">
                <a:solidFill>
                  <a:schemeClr val="tx1"/>
                </a:solidFill>
              </a:rPr>
              <a:t>Seen or heard any advertising or marketing on topics relating to driving or road safety? </a:t>
            </a:r>
          </a:p>
        </c:rich>
      </c:tx>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0.15786613469516003"/>
          <c:y val="0.2020016460004696"/>
          <c:w val="0.67336619077075188"/>
          <c:h val="0.65134791935965564"/>
        </c:manualLayout>
      </c:layout>
      <c:barChart>
        <c:barDir val="col"/>
        <c:grouping val="clustered"/>
        <c:varyColors val="0"/>
        <c:ser>
          <c:idx val="0"/>
          <c:order val="0"/>
          <c:tx>
            <c:strRef>
              <c:f>Sheet1!$A$2</c:f>
              <c:strCache>
                <c:ptCount val="1"/>
                <c:pt idx="0">
                  <c:v>Yes</c:v>
                </c:pt>
              </c:strCache>
            </c:strRef>
          </c:tx>
          <c:spPr>
            <a:solidFill>
              <a:srgbClr val="00B050"/>
            </a:solidFill>
            <a:ln w="19050">
              <a:solidFill>
                <a:schemeClr val="lt1"/>
              </a:solidFill>
            </a:ln>
            <a:effectLst/>
          </c:spPr>
          <c:invertIfNegative val="0"/>
          <c:dPt>
            <c:idx val="1"/>
            <c:invertIfNegative val="0"/>
            <c:bubble3D val="0"/>
            <c:spPr>
              <a:solidFill>
                <a:srgbClr val="00B050"/>
              </a:solidFill>
              <a:ln w="19050">
                <a:solidFill>
                  <a:schemeClr val="lt1"/>
                </a:solidFill>
              </a:ln>
              <a:effectLst/>
            </c:spPr>
            <c:extLst>
              <c:ext xmlns:c16="http://schemas.microsoft.com/office/drawing/2014/chart" uri="{C3380CC4-5D6E-409C-BE32-E72D297353CC}">
                <c16:uniqueId val="{00000003-F554-48CB-A924-DD7CF07454DA}"/>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Sheet1!$B$1:$I$1</c:f>
              <c:strCache>
                <c:ptCount val="8"/>
                <c:pt idx="0">
                  <c:v>Nov '19</c:v>
                </c:pt>
                <c:pt idx="1">
                  <c:v>Aug '20</c:v>
                </c:pt>
                <c:pt idx="2">
                  <c:v>Feb '21</c:v>
                </c:pt>
                <c:pt idx="3">
                  <c:v>Aug '21</c:v>
                </c:pt>
                <c:pt idx="4">
                  <c:v>Feb '22</c:v>
                </c:pt>
                <c:pt idx="5">
                  <c:v>Aug '24</c:v>
                </c:pt>
                <c:pt idx="6">
                  <c:v>Feb '25</c:v>
                </c:pt>
                <c:pt idx="7">
                  <c:v>Sep '25</c:v>
                </c:pt>
              </c:strCache>
            </c:strRef>
          </c:cat>
          <c:val>
            <c:numRef>
              <c:f>Sheet1!$B$2:$I$2</c:f>
              <c:numCache>
                <c:formatCode>0%</c:formatCode>
                <c:ptCount val="8"/>
                <c:pt idx="0">
                  <c:v>0.25</c:v>
                </c:pt>
                <c:pt idx="1">
                  <c:v>0.23</c:v>
                </c:pt>
                <c:pt idx="2">
                  <c:v>0.24</c:v>
                </c:pt>
                <c:pt idx="3">
                  <c:v>0.21</c:v>
                </c:pt>
                <c:pt idx="4">
                  <c:v>0.28000000000000003</c:v>
                </c:pt>
                <c:pt idx="5">
                  <c:v>0.17</c:v>
                </c:pt>
                <c:pt idx="6">
                  <c:v>0.26</c:v>
                </c:pt>
                <c:pt idx="7">
                  <c:v>0.22</c:v>
                </c:pt>
              </c:numCache>
            </c:numRef>
          </c:val>
          <c:extLst>
            <c:ext xmlns:c16="http://schemas.microsoft.com/office/drawing/2014/chart" uri="{C3380CC4-5D6E-409C-BE32-E72D297353CC}">
              <c16:uniqueId val="{00000006-F554-48CB-A924-DD7CF07454DA}"/>
            </c:ext>
          </c:extLst>
        </c:ser>
        <c:dLbls>
          <c:dLblPos val="outEnd"/>
          <c:showLegendKey val="0"/>
          <c:showVal val="1"/>
          <c:showCatName val="0"/>
          <c:showSerName val="0"/>
          <c:showPercent val="0"/>
          <c:showBubbleSize val="0"/>
        </c:dLbls>
        <c:gapWidth val="100"/>
        <c:axId val="1935895312"/>
        <c:axId val="1938952608"/>
      </c:barChart>
      <c:catAx>
        <c:axId val="193589531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38952608"/>
        <c:crosses val="autoZero"/>
        <c:auto val="1"/>
        <c:lblAlgn val="ctr"/>
        <c:lblOffset val="100"/>
        <c:noMultiLvlLbl val="0"/>
      </c:catAx>
      <c:valAx>
        <c:axId val="1938952608"/>
        <c:scaling>
          <c:orientation val="minMax"/>
          <c:max val="0.60000000000000009"/>
        </c:scaling>
        <c:delete val="1"/>
        <c:axPos val="l"/>
        <c:numFmt formatCode="0%" sourceLinked="1"/>
        <c:majorTickMark val="out"/>
        <c:minorTickMark val="none"/>
        <c:tickLblPos val="nextTo"/>
        <c:crossAx val="1935895312"/>
        <c:crosses val="autoZero"/>
        <c:crossBetween val="between"/>
      </c:valAx>
      <c:spPr>
        <a:noFill/>
        <a:ln>
          <a:noFill/>
        </a:ln>
        <a:effectLst/>
      </c:spPr>
    </c:plotArea>
    <c:plotVisOnly val="1"/>
    <c:dispBlanksAs val="gap"/>
    <c:showDLblsOverMax val="0"/>
  </c:chart>
  <c:spPr>
    <a:noFill/>
    <a:ln>
      <a:noFill/>
    </a:ln>
    <a:effectLst/>
  </c:spPr>
  <c:txPr>
    <a:bodyPr/>
    <a:lstStyle/>
    <a:p>
      <a:pPr>
        <a:defRPr sz="1400"/>
      </a:pPr>
      <a:endParaRPr lang="en-US"/>
    </a:p>
  </c:txPr>
  <c:externalData r:id="rId3">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Topic of advertising / marketing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Nov '19</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Tiredness</c:v>
                </c:pt>
                <c:pt idx="1">
                  <c:v>Cycling</c:v>
                </c:pt>
                <c:pt idx="2">
                  <c:v>Drink driving</c:v>
                </c:pt>
                <c:pt idx="3">
                  <c:v>Driving on country roads</c:v>
                </c:pt>
                <c:pt idx="4">
                  <c:v>Mobile phones</c:v>
                </c:pt>
                <c:pt idx="5">
                  <c:v>Speeding</c:v>
                </c:pt>
                <c:pt idx="6">
                  <c:v>Drug driving </c:v>
                </c:pt>
                <c:pt idx="7">
                  <c:v>Seatbelts</c:v>
                </c:pt>
                <c:pt idx="8">
                  <c:v>Young drivers</c:v>
                </c:pt>
                <c:pt idx="9">
                  <c:v>Being distracted when driving</c:v>
                </c:pt>
                <c:pt idx="10">
                  <c:v>Motorbikes</c:v>
                </c:pt>
                <c:pt idx="11">
                  <c:v>Pedestrians</c:v>
                </c:pt>
                <c:pt idx="12">
                  <c:v>Driving in towns and cities</c:v>
                </c:pt>
              </c:strCache>
            </c:strRef>
          </c:cat>
          <c:val>
            <c:numRef>
              <c:f>Sheet1!$B$2:$B$14</c:f>
            </c:numRef>
          </c:val>
          <c:extLst>
            <c:ext xmlns:c16="http://schemas.microsoft.com/office/drawing/2014/chart" uri="{C3380CC4-5D6E-409C-BE32-E72D297353CC}">
              <c16:uniqueId val="{00000000-DEC4-4402-B72F-28669E6D2C35}"/>
            </c:ext>
          </c:extLst>
        </c:ser>
        <c:ser>
          <c:idx val="1"/>
          <c:order val="1"/>
          <c:tx>
            <c:strRef>
              <c:f>Sheet1!$C$1</c:f>
              <c:strCache>
                <c:ptCount val="1"/>
                <c:pt idx="0">
                  <c:v>Aug '20</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Tiredness</c:v>
                </c:pt>
                <c:pt idx="1">
                  <c:v>Cycling</c:v>
                </c:pt>
                <c:pt idx="2">
                  <c:v>Drink driving</c:v>
                </c:pt>
                <c:pt idx="3">
                  <c:v>Driving on country roads</c:v>
                </c:pt>
                <c:pt idx="4">
                  <c:v>Mobile phones</c:v>
                </c:pt>
                <c:pt idx="5">
                  <c:v>Speeding</c:v>
                </c:pt>
                <c:pt idx="6">
                  <c:v>Drug driving </c:v>
                </c:pt>
                <c:pt idx="7">
                  <c:v>Seatbelts</c:v>
                </c:pt>
                <c:pt idx="8">
                  <c:v>Young drivers</c:v>
                </c:pt>
                <c:pt idx="9">
                  <c:v>Being distracted when driving</c:v>
                </c:pt>
                <c:pt idx="10">
                  <c:v>Motorbikes</c:v>
                </c:pt>
                <c:pt idx="11">
                  <c:v>Pedestrians</c:v>
                </c:pt>
                <c:pt idx="12">
                  <c:v>Driving in towns and cities</c:v>
                </c:pt>
              </c:strCache>
            </c:strRef>
          </c:cat>
          <c:val>
            <c:numRef>
              <c:f>Sheet1!$C$2:$C$14</c:f>
            </c:numRef>
          </c:val>
          <c:extLst>
            <c:ext xmlns:c16="http://schemas.microsoft.com/office/drawing/2014/chart" uri="{C3380CC4-5D6E-409C-BE32-E72D297353CC}">
              <c16:uniqueId val="{00000000-2FDC-48A9-AA44-5484C40FF87D}"/>
            </c:ext>
          </c:extLst>
        </c:ser>
        <c:ser>
          <c:idx val="2"/>
          <c:order val="2"/>
          <c:tx>
            <c:strRef>
              <c:f>Sheet1!$D$1</c:f>
              <c:strCache>
                <c:ptCount val="1"/>
                <c:pt idx="0">
                  <c:v>Feb '21</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50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Tiredness</c:v>
                </c:pt>
                <c:pt idx="1">
                  <c:v>Cycling</c:v>
                </c:pt>
                <c:pt idx="2">
                  <c:v>Drink driving</c:v>
                </c:pt>
                <c:pt idx="3">
                  <c:v>Driving on country roads</c:v>
                </c:pt>
                <c:pt idx="4">
                  <c:v>Mobile phones</c:v>
                </c:pt>
                <c:pt idx="5">
                  <c:v>Speeding</c:v>
                </c:pt>
                <c:pt idx="6">
                  <c:v>Drug driving </c:v>
                </c:pt>
                <c:pt idx="7">
                  <c:v>Seatbelts</c:v>
                </c:pt>
                <c:pt idx="8">
                  <c:v>Young drivers</c:v>
                </c:pt>
                <c:pt idx="9">
                  <c:v>Being distracted when driving</c:v>
                </c:pt>
                <c:pt idx="10">
                  <c:v>Motorbikes</c:v>
                </c:pt>
                <c:pt idx="11">
                  <c:v>Pedestrians</c:v>
                </c:pt>
                <c:pt idx="12">
                  <c:v>Driving in towns and cities</c:v>
                </c:pt>
              </c:strCache>
            </c:strRef>
          </c:cat>
          <c:val>
            <c:numRef>
              <c:f>Sheet1!$D$2:$D$14</c:f>
            </c:numRef>
          </c:val>
          <c:extLst>
            <c:ext xmlns:c16="http://schemas.microsoft.com/office/drawing/2014/chart" uri="{C3380CC4-5D6E-409C-BE32-E72D297353CC}">
              <c16:uniqueId val="{00000001-2FDC-48A9-AA44-5484C40FF87D}"/>
            </c:ext>
          </c:extLst>
        </c:ser>
        <c:dLbls>
          <c:dLblPos val="outEnd"/>
          <c:showLegendKey val="0"/>
          <c:showVal val="1"/>
          <c:showCatName val="0"/>
          <c:showSerName val="0"/>
          <c:showPercent val="0"/>
          <c:showBubbleSize val="0"/>
        </c:dLbls>
        <c:gapWidth val="95"/>
        <c:axId val="1938953152"/>
        <c:axId val="1938953696"/>
      </c:barChart>
      <c:catAx>
        <c:axId val="1938953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crossAx val="1938953696"/>
        <c:crosses val="autoZero"/>
        <c:auto val="1"/>
        <c:lblAlgn val="ctr"/>
        <c:lblOffset val="100"/>
        <c:noMultiLvlLbl val="0"/>
      </c:catAx>
      <c:valAx>
        <c:axId val="1938953696"/>
        <c:scaling>
          <c:orientation val="minMax"/>
          <c:max val="0.5"/>
          <c:min val="0"/>
        </c:scaling>
        <c:delete val="1"/>
        <c:axPos val="t"/>
        <c:numFmt formatCode="0%" sourceLinked="1"/>
        <c:majorTickMark val="out"/>
        <c:minorTickMark val="none"/>
        <c:tickLblPos val="nextTo"/>
        <c:crossAx val="1938953152"/>
        <c:crosses val="autoZero"/>
        <c:crossBetween val="between"/>
      </c:valAx>
      <c:spPr>
        <a:noFill/>
        <a:ln>
          <a:noFill/>
        </a:ln>
        <a:effectLst/>
      </c:spPr>
    </c:plotArea>
    <c:legend>
      <c:legendPos val="r"/>
      <c:layout>
        <c:manualLayout>
          <c:xMode val="edge"/>
          <c:yMode val="edge"/>
          <c:x val="0.79384478378839596"/>
          <c:y val="0.41192907474027146"/>
          <c:w val="0.12941505386852042"/>
          <c:h val="5.7457755421844434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US" dirty="0">
                <a:solidFill>
                  <a:schemeClr val="tx1"/>
                </a:solidFill>
              </a:rPr>
              <a:t>Topic of advertising/marketing (%) </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Sheet1!$A$2:$A$16</c:f>
              <c:strCache>
                <c:ptCount val="15"/>
                <c:pt idx="0">
                  <c:v>Speeding</c:v>
                </c:pt>
                <c:pt idx="1">
                  <c:v>Tiredness</c:v>
                </c:pt>
                <c:pt idx="2">
                  <c:v>Mobile phones</c:v>
                </c:pt>
                <c:pt idx="3">
                  <c:v>Eyesight</c:v>
                </c:pt>
                <c:pt idx="4">
                  <c:v>Drink driving</c:v>
                </c:pt>
                <c:pt idx="5">
                  <c:v>Seatbelts</c:v>
                </c:pt>
                <c:pt idx="6">
                  <c:v>Drug driving</c:v>
                </c:pt>
                <c:pt idx="7">
                  <c:v>Cycling</c:v>
                </c:pt>
                <c:pt idx="8">
                  <c:v>Driving on country roads</c:v>
                </c:pt>
                <c:pt idx="9">
                  <c:v>Parking on pavements</c:v>
                </c:pt>
                <c:pt idx="10">
                  <c:v>Awareness of pedestrians</c:v>
                </c:pt>
                <c:pt idx="11">
                  <c:v>Being distracted</c:v>
                </c:pt>
                <c:pt idx="12">
                  <c:v>Changes to the Highway Code</c:v>
                </c:pt>
                <c:pt idx="13">
                  <c:v>Young drivers</c:v>
                </c:pt>
                <c:pt idx="14">
                  <c:v>Motorbikes</c:v>
                </c:pt>
              </c:strCache>
            </c:strRef>
          </c:cat>
          <c:val>
            <c:numRef>
              <c:f>Sheet1!$B$2:$B$16</c:f>
              <c:numCache>
                <c:formatCode>General</c:formatCode>
                <c:ptCount val="15"/>
                <c:pt idx="0">
                  <c:v>41</c:v>
                </c:pt>
                <c:pt idx="1">
                  <c:v>33</c:v>
                </c:pt>
                <c:pt idx="2">
                  <c:v>32</c:v>
                </c:pt>
                <c:pt idx="3">
                  <c:v>28</c:v>
                </c:pt>
                <c:pt idx="4">
                  <c:v>28</c:v>
                </c:pt>
                <c:pt idx="5">
                  <c:v>22</c:v>
                </c:pt>
                <c:pt idx="6">
                  <c:v>22</c:v>
                </c:pt>
                <c:pt idx="7">
                  <c:v>20</c:v>
                </c:pt>
                <c:pt idx="8">
                  <c:v>20</c:v>
                </c:pt>
                <c:pt idx="9">
                  <c:v>18</c:v>
                </c:pt>
                <c:pt idx="10">
                  <c:v>18</c:v>
                </c:pt>
                <c:pt idx="11">
                  <c:v>15</c:v>
                </c:pt>
                <c:pt idx="12">
                  <c:v>10</c:v>
                </c:pt>
                <c:pt idx="13">
                  <c:v>10</c:v>
                </c:pt>
                <c:pt idx="14">
                  <c:v>9</c:v>
                </c:pt>
              </c:numCache>
            </c:numRef>
          </c:val>
          <c:extLst>
            <c:ext xmlns:c16="http://schemas.microsoft.com/office/drawing/2014/chart" uri="{C3380CC4-5D6E-409C-BE32-E72D297353CC}">
              <c16:uniqueId val="{00000000-1F4A-4F77-A0C6-D278AF440D99}"/>
            </c:ext>
          </c:extLst>
        </c:ser>
        <c:dLbls>
          <c:dLblPos val="outEnd"/>
          <c:showLegendKey val="0"/>
          <c:showVal val="1"/>
          <c:showCatName val="0"/>
          <c:showSerName val="0"/>
          <c:showPercent val="0"/>
          <c:showBubbleSize val="0"/>
        </c:dLbls>
        <c:gapWidth val="95"/>
        <c:axId val="1938953152"/>
        <c:axId val="1938953696"/>
      </c:barChart>
      <c:catAx>
        <c:axId val="1938953152"/>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38953696"/>
        <c:crosses val="autoZero"/>
        <c:auto val="1"/>
        <c:lblAlgn val="ctr"/>
        <c:lblOffset val="100"/>
        <c:noMultiLvlLbl val="0"/>
      </c:catAx>
      <c:valAx>
        <c:axId val="1938953696"/>
        <c:scaling>
          <c:orientation val="minMax"/>
          <c:max val="60"/>
          <c:min val="0"/>
        </c:scaling>
        <c:delete val="1"/>
        <c:axPos val="t"/>
        <c:numFmt formatCode="General" sourceLinked="1"/>
        <c:majorTickMark val="out"/>
        <c:minorTickMark val="none"/>
        <c:tickLblPos val="nextTo"/>
        <c:crossAx val="1938953152"/>
        <c:crosses val="autoZero"/>
        <c:crossBetween val="between"/>
      </c:valAx>
      <c:spPr>
        <a:noFill/>
        <a:ln>
          <a:noFill/>
        </a:ln>
        <a:effectLst/>
      </c:spPr>
    </c:plotArea>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279020980831543"/>
          <c:y val="0.22382611699571961"/>
          <c:w val="0.65225197322345163"/>
          <c:h val="0.654759629211355"/>
        </c:manualLayout>
      </c:layout>
      <c:barChart>
        <c:barDir val="col"/>
        <c:grouping val="percentStacked"/>
        <c:varyColors val="0"/>
        <c:ser>
          <c:idx val="8"/>
          <c:order val="0"/>
          <c:tx>
            <c:strRef>
              <c:f>Sheet1!$B$1</c:f>
              <c:strCache>
                <c:ptCount val="1"/>
                <c:pt idx="0">
                  <c:v>Don't know</c:v>
                </c:pt>
              </c:strCache>
            </c:strRef>
          </c:tx>
          <c:spPr>
            <a:solidFill>
              <a:schemeClr val="tx1">
                <a:lumMod val="60000"/>
                <a:lumOff val="40000"/>
              </a:schemeClr>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Sep '25</c:v>
                </c:pt>
                <c:pt idx="1">
                  <c:v>Feb '25</c:v>
                </c:pt>
              </c:strCache>
            </c:strRef>
          </c:cat>
          <c:val>
            <c:numRef>
              <c:f>Sheet1!$B$2:$B$3</c:f>
              <c:numCache>
                <c:formatCode>General</c:formatCode>
                <c:ptCount val="2"/>
                <c:pt idx="0">
                  <c:v>2</c:v>
                </c:pt>
                <c:pt idx="1">
                  <c:v>2</c:v>
                </c:pt>
              </c:numCache>
            </c:numRef>
          </c:val>
          <c:extLst>
            <c:ext xmlns:c16="http://schemas.microsoft.com/office/drawing/2014/chart" uri="{C3380CC4-5D6E-409C-BE32-E72D297353CC}">
              <c16:uniqueId val="{00000001-4868-4CC4-8036-70B8584DA228}"/>
            </c:ext>
          </c:extLst>
        </c:ser>
        <c:ser>
          <c:idx val="0"/>
          <c:order val="1"/>
          <c:tx>
            <c:strRef>
              <c:f>Sheet1!$C$1</c:f>
              <c:strCache>
                <c:ptCount val="1"/>
                <c:pt idx="0">
                  <c:v>Not at all</c:v>
                </c:pt>
              </c:strCache>
            </c:strRef>
          </c:tx>
          <c:spPr>
            <a:solidFill>
              <a:srgbClr val="FF0000"/>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Sep '25</c:v>
                </c:pt>
                <c:pt idx="1">
                  <c:v>Feb '25</c:v>
                </c:pt>
              </c:strCache>
            </c:strRef>
          </c:cat>
          <c:val>
            <c:numRef>
              <c:f>Sheet1!$C$2:$C$3</c:f>
              <c:numCache>
                <c:formatCode>General</c:formatCode>
                <c:ptCount val="2"/>
                <c:pt idx="0">
                  <c:v>11</c:v>
                </c:pt>
                <c:pt idx="1">
                  <c:v>12</c:v>
                </c:pt>
              </c:numCache>
            </c:numRef>
          </c:val>
          <c:extLst>
            <c:ext xmlns:c16="http://schemas.microsoft.com/office/drawing/2014/chart" uri="{C3380CC4-5D6E-409C-BE32-E72D297353CC}">
              <c16:uniqueId val="{00000003-4868-4CC4-8036-70B8584DA228}"/>
            </c:ext>
          </c:extLst>
        </c:ser>
        <c:ser>
          <c:idx val="1"/>
          <c:order val="2"/>
          <c:tx>
            <c:strRef>
              <c:f>Sheet1!$D$1</c:f>
              <c:strCache>
                <c:ptCount val="1"/>
                <c:pt idx="0">
                  <c:v>To a small extent</c:v>
                </c:pt>
              </c:strCache>
            </c:strRef>
          </c:tx>
          <c:spPr>
            <a:solidFill>
              <a:srgbClr val="15FF7F"/>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tx1">
                        <a:lumMod val="7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Sep '25</c:v>
                </c:pt>
                <c:pt idx="1">
                  <c:v>Feb '25</c:v>
                </c:pt>
              </c:strCache>
            </c:strRef>
          </c:cat>
          <c:val>
            <c:numRef>
              <c:f>Sheet1!$D$2:$D$3</c:f>
              <c:numCache>
                <c:formatCode>General</c:formatCode>
                <c:ptCount val="2"/>
                <c:pt idx="0">
                  <c:v>22</c:v>
                </c:pt>
                <c:pt idx="1">
                  <c:v>20</c:v>
                </c:pt>
              </c:numCache>
            </c:numRef>
          </c:val>
          <c:extLst>
            <c:ext xmlns:c16="http://schemas.microsoft.com/office/drawing/2014/chart" uri="{C3380CC4-5D6E-409C-BE32-E72D297353CC}">
              <c16:uniqueId val="{00000004-4868-4CC4-8036-70B8584DA228}"/>
            </c:ext>
          </c:extLst>
        </c:ser>
        <c:ser>
          <c:idx val="2"/>
          <c:order val="3"/>
          <c:tx>
            <c:strRef>
              <c:f>Sheet1!$E$1</c:f>
              <c:strCache>
                <c:ptCount val="1"/>
                <c:pt idx="0">
                  <c:v>To some extent</c:v>
                </c:pt>
              </c:strCache>
            </c:strRef>
          </c:tx>
          <c:spPr>
            <a:solidFill>
              <a:srgbClr val="00DA63"/>
            </a:solidFill>
            <a:ln>
              <a:solidFill>
                <a:schemeClr val="bg1"/>
              </a:solidFill>
            </a:ln>
            <a:effectLst/>
          </c:spPr>
          <c:invertIfNegative val="0"/>
          <c:dLbls>
            <c:spPr>
              <a:noFill/>
              <a:ln>
                <a:noFill/>
              </a:ln>
              <a:effectLst/>
            </c:spPr>
            <c:txPr>
              <a:bodyPr rot="0" spcFirstLastPara="1" vertOverflow="ellipsis" vert="horz" wrap="square" anchor="ctr" anchorCtr="1"/>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Sep '25</c:v>
                </c:pt>
                <c:pt idx="1">
                  <c:v>Feb '25</c:v>
                </c:pt>
              </c:strCache>
            </c:strRef>
          </c:cat>
          <c:val>
            <c:numRef>
              <c:f>Sheet1!$E$2:$E$3</c:f>
              <c:numCache>
                <c:formatCode>General</c:formatCode>
                <c:ptCount val="2"/>
                <c:pt idx="0">
                  <c:v>40</c:v>
                </c:pt>
                <c:pt idx="1">
                  <c:v>41</c:v>
                </c:pt>
              </c:numCache>
            </c:numRef>
          </c:val>
          <c:extLst>
            <c:ext xmlns:c16="http://schemas.microsoft.com/office/drawing/2014/chart" uri="{C3380CC4-5D6E-409C-BE32-E72D297353CC}">
              <c16:uniqueId val="{00000005-4868-4CC4-8036-70B8584DA228}"/>
            </c:ext>
          </c:extLst>
        </c:ser>
        <c:ser>
          <c:idx val="3"/>
          <c:order val="4"/>
          <c:tx>
            <c:strRef>
              <c:f>Sheet1!$F$1</c:f>
              <c:strCache>
                <c:ptCount val="1"/>
                <c:pt idx="0">
                  <c:v>To a great extent</c:v>
                </c:pt>
              </c:strCache>
            </c:strRef>
          </c:tx>
          <c:spPr>
            <a:solidFill>
              <a:srgbClr val="00B050"/>
            </a:solidFill>
            <a:ln>
              <a:solidFill>
                <a:schemeClr val="bg1"/>
              </a:solidFill>
            </a:ln>
            <a:effectLst/>
          </c:spPr>
          <c:invertIfNegative val="0"/>
          <c:dPt>
            <c:idx val="0"/>
            <c:invertIfNegative val="0"/>
            <c:bubble3D val="0"/>
            <c:spPr>
              <a:solidFill>
                <a:srgbClr val="00B050"/>
              </a:solidFill>
              <a:ln>
                <a:solidFill>
                  <a:schemeClr val="bg1"/>
                </a:solidFill>
              </a:ln>
              <a:effectLst/>
            </c:spPr>
            <c:extLst>
              <c:ext xmlns:c16="http://schemas.microsoft.com/office/drawing/2014/chart" uri="{C3380CC4-5D6E-409C-BE32-E72D297353CC}">
                <c16:uniqueId val="{00000001-A484-42A8-8053-0E08EAFE488A}"/>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Sep '25</c:v>
                </c:pt>
                <c:pt idx="1">
                  <c:v>Feb '25</c:v>
                </c:pt>
              </c:strCache>
            </c:strRef>
          </c:cat>
          <c:val>
            <c:numRef>
              <c:f>Sheet1!$F$2:$F$3</c:f>
              <c:numCache>
                <c:formatCode>General</c:formatCode>
                <c:ptCount val="2"/>
                <c:pt idx="0">
                  <c:v>25</c:v>
                </c:pt>
                <c:pt idx="1">
                  <c:v>26</c:v>
                </c:pt>
              </c:numCache>
            </c:numRef>
          </c:val>
          <c:extLst>
            <c:ext xmlns:c16="http://schemas.microsoft.com/office/drawing/2014/chart" uri="{C3380CC4-5D6E-409C-BE32-E72D297353CC}">
              <c16:uniqueId val="{00000000-A484-42A8-8053-0E08EAFE488A}"/>
            </c:ext>
          </c:extLst>
        </c:ser>
        <c:dLbls>
          <c:showLegendKey val="0"/>
          <c:showVal val="1"/>
          <c:showCatName val="0"/>
          <c:showSerName val="0"/>
          <c:showPercent val="0"/>
          <c:showBubbleSize val="0"/>
        </c:dLbls>
        <c:gapWidth val="151"/>
        <c:overlap val="100"/>
        <c:axId val="1935892048"/>
        <c:axId val="1935898032"/>
      </c:barChart>
      <c:catAx>
        <c:axId val="1935892048"/>
        <c:scaling>
          <c:orientation val="maxMin"/>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sz="1197" b="0" i="0" u="none" strike="noStrike" kern="1200" baseline="0">
                <a:solidFill>
                  <a:schemeClr val="tx1"/>
                </a:solidFill>
                <a:latin typeface="+mn-lt"/>
                <a:ea typeface="+mn-ea"/>
                <a:cs typeface="+mn-cs"/>
              </a:defRPr>
            </a:pPr>
            <a:endParaRPr lang="en-US"/>
          </a:p>
        </c:txPr>
        <c:crossAx val="1935898032"/>
        <c:crosses val="autoZero"/>
        <c:auto val="1"/>
        <c:lblAlgn val="ctr"/>
        <c:lblOffset val="100"/>
        <c:noMultiLvlLbl val="0"/>
      </c:catAx>
      <c:valAx>
        <c:axId val="1935898032"/>
        <c:scaling>
          <c:orientation val="minMax"/>
        </c:scaling>
        <c:delete val="0"/>
        <c:axPos val="r"/>
        <c:numFmt formatCode="0%" sourceLinked="1"/>
        <c:majorTickMark val="none"/>
        <c:minorTickMark val="none"/>
        <c:tickLblPos val="none"/>
        <c:spPr>
          <a:noFill/>
          <a:ln>
            <a:no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935892048"/>
        <c:crosses val="autoZero"/>
        <c:crossBetween val="between"/>
      </c:valAx>
      <c:spPr>
        <a:noFill/>
        <a:ln>
          <a:noFill/>
        </a:ln>
        <a:effectLst/>
      </c:spPr>
    </c:plotArea>
    <c:legend>
      <c:legendPos val="l"/>
      <c:layout>
        <c:manualLayout>
          <c:xMode val="edge"/>
          <c:yMode val="edge"/>
          <c:x val="0.17659298611937313"/>
          <c:y val="0.24546838721670022"/>
          <c:w val="0.23804731882114127"/>
          <c:h val="0.5822019990288654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solidFill>
            <a:schemeClr val="tx2"/>
          </a:solidFill>
        </a:defRPr>
      </a:pPr>
      <a:endParaRPr lang="en-US"/>
    </a:p>
  </c:txPr>
  <c:externalData r:id="rId3">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75000"/>
                  </a:schemeClr>
                </a:solidFill>
                <a:latin typeface="+mn-lt"/>
                <a:ea typeface="+mn-ea"/>
                <a:cs typeface="+mn-cs"/>
              </a:defRPr>
            </a:pPr>
            <a:r>
              <a:rPr lang="en-GB" dirty="0">
                <a:solidFill>
                  <a:schemeClr val="tx1">
                    <a:lumMod val="75000"/>
                  </a:schemeClr>
                </a:solidFill>
              </a:rPr>
              <a:t>Aspects of driver</a:t>
            </a:r>
            <a:r>
              <a:rPr lang="en-GB" baseline="0" dirty="0">
                <a:solidFill>
                  <a:schemeClr val="tx1">
                    <a:lumMod val="75000"/>
                  </a:schemeClr>
                </a:solidFill>
              </a:rPr>
              <a:t> attitudes and behaviours that have improved most over time</a:t>
            </a:r>
            <a:endParaRPr lang="en-GB" dirty="0">
              <a:solidFill>
                <a:schemeClr val="tx1">
                  <a:lumMod val="75000"/>
                </a:schemeClr>
              </a:solidFill>
            </a:endParaRPr>
          </a:p>
        </c:rich>
      </c:tx>
      <c:layout>
        <c:manualLayout>
          <c:xMode val="edge"/>
          <c:yMode val="edge"/>
          <c:x val="0.12371803697862299"/>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75000"/>
                </a:schemeClr>
              </a:solidFill>
              <a:latin typeface="+mn-lt"/>
              <a:ea typeface="+mn-ea"/>
              <a:cs typeface="+mn-cs"/>
            </a:defRPr>
          </a:pPr>
          <a:endParaRPr lang="en-GB"/>
        </a:p>
      </c:txPr>
    </c:title>
    <c:autoTitleDeleted val="0"/>
    <c:plotArea>
      <c:layout>
        <c:manualLayout>
          <c:layoutTarget val="inner"/>
          <c:xMode val="edge"/>
          <c:yMode val="edge"/>
          <c:x val="3.851877117431466E-2"/>
          <c:y val="0.12374333290185965"/>
          <c:w val="0.6590673650231933"/>
          <c:h val="0.75453152468416684"/>
        </c:manualLayout>
      </c:layout>
      <c:lineChart>
        <c:grouping val="standard"/>
        <c:varyColors val="0"/>
        <c:ser>
          <c:idx val="0"/>
          <c:order val="0"/>
          <c:tx>
            <c:strRef>
              <c:f>Sheet1!$B$1</c:f>
              <c:strCache>
                <c:ptCount val="1"/>
                <c:pt idx="0">
                  <c:v>Driven at 35 mph in 30 mph speed limit area</c:v>
                </c:pt>
              </c:strCache>
            </c:strRef>
          </c:tx>
          <c:spPr>
            <a:ln w="28575" cap="rnd">
              <a:noFill/>
              <a:round/>
            </a:ln>
            <a:effectLst/>
          </c:spPr>
          <c:marker>
            <c:symbol val="none"/>
          </c:marker>
          <c:trendline>
            <c:name>Driven at 35 mph in a 30 mph speed limit area (any point last 12 months)</c:name>
            <c:spPr>
              <a:ln w="19050" cap="rnd">
                <a:solidFill>
                  <a:schemeClr val="accent1"/>
                </a:solidFill>
                <a:prstDash val="dash"/>
              </a:ln>
              <a:effectLst/>
            </c:spPr>
            <c:trendlineType val="linear"/>
            <c:dispRSqr val="0"/>
            <c:dispEq val="0"/>
          </c:trendline>
          <c:cat>
            <c:strRef>
              <c:f>Sheet1!$A$4:$A$26</c:f>
              <c:strCache>
                <c:ptCount val="23"/>
                <c:pt idx="0">
                  <c:v>Sept '11</c:v>
                </c:pt>
                <c:pt idx="1">
                  <c:v>Feb '12</c:v>
                </c:pt>
                <c:pt idx="2">
                  <c:v>Aug '12</c:v>
                </c:pt>
                <c:pt idx="3">
                  <c:v>Feb '13</c:v>
                </c:pt>
                <c:pt idx="4">
                  <c:v>July '13</c:v>
                </c:pt>
                <c:pt idx="5">
                  <c:v>Feb '14</c:v>
                </c:pt>
                <c:pt idx="6">
                  <c:v>July '14</c:v>
                </c:pt>
                <c:pt idx="7">
                  <c:v>Feb '15</c:v>
                </c:pt>
                <c:pt idx="8">
                  <c:v>July '15</c:v>
                </c:pt>
                <c:pt idx="9">
                  <c:v>Feb '16</c:v>
                </c:pt>
                <c:pt idx="10">
                  <c:v>July '16</c:v>
                </c:pt>
                <c:pt idx="11">
                  <c:v>Mar '17</c:v>
                </c:pt>
                <c:pt idx="12">
                  <c:v>Aug '17</c:v>
                </c:pt>
                <c:pt idx="13">
                  <c:v>Feb '18</c:v>
                </c:pt>
                <c:pt idx="14">
                  <c:v>Aug '18</c:v>
                </c:pt>
                <c:pt idx="15">
                  <c:v>Nov '19</c:v>
                </c:pt>
                <c:pt idx="16">
                  <c:v>Aug '20</c:v>
                </c:pt>
                <c:pt idx="17">
                  <c:v>Feb '21</c:v>
                </c:pt>
                <c:pt idx="18">
                  <c:v>Aug '21</c:v>
                </c:pt>
                <c:pt idx="19">
                  <c:v>Feb '22</c:v>
                </c:pt>
                <c:pt idx="20">
                  <c:v>Aug '24</c:v>
                </c:pt>
                <c:pt idx="21">
                  <c:v>Feb '25</c:v>
                </c:pt>
                <c:pt idx="22">
                  <c:v>Sep '25</c:v>
                </c:pt>
              </c:strCache>
            </c:strRef>
          </c:cat>
          <c:val>
            <c:numRef>
              <c:f>Sheet1!$B$4:$B$26</c:f>
              <c:numCache>
                <c:formatCode>0</c:formatCode>
                <c:ptCount val="23"/>
                <c:pt idx="0">
                  <c:v>49</c:v>
                </c:pt>
                <c:pt idx="1">
                  <c:v>50</c:v>
                </c:pt>
                <c:pt idx="2">
                  <c:v>50</c:v>
                </c:pt>
                <c:pt idx="3">
                  <c:v>45</c:v>
                </c:pt>
                <c:pt idx="4">
                  <c:v>44</c:v>
                </c:pt>
                <c:pt idx="5">
                  <c:v>47</c:v>
                </c:pt>
                <c:pt idx="6">
                  <c:v>39</c:v>
                </c:pt>
                <c:pt idx="7">
                  <c:v>46</c:v>
                </c:pt>
                <c:pt idx="8">
                  <c:v>53</c:v>
                </c:pt>
                <c:pt idx="9">
                  <c:v>48</c:v>
                </c:pt>
                <c:pt idx="10">
                  <c:v>45</c:v>
                </c:pt>
                <c:pt idx="11">
                  <c:v>39</c:v>
                </c:pt>
                <c:pt idx="12">
                  <c:v>43</c:v>
                </c:pt>
                <c:pt idx="13">
                  <c:v>43</c:v>
                </c:pt>
                <c:pt idx="14">
                  <c:v>41</c:v>
                </c:pt>
                <c:pt idx="15">
                  <c:v>39</c:v>
                </c:pt>
                <c:pt idx="16">
                  <c:v>37</c:v>
                </c:pt>
                <c:pt idx="17">
                  <c:v>43</c:v>
                </c:pt>
                <c:pt idx="18">
                  <c:v>33</c:v>
                </c:pt>
                <c:pt idx="19">
                  <c:v>36</c:v>
                </c:pt>
                <c:pt idx="20">
                  <c:v>37</c:v>
                </c:pt>
                <c:pt idx="21">
                  <c:v>36</c:v>
                </c:pt>
                <c:pt idx="22">
                  <c:v>30</c:v>
                </c:pt>
              </c:numCache>
            </c:numRef>
          </c:val>
          <c:smooth val="0"/>
          <c:extLst>
            <c:ext xmlns:c16="http://schemas.microsoft.com/office/drawing/2014/chart" uri="{C3380CC4-5D6E-409C-BE32-E72D297353CC}">
              <c16:uniqueId val="{00000012-ED36-4FA4-B0CA-C28713721E9D}"/>
            </c:ext>
          </c:extLst>
        </c:ser>
        <c:ser>
          <c:idx val="1"/>
          <c:order val="1"/>
          <c:tx>
            <c:strRef>
              <c:f>Sheet1!$E$1</c:f>
              <c:strCache>
                <c:ptCount val="1"/>
                <c:pt idx="0">
                  <c:v>Driven at 40 mph in 30 mph speed limit area</c:v>
                </c:pt>
              </c:strCache>
            </c:strRef>
          </c:tx>
          <c:spPr>
            <a:ln w="28575" cap="rnd">
              <a:noFill/>
              <a:round/>
            </a:ln>
            <a:effectLst/>
          </c:spPr>
          <c:marker>
            <c:symbol val="none"/>
          </c:marker>
          <c:trendline>
            <c:name>Driven at 40 mph in 30 mph speed limit area (any point last 12 months)</c:name>
            <c:spPr>
              <a:ln w="25400" cap="rnd">
                <a:solidFill>
                  <a:schemeClr val="bg1"/>
                </a:solidFill>
                <a:prstDash val="sysDot"/>
              </a:ln>
              <a:effectLst/>
            </c:spPr>
            <c:trendlineType val="linear"/>
            <c:dispRSqr val="0"/>
            <c:dispEq val="0"/>
          </c:trendline>
          <c:cat>
            <c:strRef>
              <c:f>Sheet1!$A$4:$A$26</c:f>
              <c:strCache>
                <c:ptCount val="23"/>
                <c:pt idx="0">
                  <c:v>Sept '11</c:v>
                </c:pt>
                <c:pt idx="1">
                  <c:v>Feb '12</c:v>
                </c:pt>
                <c:pt idx="2">
                  <c:v>Aug '12</c:v>
                </c:pt>
                <c:pt idx="3">
                  <c:v>Feb '13</c:v>
                </c:pt>
                <c:pt idx="4">
                  <c:v>July '13</c:v>
                </c:pt>
                <c:pt idx="5">
                  <c:v>Feb '14</c:v>
                </c:pt>
                <c:pt idx="6">
                  <c:v>July '14</c:v>
                </c:pt>
                <c:pt idx="7">
                  <c:v>Feb '15</c:v>
                </c:pt>
                <c:pt idx="8">
                  <c:v>July '15</c:v>
                </c:pt>
                <c:pt idx="9">
                  <c:v>Feb '16</c:v>
                </c:pt>
                <c:pt idx="10">
                  <c:v>July '16</c:v>
                </c:pt>
                <c:pt idx="11">
                  <c:v>Mar '17</c:v>
                </c:pt>
                <c:pt idx="12">
                  <c:v>Aug '17</c:v>
                </c:pt>
                <c:pt idx="13">
                  <c:v>Feb '18</c:v>
                </c:pt>
                <c:pt idx="14">
                  <c:v>Aug '18</c:v>
                </c:pt>
                <c:pt idx="15">
                  <c:v>Nov '19</c:v>
                </c:pt>
                <c:pt idx="16">
                  <c:v>Aug '20</c:v>
                </c:pt>
                <c:pt idx="17">
                  <c:v>Feb '21</c:v>
                </c:pt>
                <c:pt idx="18">
                  <c:v>Aug '21</c:v>
                </c:pt>
                <c:pt idx="19">
                  <c:v>Feb '22</c:v>
                </c:pt>
                <c:pt idx="20">
                  <c:v>Aug '24</c:v>
                </c:pt>
                <c:pt idx="21">
                  <c:v>Feb '25</c:v>
                </c:pt>
                <c:pt idx="22">
                  <c:v>Sep '25</c:v>
                </c:pt>
              </c:strCache>
            </c:strRef>
          </c:cat>
          <c:val>
            <c:numRef>
              <c:f>Sheet1!$E$4:$E$26</c:f>
              <c:numCache>
                <c:formatCode>General</c:formatCode>
                <c:ptCount val="23"/>
                <c:pt idx="10" formatCode="0">
                  <c:v>24</c:v>
                </c:pt>
                <c:pt idx="11" formatCode="0">
                  <c:v>18</c:v>
                </c:pt>
                <c:pt idx="12" formatCode="0">
                  <c:v>19</c:v>
                </c:pt>
                <c:pt idx="13" formatCode="0">
                  <c:v>22</c:v>
                </c:pt>
                <c:pt idx="14" formatCode="0">
                  <c:v>17</c:v>
                </c:pt>
                <c:pt idx="15" formatCode="0">
                  <c:v>13</c:v>
                </c:pt>
                <c:pt idx="16" formatCode="0">
                  <c:v>12</c:v>
                </c:pt>
                <c:pt idx="17" formatCode="0">
                  <c:v>15</c:v>
                </c:pt>
                <c:pt idx="18" formatCode="0">
                  <c:v>13</c:v>
                </c:pt>
                <c:pt idx="19" formatCode="0">
                  <c:v>16</c:v>
                </c:pt>
                <c:pt idx="20" formatCode="0">
                  <c:v>11</c:v>
                </c:pt>
                <c:pt idx="21" formatCode="0">
                  <c:v>16</c:v>
                </c:pt>
                <c:pt idx="22" formatCode="0">
                  <c:v>13</c:v>
                </c:pt>
              </c:numCache>
            </c:numRef>
          </c:val>
          <c:smooth val="0"/>
          <c:extLst>
            <c:ext xmlns:c16="http://schemas.microsoft.com/office/drawing/2014/chart" uri="{C3380CC4-5D6E-409C-BE32-E72D297353CC}">
              <c16:uniqueId val="{0000001E-ED36-4FA4-B0CA-C28713721E9D}"/>
            </c:ext>
          </c:extLst>
        </c:ser>
        <c:ser>
          <c:idx val="2"/>
          <c:order val="2"/>
          <c:tx>
            <c:strRef>
              <c:f>Sheet1!$C$1</c:f>
              <c:strCache>
                <c:ptCount val="1"/>
                <c:pt idx="0">
                  <c:v>Used a mobile phone for any reason while driving</c:v>
                </c:pt>
              </c:strCache>
            </c:strRef>
          </c:tx>
          <c:spPr>
            <a:ln w="25400" cap="rnd">
              <a:noFill/>
              <a:round/>
            </a:ln>
            <a:effectLst/>
          </c:spPr>
          <c:marker>
            <c:symbol val="none"/>
          </c:marker>
          <c:trendline>
            <c:name>Used a mobile phone  for any reason while driving (any point last 12 months)</c:name>
            <c:spPr>
              <a:ln w="19050" cap="rnd">
                <a:solidFill>
                  <a:schemeClr val="bg1"/>
                </a:solidFill>
                <a:prstDash val="sysDot"/>
              </a:ln>
              <a:effectLst/>
            </c:spPr>
            <c:trendlineType val="linear"/>
            <c:dispRSqr val="0"/>
            <c:dispEq val="0"/>
          </c:trendline>
          <c:cat>
            <c:strRef>
              <c:f>Sheet1!$A$4:$A$26</c:f>
              <c:strCache>
                <c:ptCount val="23"/>
                <c:pt idx="0">
                  <c:v>Sept '11</c:v>
                </c:pt>
                <c:pt idx="1">
                  <c:v>Feb '12</c:v>
                </c:pt>
                <c:pt idx="2">
                  <c:v>Aug '12</c:v>
                </c:pt>
                <c:pt idx="3">
                  <c:v>Feb '13</c:v>
                </c:pt>
                <c:pt idx="4">
                  <c:v>July '13</c:v>
                </c:pt>
                <c:pt idx="5">
                  <c:v>Feb '14</c:v>
                </c:pt>
                <c:pt idx="6">
                  <c:v>July '14</c:v>
                </c:pt>
                <c:pt idx="7">
                  <c:v>Feb '15</c:v>
                </c:pt>
                <c:pt idx="8">
                  <c:v>July '15</c:v>
                </c:pt>
                <c:pt idx="9">
                  <c:v>Feb '16</c:v>
                </c:pt>
                <c:pt idx="10">
                  <c:v>July '16</c:v>
                </c:pt>
                <c:pt idx="11">
                  <c:v>Mar '17</c:v>
                </c:pt>
                <c:pt idx="12">
                  <c:v>Aug '17</c:v>
                </c:pt>
                <c:pt idx="13">
                  <c:v>Feb '18</c:v>
                </c:pt>
                <c:pt idx="14">
                  <c:v>Aug '18</c:v>
                </c:pt>
                <c:pt idx="15">
                  <c:v>Nov '19</c:v>
                </c:pt>
                <c:pt idx="16">
                  <c:v>Aug '20</c:v>
                </c:pt>
                <c:pt idx="17">
                  <c:v>Feb '21</c:v>
                </c:pt>
                <c:pt idx="18">
                  <c:v>Aug '21</c:v>
                </c:pt>
                <c:pt idx="19">
                  <c:v>Feb '22</c:v>
                </c:pt>
                <c:pt idx="20">
                  <c:v>Aug '24</c:v>
                </c:pt>
                <c:pt idx="21">
                  <c:v>Feb '25</c:v>
                </c:pt>
                <c:pt idx="22">
                  <c:v>Sep '25</c:v>
                </c:pt>
              </c:strCache>
            </c:strRef>
          </c:cat>
          <c:val>
            <c:numRef>
              <c:f>Sheet1!$C$4:$C$26</c:f>
              <c:numCache>
                <c:formatCode>General</c:formatCode>
                <c:ptCount val="23"/>
                <c:pt idx="1">
                  <c:v>28</c:v>
                </c:pt>
                <c:pt idx="2">
                  <c:v>28</c:v>
                </c:pt>
                <c:pt idx="3">
                  <c:v>26</c:v>
                </c:pt>
                <c:pt idx="4">
                  <c:v>25</c:v>
                </c:pt>
                <c:pt idx="5">
                  <c:v>27</c:v>
                </c:pt>
                <c:pt idx="6">
                  <c:v>23</c:v>
                </c:pt>
                <c:pt idx="7">
                  <c:v>27</c:v>
                </c:pt>
                <c:pt idx="8">
                  <c:v>28</c:v>
                </c:pt>
                <c:pt idx="9">
                  <c:v>27</c:v>
                </c:pt>
                <c:pt idx="10">
                  <c:v>28</c:v>
                </c:pt>
                <c:pt idx="11">
                  <c:v>21</c:v>
                </c:pt>
                <c:pt idx="12">
                  <c:v>24</c:v>
                </c:pt>
                <c:pt idx="13">
                  <c:v>27</c:v>
                </c:pt>
                <c:pt idx="14">
                  <c:v>21</c:v>
                </c:pt>
                <c:pt idx="15">
                  <c:v>28</c:v>
                </c:pt>
                <c:pt idx="16">
                  <c:v>22</c:v>
                </c:pt>
                <c:pt idx="17">
                  <c:v>25</c:v>
                </c:pt>
                <c:pt idx="18">
                  <c:v>16</c:v>
                </c:pt>
                <c:pt idx="19">
                  <c:v>16</c:v>
                </c:pt>
                <c:pt idx="20">
                  <c:v>17</c:v>
                </c:pt>
                <c:pt idx="21">
                  <c:v>22</c:v>
                </c:pt>
                <c:pt idx="22">
                  <c:v>23</c:v>
                </c:pt>
              </c:numCache>
            </c:numRef>
          </c:val>
          <c:smooth val="0"/>
          <c:extLst>
            <c:ext xmlns:c16="http://schemas.microsoft.com/office/drawing/2014/chart" uri="{C3380CC4-5D6E-409C-BE32-E72D297353CC}">
              <c16:uniqueId val="{00000024-5E6D-4E11-95A3-425D392C1732}"/>
            </c:ext>
          </c:extLst>
        </c:ser>
        <c:ser>
          <c:idx val="3"/>
          <c:order val="3"/>
          <c:tx>
            <c:strRef>
              <c:f>Sheet1!$D$1</c:f>
              <c:strCache>
                <c:ptCount val="1"/>
                <c:pt idx="0">
                  <c:v>The penalties for getting caught for driving offences like speeding and using a mobile phone for any reason aren’t enough to stop me doing it</c:v>
                </c:pt>
              </c:strCache>
            </c:strRef>
          </c:tx>
          <c:spPr>
            <a:ln w="25400" cap="rnd">
              <a:noFill/>
              <a:round/>
            </a:ln>
            <a:effectLst/>
          </c:spPr>
          <c:marker>
            <c:symbol val="none"/>
          </c:marker>
          <c:trendline>
            <c:spPr>
              <a:ln w="19050" cap="rnd">
                <a:solidFill>
                  <a:schemeClr val="accent4"/>
                </a:solidFill>
                <a:prstDash val="sysDot"/>
              </a:ln>
              <a:effectLst/>
            </c:spPr>
            <c:trendlineType val="linear"/>
            <c:dispRSqr val="0"/>
            <c:dispEq val="0"/>
          </c:trendline>
          <c:trendline>
            <c:name>The penalties for getting caught for driving offences aren't enough to stop me doing it (agreement)</c:name>
            <c:spPr>
              <a:ln w="76200" cap="rnd">
                <a:solidFill>
                  <a:schemeClr val="bg1"/>
                </a:solidFill>
                <a:prstDash val="lgDash"/>
              </a:ln>
              <a:effectLst/>
            </c:spPr>
            <c:trendlineType val="linear"/>
            <c:dispRSqr val="0"/>
            <c:dispEq val="0"/>
          </c:trendline>
          <c:cat>
            <c:strRef>
              <c:f>Sheet1!$A$4:$A$26</c:f>
              <c:strCache>
                <c:ptCount val="23"/>
                <c:pt idx="0">
                  <c:v>Sept '11</c:v>
                </c:pt>
                <c:pt idx="1">
                  <c:v>Feb '12</c:v>
                </c:pt>
                <c:pt idx="2">
                  <c:v>Aug '12</c:v>
                </c:pt>
                <c:pt idx="3">
                  <c:v>Feb '13</c:v>
                </c:pt>
                <c:pt idx="4">
                  <c:v>July '13</c:v>
                </c:pt>
                <c:pt idx="5">
                  <c:v>Feb '14</c:v>
                </c:pt>
                <c:pt idx="6">
                  <c:v>July '14</c:v>
                </c:pt>
                <c:pt idx="7">
                  <c:v>Feb '15</c:v>
                </c:pt>
                <c:pt idx="8">
                  <c:v>July '15</c:v>
                </c:pt>
                <c:pt idx="9">
                  <c:v>Feb '16</c:v>
                </c:pt>
                <c:pt idx="10">
                  <c:v>July '16</c:v>
                </c:pt>
                <c:pt idx="11">
                  <c:v>Mar '17</c:v>
                </c:pt>
                <c:pt idx="12">
                  <c:v>Aug '17</c:v>
                </c:pt>
                <c:pt idx="13">
                  <c:v>Feb '18</c:v>
                </c:pt>
                <c:pt idx="14">
                  <c:v>Aug '18</c:v>
                </c:pt>
                <c:pt idx="15">
                  <c:v>Nov '19</c:v>
                </c:pt>
                <c:pt idx="16">
                  <c:v>Aug '20</c:v>
                </c:pt>
                <c:pt idx="17">
                  <c:v>Feb '21</c:v>
                </c:pt>
                <c:pt idx="18">
                  <c:v>Aug '21</c:v>
                </c:pt>
                <c:pt idx="19">
                  <c:v>Feb '22</c:v>
                </c:pt>
                <c:pt idx="20">
                  <c:v>Aug '24</c:v>
                </c:pt>
                <c:pt idx="21">
                  <c:v>Feb '25</c:v>
                </c:pt>
                <c:pt idx="22">
                  <c:v>Sep '25</c:v>
                </c:pt>
              </c:strCache>
            </c:strRef>
          </c:cat>
          <c:val>
            <c:numRef>
              <c:f>Sheet1!$D$4:$D$26</c:f>
              <c:numCache>
                <c:formatCode>General</c:formatCode>
                <c:ptCount val="23"/>
                <c:pt idx="4">
                  <c:v>32</c:v>
                </c:pt>
                <c:pt idx="5">
                  <c:v>28</c:v>
                </c:pt>
                <c:pt idx="6">
                  <c:v>25</c:v>
                </c:pt>
                <c:pt idx="7">
                  <c:v>22</c:v>
                </c:pt>
                <c:pt idx="8">
                  <c:v>24</c:v>
                </c:pt>
                <c:pt idx="9">
                  <c:v>24</c:v>
                </c:pt>
                <c:pt idx="10">
                  <c:v>24</c:v>
                </c:pt>
                <c:pt idx="11">
                  <c:v>25</c:v>
                </c:pt>
                <c:pt idx="12">
                  <c:v>28</c:v>
                </c:pt>
                <c:pt idx="13">
                  <c:v>27</c:v>
                </c:pt>
                <c:pt idx="14">
                  <c:v>24</c:v>
                </c:pt>
                <c:pt idx="15">
                  <c:v>21</c:v>
                </c:pt>
                <c:pt idx="16">
                  <c:v>14</c:v>
                </c:pt>
                <c:pt idx="17">
                  <c:v>11</c:v>
                </c:pt>
                <c:pt idx="18">
                  <c:v>19</c:v>
                </c:pt>
                <c:pt idx="19">
                  <c:v>16</c:v>
                </c:pt>
                <c:pt idx="20">
                  <c:v>16</c:v>
                </c:pt>
                <c:pt idx="21">
                  <c:v>20</c:v>
                </c:pt>
                <c:pt idx="22">
                  <c:v>16</c:v>
                </c:pt>
              </c:numCache>
            </c:numRef>
          </c:val>
          <c:smooth val="0"/>
          <c:extLst>
            <c:ext xmlns:c16="http://schemas.microsoft.com/office/drawing/2014/chart" uri="{C3380CC4-5D6E-409C-BE32-E72D297353CC}">
              <c16:uniqueId val="{0000003A-5E6D-4E11-95A3-425D392C1732}"/>
            </c:ext>
          </c:extLst>
        </c:ser>
        <c:ser>
          <c:idx val="4"/>
          <c:order val="4"/>
          <c:tx>
            <c:strRef>
              <c:f>Sheet1!$F$1</c:f>
              <c:strCache>
                <c:ptCount val="1"/>
                <c:pt idx="0">
                  <c:v>Not used seatbelt front or back</c:v>
                </c:pt>
              </c:strCache>
            </c:strRef>
          </c:tx>
          <c:spPr>
            <a:ln w="25400" cap="rnd">
              <a:noFill/>
              <a:round/>
            </a:ln>
            <a:effectLst/>
          </c:spPr>
          <c:marker>
            <c:symbol val="none"/>
          </c:marker>
          <c:trendline>
            <c:name>Not used a seatbelt in the front or back of a car (any point last 12 months)</c:name>
            <c:spPr>
              <a:ln w="19050" cap="rnd">
                <a:solidFill>
                  <a:schemeClr val="accent5"/>
                </a:solidFill>
                <a:prstDash val="dash"/>
              </a:ln>
              <a:effectLst/>
            </c:spPr>
            <c:trendlineType val="linear"/>
            <c:dispRSqr val="0"/>
            <c:dispEq val="0"/>
          </c:trendline>
          <c:cat>
            <c:strRef>
              <c:f>Sheet1!$A$4:$A$26</c:f>
              <c:strCache>
                <c:ptCount val="23"/>
                <c:pt idx="0">
                  <c:v>Sept '11</c:v>
                </c:pt>
                <c:pt idx="1">
                  <c:v>Feb '12</c:v>
                </c:pt>
                <c:pt idx="2">
                  <c:v>Aug '12</c:v>
                </c:pt>
                <c:pt idx="3">
                  <c:v>Feb '13</c:v>
                </c:pt>
                <c:pt idx="4">
                  <c:v>July '13</c:v>
                </c:pt>
                <c:pt idx="5">
                  <c:v>Feb '14</c:v>
                </c:pt>
                <c:pt idx="6">
                  <c:v>July '14</c:v>
                </c:pt>
                <c:pt idx="7">
                  <c:v>Feb '15</c:v>
                </c:pt>
                <c:pt idx="8">
                  <c:v>July '15</c:v>
                </c:pt>
                <c:pt idx="9">
                  <c:v>Feb '16</c:v>
                </c:pt>
                <c:pt idx="10">
                  <c:v>July '16</c:v>
                </c:pt>
                <c:pt idx="11">
                  <c:v>Mar '17</c:v>
                </c:pt>
                <c:pt idx="12">
                  <c:v>Aug '17</c:v>
                </c:pt>
                <c:pt idx="13">
                  <c:v>Feb '18</c:v>
                </c:pt>
                <c:pt idx="14">
                  <c:v>Aug '18</c:v>
                </c:pt>
                <c:pt idx="15">
                  <c:v>Nov '19</c:v>
                </c:pt>
                <c:pt idx="16">
                  <c:v>Aug '20</c:v>
                </c:pt>
                <c:pt idx="17">
                  <c:v>Feb '21</c:v>
                </c:pt>
                <c:pt idx="18">
                  <c:v>Aug '21</c:v>
                </c:pt>
                <c:pt idx="19">
                  <c:v>Feb '22</c:v>
                </c:pt>
                <c:pt idx="20">
                  <c:v>Aug '24</c:v>
                </c:pt>
                <c:pt idx="21">
                  <c:v>Feb '25</c:v>
                </c:pt>
                <c:pt idx="22">
                  <c:v>Sep '25</c:v>
                </c:pt>
              </c:strCache>
            </c:strRef>
          </c:cat>
          <c:val>
            <c:numRef>
              <c:f>Sheet1!$F$4:$F$26</c:f>
              <c:numCache>
                <c:formatCode>General</c:formatCode>
                <c:ptCount val="23"/>
                <c:pt idx="1">
                  <c:v>25</c:v>
                </c:pt>
                <c:pt idx="2">
                  <c:v>20</c:v>
                </c:pt>
                <c:pt idx="3">
                  <c:v>18</c:v>
                </c:pt>
                <c:pt idx="4">
                  <c:v>17</c:v>
                </c:pt>
                <c:pt idx="5">
                  <c:v>18</c:v>
                </c:pt>
                <c:pt idx="6">
                  <c:v>13</c:v>
                </c:pt>
                <c:pt idx="7">
                  <c:v>15</c:v>
                </c:pt>
                <c:pt idx="8">
                  <c:v>16</c:v>
                </c:pt>
                <c:pt idx="9">
                  <c:v>12</c:v>
                </c:pt>
                <c:pt idx="10">
                  <c:v>15</c:v>
                </c:pt>
                <c:pt idx="11">
                  <c:v>10</c:v>
                </c:pt>
                <c:pt idx="12">
                  <c:v>12</c:v>
                </c:pt>
                <c:pt idx="13">
                  <c:v>12</c:v>
                </c:pt>
                <c:pt idx="14">
                  <c:v>10</c:v>
                </c:pt>
                <c:pt idx="15">
                  <c:v>15</c:v>
                </c:pt>
                <c:pt idx="16">
                  <c:v>5</c:v>
                </c:pt>
                <c:pt idx="17">
                  <c:v>11</c:v>
                </c:pt>
                <c:pt idx="18">
                  <c:v>5</c:v>
                </c:pt>
                <c:pt idx="19">
                  <c:v>9</c:v>
                </c:pt>
                <c:pt idx="20">
                  <c:v>11</c:v>
                </c:pt>
                <c:pt idx="21">
                  <c:v>10</c:v>
                </c:pt>
                <c:pt idx="22">
                  <c:v>8</c:v>
                </c:pt>
              </c:numCache>
            </c:numRef>
          </c:val>
          <c:smooth val="0"/>
          <c:extLst>
            <c:ext xmlns:c16="http://schemas.microsoft.com/office/drawing/2014/chart" uri="{C3380CC4-5D6E-409C-BE32-E72D297353CC}">
              <c16:uniqueId val="{00000006-B9DE-4EF1-9CB2-4A66CADA6873}"/>
            </c:ext>
          </c:extLst>
        </c:ser>
        <c:dLbls>
          <c:showLegendKey val="0"/>
          <c:showVal val="0"/>
          <c:showCatName val="0"/>
          <c:showSerName val="0"/>
          <c:showPercent val="0"/>
          <c:showBubbleSize val="0"/>
        </c:dLbls>
        <c:smooth val="0"/>
        <c:axId val="1811319360"/>
        <c:axId val="1811312288"/>
      </c:lineChart>
      <c:catAx>
        <c:axId val="181131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2288"/>
        <c:crosses val="autoZero"/>
        <c:auto val="1"/>
        <c:lblAlgn val="ctr"/>
        <c:lblOffset val="100"/>
        <c:noMultiLvlLbl val="0"/>
      </c:catAx>
      <c:valAx>
        <c:axId val="1811312288"/>
        <c:scaling>
          <c:orientation val="minMax"/>
          <c:max val="100"/>
        </c:scaling>
        <c:delete val="0"/>
        <c:axPos val="l"/>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9360"/>
        <c:crosses val="autoZero"/>
        <c:crossBetween val="between"/>
      </c:valAx>
      <c:spPr>
        <a:noFill/>
        <a:ln w="25400">
          <a:noFill/>
        </a:ln>
        <a:effectLst/>
      </c:spPr>
    </c:plotArea>
    <c:legend>
      <c:legendPos val="r"/>
      <c:legendEntry>
        <c:idx val="0"/>
        <c:delete val="1"/>
      </c:legendEntry>
      <c:legendEntry>
        <c:idx val="1"/>
        <c:delete val="1"/>
      </c:legendEntry>
      <c:legendEntry>
        <c:idx val="2"/>
        <c:delete val="1"/>
      </c:legendEntry>
      <c:legendEntry>
        <c:idx val="3"/>
        <c:delete val="1"/>
      </c:legendEntry>
      <c:legendEntry>
        <c:idx val="4"/>
        <c:delete val="1"/>
      </c:legendEntry>
      <c:legendEntry>
        <c:idx val="6"/>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Entry>
      <c:legendEntry>
        <c:idx val="8"/>
        <c:delete val="1"/>
      </c:legendEntry>
      <c:layout>
        <c:manualLayout>
          <c:xMode val="edge"/>
          <c:yMode val="edge"/>
          <c:x val="0.72765824352110287"/>
          <c:y val="0.11328795115275384"/>
          <c:w val="0.26347026285816472"/>
          <c:h val="0.855800831748497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lgn="ctr" rtl="0" eaLnBrk="1" latinLnBrk="0" hangingPunct="1">
              <a:defRPr lang="en-GB" sz="1800" b="0" i="0" u="none" strike="noStrike" kern="1200" spc="0" baseline="0" dirty="0" smtClean="0">
                <a:solidFill>
                  <a:schemeClr val="tx2"/>
                </a:solidFill>
                <a:effectLst/>
                <a:latin typeface="+mn-lt"/>
                <a:ea typeface="+mn-ea"/>
                <a:cs typeface="+mn-cs"/>
              </a:defRPr>
            </a:pPr>
            <a:r>
              <a:rPr lang="en-GB" sz="1800" b="0" i="0" u="none" strike="noStrike" kern="1200" spc="0" baseline="0" dirty="0">
                <a:solidFill>
                  <a:schemeClr val="tx2"/>
                </a:solidFill>
                <a:effectLst/>
                <a:latin typeface="+mn-lt"/>
                <a:ea typeface="+mn-ea"/>
                <a:cs typeface="+mn-cs"/>
              </a:rPr>
              <a:t>% carrying out none to five or more at risk behaviours</a:t>
            </a:r>
          </a:p>
        </c:rich>
      </c:tx>
      <c:layout>
        <c:manualLayout>
          <c:xMode val="edge"/>
          <c:yMode val="edge"/>
          <c:x val="0.29183331129573276"/>
          <c:y val="4.2132684328085861E-2"/>
        </c:manualLayout>
      </c:layout>
      <c:overlay val="0"/>
    </c:title>
    <c:autoTitleDeleted val="0"/>
    <c:plotArea>
      <c:layout>
        <c:manualLayout>
          <c:layoutTarget val="inner"/>
          <c:xMode val="edge"/>
          <c:yMode val="edge"/>
          <c:x val="0.13214538646277982"/>
          <c:y val="0.15787769339202593"/>
          <c:w val="0.85733301758653158"/>
          <c:h val="0.75576952804212361"/>
        </c:manualLayout>
      </c:layout>
      <c:barChart>
        <c:barDir val="bar"/>
        <c:grouping val="percentStacked"/>
        <c:varyColors val="0"/>
        <c:ser>
          <c:idx val="8"/>
          <c:order val="0"/>
          <c:tx>
            <c:strRef>
              <c:f>Sheet1!$B$1</c:f>
              <c:strCache>
                <c:ptCount val="1"/>
                <c:pt idx="0">
                  <c:v>None</c:v>
                </c:pt>
              </c:strCache>
            </c:strRef>
          </c:tx>
          <c:spPr>
            <a:solidFill>
              <a:srgbClr val="00B050"/>
            </a:solidFill>
            <a:ln w="25527">
              <a:solidFill>
                <a:schemeClr val="bg1"/>
              </a:solidFill>
            </a:ln>
          </c:spPr>
          <c:invertIfNegative val="0"/>
          <c:dLbls>
            <c:numFmt formatCode="#,##0" sourceLinked="0"/>
            <c:spPr>
              <a:noFill/>
              <a:ln w="25527">
                <a:noFill/>
              </a:ln>
            </c:spPr>
            <c:txPr>
              <a:bodyPr/>
              <a:lstStyle/>
              <a:p>
                <a:pPr>
                  <a:defRPr lang="en-IN" sz="1400" b="0" i="0" u="none" strike="noStrike" baseline="0">
                    <a:solidFill>
                      <a:srgbClr val="FFFFFF"/>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Sep '25 (507)</c:v>
                </c:pt>
                <c:pt idx="1">
                  <c:v>Feb '25 (556)</c:v>
                </c:pt>
                <c:pt idx="2">
                  <c:v>Aug '24 (508)</c:v>
                </c:pt>
                <c:pt idx="3">
                  <c:v>Feb '22 (514)</c:v>
                </c:pt>
                <c:pt idx="4">
                  <c:v>Aug '21 (536)</c:v>
                </c:pt>
                <c:pt idx="5">
                  <c:v>Feb '21 (507)</c:v>
                </c:pt>
                <c:pt idx="6">
                  <c:v>Aug '20 (504)</c:v>
                </c:pt>
                <c:pt idx="7">
                  <c:v>Nov '19 (519)</c:v>
                </c:pt>
                <c:pt idx="8">
                  <c:v>Aug '18 (589)</c:v>
                </c:pt>
                <c:pt idx="9">
                  <c:v>Feb '18 (561)</c:v>
                </c:pt>
                <c:pt idx="10">
                  <c:v>Aug '17 (525)</c:v>
                </c:pt>
                <c:pt idx="11">
                  <c:v>Mar '17 (600)</c:v>
                </c:pt>
                <c:pt idx="12">
                  <c:v>Jul '16 (582)</c:v>
                </c:pt>
                <c:pt idx="13">
                  <c:v>Feb '16 (536)</c:v>
                </c:pt>
                <c:pt idx="14">
                  <c:v>July '15 (534)</c:v>
                </c:pt>
                <c:pt idx="15">
                  <c:v>Feb '15 (468)</c:v>
                </c:pt>
                <c:pt idx="16">
                  <c:v>July '14 (560)</c:v>
                </c:pt>
                <c:pt idx="17">
                  <c:v>Feb '14 (606)</c:v>
                </c:pt>
                <c:pt idx="18">
                  <c:v>July '13 (556)</c:v>
                </c:pt>
              </c:strCache>
            </c:strRef>
          </c:cat>
          <c:val>
            <c:numRef>
              <c:f>Sheet1!$B$2:$B$20</c:f>
              <c:numCache>
                <c:formatCode>General</c:formatCode>
                <c:ptCount val="19"/>
                <c:pt idx="0">
                  <c:v>35</c:v>
                </c:pt>
                <c:pt idx="1">
                  <c:v>22</c:v>
                </c:pt>
                <c:pt idx="2">
                  <c:v>27</c:v>
                </c:pt>
                <c:pt idx="3">
                  <c:v>37</c:v>
                </c:pt>
                <c:pt idx="4">
                  <c:v>39</c:v>
                </c:pt>
                <c:pt idx="5">
                  <c:v>27</c:v>
                </c:pt>
                <c:pt idx="6">
                  <c:v>32</c:v>
                </c:pt>
                <c:pt idx="7">
                  <c:v>34</c:v>
                </c:pt>
                <c:pt idx="8">
                  <c:v>30</c:v>
                </c:pt>
                <c:pt idx="9">
                  <c:v>31</c:v>
                </c:pt>
                <c:pt idx="10">
                  <c:v>32</c:v>
                </c:pt>
                <c:pt idx="11">
                  <c:v>34</c:v>
                </c:pt>
                <c:pt idx="12">
                  <c:v>26</c:v>
                </c:pt>
                <c:pt idx="13">
                  <c:v>28</c:v>
                </c:pt>
                <c:pt idx="14">
                  <c:v>22</c:v>
                </c:pt>
                <c:pt idx="15">
                  <c:v>27</c:v>
                </c:pt>
                <c:pt idx="16">
                  <c:v>32</c:v>
                </c:pt>
                <c:pt idx="17">
                  <c:v>21</c:v>
                </c:pt>
                <c:pt idx="18">
                  <c:v>24</c:v>
                </c:pt>
              </c:numCache>
            </c:numRef>
          </c:val>
          <c:extLst>
            <c:ext xmlns:c16="http://schemas.microsoft.com/office/drawing/2014/chart" uri="{C3380CC4-5D6E-409C-BE32-E72D297353CC}">
              <c16:uniqueId val="{00000000-8F73-497F-BDAD-AF77472BD41F}"/>
            </c:ext>
          </c:extLst>
        </c:ser>
        <c:ser>
          <c:idx val="0"/>
          <c:order val="1"/>
          <c:tx>
            <c:strRef>
              <c:f>Sheet1!$C$1</c:f>
              <c:strCache>
                <c:ptCount val="1"/>
                <c:pt idx="0">
                  <c:v>1</c:v>
                </c:pt>
              </c:strCache>
            </c:strRef>
          </c:tx>
          <c:spPr>
            <a:solidFill>
              <a:srgbClr val="92D050"/>
            </a:solidFill>
            <a:ln w="25527">
              <a:solidFill>
                <a:schemeClr val="bg1"/>
              </a:solidFill>
            </a:ln>
          </c:spPr>
          <c:invertIfNegative val="0"/>
          <c:dLbls>
            <c:numFmt formatCode="#,##0" sourceLinked="0"/>
            <c:spPr>
              <a:noFill/>
              <a:ln w="25527">
                <a:noFill/>
              </a:ln>
            </c:spPr>
            <c:txPr>
              <a:bodyPr/>
              <a:lstStyle/>
              <a:p>
                <a:pPr>
                  <a:defRPr lang="en-IN" sz="1400" b="0" i="0" u="none" strike="noStrike" baseline="0">
                    <a:solidFill>
                      <a:srgbClr val="FFFFFF"/>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Sep '25 (507)</c:v>
                </c:pt>
                <c:pt idx="1">
                  <c:v>Feb '25 (556)</c:v>
                </c:pt>
                <c:pt idx="2">
                  <c:v>Aug '24 (508)</c:v>
                </c:pt>
                <c:pt idx="3">
                  <c:v>Feb '22 (514)</c:v>
                </c:pt>
                <c:pt idx="4">
                  <c:v>Aug '21 (536)</c:v>
                </c:pt>
                <c:pt idx="5">
                  <c:v>Feb '21 (507)</c:v>
                </c:pt>
                <c:pt idx="6">
                  <c:v>Aug '20 (504)</c:v>
                </c:pt>
                <c:pt idx="7">
                  <c:v>Nov '19 (519)</c:v>
                </c:pt>
                <c:pt idx="8">
                  <c:v>Aug '18 (589)</c:v>
                </c:pt>
                <c:pt idx="9">
                  <c:v>Feb '18 (561)</c:v>
                </c:pt>
                <c:pt idx="10">
                  <c:v>Aug '17 (525)</c:v>
                </c:pt>
                <c:pt idx="11">
                  <c:v>Mar '17 (600)</c:v>
                </c:pt>
                <c:pt idx="12">
                  <c:v>Jul '16 (582)</c:v>
                </c:pt>
                <c:pt idx="13">
                  <c:v>Feb '16 (536)</c:v>
                </c:pt>
                <c:pt idx="14">
                  <c:v>July '15 (534)</c:v>
                </c:pt>
                <c:pt idx="15">
                  <c:v>Feb '15 (468)</c:v>
                </c:pt>
                <c:pt idx="16">
                  <c:v>July '14 (560)</c:v>
                </c:pt>
                <c:pt idx="17">
                  <c:v>Feb '14 (606)</c:v>
                </c:pt>
                <c:pt idx="18">
                  <c:v>July '13 (556)</c:v>
                </c:pt>
              </c:strCache>
            </c:strRef>
          </c:cat>
          <c:val>
            <c:numRef>
              <c:f>Sheet1!$C$2:$C$20</c:f>
              <c:numCache>
                <c:formatCode>General</c:formatCode>
                <c:ptCount val="19"/>
                <c:pt idx="0">
                  <c:v>14</c:v>
                </c:pt>
                <c:pt idx="1">
                  <c:v>16</c:v>
                </c:pt>
                <c:pt idx="2">
                  <c:v>17</c:v>
                </c:pt>
                <c:pt idx="3">
                  <c:v>18</c:v>
                </c:pt>
                <c:pt idx="4">
                  <c:v>19</c:v>
                </c:pt>
                <c:pt idx="5">
                  <c:v>21</c:v>
                </c:pt>
                <c:pt idx="6">
                  <c:v>18</c:v>
                </c:pt>
                <c:pt idx="7">
                  <c:v>19</c:v>
                </c:pt>
                <c:pt idx="8">
                  <c:v>24</c:v>
                </c:pt>
                <c:pt idx="9">
                  <c:v>18</c:v>
                </c:pt>
                <c:pt idx="10">
                  <c:v>17</c:v>
                </c:pt>
                <c:pt idx="11">
                  <c:v>20</c:v>
                </c:pt>
                <c:pt idx="12">
                  <c:v>18</c:v>
                </c:pt>
                <c:pt idx="13">
                  <c:v>19</c:v>
                </c:pt>
                <c:pt idx="14">
                  <c:v>22</c:v>
                </c:pt>
                <c:pt idx="15">
                  <c:v>23</c:v>
                </c:pt>
                <c:pt idx="16">
                  <c:v>21</c:v>
                </c:pt>
                <c:pt idx="17">
                  <c:v>23</c:v>
                </c:pt>
                <c:pt idx="18">
                  <c:v>23</c:v>
                </c:pt>
              </c:numCache>
            </c:numRef>
          </c:val>
          <c:extLst>
            <c:ext xmlns:c16="http://schemas.microsoft.com/office/drawing/2014/chart" uri="{C3380CC4-5D6E-409C-BE32-E72D297353CC}">
              <c16:uniqueId val="{00000001-8F73-497F-BDAD-AF77472BD41F}"/>
            </c:ext>
          </c:extLst>
        </c:ser>
        <c:ser>
          <c:idx val="1"/>
          <c:order val="2"/>
          <c:tx>
            <c:strRef>
              <c:f>Sheet1!$D$1</c:f>
              <c:strCache>
                <c:ptCount val="1"/>
                <c:pt idx="0">
                  <c:v>2</c:v>
                </c:pt>
              </c:strCache>
            </c:strRef>
          </c:tx>
          <c:spPr>
            <a:solidFill>
              <a:srgbClr val="C6E6A2"/>
            </a:solidFill>
            <a:ln w="25527">
              <a:solidFill>
                <a:schemeClr val="bg1"/>
              </a:solidFill>
            </a:ln>
          </c:spPr>
          <c:invertIfNegative val="0"/>
          <c:dLbls>
            <c:numFmt formatCode="#,##0" sourceLinked="0"/>
            <c:spPr>
              <a:noFill/>
              <a:ln w="25527">
                <a:noFill/>
              </a:ln>
            </c:spPr>
            <c:txPr>
              <a:bodyPr/>
              <a:lstStyle/>
              <a:p>
                <a:pPr>
                  <a:defRPr lang="en-IN" sz="1400" b="0" i="0" u="none" strike="noStrike" baseline="0">
                    <a:solidFill>
                      <a:schemeClr val="tx1">
                        <a:lumMod val="75000"/>
                      </a:schemeClr>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Sep '25 (507)</c:v>
                </c:pt>
                <c:pt idx="1">
                  <c:v>Feb '25 (556)</c:v>
                </c:pt>
                <c:pt idx="2">
                  <c:v>Aug '24 (508)</c:v>
                </c:pt>
                <c:pt idx="3">
                  <c:v>Feb '22 (514)</c:v>
                </c:pt>
                <c:pt idx="4">
                  <c:v>Aug '21 (536)</c:v>
                </c:pt>
                <c:pt idx="5">
                  <c:v>Feb '21 (507)</c:v>
                </c:pt>
                <c:pt idx="6">
                  <c:v>Aug '20 (504)</c:v>
                </c:pt>
                <c:pt idx="7">
                  <c:v>Nov '19 (519)</c:v>
                </c:pt>
                <c:pt idx="8">
                  <c:v>Aug '18 (589)</c:v>
                </c:pt>
                <c:pt idx="9">
                  <c:v>Feb '18 (561)</c:v>
                </c:pt>
                <c:pt idx="10">
                  <c:v>Aug '17 (525)</c:v>
                </c:pt>
                <c:pt idx="11">
                  <c:v>Mar '17 (600)</c:v>
                </c:pt>
                <c:pt idx="12">
                  <c:v>Jul '16 (582)</c:v>
                </c:pt>
                <c:pt idx="13">
                  <c:v>Feb '16 (536)</c:v>
                </c:pt>
                <c:pt idx="14">
                  <c:v>July '15 (534)</c:v>
                </c:pt>
                <c:pt idx="15">
                  <c:v>Feb '15 (468)</c:v>
                </c:pt>
                <c:pt idx="16">
                  <c:v>July '14 (560)</c:v>
                </c:pt>
                <c:pt idx="17">
                  <c:v>Feb '14 (606)</c:v>
                </c:pt>
                <c:pt idx="18">
                  <c:v>July '13 (556)</c:v>
                </c:pt>
              </c:strCache>
            </c:strRef>
          </c:cat>
          <c:val>
            <c:numRef>
              <c:f>Sheet1!$D$2:$D$20</c:f>
              <c:numCache>
                <c:formatCode>General</c:formatCode>
                <c:ptCount val="19"/>
                <c:pt idx="0">
                  <c:v>15</c:v>
                </c:pt>
                <c:pt idx="1">
                  <c:v>19</c:v>
                </c:pt>
                <c:pt idx="2">
                  <c:v>18</c:v>
                </c:pt>
                <c:pt idx="3">
                  <c:v>13</c:v>
                </c:pt>
                <c:pt idx="4">
                  <c:v>16</c:v>
                </c:pt>
                <c:pt idx="5">
                  <c:v>17</c:v>
                </c:pt>
                <c:pt idx="6">
                  <c:v>20</c:v>
                </c:pt>
                <c:pt idx="7">
                  <c:v>16</c:v>
                </c:pt>
                <c:pt idx="8">
                  <c:v>15</c:v>
                </c:pt>
                <c:pt idx="9">
                  <c:v>14</c:v>
                </c:pt>
                <c:pt idx="10">
                  <c:v>16</c:v>
                </c:pt>
                <c:pt idx="11">
                  <c:v>14</c:v>
                </c:pt>
                <c:pt idx="12">
                  <c:v>17</c:v>
                </c:pt>
                <c:pt idx="13">
                  <c:v>15</c:v>
                </c:pt>
                <c:pt idx="14">
                  <c:v>17</c:v>
                </c:pt>
                <c:pt idx="15">
                  <c:v>17</c:v>
                </c:pt>
                <c:pt idx="16">
                  <c:v>15</c:v>
                </c:pt>
                <c:pt idx="17">
                  <c:v>18</c:v>
                </c:pt>
                <c:pt idx="18">
                  <c:v>17</c:v>
                </c:pt>
              </c:numCache>
            </c:numRef>
          </c:val>
          <c:extLst>
            <c:ext xmlns:c16="http://schemas.microsoft.com/office/drawing/2014/chart" uri="{C3380CC4-5D6E-409C-BE32-E72D297353CC}">
              <c16:uniqueId val="{00000002-8F73-497F-BDAD-AF77472BD41F}"/>
            </c:ext>
          </c:extLst>
        </c:ser>
        <c:ser>
          <c:idx val="2"/>
          <c:order val="3"/>
          <c:tx>
            <c:strRef>
              <c:f>Sheet1!$E$1</c:f>
              <c:strCache>
                <c:ptCount val="1"/>
                <c:pt idx="0">
                  <c:v> 3-4</c:v>
                </c:pt>
              </c:strCache>
            </c:strRef>
          </c:tx>
          <c:spPr>
            <a:solidFill>
              <a:srgbClr val="FF1111"/>
            </a:solidFill>
            <a:ln>
              <a:solidFill>
                <a:schemeClr val="bg1"/>
              </a:solidFill>
            </a:ln>
          </c:spPr>
          <c:invertIfNegative val="0"/>
          <c:dLbls>
            <c:numFmt formatCode="#,##0" sourceLinked="0"/>
            <c:spPr>
              <a:noFill/>
              <a:ln>
                <a:noFill/>
              </a:ln>
              <a:effectLst/>
            </c:spPr>
            <c:txPr>
              <a:bodyPr/>
              <a:lstStyle/>
              <a:p>
                <a:pPr>
                  <a:defRPr lang="en-IN"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Sep '25 (507)</c:v>
                </c:pt>
                <c:pt idx="1">
                  <c:v>Feb '25 (556)</c:v>
                </c:pt>
                <c:pt idx="2">
                  <c:v>Aug '24 (508)</c:v>
                </c:pt>
                <c:pt idx="3">
                  <c:v>Feb '22 (514)</c:v>
                </c:pt>
                <c:pt idx="4">
                  <c:v>Aug '21 (536)</c:v>
                </c:pt>
                <c:pt idx="5">
                  <c:v>Feb '21 (507)</c:v>
                </c:pt>
                <c:pt idx="6">
                  <c:v>Aug '20 (504)</c:v>
                </c:pt>
                <c:pt idx="7">
                  <c:v>Nov '19 (519)</c:v>
                </c:pt>
                <c:pt idx="8">
                  <c:v>Aug '18 (589)</c:v>
                </c:pt>
                <c:pt idx="9">
                  <c:v>Feb '18 (561)</c:v>
                </c:pt>
                <c:pt idx="10">
                  <c:v>Aug '17 (525)</c:v>
                </c:pt>
                <c:pt idx="11">
                  <c:v>Mar '17 (600)</c:v>
                </c:pt>
                <c:pt idx="12">
                  <c:v>Jul '16 (582)</c:v>
                </c:pt>
                <c:pt idx="13">
                  <c:v>Feb '16 (536)</c:v>
                </c:pt>
                <c:pt idx="14">
                  <c:v>July '15 (534)</c:v>
                </c:pt>
                <c:pt idx="15">
                  <c:v>Feb '15 (468)</c:v>
                </c:pt>
                <c:pt idx="16">
                  <c:v>July '14 (560)</c:v>
                </c:pt>
                <c:pt idx="17">
                  <c:v>Feb '14 (606)</c:v>
                </c:pt>
                <c:pt idx="18">
                  <c:v>July '13 (556)</c:v>
                </c:pt>
              </c:strCache>
            </c:strRef>
          </c:cat>
          <c:val>
            <c:numRef>
              <c:f>Sheet1!$E$2:$E$20</c:f>
              <c:numCache>
                <c:formatCode>General</c:formatCode>
                <c:ptCount val="19"/>
                <c:pt idx="0">
                  <c:v>22</c:v>
                </c:pt>
                <c:pt idx="1">
                  <c:v>26</c:v>
                </c:pt>
                <c:pt idx="2">
                  <c:v>25</c:v>
                </c:pt>
                <c:pt idx="3">
                  <c:v>19</c:v>
                </c:pt>
                <c:pt idx="4" formatCode="0">
                  <c:v>17</c:v>
                </c:pt>
                <c:pt idx="5" formatCode="0">
                  <c:v>21</c:v>
                </c:pt>
                <c:pt idx="6" formatCode="0">
                  <c:v>22</c:v>
                </c:pt>
                <c:pt idx="7">
                  <c:v>18</c:v>
                </c:pt>
                <c:pt idx="8" formatCode="0">
                  <c:v>18</c:v>
                </c:pt>
                <c:pt idx="9">
                  <c:v>20</c:v>
                </c:pt>
                <c:pt idx="10">
                  <c:v>18</c:v>
                </c:pt>
                <c:pt idx="11">
                  <c:v>20</c:v>
                </c:pt>
                <c:pt idx="12">
                  <c:v>21</c:v>
                </c:pt>
                <c:pt idx="13">
                  <c:v>25</c:v>
                </c:pt>
                <c:pt idx="14">
                  <c:v>21</c:v>
                </c:pt>
                <c:pt idx="15">
                  <c:v>19</c:v>
                </c:pt>
                <c:pt idx="16">
                  <c:v>19</c:v>
                </c:pt>
                <c:pt idx="17">
                  <c:v>23</c:v>
                </c:pt>
                <c:pt idx="18">
                  <c:v>25</c:v>
                </c:pt>
              </c:numCache>
            </c:numRef>
          </c:val>
          <c:extLst>
            <c:ext xmlns:c16="http://schemas.microsoft.com/office/drawing/2014/chart" uri="{C3380CC4-5D6E-409C-BE32-E72D297353CC}">
              <c16:uniqueId val="{00000003-8F73-497F-BDAD-AF77472BD41F}"/>
            </c:ext>
          </c:extLst>
        </c:ser>
        <c:ser>
          <c:idx val="3"/>
          <c:order val="4"/>
          <c:tx>
            <c:strRef>
              <c:f>Sheet1!$F$1</c:f>
              <c:strCache>
                <c:ptCount val="1"/>
                <c:pt idx="0">
                  <c:v>5+</c:v>
                </c:pt>
              </c:strCache>
            </c:strRef>
          </c:tx>
          <c:spPr>
            <a:solidFill>
              <a:srgbClr val="C50017"/>
            </a:solidFill>
            <a:ln>
              <a:solidFill>
                <a:schemeClr val="bg1"/>
              </a:solidFill>
            </a:ln>
          </c:spPr>
          <c:invertIfNegative val="0"/>
          <c:dLbls>
            <c:numFmt formatCode="#,##0" sourceLinked="0"/>
            <c:spPr>
              <a:noFill/>
              <a:ln>
                <a:noFill/>
              </a:ln>
              <a:effectLst/>
            </c:spPr>
            <c:txPr>
              <a:bodyPr/>
              <a:lstStyle/>
              <a:p>
                <a:pPr>
                  <a:defRPr lang="en-IN" sz="1400" b="0">
                    <a:solidFill>
                      <a:schemeClr val="bg1"/>
                    </a:solidFill>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Sheet1!$A$2:$A$20</c:f>
              <c:strCache>
                <c:ptCount val="19"/>
                <c:pt idx="0">
                  <c:v>Sep '25 (507)</c:v>
                </c:pt>
                <c:pt idx="1">
                  <c:v>Feb '25 (556)</c:v>
                </c:pt>
                <c:pt idx="2">
                  <c:v>Aug '24 (508)</c:v>
                </c:pt>
                <c:pt idx="3">
                  <c:v>Feb '22 (514)</c:v>
                </c:pt>
                <c:pt idx="4">
                  <c:v>Aug '21 (536)</c:v>
                </c:pt>
                <c:pt idx="5">
                  <c:v>Feb '21 (507)</c:v>
                </c:pt>
                <c:pt idx="6">
                  <c:v>Aug '20 (504)</c:v>
                </c:pt>
                <c:pt idx="7">
                  <c:v>Nov '19 (519)</c:v>
                </c:pt>
                <c:pt idx="8">
                  <c:v>Aug '18 (589)</c:v>
                </c:pt>
                <c:pt idx="9">
                  <c:v>Feb '18 (561)</c:v>
                </c:pt>
                <c:pt idx="10">
                  <c:v>Aug '17 (525)</c:v>
                </c:pt>
                <c:pt idx="11">
                  <c:v>Mar '17 (600)</c:v>
                </c:pt>
                <c:pt idx="12">
                  <c:v>Jul '16 (582)</c:v>
                </c:pt>
                <c:pt idx="13">
                  <c:v>Feb '16 (536)</c:v>
                </c:pt>
                <c:pt idx="14">
                  <c:v>July '15 (534)</c:v>
                </c:pt>
                <c:pt idx="15">
                  <c:v>Feb '15 (468)</c:v>
                </c:pt>
                <c:pt idx="16">
                  <c:v>July '14 (560)</c:v>
                </c:pt>
                <c:pt idx="17">
                  <c:v>Feb '14 (606)</c:v>
                </c:pt>
                <c:pt idx="18">
                  <c:v>July '13 (556)</c:v>
                </c:pt>
              </c:strCache>
            </c:strRef>
          </c:cat>
          <c:val>
            <c:numRef>
              <c:f>Sheet1!$F$2:$F$20</c:f>
              <c:numCache>
                <c:formatCode>General</c:formatCode>
                <c:ptCount val="19"/>
                <c:pt idx="0">
                  <c:v>14</c:v>
                </c:pt>
                <c:pt idx="1">
                  <c:v>17</c:v>
                </c:pt>
                <c:pt idx="2">
                  <c:v>12</c:v>
                </c:pt>
                <c:pt idx="3">
                  <c:v>12</c:v>
                </c:pt>
                <c:pt idx="4">
                  <c:v>9</c:v>
                </c:pt>
                <c:pt idx="5">
                  <c:v>14</c:v>
                </c:pt>
                <c:pt idx="6">
                  <c:v>7</c:v>
                </c:pt>
                <c:pt idx="7">
                  <c:v>13</c:v>
                </c:pt>
                <c:pt idx="8">
                  <c:v>13</c:v>
                </c:pt>
                <c:pt idx="9">
                  <c:v>17</c:v>
                </c:pt>
                <c:pt idx="10">
                  <c:v>17</c:v>
                </c:pt>
                <c:pt idx="11">
                  <c:v>12</c:v>
                </c:pt>
                <c:pt idx="12">
                  <c:v>18</c:v>
                </c:pt>
                <c:pt idx="13">
                  <c:v>13</c:v>
                </c:pt>
                <c:pt idx="14">
                  <c:v>18</c:v>
                </c:pt>
                <c:pt idx="15">
                  <c:v>14</c:v>
                </c:pt>
                <c:pt idx="16">
                  <c:v>12</c:v>
                </c:pt>
                <c:pt idx="17">
                  <c:v>15</c:v>
                </c:pt>
                <c:pt idx="18">
                  <c:v>12</c:v>
                </c:pt>
              </c:numCache>
            </c:numRef>
          </c:val>
          <c:extLst>
            <c:ext xmlns:c16="http://schemas.microsoft.com/office/drawing/2014/chart" uri="{C3380CC4-5D6E-409C-BE32-E72D297353CC}">
              <c16:uniqueId val="{00000004-8F73-497F-BDAD-AF77472BD41F}"/>
            </c:ext>
          </c:extLst>
        </c:ser>
        <c:dLbls>
          <c:showLegendKey val="0"/>
          <c:showVal val="1"/>
          <c:showCatName val="0"/>
          <c:showSerName val="0"/>
          <c:showPercent val="0"/>
          <c:showBubbleSize val="0"/>
        </c:dLbls>
        <c:gapWidth val="15"/>
        <c:overlap val="100"/>
        <c:axId val="1938954240"/>
        <c:axId val="1938954784"/>
      </c:barChart>
      <c:catAx>
        <c:axId val="1938954240"/>
        <c:scaling>
          <c:orientation val="minMax"/>
        </c:scaling>
        <c:delete val="0"/>
        <c:axPos val="l"/>
        <c:numFmt formatCode="General" sourceLinked="1"/>
        <c:majorTickMark val="none"/>
        <c:minorTickMark val="none"/>
        <c:tickLblPos val="nextTo"/>
        <c:spPr>
          <a:ln w="9572">
            <a:noFill/>
          </a:ln>
        </c:spPr>
        <c:txPr>
          <a:bodyPr rot="0" vert="horz"/>
          <a:lstStyle/>
          <a:p>
            <a:pPr algn="ctr">
              <a:defRPr lang="en-US" sz="1197" b="0" i="0" u="none" strike="noStrike" kern="1200" baseline="0">
                <a:solidFill>
                  <a:schemeClr val="tx1"/>
                </a:solidFill>
                <a:latin typeface="+mn-lt"/>
                <a:ea typeface="+mn-ea"/>
                <a:cs typeface="+mn-cs"/>
              </a:defRPr>
            </a:pPr>
            <a:endParaRPr lang="en-US"/>
          </a:p>
        </c:txPr>
        <c:crossAx val="1938954784"/>
        <c:crosses val="autoZero"/>
        <c:auto val="1"/>
        <c:lblAlgn val="ctr"/>
        <c:lblOffset val="100"/>
        <c:noMultiLvlLbl val="0"/>
      </c:catAx>
      <c:valAx>
        <c:axId val="1938954784"/>
        <c:scaling>
          <c:orientation val="minMax"/>
        </c:scaling>
        <c:delete val="0"/>
        <c:axPos val="b"/>
        <c:numFmt formatCode="0%" sourceLinked="1"/>
        <c:majorTickMark val="none"/>
        <c:minorTickMark val="none"/>
        <c:tickLblPos val="none"/>
        <c:spPr>
          <a:ln w="9572">
            <a:noFill/>
          </a:ln>
        </c:spPr>
        <c:txPr>
          <a:bodyPr/>
          <a:lstStyle/>
          <a:p>
            <a:pPr>
              <a:defRPr lang="en-IN"/>
            </a:pPr>
            <a:endParaRPr lang="en-US"/>
          </a:p>
        </c:txPr>
        <c:crossAx val="1938954240"/>
        <c:crosses val="autoZero"/>
        <c:crossBetween val="between"/>
      </c:valAx>
      <c:spPr>
        <a:noFill/>
      </c:spPr>
    </c:plotArea>
    <c:legend>
      <c:legendPos val="b"/>
      <c:layout>
        <c:manualLayout>
          <c:xMode val="edge"/>
          <c:yMode val="edge"/>
          <c:x val="0.13973693688455621"/>
          <c:y val="0.91870078740157479"/>
          <c:w val="0.70514245348993088"/>
          <c:h val="6.289430462296508E-2"/>
        </c:manualLayout>
      </c:layout>
      <c:overlay val="0"/>
      <c:spPr>
        <a:noFill/>
        <a:ln w="25527">
          <a:noFill/>
        </a:ln>
      </c:spPr>
      <c:txPr>
        <a:bodyPr/>
        <a:lstStyle/>
        <a:p>
          <a:pPr>
            <a:defRPr lang="en-IN" sz="1200" b="0" i="0" u="none" strike="noStrike" baseline="0">
              <a:solidFill>
                <a:schemeClr val="tx1"/>
              </a:solidFill>
              <a:latin typeface="+mn-lt"/>
              <a:ea typeface="Arial"/>
              <a:cs typeface="Arial"/>
            </a:defRPr>
          </a:pPr>
          <a:endParaRPr lang="en-US"/>
        </a:p>
      </c:txPr>
    </c:legend>
    <c:plotVisOnly val="1"/>
    <c:dispBlanksAs val="gap"/>
    <c:showDLblsOverMax val="0"/>
  </c:chart>
  <c:spPr>
    <a:noFill/>
    <a:ln>
      <a:noFill/>
    </a:ln>
  </c:spPr>
  <c:txPr>
    <a:bodyPr/>
    <a:lstStyle/>
    <a:p>
      <a:pPr>
        <a:defRPr sz="1809" b="1" i="0" u="none" strike="noStrike" baseline="0">
          <a:solidFill>
            <a:schemeClr val="tx1"/>
          </a:solidFill>
          <a:latin typeface="Arial"/>
          <a:ea typeface="Arial"/>
          <a:cs typeface="Arial"/>
        </a:defRPr>
      </a:pPr>
      <a:endParaRPr lang="en-US"/>
    </a:p>
  </c:txPr>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lang="en-GB" dirty="0">
                <a:solidFill>
                  <a:schemeClr val="tx1"/>
                </a:solidFill>
              </a:rPr>
              <a:t>% rating speeding behaviours as ‘very serious’</a:t>
            </a:r>
          </a:p>
        </c:rich>
      </c:tx>
      <c:layout>
        <c:manualLayout>
          <c:xMode val="edge"/>
          <c:yMode val="edge"/>
          <c:x val="2.0874489888407517E-2"/>
          <c:y val="3.0911217098748837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1.0854381847996145E-2"/>
          <c:y val="0.15465455000060849"/>
          <c:w val="0.72800828687843777"/>
          <c:h val="0.72362030758541795"/>
        </c:manualLayout>
      </c:layout>
      <c:lineChart>
        <c:grouping val="standard"/>
        <c:varyColors val="0"/>
        <c:ser>
          <c:idx val="0"/>
          <c:order val="0"/>
          <c:tx>
            <c:strRef>
              <c:f>Sheet1!$B$1</c:f>
              <c:strCache>
                <c:ptCount val="1"/>
                <c:pt idx="0">
                  <c:v>Not adjusting speed to country roads</c:v>
                </c:pt>
              </c:strCache>
            </c:strRef>
          </c:tx>
          <c:spPr>
            <a:ln w="28575" cap="rnd">
              <a:solidFill>
                <a:schemeClr val="accent1"/>
              </a:solidFill>
              <a:round/>
            </a:ln>
            <a:effectLst/>
          </c:spPr>
          <c:marker>
            <c:symbol val="none"/>
          </c:marker>
          <c:dLbls>
            <c:dLbl>
              <c:idx val="0"/>
              <c:layout>
                <c:manualLayout>
                  <c:x val="-4.2073108353294315E-2"/>
                  <c:y val="-1.124044258136326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23F-4110-B264-A3E4E664C836}"/>
                </c:ext>
              </c:extLst>
            </c:dLbl>
            <c:dLbl>
              <c:idx val="1"/>
              <c:delete val="1"/>
              <c:extLst>
                <c:ext xmlns:c15="http://schemas.microsoft.com/office/drawing/2012/chart" uri="{CE6537A1-D6FC-4f65-9D91-7224C49458BB}"/>
                <c:ext xmlns:c16="http://schemas.microsoft.com/office/drawing/2014/chart" uri="{C3380CC4-5D6E-409C-BE32-E72D297353CC}">
                  <c16:uniqueId val="{00000000-4760-45D7-9656-A788D071B47D}"/>
                </c:ext>
              </c:extLst>
            </c:dLbl>
            <c:dLbl>
              <c:idx val="2"/>
              <c:delete val="1"/>
              <c:extLst>
                <c:ext xmlns:c15="http://schemas.microsoft.com/office/drawing/2012/chart" uri="{CE6537A1-D6FC-4f65-9D91-7224C49458BB}"/>
                <c:ext xmlns:c16="http://schemas.microsoft.com/office/drawing/2014/chart" uri="{C3380CC4-5D6E-409C-BE32-E72D297353CC}">
                  <c16:uniqueId val="{00000001-4760-45D7-9656-A788D071B47D}"/>
                </c:ext>
              </c:extLst>
            </c:dLbl>
            <c:dLbl>
              <c:idx val="3"/>
              <c:delete val="1"/>
              <c:extLst>
                <c:ext xmlns:c15="http://schemas.microsoft.com/office/drawing/2012/chart" uri="{CE6537A1-D6FC-4f65-9D91-7224C49458BB}"/>
                <c:ext xmlns:c16="http://schemas.microsoft.com/office/drawing/2014/chart" uri="{C3380CC4-5D6E-409C-BE32-E72D297353CC}">
                  <c16:uniqueId val="{00000002-4760-45D7-9656-A788D071B47D}"/>
                </c:ext>
              </c:extLst>
            </c:dLbl>
            <c:dLbl>
              <c:idx val="4"/>
              <c:delete val="1"/>
              <c:extLst>
                <c:ext xmlns:c15="http://schemas.microsoft.com/office/drawing/2012/chart" uri="{CE6537A1-D6FC-4f65-9D91-7224C49458BB}"/>
                <c:ext xmlns:c16="http://schemas.microsoft.com/office/drawing/2014/chart" uri="{C3380CC4-5D6E-409C-BE32-E72D297353CC}">
                  <c16:uniqueId val="{00000003-4760-45D7-9656-A788D071B47D}"/>
                </c:ext>
              </c:extLst>
            </c:dLbl>
            <c:dLbl>
              <c:idx val="5"/>
              <c:delete val="1"/>
              <c:extLst>
                <c:ext xmlns:c15="http://schemas.microsoft.com/office/drawing/2012/chart" uri="{CE6537A1-D6FC-4f65-9D91-7224C49458BB}"/>
                <c:ext xmlns:c16="http://schemas.microsoft.com/office/drawing/2014/chart" uri="{C3380CC4-5D6E-409C-BE32-E72D297353CC}">
                  <c16:uniqueId val="{00000004-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05-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06-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07-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08-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09-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0A-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0B-4760-45D7-9656-A788D071B47D}"/>
                </c:ext>
              </c:extLst>
            </c:dLbl>
            <c:dLbl>
              <c:idx val="13"/>
              <c:layout>
                <c:manualLayout>
                  <c:x val="-1.1048464510438637E-2"/>
                  <c:y val="-1.209741569391478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D7A-47BB-B789-C20D177408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July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Sheet1!$B$2:$B$15</c:f>
              <c:numCache>
                <c:formatCode>General</c:formatCode>
                <c:ptCount val="14"/>
                <c:pt idx="0">
                  <c:v>63</c:v>
                </c:pt>
                <c:pt idx="1">
                  <c:v>62</c:v>
                </c:pt>
                <c:pt idx="2">
                  <c:v>63</c:v>
                </c:pt>
                <c:pt idx="3">
                  <c:v>69</c:v>
                </c:pt>
                <c:pt idx="4" formatCode="0">
                  <c:v>61</c:v>
                </c:pt>
                <c:pt idx="5" formatCode="0">
                  <c:v>66</c:v>
                </c:pt>
                <c:pt idx="6" formatCode="0">
                  <c:v>64</c:v>
                </c:pt>
                <c:pt idx="7" formatCode="0">
                  <c:v>50</c:v>
                </c:pt>
                <c:pt idx="8" formatCode="0">
                  <c:v>57</c:v>
                </c:pt>
                <c:pt idx="9" formatCode="0">
                  <c:v>49</c:v>
                </c:pt>
                <c:pt idx="10" formatCode="0">
                  <c:v>49</c:v>
                </c:pt>
                <c:pt idx="11" formatCode="0">
                  <c:v>59</c:v>
                </c:pt>
                <c:pt idx="12" formatCode="0">
                  <c:v>54</c:v>
                </c:pt>
                <c:pt idx="13" formatCode="0">
                  <c:v>55</c:v>
                </c:pt>
              </c:numCache>
            </c:numRef>
          </c:val>
          <c:smooth val="0"/>
          <c:extLst>
            <c:ext xmlns:c16="http://schemas.microsoft.com/office/drawing/2014/chart" uri="{C3380CC4-5D6E-409C-BE32-E72D297353CC}">
              <c16:uniqueId val="{0000000C-4760-45D7-9656-A788D071B47D}"/>
            </c:ext>
          </c:extLst>
        </c:ser>
        <c:ser>
          <c:idx val="1"/>
          <c:order val="1"/>
          <c:tx>
            <c:strRef>
              <c:f>Sheet1!$C$1</c:f>
              <c:strCache>
                <c:ptCount val="1"/>
                <c:pt idx="0">
                  <c:v>Driving at +10 mph in cities or towns</c:v>
                </c:pt>
              </c:strCache>
            </c:strRef>
          </c:tx>
          <c:spPr>
            <a:ln w="28575" cap="rnd">
              <a:solidFill>
                <a:schemeClr val="accent2"/>
              </a:solidFill>
              <a:round/>
            </a:ln>
            <a:effectLst/>
          </c:spPr>
          <c:marker>
            <c:symbol val="none"/>
          </c:marker>
          <c:dLbls>
            <c:dLbl>
              <c:idx val="1"/>
              <c:layout>
                <c:manualLayout>
                  <c:x val="-3.4609405188283454E-2"/>
                  <c:y val="-1.7717636984596389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5F5B-4656-8B05-68D641787096}"/>
                </c:ext>
              </c:extLst>
            </c:dLbl>
            <c:dLbl>
              <c:idx val="2"/>
              <c:delete val="1"/>
              <c:extLst>
                <c:ext xmlns:c15="http://schemas.microsoft.com/office/drawing/2012/chart" uri="{CE6537A1-D6FC-4f65-9D91-7224C49458BB}"/>
                <c:ext xmlns:c16="http://schemas.microsoft.com/office/drawing/2014/chart" uri="{C3380CC4-5D6E-409C-BE32-E72D297353CC}">
                  <c16:uniqueId val="{00000000-7162-4406-8C3A-84B241C399E2}"/>
                </c:ext>
              </c:extLst>
            </c:dLbl>
            <c:dLbl>
              <c:idx val="3"/>
              <c:delete val="1"/>
              <c:extLst>
                <c:ext xmlns:c15="http://schemas.microsoft.com/office/drawing/2012/chart" uri="{CE6537A1-D6FC-4f65-9D91-7224C49458BB}"/>
                <c:ext xmlns:c16="http://schemas.microsoft.com/office/drawing/2014/chart" uri="{C3380CC4-5D6E-409C-BE32-E72D297353CC}">
                  <c16:uniqueId val="{00000001-7162-4406-8C3A-84B241C399E2}"/>
                </c:ext>
              </c:extLst>
            </c:dLbl>
            <c:dLbl>
              <c:idx val="4"/>
              <c:delete val="1"/>
              <c:extLst>
                <c:ext xmlns:c15="http://schemas.microsoft.com/office/drawing/2012/chart" uri="{CE6537A1-D6FC-4f65-9D91-7224C49458BB}"/>
                <c:ext xmlns:c16="http://schemas.microsoft.com/office/drawing/2014/chart" uri="{C3380CC4-5D6E-409C-BE32-E72D297353CC}">
                  <c16:uniqueId val="{00000002-7162-4406-8C3A-84B241C399E2}"/>
                </c:ext>
              </c:extLst>
            </c:dLbl>
            <c:dLbl>
              <c:idx val="5"/>
              <c:delete val="1"/>
              <c:extLst>
                <c:ext xmlns:c15="http://schemas.microsoft.com/office/drawing/2012/chart" uri="{CE6537A1-D6FC-4f65-9D91-7224C49458BB}"/>
                <c:ext xmlns:c16="http://schemas.microsoft.com/office/drawing/2014/chart" uri="{C3380CC4-5D6E-409C-BE32-E72D297353CC}">
                  <c16:uniqueId val="{00000003-7162-4406-8C3A-84B241C399E2}"/>
                </c:ext>
              </c:extLst>
            </c:dLbl>
            <c:dLbl>
              <c:idx val="6"/>
              <c:delete val="1"/>
              <c:extLst>
                <c:ext xmlns:c15="http://schemas.microsoft.com/office/drawing/2012/chart" uri="{CE6537A1-D6FC-4f65-9D91-7224C49458BB}"/>
                <c:ext xmlns:c16="http://schemas.microsoft.com/office/drawing/2014/chart" uri="{C3380CC4-5D6E-409C-BE32-E72D297353CC}">
                  <c16:uniqueId val="{00000000-823F-4110-B264-A3E4E664C836}"/>
                </c:ext>
              </c:extLst>
            </c:dLbl>
            <c:dLbl>
              <c:idx val="7"/>
              <c:delete val="1"/>
              <c:extLst>
                <c:ext xmlns:c15="http://schemas.microsoft.com/office/drawing/2012/chart" uri="{CE6537A1-D6FC-4f65-9D91-7224C49458BB}"/>
                <c:ext xmlns:c16="http://schemas.microsoft.com/office/drawing/2014/chart" uri="{C3380CC4-5D6E-409C-BE32-E72D297353CC}">
                  <c16:uniqueId val="{0000000D-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0E-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0F-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10-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11-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01-9DD7-469F-BB46-CBA072BDC112}"/>
                </c:ext>
              </c:extLst>
            </c:dLbl>
            <c:dLbl>
              <c:idx val="13"/>
              <c:layout>
                <c:manualLayout>
                  <c:x val="-1.1048464510438637E-2"/>
                  <c:y val="1.0383469468811643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ED7A-47BB-B789-C20D177408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July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Sheet1!$C$2:$C$15</c:f>
              <c:numCache>
                <c:formatCode>General</c:formatCode>
                <c:ptCount val="14"/>
                <c:pt idx="1">
                  <c:v>64</c:v>
                </c:pt>
                <c:pt idx="2">
                  <c:v>60</c:v>
                </c:pt>
                <c:pt idx="3">
                  <c:v>66</c:v>
                </c:pt>
                <c:pt idx="4" formatCode="0">
                  <c:v>68</c:v>
                </c:pt>
                <c:pt idx="5" formatCode="0">
                  <c:v>69</c:v>
                </c:pt>
                <c:pt idx="6" formatCode="0">
                  <c:v>57</c:v>
                </c:pt>
                <c:pt idx="7" formatCode="0">
                  <c:v>58</c:v>
                </c:pt>
                <c:pt idx="8" formatCode="0">
                  <c:v>65</c:v>
                </c:pt>
                <c:pt idx="9" formatCode="0">
                  <c:v>55</c:v>
                </c:pt>
                <c:pt idx="10" formatCode="0">
                  <c:v>54</c:v>
                </c:pt>
                <c:pt idx="11" formatCode="0">
                  <c:v>54</c:v>
                </c:pt>
                <c:pt idx="12" formatCode="0">
                  <c:v>53</c:v>
                </c:pt>
                <c:pt idx="13" formatCode="0">
                  <c:v>51</c:v>
                </c:pt>
              </c:numCache>
            </c:numRef>
          </c:val>
          <c:smooth val="0"/>
          <c:extLst>
            <c:ext xmlns:c16="http://schemas.microsoft.com/office/drawing/2014/chart" uri="{C3380CC4-5D6E-409C-BE32-E72D297353CC}">
              <c16:uniqueId val="{00000012-4760-45D7-9656-A788D071B47D}"/>
            </c:ext>
          </c:extLst>
        </c:ser>
        <c:ser>
          <c:idx val="2"/>
          <c:order val="2"/>
          <c:tx>
            <c:strRef>
              <c:f>Sheet1!$D$1</c:f>
              <c:strCache>
                <c:ptCount val="1"/>
                <c:pt idx="0">
                  <c:v>Speeding up through amber</c:v>
                </c:pt>
              </c:strCache>
            </c:strRef>
          </c:tx>
          <c:spPr>
            <a:ln w="28575" cap="rnd">
              <a:solidFill>
                <a:schemeClr val="accent3"/>
              </a:solidFill>
              <a:round/>
            </a:ln>
            <a:effectLst/>
          </c:spPr>
          <c:marker>
            <c:symbol val="none"/>
          </c:marker>
          <c:dLbls>
            <c:dLbl>
              <c:idx val="0"/>
              <c:layout>
                <c:manualLayout>
                  <c:x val="-3.8707259685030783E-2"/>
                  <c:y val="-2.810110645340803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7162-4406-8C3A-84B241C399E2}"/>
                </c:ext>
              </c:extLst>
            </c:dLbl>
            <c:dLbl>
              <c:idx val="1"/>
              <c:delete val="1"/>
              <c:extLst>
                <c:ext xmlns:c15="http://schemas.microsoft.com/office/drawing/2012/chart" uri="{CE6537A1-D6FC-4f65-9D91-7224C49458BB}"/>
                <c:ext xmlns:c16="http://schemas.microsoft.com/office/drawing/2014/chart" uri="{C3380CC4-5D6E-409C-BE32-E72D297353CC}">
                  <c16:uniqueId val="{00000005-7162-4406-8C3A-84B241C399E2}"/>
                </c:ext>
              </c:extLst>
            </c:dLbl>
            <c:dLbl>
              <c:idx val="2"/>
              <c:delete val="1"/>
              <c:extLst>
                <c:ext xmlns:c15="http://schemas.microsoft.com/office/drawing/2012/chart" uri="{CE6537A1-D6FC-4f65-9D91-7224C49458BB}"/>
                <c:ext xmlns:c16="http://schemas.microsoft.com/office/drawing/2014/chart" uri="{C3380CC4-5D6E-409C-BE32-E72D297353CC}">
                  <c16:uniqueId val="{00000006-7162-4406-8C3A-84B241C399E2}"/>
                </c:ext>
              </c:extLst>
            </c:dLbl>
            <c:dLbl>
              <c:idx val="3"/>
              <c:delete val="1"/>
              <c:extLst>
                <c:ext xmlns:c15="http://schemas.microsoft.com/office/drawing/2012/chart" uri="{CE6537A1-D6FC-4f65-9D91-7224C49458BB}"/>
                <c:ext xmlns:c16="http://schemas.microsoft.com/office/drawing/2014/chart" uri="{C3380CC4-5D6E-409C-BE32-E72D297353CC}">
                  <c16:uniqueId val="{00000007-7162-4406-8C3A-84B241C399E2}"/>
                </c:ext>
              </c:extLst>
            </c:dLbl>
            <c:dLbl>
              <c:idx val="4"/>
              <c:delete val="1"/>
              <c:extLst>
                <c:ext xmlns:c15="http://schemas.microsoft.com/office/drawing/2012/chart" uri="{CE6537A1-D6FC-4f65-9D91-7224C49458BB}"/>
                <c:ext xmlns:c16="http://schemas.microsoft.com/office/drawing/2014/chart" uri="{C3380CC4-5D6E-409C-BE32-E72D297353CC}">
                  <c16:uniqueId val="{00000007-823F-4110-B264-A3E4E664C836}"/>
                </c:ext>
              </c:extLst>
            </c:dLbl>
            <c:dLbl>
              <c:idx val="5"/>
              <c:delete val="1"/>
              <c:extLst>
                <c:ext xmlns:c15="http://schemas.microsoft.com/office/drawing/2012/chart" uri="{CE6537A1-D6FC-4f65-9D91-7224C49458BB}"/>
                <c:ext xmlns:c16="http://schemas.microsoft.com/office/drawing/2014/chart" uri="{C3380CC4-5D6E-409C-BE32-E72D297353CC}">
                  <c16:uniqueId val="{00000013-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14-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15-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16-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17-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18-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19-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1A-4760-45D7-9656-A788D071B47D}"/>
                </c:ext>
              </c:extLst>
            </c:dLbl>
            <c:dLbl>
              <c:idx val="13"/>
              <c:layout>
                <c:manualLayout>
                  <c:x val="-1.1048464510438637E-2"/>
                  <c:y val="-1.490752633925558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D7A-47BB-B789-C20D177408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July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Sheet1!$D$2:$D$15</c:f>
              <c:numCache>
                <c:formatCode>General</c:formatCode>
                <c:ptCount val="14"/>
                <c:pt idx="0">
                  <c:v>42</c:v>
                </c:pt>
                <c:pt idx="1">
                  <c:v>42</c:v>
                </c:pt>
                <c:pt idx="2">
                  <c:v>47</c:v>
                </c:pt>
                <c:pt idx="3">
                  <c:v>47</c:v>
                </c:pt>
                <c:pt idx="4" formatCode="0">
                  <c:v>47</c:v>
                </c:pt>
                <c:pt idx="5" formatCode="0">
                  <c:v>47</c:v>
                </c:pt>
                <c:pt idx="6" formatCode="0">
                  <c:v>40</c:v>
                </c:pt>
                <c:pt idx="7">
                  <c:v>39</c:v>
                </c:pt>
                <c:pt idx="8">
                  <c:v>41</c:v>
                </c:pt>
                <c:pt idx="9">
                  <c:v>41</c:v>
                </c:pt>
                <c:pt idx="10">
                  <c:v>39</c:v>
                </c:pt>
                <c:pt idx="11">
                  <c:v>39</c:v>
                </c:pt>
                <c:pt idx="12">
                  <c:v>37</c:v>
                </c:pt>
                <c:pt idx="13">
                  <c:v>34</c:v>
                </c:pt>
              </c:numCache>
            </c:numRef>
          </c:val>
          <c:smooth val="0"/>
          <c:extLst>
            <c:ext xmlns:c16="http://schemas.microsoft.com/office/drawing/2014/chart" uri="{C3380CC4-5D6E-409C-BE32-E72D297353CC}">
              <c16:uniqueId val="{0000001B-4760-45D7-9656-A788D071B47D}"/>
            </c:ext>
          </c:extLst>
        </c:ser>
        <c:ser>
          <c:idx val="3"/>
          <c:order val="3"/>
          <c:tx>
            <c:strRef>
              <c:f>Sheet1!$E$1</c:f>
              <c:strCache>
                <c:ptCount val="1"/>
                <c:pt idx="0">
                  <c:v>Driving at +10 mph on motorways</c:v>
                </c:pt>
              </c:strCache>
            </c:strRef>
          </c:tx>
          <c:spPr>
            <a:ln w="28575" cap="rnd">
              <a:solidFill>
                <a:schemeClr val="accent4"/>
              </a:solidFill>
              <a:round/>
            </a:ln>
            <a:effectLst/>
          </c:spPr>
          <c:marker>
            <c:symbol val="none"/>
          </c:marker>
          <c:dLbls>
            <c:dLbl>
              <c:idx val="0"/>
              <c:layout>
                <c:manualLayout>
                  <c:x val="-4.0390184019162556E-2"/>
                  <c:y val="0"/>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23F-4110-B264-A3E4E664C836}"/>
                </c:ext>
              </c:extLst>
            </c:dLbl>
            <c:dLbl>
              <c:idx val="1"/>
              <c:delete val="1"/>
              <c:extLst>
                <c:ext xmlns:c15="http://schemas.microsoft.com/office/drawing/2012/chart" uri="{CE6537A1-D6FC-4f65-9D91-7224C49458BB}"/>
                <c:ext xmlns:c16="http://schemas.microsoft.com/office/drawing/2014/chart" uri="{C3380CC4-5D6E-409C-BE32-E72D297353CC}">
                  <c16:uniqueId val="{0000001C-4760-45D7-9656-A788D071B47D}"/>
                </c:ext>
              </c:extLst>
            </c:dLbl>
            <c:dLbl>
              <c:idx val="2"/>
              <c:delete val="1"/>
              <c:extLst>
                <c:ext xmlns:c15="http://schemas.microsoft.com/office/drawing/2012/chart" uri="{CE6537A1-D6FC-4f65-9D91-7224C49458BB}"/>
                <c:ext xmlns:c16="http://schemas.microsoft.com/office/drawing/2014/chart" uri="{C3380CC4-5D6E-409C-BE32-E72D297353CC}">
                  <c16:uniqueId val="{0000001D-4760-45D7-9656-A788D071B47D}"/>
                </c:ext>
              </c:extLst>
            </c:dLbl>
            <c:dLbl>
              <c:idx val="3"/>
              <c:delete val="1"/>
              <c:extLst>
                <c:ext xmlns:c15="http://schemas.microsoft.com/office/drawing/2012/chart" uri="{CE6537A1-D6FC-4f65-9D91-7224C49458BB}"/>
                <c:ext xmlns:c16="http://schemas.microsoft.com/office/drawing/2014/chart" uri="{C3380CC4-5D6E-409C-BE32-E72D297353CC}">
                  <c16:uniqueId val="{0000001E-4760-45D7-9656-A788D071B47D}"/>
                </c:ext>
              </c:extLst>
            </c:dLbl>
            <c:dLbl>
              <c:idx val="4"/>
              <c:delete val="1"/>
              <c:extLst>
                <c:ext xmlns:c15="http://schemas.microsoft.com/office/drawing/2012/chart" uri="{CE6537A1-D6FC-4f65-9D91-7224C49458BB}"/>
                <c:ext xmlns:c16="http://schemas.microsoft.com/office/drawing/2014/chart" uri="{C3380CC4-5D6E-409C-BE32-E72D297353CC}">
                  <c16:uniqueId val="{0000001F-4760-45D7-9656-A788D071B47D}"/>
                </c:ext>
              </c:extLst>
            </c:dLbl>
            <c:dLbl>
              <c:idx val="5"/>
              <c:delete val="1"/>
              <c:extLst>
                <c:ext xmlns:c15="http://schemas.microsoft.com/office/drawing/2012/chart" uri="{CE6537A1-D6FC-4f65-9D91-7224C49458BB}"/>
                <c:ext xmlns:c16="http://schemas.microsoft.com/office/drawing/2014/chart" uri="{C3380CC4-5D6E-409C-BE32-E72D297353CC}">
                  <c16:uniqueId val="{00000020-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21-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22-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23-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24-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25-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26-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27-4760-45D7-9656-A788D071B47D}"/>
                </c:ext>
              </c:extLst>
            </c:dLbl>
            <c:dLbl>
              <c:idx val="13"/>
              <c:layout>
                <c:manualLayout>
                  <c:x val="-1.1048464510438637E-2"/>
                  <c:y val="1.953137532789130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D7A-47BB-B789-C20D177408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July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Sheet1!$E$2:$E$15</c:f>
              <c:numCache>
                <c:formatCode>General</c:formatCode>
                <c:ptCount val="14"/>
                <c:pt idx="0">
                  <c:v>27</c:v>
                </c:pt>
                <c:pt idx="1">
                  <c:v>31</c:v>
                </c:pt>
                <c:pt idx="2">
                  <c:v>31</c:v>
                </c:pt>
                <c:pt idx="3">
                  <c:v>35</c:v>
                </c:pt>
                <c:pt idx="4">
                  <c:v>32</c:v>
                </c:pt>
                <c:pt idx="5">
                  <c:v>39</c:v>
                </c:pt>
                <c:pt idx="6">
                  <c:v>29</c:v>
                </c:pt>
                <c:pt idx="7">
                  <c:v>30</c:v>
                </c:pt>
                <c:pt idx="8">
                  <c:v>32</c:v>
                </c:pt>
                <c:pt idx="9">
                  <c:v>31</c:v>
                </c:pt>
                <c:pt idx="10">
                  <c:v>28</c:v>
                </c:pt>
                <c:pt idx="11">
                  <c:v>25</c:v>
                </c:pt>
                <c:pt idx="12">
                  <c:v>33</c:v>
                </c:pt>
                <c:pt idx="13">
                  <c:v>30</c:v>
                </c:pt>
              </c:numCache>
            </c:numRef>
          </c:val>
          <c:smooth val="0"/>
          <c:extLst>
            <c:ext xmlns:c16="http://schemas.microsoft.com/office/drawing/2014/chart" uri="{C3380CC4-5D6E-409C-BE32-E72D297353CC}">
              <c16:uniqueId val="{00000028-4760-45D7-9656-A788D071B47D}"/>
            </c:ext>
          </c:extLst>
        </c:ser>
        <c:ser>
          <c:idx val="4"/>
          <c:order val="4"/>
          <c:tx>
            <c:strRef>
              <c:f>Sheet1!$F$1</c:f>
              <c:strCache>
                <c:ptCount val="1"/>
                <c:pt idx="0">
                  <c:v>Driving at +5 mph in cities and towns</c:v>
                </c:pt>
              </c:strCache>
            </c:strRef>
          </c:tx>
          <c:spPr>
            <a:ln w="28575" cap="rnd">
              <a:solidFill>
                <a:schemeClr val="accent5"/>
              </a:solidFill>
              <a:round/>
            </a:ln>
            <a:effectLst/>
          </c:spPr>
          <c:marker>
            <c:symbol val="none"/>
          </c:marker>
          <c:dLbls>
            <c:dLbl>
              <c:idx val="0"/>
              <c:layout>
                <c:manualLayout>
                  <c:x val="-3.702433535089901E-2"/>
                  <c:y val="-2.81011064534090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23F-4110-B264-A3E4E664C836}"/>
                </c:ext>
              </c:extLst>
            </c:dLbl>
            <c:dLbl>
              <c:idx val="1"/>
              <c:delete val="1"/>
              <c:extLst>
                <c:ext xmlns:c15="http://schemas.microsoft.com/office/drawing/2012/chart" uri="{CE6537A1-D6FC-4f65-9D91-7224C49458BB}"/>
                <c:ext xmlns:c16="http://schemas.microsoft.com/office/drawing/2014/chart" uri="{C3380CC4-5D6E-409C-BE32-E72D297353CC}">
                  <c16:uniqueId val="{00000029-4760-45D7-9656-A788D071B47D}"/>
                </c:ext>
              </c:extLst>
            </c:dLbl>
            <c:dLbl>
              <c:idx val="2"/>
              <c:delete val="1"/>
              <c:extLst>
                <c:ext xmlns:c15="http://schemas.microsoft.com/office/drawing/2012/chart" uri="{CE6537A1-D6FC-4f65-9D91-7224C49458BB}"/>
                <c:ext xmlns:c16="http://schemas.microsoft.com/office/drawing/2014/chart" uri="{C3380CC4-5D6E-409C-BE32-E72D297353CC}">
                  <c16:uniqueId val="{0000002A-4760-45D7-9656-A788D071B47D}"/>
                </c:ext>
              </c:extLst>
            </c:dLbl>
            <c:dLbl>
              <c:idx val="3"/>
              <c:delete val="1"/>
              <c:extLst>
                <c:ext xmlns:c15="http://schemas.microsoft.com/office/drawing/2012/chart" uri="{CE6537A1-D6FC-4f65-9D91-7224C49458BB}"/>
                <c:ext xmlns:c16="http://schemas.microsoft.com/office/drawing/2014/chart" uri="{C3380CC4-5D6E-409C-BE32-E72D297353CC}">
                  <c16:uniqueId val="{0000002B-4760-45D7-9656-A788D071B47D}"/>
                </c:ext>
              </c:extLst>
            </c:dLbl>
            <c:dLbl>
              <c:idx val="4"/>
              <c:delete val="1"/>
              <c:extLst>
                <c:ext xmlns:c15="http://schemas.microsoft.com/office/drawing/2012/chart" uri="{CE6537A1-D6FC-4f65-9D91-7224C49458BB}"/>
                <c:ext xmlns:c16="http://schemas.microsoft.com/office/drawing/2014/chart" uri="{C3380CC4-5D6E-409C-BE32-E72D297353CC}">
                  <c16:uniqueId val="{0000002C-4760-45D7-9656-A788D071B47D}"/>
                </c:ext>
              </c:extLst>
            </c:dLbl>
            <c:dLbl>
              <c:idx val="5"/>
              <c:delete val="1"/>
              <c:extLst>
                <c:ext xmlns:c15="http://schemas.microsoft.com/office/drawing/2012/chart" uri="{CE6537A1-D6FC-4f65-9D91-7224C49458BB}"/>
                <c:ext xmlns:c16="http://schemas.microsoft.com/office/drawing/2014/chart" uri="{C3380CC4-5D6E-409C-BE32-E72D297353CC}">
                  <c16:uniqueId val="{0000002D-4760-45D7-9656-A788D071B47D}"/>
                </c:ext>
              </c:extLst>
            </c:dLbl>
            <c:dLbl>
              <c:idx val="6"/>
              <c:delete val="1"/>
              <c:extLst>
                <c:ext xmlns:c15="http://schemas.microsoft.com/office/drawing/2012/chart" uri="{CE6537A1-D6FC-4f65-9D91-7224C49458BB}"/>
                <c:ext xmlns:c16="http://schemas.microsoft.com/office/drawing/2014/chart" uri="{C3380CC4-5D6E-409C-BE32-E72D297353CC}">
                  <c16:uniqueId val="{0000002E-4760-45D7-9656-A788D071B47D}"/>
                </c:ext>
              </c:extLst>
            </c:dLbl>
            <c:dLbl>
              <c:idx val="7"/>
              <c:delete val="1"/>
              <c:extLst>
                <c:ext xmlns:c15="http://schemas.microsoft.com/office/drawing/2012/chart" uri="{CE6537A1-D6FC-4f65-9D91-7224C49458BB}"/>
                <c:ext xmlns:c16="http://schemas.microsoft.com/office/drawing/2014/chart" uri="{C3380CC4-5D6E-409C-BE32-E72D297353CC}">
                  <c16:uniqueId val="{0000002F-4760-45D7-9656-A788D071B47D}"/>
                </c:ext>
              </c:extLst>
            </c:dLbl>
            <c:dLbl>
              <c:idx val="8"/>
              <c:delete val="1"/>
              <c:extLst>
                <c:ext xmlns:c15="http://schemas.microsoft.com/office/drawing/2012/chart" uri="{CE6537A1-D6FC-4f65-9D91-7224C49458BB}"/>
                <c:ext xmlns:c16="http://schemas.microsoft.com/office/drawing/2014/chart" uri="{C3380CC4-5D6E-409C-BE32-E72D297353CC}">
                  <c16:uniqueId val="{00000030-4760-45D7-9656-A788D071B47D}"/>
                </c:ext>
              </c:extLst>
            </c:dLbl>
            <c:dLbl>
              <c:idx val="9"/>
              <c:delete val="1"/>
              <c:extLst>
                <c:ext xmlns:c15="http://schemas.microsoft.com/office/drawing/2012/chart" uri="{CE6537A1-D6FC-4f65-9D91-7224C49458BB}"/>
                <c:ext xmlns:c16="http://schemas.microsoft.com/office/drawing/2014/chart" uri="{C3380CC4-5D6E-409C-BE32-E72D297353CC}">
                  <c16:uniqueId val="{00000031-4760-45D7-9656-A788D071B47D}"/>
                </c:ext>
              </c:extLst>
            </c:dLbl>
            <c:dLbl>
              <c:idx val="10"/>
              <c:delete val="1"/>
              <c:extLst>
                <c:ext xmlns:c15="http://schemas.microsoft.com/office/drawing/2012/chart" uri="{CE6537A1-D6FC-4f65-9D91-7224C49458BB}"/>
                <c:ext xmlns:c16="http://schemas.microsoft.com/office/drawing/2014/chart" uri="{C3380CC4-5D6E-409C-BE32-E72D297353CC}">
                  <c16:uniqueId val="{00000032-4760-45D7-9656-A788D071B47D}"/>
                </c:ext>
              </c:extLst>
            </c:dLbl>
            <c:dLbl>
              <c:idx val="11"/>
              <c:delete val="1"/>
              <c:extLst>
                <c:ext xmlns:c15="http://schemas.microsoft.com/office/drawing/2012/chart" uri="{CE6537A1-D6FC-4f65-9D91-7224C49458BB}"/>
                <c:ext xmlns:c16="http://schemas.microsoft.com/office/drawing/2014/chart" uri="{C3380CC4-5D6E-409C-BE32-E72D297353CC}">
                  <c16:uniqueId val="{00000033-4760-45D7-9656-A788D071B47D}"/>
                </c:ext>
              </c:extLst>
            </c:dLbl>
            <c:dLbl>
              <c:idx val="12"/>
              <c:delete val="1"/>
              <c:extLst>
                <c:ext xmlns:c15="http://schemas.microsoft.com/office/drawing/2012/chart" uri="{CE6537A1-D6FC-4f65-9D91-7224C49458BB}"/>
                <c:ext xmlns:c16="http://schemas.microsoft.com/office/drawing/2014/chart" uri="{C3380CC4-5D6E-409C-BE32-E72D297353CC}">
                  <c16:uniqueId val="{00000034-4760-45D7-9656-A788D071B47D}"/>
                </c:ext>
              </c:extLst>
            </c:dLbl>
            <c:dLbl>
              <c:idx val="13"/>
              <c:layout>
                <c:manualLayout>
                  <c:x val="-1.1048464510438637E-2"/>
                  <c:y val="1.9531375327891307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D7A-47BB-B789-C20D1774089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Feb '16</c:v>
                </c:pt>
                <c:pt idx="1">
                  <c:v>July '16</c:v>
                </c:pt>
                <c:pt idx="2">
                  <c:v>Mar '17</c:v>
                </c:pt>
                <c:pt idx="3">
                  <c:v>Aug '17</c:v>
                </c:pt>
                <c:pt idx="4">
                  <c:v>Feb '18</c:v>
                </c:pt>
                <c:pt idx="5">
                  <c:v>Aug '18</c:v>
                </c:pt>
                <c:pt idx="6">
                  <c:v>Nov '19</c:v>
                </c:pt>
                <c:pt idx="7">
                  <c:v>Aug '20</c:v>
                </c:pt>
                <c:pt idx="8">
                  <c:v>Feb '21</c:v>
                </c:pt>
                <c:pt idx="9">
                  <c:v>Aug '21</c:v>
                </c:pt>
                <c:pt idx="10">
                  <c:v>Feb '22</c:v>
                </c:pt>
                <c:pt idx="11">
                  <c:v>Aug '24</c:v>
                </c:pt>
                <c:pt idx="12">
                  <c:v>Feb '25</c:v>
                </c:pt>
                <c:pt idx="13">
                  <c:v>Sep '25</c:v>
                </c:pt>
              </c:strCache>
            </c:strRef>
          </c:cat>
          <c:val>
            <c:numRef>
              <c:f>Sheet1!$F$2:$F$15</c:f>
              <c:numCache>
                <c:formatCode>General</c:formatCode>
                <c:ptCount val="14"/>
                <c:pt idx="0">
                  <c:v>22</c:v>
                </c:pt>
                <c:pt idx="1">
                  <c:v>23</c:v>
                </c:pt>
                <c:pt idx="2">
                  <c:v>27</c:v>
                </c:pt>
                <c:pt idx="3">
                  <c:v>27</c:v>
                </c:pt>
                <c:pt idx="4">
                  <c:v>27</c:v>
                </c:pt>
                <c:pt idx="5">
                  <c:v>30</c:v>
                </c:pt>
                <c:pt idx="6">
                  <c:v>26</c:v>
                </c:pt>
                <c:pt idx="7">
                  <c:v>26</c:v>
                </c:pt>
                <c:pt idx="8">
                  <c:v>27</c:v>
                </c:pt>
                <c:pt idx="9">
                  <c:v>25</c:v>
                </c:pt>
                <c:pt idx="10">
                  <c:v>23</c:v>
                </c:pt>
                <c:pt idx="11">
                  <c:v>20</c:v>
                </c:pt>
                <c:pt idx="12">
                  <c:v>21</c:v>
                </c:pt>
                <c:pt idx="13">
                  <c:v>22</c:v>
                </c:pt>
              </c:numCache>
            </c:numRef>
          </c:val>
          <c:smooth val="0"/>
          <c:extLst>
            <c:ext xmlns:c16="http://schemas.microsoft.com/office/drawing/2014/chart" uri="{C3380CC4-5D6E-409C-BE32-E72D297353CC}">
              <c16:uniqueId val="{00000035-4760-45D7-9656-A788D071B47D}"/>
            </c:ext>
          </c:extLst>
        </c:ser>
        <c:dLbls>
          <c:dLblPos val="t"/>
          <c:showLegendKey val="0"/>
          <c:showVal val="1"/>
          <c:showCatName val="0"/>
          <c:showSerName val="0"/>
          <c:showPercent val="0"/>
          <c:showBubbleSize val="0"/>
        </c:dLbls>
        <c:smooth val="0"/>
        <c:axId val="1922313568"/>
        <c:axId val="1922327712"/>
      </c:lineChart>
      <c:catAx>
        <c:axId val="19223135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crossAx val="1922327712"/>
        <c:crosses val="autoZero"/>
        <c:auto val="1"/>
        <c:lblAlgn val="ctr"/>
        <c:lblOffset val="100"/>
        <c:noMultiLvlLbl val="0"/>
      </c:catAx>
      <c:valAx>
        <c:axId val="1922327712"/>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922313568"/>
        <c:crosses val="autoZero"/>
        <c:crossBetween val="between"/>
      </c:valAx>
      <c:spPr>
        <a:noFill/>
        <a:ln>
          <a:noFill/>
        </a:ln>
        <a:effectLst/>
      </c:spPr>
    </c:plotArea>
    <c:legend>
      <c:legendPos val="r"/>
      <c:layout>
        <c:manualLayout>
          <c:xMode val="edge"/>
          <c:yMode val="edge"/>
          <c:x val="0.79702064086818758"/>
          <c:y val="0.12518025089641424"/>
          <c:w val="0.19967963481337031"/>
          <c:h val="0.7877063190980208"/>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92521471361179"/>
          <c:y val="2.9098547009775405E-2"/>
          <c:w val="0.40845071040004977"/>
          <c:h val="0.93972476565463292"/>
        </c:manualLayout>
      </c:layout>
      <c:barChart>
        <c:barDir val="bar"/>
        <c:grouping val="clustered"/>
        <c:varyColors val="0"/>
        <c:ser>
          <c:idx val="0"/>
          <c:order val="0"/>
          <c:tx>
            <c:strRef>
              <c:f>Sheet1!$B$1</c:f>
              <c:strCache>
                <c:ptCount val="1"/>
                <c:pt idx="0">
                  <c:v>Sep '25</c:v>
                </c:pt>
              </c:strCache>
            </c:strRef>
          </c:tx>
          <c:spPr>
            <a:solidFill>
              <a:schemeClr val="accent1"/>
            </a:solidFill>
            <a:ln>
              <a:noFill/>
            </a:ln>
            <a:effectLst/>
          </c:spPr>
          <c:invertIfNegative val="0"/>
          <c:dPt>
            <c:idx val="6"/>
            <c:invertIfNegative val="0"/>
            <c:bubble3D val="0"/>
            <c:spPr>
              <a:solidFill>
                <a:schemeClr val="accent2"/>
              </a:solidFill>
              <a:ln>
                <a:noFill/>
              </a:ln>
              <a:effectLst/>
            </c:spPr>
            <c:extLst>
              <c:ext xmlns:c16="http://schemas.microsoft.com/office/drawing/2014/chart" uri="{C3380CC4-5D6E-409C-BE32-E72D297353CC}">
                <c16:uniqueId val="{00000001-A39B-4DD7-8543-FE830446736C}"/>
              </c:ext>
            </c:extLst>
          </c:dPt>
          <c:dPt>
            <c:idx val="8"/>
            <c:invertIfNegative val="0"/>
            <c:bubble3D val="0"/>
            <c:spPr>
              <a:solidFill>
                <a:schemeClr val="accent2"/>
              </a:solidFill>
              <a:ln>
                <a:noFill/>
              </a:ln>
              <a:effectLst/>
            </c:spPr>
            <c:extLst>
              <c:ext xmlns:c16="http://schemas.microsoft.com/office/drawing/2014/chart" uri="{C3380CC4-5D6E-409C-BE32-E72D297353CC}">
                <c16:uniqueId val="{00000003-2108-469A-BF3D-BEE246A2B34B}"/>
              </c:ext>
            </c:extLst>
          </c:dPt>
          <c:dPt>
            <c:idx val="9"/>
            <c:invertIfNegative val="0"/>
            <c:bubble3D val="0"/>
            <c:spPr>
              <a:solidFill>
                <a:schemeClr val="accent2"/>
              </a:solidFill>
              <a:ln>
                <a:noFill/>
              </a:ln>
              <a:effectLst/>
            </c:spPr>
            <c:extLst>
              <c:ext xmlns:c16="http://schemas.microsoft.com/office/drawing/2014/chart" uri="{C3380CC4-5D6E-409C-BE32-E72D297353CC}">
                <c16:uniqueId val="{00000007-6B66-4846-AC77-70BA3403293D}"/>
              </c:ext>
            </c:extLst>
          </c:dPt>
          <c:dPt>
            <c:idx val="10"/>
            <c:invertIfNegative val="0"/>
            <c:bubble3D val="0"/>
            <c:spPr>
              <a:solidFill>
                <a:schemeClr val="accent2"/>
              </a:solidFill>
              <a:ln>
                <a:noFill/>
              </a:ln>
              <a:effectLst/>
            </c:spPr>
            <c:extLst>
              <c:ext xmlns:c16="http://schemas.microsoft.com/office/drawing/2014/chart" uri="{C3380CC4-5D6E-409C-BE32-E72D297353CC}">
                <c16:uniqueId val="{00000009-6B66-4846-AC77-70BA3403293D}"/>
              </c:ext>
            </c:extLst>
          </c:dPt>
          <c:dPt>
            <c:idx val="11"/>
            <c:invertIfNegative val="0"/>
            <c:bubble3D val="0"/>
            <c:spPr>
              <a:solidFill>
                <a:schemeClr val="accent2"/>
              </a:solidFill>
              <a:ln>
                <a:noFill/>
              </a:ln>
              <a:effectLst/>
            </c:spPr>
            <c:extLst>
              <c:ext xmlns:c16="http://schemas.microsoft.com/office/drawing/2014/chart" uri="{C3380CC4-5D6E-409C-BE32-E72D297353CC}">
                <c16:uniqueId val="{0000000B-6B66-4846-AC77-70BA3403293D}"/>
              </c:ext>
            </c:extLst>
          </c:dPt>
          <c:dLbls>
            <c:spPr>
              <a:noFill/>
              <a:ln>
                <a:noFill/>
              </a:ln>
              <a:effectLst/>
            </c:spPr>
            <c:txPr>
              <a:bodyPr rot="0" spcFirstLastPara="1" vertOverflow="ellipsis" vert="horz" wrap="square" anchor="ctr" anchorCtr="1"/>
              <a:lstStyle/>
              <a:p>
                <a:pPr>
                  <a:defRPr lang="en-GB" sz="1400" b="0" i="0" u="none" strike="noStrike" kern="1200" baseline="0">
                    <a:solidFill>
                      <a:schemeClr val="tx1"/>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Sheet1!$A$2:$A$14</c:f>
              <c:strCache>
                <c:ptCount val="13"/>
                <c:pt idx="0">
                  <c:v>Driving under influence of drugs</c:v>
                </c:pt>
                <c:pt idx="1">
                  <c:v>Drinking/driving over the limit</c:v>
                </c:pt>
                <c:pt idx="2">
                  <c:v>Using hand held mobile</c:v>
                </c:pt>
                <c:pt idx="3">
                  <c:v>Not wearing seatbelt </c:v>
                </c:pt>
                <c:pt idx="4">
                  <c:v>Not looking out for motorcyclists/bikes at junctions</c:v>
                </c:pt>
                <c:pt idx="5">
                  <c:v>Driving when tired</c:v>
                </c:pt>
                <c:pt idx="6">
                  <c:v>Not adjusting speed to country roads</c:v>
                </c:pt>
                <c:pt idx="7">
                  <c:v>Being distracted by something/someone</c:v>
                </c:pt>
                <c:pt idx="8">
                  <c:v>Driving + 10 mph in cities/towns</c:v>
                </c:pt>
                <c:pt idx="9">
                  <c:v>Speeding up through amber</c:v>
                </c:pt>
                <c:pt idx="10">
                  <c:v>Driving + 10 mph on motorways</c:v>
                </c:pt>
                <c:pt idx="11">
                  <c:v>Driving + 5 mph in cities/towns</c:v>
                </c:pt>
                <c:pt idx="12">
                  <c:v>Parking on pavements</c:v>
                </c:pt>
              </c:strCache>
            </c:strRef>
          </c:cat>
          <c:val>
            <c:numRef>
              <c:f>Sheet1!$B$2:$B$14</c:f>
              <c:numCache>
                <c:formatCode>0%</c:formatCode>
                <c:ptCount val="13"/>
                <c:pt idx="0">
                  <c:v>0.88</c:v>
                </c:pt>
                <c:pt idx="1">
                  <c:v>0.87</c:v>
                </c:pt>
                <c:pt idx="2">
                  <c:v>0.75</c:v>
                </c:pt>
                <c:pt idx="3">
                  <c:v>0.69</c:v>
                </c:pt>
                <c:pt idx="4">
                  <c:v>0.67</c:v>
                </c:pt>
                <c:pt idx="5">
                  <c:v>0.55000000000000004</c:v>
                </c:pt>
                <c:pt idx="6">
                  <c:v>0.55000000000000004</c:v>
                </c:pt>
                <c:pt idx="7">
                  <c:v>0.54</c:v>
                </c:pt>
                <c:pt idx="8">
                  <c:v>0.51</c:v>
                </c:pt>
                <c:pt idx="9">
                  <c:v>0.34</c:v>
                </c:pt>
                <c:pt idx="10">
                  <c:v>0.3</c:v>
                </c:pt>
                <c:pt idx="11">
                  <c:v>0.22</c:v>
                </c:pt>
                <c:pt idx="12">
                  <c:v>0.21</c:v>
                </c:pt>
              </c:numCache>
            </c:numRef>
          </c:val>
          <c:extLst>
            <c:ext xmlns:c16="http://schemas.microsoft.com/office/drawing/2014/chart" uri="{C3380CC4-5D6E-409C-BE32-E72D297353CC}">
              <c16:uniqueId val="{0000000C-6B66-4846-AC77-70BA3403293D}"/>
            </c:ext>
          </c:extLst>
        </c:ser>
        <c:dLbls>
          <c:dLblPos val="outEnd"/>
          <c:showLegendKey val="0"/>
          <c:showVal val="1"/>
          <c:showCatName val="0"/>
          <c:showSerName val="0"/>
          <c:showPercent val="0"/>
          <c:showBubbleSize val="0"/>
        </c:dLbls>
        <c:gapWidth val="182"/>
        <c:axId val="1922321184"/>
        <c:axId val="1922315200"/>
      </c:barChart>
      <c:catAx>
        <c:axId val="192232118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lgn="r">
              <a:defRPr lang="en-GB" sz="1100" b="0" i="0" u="none" strike="noStrike" kern="1200" baseline="0">
                <a:solidFill>
                  <a:schemeClr val="tx1"/>
                </a:solidFill>
                <a:latin typeface="+mn-lt"/>
                <a:ea typeface="+mn-ea"/>
                <a:cs typeface="+mn-cs"/>
              </a:defRPr>
            </a:pPr>
            <a:endParaRPr lang="en-US"/>
          </a:p>
        </c:txPr>
        <c:crossAx val="1922315200"/>
        <c:crosses val="autoZero"/>
        <c:auto val="1"/>
        <c:lblAlgn val="ctr"/>
        <c:lblOffset val="100"/>
        <c:noMultiLvlLbl val="0"/>
      </c:catAx>
      <c:valAx>
        <c:axId val="1922315200"/>
        <c:scaling>
          <c:orientation val="minMax"/>
        </c:scaling>
        <c:delete val="1"/>
        <c:axPos val="t"/>
        <c:numFmt formatCode="0%" sourceLinked="1"/>
        <c:majorTickMark val="out"/>
        <c:minorTickMark val="none"/>
        <c:tickLblPos val="nextTo"/>
        <c:crossAx val="1922321184"/>
        <c:crosses val="autoZero"/>
        <c:crossBetween val="between"/>
      </c:valAx>
      <c:spPr>
        <a:noFill/>
        <a:ln>
          <a:noFill/>
        </a:ln>
        <a:effectLst/>
      </c:spPr>
    </c:plotArea>
    <c:plotVisOnly val="1"/>
    <c:dispBlanksAs val="gap"/>
    <c:showDLblsOverMax val="0"/>
  </c:chart>
  <c:spPr>
    <a:noFill/>
    <a:ln>
      <a:noFill/>
    </a:ln>
    <a:effectLst/>
  </c:spPr>
  <c:txPr>
    <a:bodyPr/>
    <a:lstStyle/>
    <a:p>
      <a:pPr algn="ctr">
        <a:defRPr lang="en-GB" sz="1400" b="0" i="0" u="none" strike="noStrike" kern="1200" baseline="0">
          <a:solidFill>
            <a:schemeClr val="tx1"/>
          </a:solidFill>
          <a:latin typeface="+mn-lt"/>
          <a:ea typeface="+mn-ea"/>
          <a:cs typeface="+mn-cs"/>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r>
              <a:rPr kumimoji="0" lang="en-GB" sz="1800" b="0" i="0" u="none" strike="noStrike" kern="1200" cap="none" spc="0" normalizeH="0" baseline="0" noProof="0" dirty="0">
                <a:ln>
                  <a:noFill/>
                </a:ln>
                <a:solidFill>
                  <a:schemeClr val="tx1"/>
                </a:solidFill>
                <a:effectLst/>
                <a:uLnTx/>
                <a:uFillTx/>
                <a:latin typeface="Calibri" panose="020F0502020204030204"/>
                <a:ea typeface="+mn-ea"/>
                <a:cs typeface="+mn-cs"/>
              </a:rPr>
              <a:t>Agreement with statements about 20mph speed limits (%)</a:t>
            </a:r>
          </a:p>
        </c:rich>
      </c:tx>
      <c:layout>
        <c:manualLayout>
          <c:xMode val="edge"/>
          <c:yMode val="edge"/>
          <c:x val="0.17097804991590401"/>
          <c:y val="2.5290995808067231E-2"/>
        </c:manualLayout>
      </c:layout>
      <c:overlay val="0"/>
      <c:spPr>
        <a:noFill/>
        <a:ln>
          <a:noFill/>
        </a:ln>
        <a:effectLst/>
      </c:spPr>
      <c:txPr>
        <a:bodyPr rot="0" spcFirstLastPara="1" vertOverflow="ellipsis" vert="horz" wrap="square" anchor="ctr" anchorCtr="1"/>
        <a:lstStyle/>
        <a:p>
          <a:pPr>
            <a:defRPr sz="1862"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4.0824137659060074E-2"/>
          <c:y val="0.12374333290185965"/>
          <c:w val="0.70342485789548526"/>
          <c:h val="0.75453152468416684"/>
        </c:manualLayout>
      </c:layout>
      <c:lineChart>
        <c:grouping val="standard"/>
        <c:varyColors val="0"/>
        <c:ser>
          <c:idx val="0"/>
          <c:order val="0"/>
          <c:tx>
            <c:strRef>
              <c:f>Sheet1!$B$1</c:f>
              <c:strCache>
                <c:ptCount val="1"/>
                <c:pt idx="0">
                  <c:v>It is important to always adhere to 20 mph speed limits </c:v>
                </c:pt>
              </c:strCache>
            </c:strRef>
          </c:tx>
          <c:spPr>
            <a:ln w="28575" cap="rnd">
              <a:solidFill>
                <a:schemeClr val="accent1"/>
              </a:solidFill>
              <a:round/>
            </a:ln>
            <a:effectLst/>
          </c:spPr>
          <c:marker>
            <c:symbol val="none"/>
          </c:marker>
          <c:dLbls>
            <c:dLbl>
              <c:idx val="0"/>
              <c:layout>
                <c:manualLayout>
                  <c:x val="-2.6511714574572309E-2"/>
                  <c:y val="-5.62022129068160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00-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01-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02-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03-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04-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04-9AA5-448B-84BE-224686514037}"/>
                </c:ext>
              </c:extLst>
            </c:dLbl>
            <c:dLbl>
              <c:idx val="7"/>
              <c:layout>
                <c:manualLayout>
                  <c:x val="5.01371829202029E-4"/>
                  <c:y val="-9.2873050485739791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2BE5-4DC5-BD7F-DEA7B3D789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Nov '19</c:v>
                </c:pt>
                <c:pt idx="1">
                  <c:v>Aug '20</c:v>
                </c:pt>
                <c:pt idx="2">
                  <c:v>Feb '21</c:v>
                </c:pt>
                <c:pt idx="3">
                  <c:v>Aug '21</c:v>
                </c:pt>
                <c:pt idx="4">
                  <c:v>Feb '22</c:v>
                </c:pt>
                <c:pt idx="5">
                  <c:v>Aug '24</c:v>
                </c:pt>
                <c:pt idx="6">
                  <c:v>Feb '25</c:v>
                </c:pt>
                <c:pt idx="7">
                  <c:v>Sep '25</c:v>
                </c:pt>
              </c:strCache>
            </c:strRef>
          </c:cat>
          <c:val>
            <c:numRef>
              <c:f>Sheet1!$B$2:$B$9</c:f>
              <c:numCache>
                <c:formatCode>0</c:formatCode>
                <c:ptCount val="8"/>
                <c:pt idx="0">
                  <c:v>90</c:v>
                </c:pt>
                <c:pt idx="1">
                  <c:v>79</c:v>
                </c:pt>
                <c:pt idx="2">
                  <c:v>84</c:v>
                </c:pt>
                <c:pt idx="3">
                  <c:v>75</c:v>
                </c:pt>
                <c:pt idx="4">
                  <c:v>80</c:v>
                </c:pt>
                <c:pt idx="5">
                  <c:v>79</c:v>
                </c:pt>
                <c:pt idx="6">
                  <c:v>78</c:v>
                </c:pt>
                <c:pt idx="7">
                  <c:v>80</c:v>
                </c:pt>
              </c:numCache>
            </c:numRef>
          </c:val>
          <c:smooth val="0"/>
          <c:extLst>
            <c:ext xmlns:c16="http://schemas.microsoft.com/office/drawing/2014/chart" uri="{C3380CC4-5D6E-409C-BE32-E72D297353CC}">
              <c16:uniqueId val="{00000012-ED36-4FA4-B0CA-C28713721E9D}"/>
            </c:ext>
          </c:extLst>
        </c:ser>
        <c:ser>
          <c:idx val="1"/>
          <c:order val="1"/>
          <c:tx>
            <c:strRef>
              <c:f>Sheet1!$C$1</c:f>
              <c:strCache>
                <c:ptCount val="1"/>
                <c:pt idx="0">
                  <c:v>20 mph speed limits help to reduce collisions</c:v>
                </c:pt>
              </c:strCache>
            </c:strRef>
          </c:tx>
          <c:spPr>
            <a:ln w="28575" cap="rnd">
              <a:solidFill>
                <a:schemeClr val="accent2"/>
              </a:solidFill>
              <a:round/>
            </a:ln>
            <a:effectLst/>
          </c:spPr>
          <c:marker>
            <c:symbol val="none"/>
          </c:marker>
          <c:dLbls>
            <c:dLbl>
              <c:idx val="0"/>
              <c:layout>
                <c:manualLayout>
                  <c:x val="-2.6511714574572309E-2"/>
                  <c:y val="1.967077451738562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A58D-41AB-80AC-E61F5066F42B}"/>
                </c:ext>
              </c:extLst>
            </c:dLbl>
            <c:dLbl>
              <c:idx val="1"/>
              <c:delete val="1"/>
              <c:extLst>
                <c:ext xmlns:c15="http://schemas.microsoft.com/office/drawing/2012/chart" uri="{CE6537A1-D6FC-4f65-9D91-7224C49458BB}"/>
                <c:ext xmlns:c16="http://schemas.microsoft.com/office/drawing/2014/chart" uri="{C3380CC4-5D6E-409C-BE32-E72D297353CC}">
                  <c16:uniqueId val="{00000001-A58D-41AB-80AC-E61F5066F42B}"/>
                </c:ext>
              </c:extLst>
            </c:dLbl>
            <c:dLbl>
              <c:idx val="2"/>
              <c:delete val="1"/>
              <c:extLst>
                <c:ext xmlns:c15="http://schemas.microsoft.com/office/drawing/2012/chart" uri="{CE6537A1-D6FC-4f65-9D91-7224C49458BB}"/>
                <c:ext xmlns:c16="http://schemas.microsoft.com/office/drawing/2014/chart" uri="{C3380CC4-5D6E-409C-BE32-E72D297353CC}">
                  <c16:uniqueId val="{00000002-A58D-41AB-80AC-E61F5066F42B}"/>
                </c:ext>
              </c:extLst>
            </c:dLbl>
            <c:dLbl>
              <c:idx val="3"/>
              <c:delete val="1"/>
              <c:extLst>
                <c:ext xmlns:c15="http://schemas.microsoft.com/office/drawing/2012/chart" uri="{CE6537A1-D6FC-4f65-9D91-7224C49458BB}"/>
                <c:ext xmlns:c16="http://schemas.microsoft.com/office/drawing/2014/chart" uri="{C3380CC4-5D6E-409C-BE32-E72D297353CC}">
                  <c16:uniqueId val="{00000003-A58D-41AB-80AC-E61F5066F42B}"/>
                </c:ext>
              </c:extLst>
            </c:dLbl>
            <c:dLbl>
              <c:idx val="4"/>
              <c:delete val="1"/>
              <c:extLst>
                <c:ext xmlns:c15="http://schemas.microsoft.com/office/drawing/2012/chart" uri="{CE6537A1-D6FC-4f65-9D91-7224C49458BB}"/>
                <c:ext xmlns:c16="http://schemas.microsoft.com/office/drawing/2014/chart" uri="{C3380CC4-5D6E-409C-BE32-E72D297353CC}">
                  <c16:uniqueId val="{00000004-A58D-41AB-80AC-E61F5066F42B}"/>
                </c:ext>
              </c:extLst>
            </c:dLbl>
            <c:dLbl>
              <c:idx val="5"/>
              <c:delete val="1"/>
              <c:extLst>
                <c:ext xmlns:c15="http://schemas.microsoft.com/office/drawing/2012/chart" uri="{CE6537A1-D6FC-4f65-9D91-7224C49458BB}"/>
                <c:ext xmlns:c16="http://schemas.microsoft.com/office/drawing/2014/chart" uri="{C3380CC4-5D6E-409C-BE32-E72D297353CC}">
                  <c16:uniqueId val="{00000005-A58D-41AB-80AC-E61F5066F42B}"/>
                </c:ext>
              </c:extLst>
            </c:dLbl>
            <c:dLbl>
              <c:idx val="6"/>
              <c:delete val="1"/>
              <c:extLst>
                <c:ext xmlns:c15="http://schemas.microsoft.com/office/drawing/2012/chart" uri="{CE6537A1-D6FC-4f65-9D91-7224C49458BB}"/>
                <c:ext xmlns:c16="http://schemas.microsoft.com/office/drawing/2014/chart" uri="{C3380CC4-5D6E-409C-BE32-E72D297353CC}">
                  <c16:uniqueId val="{00000003-9AA5-448B-84BE-224686514037}"/>
                </c:ext>
              </c:extLst>
            </c:dLbl>
            <c:dLbl>
              <c:idx val="7"/>
              <c:layout>
                <c:manualLayout>
                  <c:x val="-1.8039946555433036E-3"/>
                  <c:y val="-6.4771944032331764E-3"/>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BE5-4DC5-BD7F-DEA7B3D789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Nov '19</c:v>
                </c:pt>
                <c:pt idx="1">
                  <c:v>Aug '20</c:v>
                </c:pt>
                <c:pt idx="2">
                  <c:v>Feb '21</c:v>
                </c:pt>
                <c:pt idx="3">
                  <c:v>Aug '21</c:v>
                </c:pt>
                <c:pt idx="4">
                  <c:v>Feb '22</c:v>
                </c:pt>
                <c:pt idx="5">
                  <c:v>Aug '24</c:v>
                </c:pt>
                <c:pt idx="6">
                  <c:v>Feb '25</c:v>
                </c:pt>
                <c:pt idx="7">
                  <c:v>Sep '25</c:v>
                </c:pt>
              </c:strCache>
            </c:strRef>
          </c:cat>
          <c:val>
            <c:numRef>
              <c:f>Sheet1!$C$2:$C$9</c:f>
              <c:numCache>
                <c:formatCode>0</c:formatCode>
                <c:ptCount val="8"/>
                <c:pt idx="0">
                  <c:v>80</c:v>
                </c:pt>
                <c:pt idx="1">
                  <c:v>70</c:v>
                </c:pt>
                <c:pt idx="2">
                  <c:v>74</c:v>
                </c:pt>
                <c:pt idx="3">
                  <c:v>68</c:v>
                </c:pt>
                <c:pt idx="4">
                  <c:v>69</c:v>
                </c:pt>
                <c:pt idx="5">
                  <c:v>69</c:v>
                </c:pt>
                <c:pt idx="6">
                  <c:v>65</c:v>
                </c:pt>
                <c:pt idx="7">
                  <c:v>66</c:v>
                </c:pt>
              </c:numCache>
            </c:numRef>
          </c:val>
          <c:smooth val="0"/>
          <c:extLst>
            <c:ext xmlns:c16="http://schemas.microsoft.com/office/drawing/2014/chart" uri="{C3380CC4-5D6E-409C-BE32-E72D297353CC}">
              <c16:uniqueId val="{0000001E-ED36-4FA4-B0CA-C28713721E9D}"/>
            </c:ext>
          </c:extLst>
        </c:ser>
        <c:ser>
          <c:idx val="2"/>
          <c:order val="2"/>
          <c:tx>
            <c:strRef>
              <c:f>Sheet1!$D$1</c:f>
              <c:strCache>
                <c:ptCount val="1"/>
                <c:pt idx="0">
                  <c:v>Introducing a 20 mph speed limit makes communities better places for people to walk, wheel and cycle</c:v>
                </c:pt>
              </c:strCache>
            </c:strRef>
          </c:tx>
          <c:spPr>
            <a:ln w="28575" cap="rnd">
              <a:solidFill>
                <a:schemeClr val="accent3"/>
              </a:solidFill>
              <a:round/>
            </a:ln>
            <a:effectLst/>
          </c:spPr>
          <c:marker>
            <c:symbol val="none"/>
          </c:marker>
          <c:dLbls>
            <c:dLbl>
              <c:idx val="0"/>
              <c:layout>
                <c:manualLayout>
                  <c:x val="-2.6511714574572309E-2"/>
                  <c:y val="-2.248088516272642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58D-41AB-80AC-E61F5066F42B}"/>
                </c:ext>
              </c:extLst>
            </c:dLbl>
            <c:dLbl>
              <c:idx val="1"/>
              <c:delete val="1"/>
              <c:extLst>
                <c:ext xmlns:c15="http://schemas.microsoft.com/office/drawing/2012/chart" uri="{CE6537A1-D6FC-4f65-9D91-7224C49458BB}"/>
                <c:ext xmlns:c16="http://schemas.microsoft.com/office/drawing/2014/chart" uri="{C3380CC4-5D6E-409C-BE32-E72D297353CC}">
                  <c16:uniqueId val="{00000007-A58D-41AB-80AC-E61F5066F42B}"/>
                </c:ext>
              </c:extLst>
            </c:dLbl>
            <c:dLbl>
              <c:idx val="2"/>
              <c:delete val="1"/>
              <c:extLst>
                <c:ext xmlns:c15="http://schemas.microsoft.com/office/drawing/2012/chart" uri="{CE6537A1-D6FC-4f65-9D91-7224C49458BB}"/>
                <c:ext xmlns:c16="http://schemas.microsoft.com/office/drawing/2014/chart" uri="{C3380CC4-5D6E-409C-BE32-E72D297353CC}">
                  <c16:uniqueId val="{00000008-A58D-41AB-80AC-E61F5066F42B}"/>
                </c:ext>
              </c:extLst>
            </c:dLbl>
            <c:dLbl>
              <c:idx val="3"/>
              <c:delete val="1"/>
              <c:extLst>
                <c:ext xmlns:c15="http://schemas.microsoft.com/office/drawing/2012/chart" uri="{CE6537A1-D6FC-4f65-9D91-7224C49458BB}"/>
                <c:ext xmlns:c16="http://schemas.microsoft.com/office/drawing/2014/chart" uri="{C3380CC4-5D6E-409C-BE32-E72D297353CC}">
                  <c16:uniqueId val="{00000009-A58D-41AB-80AC-E61F5066F42B}"/>
                </c:ext>
              </c:extLst>
            </c:dLbl>
            <c:dLbl>
              <c:idx val="4"/>
              <c:delete val="1"/>
              <c:extLst>
                <c:ext xmlns:c15="http://schemas.microsoft.com/office/drawing/2012/chart" uri="{CE6537A1-D6FC-4f65-9D91-7224C49458BB}"/>
                <c:ext xmlns:c16="http://schemas.microsoft.com/office/drawing/2014/chart" uri="{C3380CC4-5D6E-409C-BE32-E72D297353CC}">
                  <c16:uniqueId val="{0000000A-A58D-41AB-80AC-E61F5066F42B}"/>
                </c:ext>
              </c:extLst>
            </c:dLbl>
            <c:dLbl>
              <c:idx val="5"/>
              <c:delete val="1"/>
              <c:extLst>
                <c:ext xmlns:c15="http://schemas.microsoft.com/office/drawing/2012/chart" uri="{CE6537A1-D6FC-4f65-9D91-7224C49458BB}"/>
                <c:ext xmlns:c16="http://schemas.microsoft.com/office/drawing/2014/chart" uri="{C3380CC4-5D6E-409C-BE32-E72D297353CC}">
                  <c16:uniqueId val="{0000000B-A58D-41AB-80AC-E61F5066F42B}"/>
                </c:ext>
              </c:extLst>
            </c:dLbl>
            <c:dLbl>
              <c:idx val="6"/>
              <c:delete val="1"/>
              <c:extLst>
                <c:ext xmlns:c15="http://schemas.microsoft.com/office/drawing/2012/chart" uri="{CE6537A1-D6FC-4f65-9D91-7224C49458BB}"/>
                <c:ext xmlns:c16="http://schemas.microsoft.com/office/drawing/2014/chart" uri="{C3380CC4-5D6E-409C-BE32-E72D297353CC}">
                  <c16:uniqueId val="{00000002-9AA5-448B-84BE-224686514037}"/>
                </c:ext>
              </c:extLst>
            </c:dLbl>
            <c:dLbl>
              <c:idx val="7"/>
              <c:layout>
                <c:manualLayout>
                  <c:x val="-6.5131141317059508E-4"/>
                  <c:y val="-4.5818743438004426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2BE5-4DC5-BD7F-DEA7B3D789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Sheet1!$A$2:$A$9</c:f>
              <c:strCache>
                <c:ptCount val="8"/>
                <c:pt idx="0">
                  <c:v>Nov '19</c:v>
                </c:pt>
                <c:pt idx="1">
                  <c:v>Aug '20</c:v>
                </c:pt>
                <c:pt idx="2">
                  <c:v>Feb '21</c:v>
                </c:pt>
                <c:pt idx="3">
                  <c:v>Aug '21</c:v>
                </c:pt>
                <c:pt idx="4">
                  <c:v>Feb '22</c:v>
                </c:pt>
                <c:pt idx="5">
                  <c:v>Aug '24</c:v>
                </c:pt>
                <c:pt idx="6">
                  <c:v>Feb '25</c:v>
                </c:pt>
                <c:pt idx="7">
                  <c:v>Sep '25</c:v>
                </c:pt>
              </c:strCache>
            </c:strRef>
          </c:cat>
          <c:val>
            <c:numRef>
              <c:f>Sheet1!$D$2:$D$9</c:f>
              <c:numCache>
                <c:formatCode>0</c:formatCode>
                <c:ptCount val="8"/>
                <c:pt idx="0">
                  <c:v>80</c:v>
                </c:pt>
                <c:pt idx="1">
                  <c:v>72</c:v>
                </c:pt>
                <c:pt idx="2">
                  <c:v>76</c:v>
                </c:pt>
                <c:pt idx="3">
                  <c:v>68</c:v>
                </c:pt>
                <c:pt idx="4">
                  <c:v>73</c:v>
                </c:pt>
                <c:pt idx="5">
                  <c:v>69</c:v>
                </c:pt>
                <c:pt idx="6">
                  <c:v>67</c:v>
                </c:pt>
                <c:pt idx="7">
                  <c:v>67</c:v>
                </c:pt>
              </c:numCache>
            </c:numRef>
          </c:val>
          <c:smooth val="0"/>
          <c:extLst>
            <c:ext xmlns:c16="http://schemas.microsoft.com/office/drawing/2014/chart" uri="{C3380CC4-5D6E-409C-BE32-E72D297353CC}">
              <c16:uniqueId val="{0000002C-ED36-4FA4-B0CA-C28713721E9D}"/>
            </c:ext>
          </c:extLst>
        </c:ser>
        <c:ser>
          <c:idx val="3"/>
          <c:order val="3"/>
          <c:tx>
            <c:strRef>
              <c:f>Sheet1!$E$1</c:f>
              <c:strCache>
                <c:ptCount val="1"/>
                <c:pt idx="0">
                  <c:v>20 mph speed limits are frustrating for drivers</c:v>
                </c:pt>
              </c:strCache>
            </c:strRef>
          </c:tx>
          <c:spPr>
            <a:ln w="28575" cap="rnd">
              <a:solidFill>
                <a:schemeClr val="accent4"/>
              </a:solidFill>
              <a:round/>
            </a:ln>
            <a:effectLst/>
          </c:spPr>
          <c:marker>
            <c:symbol val="none"/>
          </c:marker>
          <c:dLbls>
            <c:dLbl>
              <c:idx val="0"/>
              <c:layout>
                <c:manualLayout>
                  <c:x val="-2.6511714574572309E-2"/>
                  <c:y val="5.1518100023093718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58D-41AB-80AC-E61F5066F42B}"/>
                </c:ext>
              </c:extLst>
            </c:dLbl>
            <c:dLbl>
              <c:idx val="1"/>
              <c:delete val="1"/>
              <c:extLst>
                <c:ext xmlns:c15="http://schemas.microsoft.com/office/drawing/2012/chart" uri="{CE6537A1-D6FC-4f65-9D91-7224C49458BB}"/>
                <c:ext xmlns:c16="http://schemas.microsoft.com/office/drawing/2014/chart" uri="{C3380CC4-5D6E-409C-BE32-E72D297353CC}">
                  <c16:uniqueId val="{0000000D-A58D-41AB-80AC-E61F5066F42B}"/>
                </c:ext>
              </c:extLst>
            </c:dLbl>
            <c:dLbl>
              <c:idx val="2"/>
              <c:delete val="1"/>
              <c:extLst>
                <c:ext xmlns:c15="http://schemas.microsoft.com/office/drawing/2012/chart" uri="{CE6537A1-D6FC-4f65-9D91-7224C49458BB}"/>
                <c:ext xmlns:c16="http://schemas.microsoft.com/office/drawing/2014/chart" uri="{C3380CC4-5D6E-409C-BE32-E72D297353CC}">
                  <c16:uniqueId val="{0000000E-A58D-41AB-80AC-E61F5066F42B}"/>
                </c:ext>
              </c:extLst>
            </c:dLbl>
            <c:dLbl>
              <c:idx val="3"/>
              <c:delete val="1"/>
              <c:extLst>
                <c:ext xmlns:c15="http://schemas.microsoft.com/office/drawing/2012/chart" uri="{CE6537A1-D6FC-4f65-9D91-7224C49458BB}"/>
                <c:ext xmlns:c16="http://schemas.microsoft.com/office/drawing/2014/chart" uri="{C3380CC4-5D6E-409C-BE32-E72D297353CC}">
                  <c16:uniqueId val="{0000000F-A58D-41AB-80AC-E61F5066F42B}"/>
                </c:ext>
              </c:extLst>
            </c:dLbl>
            <c:dLbl>
              <c:idx val="4"/>
              <c:delete val="1"/>
              <c:extLst>
                <c:ext xmlns:c15="http://schemas.microsoft.com/office/drawing/2012/chart" uri="{CE6537A1-D6FC-4f65-9D91-7224C49458BB}"/>
                <c:ext xmlns:c16="http://schemas.microsoft.com/office/drawing/2014/chart" uri="{C3380CC4-5D6E-409C-BE32-E72D297353CC}">
                  <c16:uniqueId val="{00000010-A58D-41AB-80AC-E61F5066F42B}"/>
                </c:ext>
              </c:extLst>
            </c:dLbl>
            <c:dLbl>
              <c:idx val="5"/>
              <c:delete val="1"/>
              <c:extLst>
                <c:ext xmlns:c15="http://schemas.microsoft.com/office/drawing/2012/chart" uri="{CE6537A1-D6FC-4f65-9D91-7224C49458BB}"/>
                <c:ext xmlns:c16="http://schemas.microsoft.com/office/drawing/2014/chart" uri="{C3380CC4-5D6E-409C-BE32-E72D297353CC}">
                  <c16:uniqueId val="{00000011-A58D-41AB-80AC-E61F5066F42B}"/>
                </c:ext>
              </c:extLst>
            </c:dLbl>
            <c:dLbl>
              <c:idx val="6"/>
              <c:delete val="1"/>
              <c:extLst>
                <c:ext xmlns:c15="http://schemas.microsoft.com/office/drawing/2012/chart" uri="{CE6537A1-D6FC-4f65-9D91-7224C49458BB}"/>
                <c:ext xmlns:c16="http://schemas.microsoft.com/office/drawing/2014/chart" uri="{C3380CC4-5D6E-409C-BE32-E72D297353CC}">
                  <c16:uniqueId val="{00000000-9AA5-448B-84BE-224686514037}"/>
                </c:ext>
              </c:extLst>
            </c:dLbl>
            <c:dLbl>
              <c:idx val="7"/>
              <c:layout>
                <c:manualLayout>
                  <c:x val="-1.8039946555433036E-3"/>
                  <c:y val="1.8813801404834105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BE5-4DC5-BD7F-DEA7B3D789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Nov '19</c:v>
                </c:pt>
                <c:pt idx="1">
                  <c:v>Aug '20</c:v>
                </c:pt>
                <c:pt idx="2">
                  <c:v>Feb '21</c:v>
                </c:pt>
                <c:pt idx="3">
                  <c:v>Aug '21</c:v>
                </c:pt>
                <c:pt idx="4">
                  <c:v>Feb '22</c:v>
                </c:pt>
                <c:pt idx="5">
                  <c:v>Aug '24</c:v>
                </c:pt>
                <c:pt idx="6">
                  <c:v>Feb '25</c:v>
                </c:pt>
                <c:pt idx="7">
                  <c:v>Sep '25</c:v>
                </c:pt>
              </c:strCache>
            </c:strRef>
          </c:cat>
          <c:val>
            <c:numRef>
              <c:f>Sheet1!$E$2:$E$9</c:f>
              <c:numCache>
                <c:formatCode>0</c:formatCode>
                <c:ptCount val="8"/>
                <c:pt idx="0">
                  <c:v>58</c:v>
                </c:pt>
                <c:pt idx="1">
                  <c:v>53</c:v>
                </c:pt>
                <c:pt idx="2">
                  <c:v>52</c:v>
                </c:pt>
                <c:pt idx="3">
                  <c:v>61</c:v>
                </c:pt>
                <c:pt idx="4">
                  <c:v>59</c:v>
                </c:pt>
                <c:pt idx="5">
                  <c:v>67</c:v>
                </c:pt>
                <c:pt idx="6">
                  <c:v>66</c:v>
                </c:pt>
                <c:pt idx="7">
                  <c:v>66</c:v>
                </c:pt>
              </c:numCache>
            </c:numRef>
          </c:val>
          <c:smooth val="0"/>
          <c:extLst>
            <c:ext xmlns:c16="http://schemas.microsoft.com/office/drawing/2014/chart" uri="{C3380CC4-5D6E-409C-BE32-E72D297353CC}">
              <c16:uniqueId val="{00000034-ED36-4FA4-B0CA-C28713721E9D}"/>
            </c:ext>
          </c:extLst>
        </c:ser>
        <c:ser>
          <c:idx val="4"/>
          <c:order val="4"/>
          <c:tx>
            <c:strRef>
              <c:f>Sheet1!$F$1</c:f>
              <c:strCache>
                <c:ptCount val="1"/>
                <c:pt idx="0">
                  <c:v>It’s not always clear why 20 mph speed limits are in place where they are</c:v>
                </c:pt>
              </c:strCache>
            </c:strRef>
          </c:tx>
          <c:spPr>
            <a:ln w="28575" cap="rnd">
              <a:solidFill>
                <a:schemeClr val="accent5"/>
              </a:solidFill>
              <a:round/>
            </a:ln>
            <a:effectLst/>
          </c:spPr>
          <c:marker>
            <c:symbol val="none"/>
          </c:marker>
          <c:dLbls>
            <c:dLbl>
              <c:idx val="0"/>
              <c:layout>
                <c:manualLayout>
                  <c:x val="-2.6511714574572309E-2"/>
                  <c:y val="-5.6202212906816063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021-4CEC-9562-3002F0118F6C}"/>
                </c:ext>
              </c:extLst>
            </c:dLbl>
            <c:dLbl>
              <c:idx val="1"/>
              <c:delete val="1"/>
              <c:extLst>
                <c:ext xmlns:c15="http://schemas.microsoft.com/office/drawing/2012/chart" uri="{CE6537A1-D6FC-4f65-9D91-7224C49458BB}"/>
                <c:ext xmlns:c16="http://schemas.microsoft.com/office/drawing/2014/chart" uri="{C3380CC4-5D6E-409C-BE32-E72D297353CC}">
                  <c16:uniqueId val="{00000035-ED36-4FA4-B0CA-C28713721E9D}"/>
                </c:ext>
              </c:extLst>
            </c:dLbl>
            <c:dLbl>
              <c:idx val="2"/>
              <c:delete val="1"/>
              <c:extLst>
                <c:ext xmlns:c15="http://schemas.microsoft.com/office/drawing/2012/chart" uri="{CE6537A1-D6FC-4f65-9D91-7224C49458BB}"/>
                <c:ext xmlns:c16="http://schemas.microsoft.com/office/drawing/2014/chart" uri="{C3380CC4-5D6E-409C-BE32-E72D297353CC}">
                  <c16:uniqueId val="{00000036-ED36-4FA4-B0CA-C28713721E9D}"/>
                </c:ext>
              </c:extLst>
            </c:dLbl>
            <c:dLbl>
              <c:idx val="3"/>
              <c:delete val="1"/>
              <c:extLst>
                <c:ext xmlns:c15="http://schemas.microsoft.com/office/drawing/2012/chart" uri="{CE6537A1-D6FC-4f65-9D91-7224C49458BB}"/>
                <c:ext xmlns:c16="http://schemas.microsoft.com/office/drawing/2014/chart" uri="{C3380CC4-5D6E-409C-BE32-E72D297353CC}">
                  <c16:uniqueId val="{00000037-ED36-4FA4-B0CA-C28713721E9D}"/>
                </c:ext>
              </c:extLst>
            </c:dLbl>
            <c:dLbl>
              <c:idx val="4"/>
              <c:delete val="1"/>
              <c:extLst>
                <c:ext xmlns:c15="http://schemas.microsoft.com/office/drawing/2012/chart" uri="{CE6537A1-D6FC-4f65-9D91-7224C49458BB}"/>
                <c:ext xmlns:c16="http://schemas.microsoft.com/office/drawing/2014/chart" uri="{C3380CC4-5D6E-409C-BE32-E72D297353CC}">
                  <c16:uniqueId val="{00000038-ED36-4FA4-B0CA-C28713721E9D}"/>
                </c:ext>
              </c:extLst>
            </c:dLbl>
            <c:dLbl>
              <c:idx val="5"/>
              <c:delete val="1"/>
              <c:extLst>
                <c:ext xmlns:c15="http://schemas.microsoft.com/office/drawing/2012/chart" uri="{CE6537A1-D6FC-4f65-9D91-7224C49458BB}"/>
                <c:ext xmlns:c16="http://schemas.microsoft.com/office/drawing/2014/chart" uri="{C3380CC4-5D6E-409C-BE32-E72D297353CC}">
                  <c16:uniqueId val="{00000039-ED36-4FA4-B0CA-C28713721E9D}"/>
                </c:ext>
              </c:extLst>
            </c:dLbl>
            <c:dLbl>
              <c:idx val="6"/>
              <c:delete val="1"/>
              <c:extLst>
                <c:ext xmlns:c15="http://schemas.microsoft.com/office/drawing/2012/chart" uri="{CE6537A1-D6FC-4f65-9D91-7224C49458BB}"/>
                <c:ext xmlns:c16="http://schemas.microsoft.com/office/drawing/2014/chart" uri="{C3380CC4-5D6E-409C-BE32-E72D297353CC}">
                  <c16:uniqueId val="{00000001-9AA5-448B-84BE-224686514037}"/>
                </c:ext>
              </c:extLst>
            </c:dLbl>
            <c:dLbl>
              <c:idx val="7"/>
              <c:layout>
                <c:manualLayout>
                  <c:x val="-2.9566778979160969E-3"/>
                  <c:y val="2.44340226955156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2BE5-4DC5-BD7F-DEA7B3D78943}"/>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Nov '19</c:v>
                </c:pt>
                <c:pt idx="1">
                  <c:v>Aug '20</c:v>
                </c:pt>
                <c:pt idx="2">
                  <c:v>Feb '21</c:v>
                </c:pt>
                <c:pt idx="3">
                  <c:v>Aug '21</c:v>
                </c:pt>
                <c:pt idx="4">
                  <c:v>Feb '22</c:v>
                </c:pt>
                <c:pt idx="5">
                  <c:v>Aug '24</c:v>
                </c:pt>
                <c:pt idx="6">
                  <c:v>Feb '25</c:v>
                </c:pt>
                <c:pt idx="7">
                  <c:v>Sep '25</c:v>
                </c:pt>
              </c:strCache>
            </c:strRef>
          </c:cat>
          <c:val>
            <c:numRef>
              <c:f>Sheet1!$F$2:$F$9</c:f>
              <c:numCache>
                <c:formatCode>0</c:formatCode>
                <c:ptCount val="8"/>
                <c:pt idx="0">
                  <c:v>46</c:v>
                </c:pt>
                <c:pt idx="1">
                  <c:v>45</c:v>
                </c:pt>
                <c:pt idx="2">
                  <c:v>47</c:v>
                </c:pt>
                <c:pt idx="3">
                  <c:v>50</c:v>
                </c:pt>
                <c:pt idx="4">
                  <c:v>51</c:v>
                </c:pt>
                <c:pt idx="5">
                  <c:v>61</c:v>
                </c:pt>
                <c:pt idx="6">
                  <c:v>63</c:v>
                </c:pt>
                <c:pt idx="7">
                  <c:v>61</c:v>
                </c:pt>
              </c:numCache>
            </c:numRef>
          </c:val>
          <c:smooth val="0"/>
          <c:extLst>
            <c:ext xmlns:c16="http://schemas.microsoft.com/office/drawing/2014/chart" uri="{C3380CC4-5D6E-409C-BE32-E72D297353CC}">
              <c16:uniqueId val="{00000047-ED36-4FA4-B0CA-C28713721E9D}"/>
            </c:ext>
          </c:extLst>
        </c:ser>
        <c:dLbls>
          <c:dLblPos val="t"/>
          <c:showLegendKey val="0"/>
          <c:showVal val="1"/>
          <c:showCatName val="0"/>
          <c:showSerName val="0"/>
          <c:showPercent val="0"/>
          <c:showBubbleSize val="0"/>
        </c:dLbls>
        <c:smooth val="0"/>
        <c:axId val="1811319360"/>
        <c:axId val="1811312288"/>
      </c:lineChart>
      <c:catAx>
        <c:axId val="181131936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2288"/>
        <c:crosses val="autoZero"/>
        <c:auto val="1"/>
        <c:lblAlgn val="ctr"/>
        <c:lblOffset val="100"/>
        <c:noMultiLvlLbl val="0"/>
      </c:catAx>
      <c:valAx>
        <c:axId val="1811312288"/>
        <c:scaling>
          <c:orientation val="minMax"/>
          <c:max val="100"/>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US"/>
          </a:p>
        </c:txPr>
        <c:crossAx val="1811319360"/>
        <c:crosses val="autoZero"/>
        <c:crossBetween val="between"/>
      </c:valAx>
      <c:spPr>
        <a:noFill/>
        <a:ln>
          <a:noFill/>
        </a:ln>
        <a:effectLst/>
      </c:spPr>
    </c:plotArea>
    <c:legend>
      <c:legendPos val="r"/>
      <c:layout>
        <c:manualLayout>
          <c:xMode val="edge"/>
          <c:yMode val="edge"/>
          <c:x val="0.75121283606275713"/>
          <c:y val="0.11393980831505102"/>
          <c:w val="0.24638640610700654"/>
          <c:h val="0.81861753619676969"/>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manualLayout>
          <c:layoutTarget val="inner"/>
          <c:xMode val="edge"/>
          <c:yMode val="edge"/>
          <c:x val="0.14884534266611973"/>
          <c:y val="7.6633030377399367E-2"/>
          <c:w val="0.79601951537766402"/>
          <c:h val="0.84588842828816391"/>
        </c:manualLayout>
      </c:layout>
      <c:barChart>
        <c:barDir val="bar"/>
        <c:grouping val="percentStacked"/>
        <c:varyColors val="0"/>
        <c:ser>
          <c:idx val="0"/>
          <c:order val="0"/>
          <c:tx>
            <c:strRef>
              <c:f>Sheet1!$B$1</c:f>
              <c:strCache>
                <c:ptCount val="1"/>
                <c:pt idx="0">
                  <c:v>Don't know</c:v>
                </c:pt>
              </c:strCache>
            </c:strRef>
          </c:tx>
          <c:spPr>
            <a:solidFill>
              <a:schemeClr val="accent2">
                <a:shade val="5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Sheet1!$B$2:$B$15</c:f>
              <c:numCache>
                <c:formatCode>General</c:formatCode>
                <c:ptCount val="14"/>
                <c:pt idx="0">
                  <c:v>1</c:v>
                </c:pt>
                <c:pt idx="1">
                  <c:v>1</c:v>
                </c:pt>
                <c:pt idx="2">
                  <c:v>0</c:v>
                </c:pt>
                <c:pt idx="3">
                  <c:v>1</c:v>
                </c:pt>
                <c:pt idx="5">
                  <c:v>1</c:v>
                </c:pt>
                <c:pt idx="6">
                  <c:v>1</c:v>
                </c:pt>
                <c:pt idx="7">
                  <c:v>2</c:v>
                </c:pt>
                <c:pt idx="8">
                  <c:v>2</c:v>
                </c:pt>
                <c:pt idx="9">
                  <c:v>2</c:v>
                </c:pt>
                <c:pt idx="10">
                  <c:v>2</c:v>
                </c:pt>
                <c:pt idx="11">
                  <c:v>2</c:v>
                </c:pt>
                <c:pt idx="12">
                  <c:v>4</c:v>
                </c:pt>
                <c:pt idx="13">
                  <c:v>3</c:v>
                </c:pt>
              </c:numCache>
            </c:numRef>
          </c:val>
          <c:extLst>
            <c:ext xmlns:c16="http://schemas.microsoft.com/office/drawing/2014/chart" uri="{C3380CC4-5D6E-409C-BE32-E72D297353CC}">
              <c16:uniqueId val="{00000000-8A5F-4AEF-BFA2-F42EA3400CAC}"/>
            </c:ext>
          </c:extLst>
        </c:ser>
        <c:ser>
          <c:idx val="1"/>
          <c:order val="1"/>
          <c:tx>
            <c:strRef>
              <c:f>Sheet1!$C$1</c:f>
              <c:strCache>
                <c:ptCount val="1"/>
                <c:pt idx="0">
                  <c:v>Disagree strongly</c:v>
                </c:pt>
              </c:strCache>
            </c:strRef>
          </c:tx>
          <c:spPr>
            <a:solidFill>
              <a:srgbClr val="C00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Sheet1!$C$2:$C$15</c:f>
              <c:numCache>
                <c:formatCode>0</c:formatCode>
                <c:ptCount val="14"/>
                <c:pt idx="0">
                  <c:v>5</c:v>
                </c:pt>
                <c:pt idx="1">
                  <c:v>4</c:v>
                </c:pt>
                <c:pt idx="2">
                  <c:v>5</c:v>
                </c:pt>
                <c:pt idx="3">
                  <c:v>5</c:v>
                </c:pt>
                <c:pt idx="4">
                  <c:v>4</c:v>
                </c:pt>
                <c:pt idx="5">
                  <c:v>4</c:v>
                </c:pt>
                <c:pt idx="6">
                  <c:v>4</c:v>
                </c:pt>
                <c:pt idx="7">
                  <c:v>3</c:v>
                </c:pt>
                <c:pt idx="8">
                  <c:v>2</c:v>
                </c:pt>
                <c:pt idx="9">
                  <c:v>3</c:v>
                </c:pt>
                <c:pt idx="10">
                  <c:v>3</c:v>
                </c:pt>
                <c:pt idx="11">
                  <c:v>3</c:v>
                </c:pt>
                <c:pt idx="12">
                  <c:v>3</c:v>
                </c:pt>
                <c:pt idx="13">
                  <c:v>3</c:v>
                </c:pt>
              </c:numCache>
            </c:numRef>
          </c:val>
          <c:extLst>
            <c:ext xmlns:c16="http://schemas.microsoft.com/office/drawing/2014/chart" uri="{C3380CC4-5D6E-409C-BE32-E72D297353CC}">
              <c16:uniqueId val="{00000000-0AFA-434A-8BEE-97483CF708DA}"/>
            </c:ext>
          </c:extLst>
        </c:ser>
        <c:ser>
          <c:idx val="2"/>
          <c:order val="2"/>
          <c:tx>
            <c:strRef>
              <c:f>Sheet1!$D$1</c:f>
              <c:strCache>
                <c:ptCount val="1"/>
                <c:pt idx="0">
                  <c:v>Disagree slightly</c:v>
                </c:pt>
              </c:strCache>
            </c:strRef>
          </c:tx>
          <c:spPr>
            <a:solidFill>
              <a:srgbClr val="FFC00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Sheet1!$D$2:$D$15</c:f>
              <c:numCache>
                <c:formatCode>0</c:formatCode>
                <c:ptCount val="14"/>
                <c:pt idx="0">
                  <c:v>5</c:v>
                </c:pt>
                <c:pt idx="1">
                  <c:v>9</c:v>
                </c:pt>
                <c:pt idx="2">
                  <c:v>6</c:v>
                </c:pt>
                <c:pt idx="3">
                  <c:v>5</c:v>
                </c:pt>
                <c:pt idx="4">
                  <c:v>5</c:v>
                </c:pt>
                <c:pt idx="5">
                  <c:v>7</c:v>
                </c:pt>
                <c:pt idx="6">
                  <c:v>6</c:v>
                </c:pt>
                <c:pt idx="7">
                  <c:v>3</c:v>
                </c:pt>
                <c:pt idx="8">
                  <c:v>4</c:v>
                </c:pt>
                <c:pt idx="9">
                  <c:v>3</c:v>
                </c:pt>
                <c:pt idx="10">
                  <c:v>4</c:v>
                </c:pt>
                <c:pt idx="11">
                  <c:v>5</c:v>
                </c:pt>
                <c:pt idx="12">
                  <c:v>4</c:v>
                </c:pt>
                <c:pt idx="13">
                  <c:v>4</c:v>
                </c:pt>
              </c:numCache>
            </c:numRef>
          </c:val>
          <c:extLst>
            <c:ext xmlns:c16="http://schemas.microsoft.com/office/drawing/2014/chart" uri="{C3380CC4-5D6E-409C-BE32-E72D297353CC}">
              <c16:uniqueId val="{00000001-0AFA-434A-8BEE-97483CF708DA}"/>
            </c:ext>
          </c:extLst>
        </c:ser>
        <c:ser>
          <c:idx val="3"/>
          <c:order val="3"/>
          <c:tx>
            <c:strRef>
              <c:f>Sheet1!$E$1</c:f>
              <c:strCache>
                <c:ptCount val="1"/>
                <c:pt idx="0">
                  <c:v>Neither nor</c:v>
                </c:pt>
              </c:strCache>
            </c:strRef>
          </c:tx>
          <c:spPr>
            <a:solidFill>
              <a:schemeClr val="tx1">
                <a:lumMod val="40000"/>
                <a:lumOff val="6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Sheet1!$E$2:$E$15</c:f>
              <c:numCache>
                <c:formatCode>0</c:formatCode>
                <c:ptCount val="14"/>
                <c:pt idx="0">
                  <c:v>13</c:v>
                </c:pt>
                <c:pt idx="1">
                  <c:v>13</c:v>
                </c:pt>
                <c:pt idx="2">
                  <c:v>15</c:v>
                </c:pt>
                <c:pt idx="3">
                  <c:v>16</c:v>
                </c:pt>
                <c:pt idx="4">
                  <c:v>12</c:v>
                </c:pt>
                <c:pt idx="5">
                  <c:v>12</c:v>
                </c:pt>
                <c:pt idx="6">
                  <c:v>9</c:v>
                </c:pt>
                <c:pt idx="7">
                  <c:v>19</c:v>
                </c:pt>
                <c:pt idx="8">
                  <c:v>16</c:v>
                </c:pt>
                <c:pt idx="9">
                  <c:v>24</c:v>
                </c:pt>
                <c:pt idx="10">
                  <c:v>20</c:v>
                </c:pt>
                <c:pt idx="11">
                  <c:v>17</c:v>
                </c:pt>
                <c:pt idx="12">
                  <c:v>16</c:v>
                </c:pt>
                <c:pt idx="13">
                  <c:v>15</c:v>
                </c:pt>
              </c:numCache>
            </c:numRef>
          </c:val>
          <c:extLst>
            <c:ext xmlns:c16="http://schemas.microsoft.com/office/drawing/2014/chart" uri="{C3380CC4-5D6E-409C-BE32-E72D297353CC}">
              <c16:uniqueId val="{00000002-0AFA-434A-8BEE-97483CF708DA}"/>
            </c:ext>
          </c:extLst>
        </c:ser>
        <c:ser>
          <c:idx val="4"/>
          <c:order val="4"/>
          <c:tx>
            <c:strRef>
              <c:f>Sheet1!$F$1</c:f>
              <c:strCache>
                <c:ptCount val="1"/>
                <c:pt idx="0">
                  <c:v>Agree slightly</c:v>
                </c:pt>
              </c:strCache>
            </c:strRef>
          </c:tx>
          <c:spPr>
            <a:solidFill>
              <a:schemeClr val="accent5">
                <a:lumMod val="60000"/>
                <a:lumOff val="40000"/>
              </a:schemeClr>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schemeClr>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Sheet1!$F$2:$F$15</c:f>
              <c:numCache>
                <c:formatCode>0</c:formatCode>
                <c:ptCount val="14"/>
                <c:pt idx="0">
                  <c:v>36</c:v>
                </c:pt>
                <c:pt idx="1">
                  <c:v>28</c:v>
                </c:pt>
                <c:pt idx="2">
                  <c:v>30</c:v>
                </c:pt>
                <c:pt idx="3">
                  <c:v>31</c:v>
                </c:pt>
                <c:pt idx="4">
                  <c:v>36</c:v>
                </c:pt>
                <c:pt idx="5">
                  <c:v>34</c:v>
                </c:pt>
                <c:pt idx="6">
                  <c:v>34</c:v>
                </c:pt>
                <c:pt idx="7">
                  <c:v>36</c:v>
                </c:pt>
                <c:pt idx="8">
                  <c:v>35</c:v>
                </c:pt>
                <c:pt idx="9">
                  <c:v>29</c:v>
                </c:pt>
                <c:pt idx="10">
                  <c:v>32</c:v>
                </c:pt>
                <c:pt idx="11">
                  <c:v>32</c:v>
                </c:pt>
                <c:pt idx="12">
                  <c:v>35</c:v>
                </c:pt>
                <c:pt idx="13">
                  <c:v>33</c:v>
                </c:pt>
              </c:numCache>
            </c:numRef>
          </c:val>
          <c:extLst>
            <c:ext xmlns:c16="http://schemas.microsoft.com/office/drawing/2014/chart" uri="{C3380CC4-5D6E-409C-BE32-E72D297353CC}">
              <c16:uniqueId val="{00000003-0AFA-434A-8BEE-97483CF708DA}"/>
            </c:ext>
          </c:extLst>
        </c:ser>
        <c:ser>
          <c:idx val="5"/>
          <c:order val="5"/>
          <c:tx>
            <c:strRef>
              <c:f>Sheet1!$G$1</c:f>
              <c:strCache>
                <c:ptCount val="1"/>
                <c:pt idx="0">
                  <c:v>Agree strongly</c:v>
                </c:pt>
              </c:strCache>
            </c:strRef>
          </c:tx>
          <c:spPr>
            <a:solidFill>
              <a:srgbClr val="00B050"/>
            </a:solidFill>
            <a:ln w="19050">
              <a:solidFill>
                <a:schemeClr val="lt1"/>
              </a:solid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Sheet1!$A$2:$A$15</c:f>
              <c:strCache>
                <c:ptCount val="14"/>
                <c:pt idx="0">
                  <c:v>Aug '20</c:v>
                </c:pt>
                <c:pt idx="1">
                  <c:v>Feb '21</c:v>
                </c:pt>
                <c:pt idx="2">
                  <c:v>Aug '21</c:v>
                </c:pt>
                <c:pt idx="3">
                  <c:v>Feb '22</c:v>
                </c:pt>
                <c:pt idx="4">
                  <c:v>Aug '24</c:v>
                </c:pt>
                <c:pt idx="5">
                  <c:v>Feb '25</c:v>
                </c:pt>
                <c:pt idx="6">
                  <c:v>Sep '25</c:v>
                </c:pt>
                <c:pt idx="7">
                  <c:v>Aug '20</c:v>
                </c:pt>
                <c:pt idx="8">
                  <c:v>Feb '21</c:v>
                </c:pt>
                <c:pt idx="9">
                  <c:v>Aug '21</c:v>
                </c:pt>
                <c:pt idx="10">
                  <c:v>Feb '22</c:v>
                </c:pt>
                <c:pt idx="11">
                  <c:v>Aug '24</c:v>
                </c:pt>
                <c:pt idx="12">
                  <c:v>Feb '25</c:v>
                </c:pt>
                <c:pt idx="13">
                  <c:v>Sep '25</c:v>
                </c:pt>
              </c:strCache>
            </c:strRef>
          </c:cat>
          <c:val>
            <c:numRef>
              <c:f>Sheet1!$G$2:$G$15</c:f>
              <c:numCache>
                <c:formatCode>0</c:formatCode>
                <c:ptCount val="14"/>
                <c:pt idx="0">
                  <c:v>41</c:v>
                </c:pt>
                <c:pt idx="1">
                  <c:v>45</c:v>
                </c:pt>
                <c:pt idx="2">
                  <c:v>44</c:v>
                </c:pt>
                <c:pt idx="3">
                  <c:v>41</c:v>
                </c:pt>
                <c:pt idx="4">
                  <c:v>46</c:v>
                </c:pt>
                <c:pt idx="5">
                  <c:v>43</c:v>
                </c:pt>
                <c:pt idx="6">
                  <c:v>47</c:v>
                </c:pt>
                <c:pt idx="7">
                  <c:v>37</c:v>
                </c:pt>
                <c:pt idx="8">
                  <c:v>40</c:v>
                </c:pt>
                <c:pt idx="9">
                  <c:v>38</c:v>
                </c:pt>
                <c:pt idx="10">
                  <c:v>38</c:v>
                </c:pt>
                <c:pt idx="11">
                  <c:v>40</c:v>
                </c:pt>
                <c:pt idx="12">
                  <c:v>39</c:v>
                </c:pt>
                <c:pt idx="13">
                  <c:v>43</c:v>
                </c:pt>
              </c:numCache>
            </c:numRef>
          </c:val>
          <c:extLst>
            <c:ext xmlns:c16="http://schemas.microsoft.com/office/drawing/2014/chart" uri="{C3380CC4-5D6E-409C-BE32-E72D297353CC}">
              <c16:uniqueId val="{00000000-9457-4152-ADD5-94B6654CB125}"/>
            </c:ext>
          </c:extLst>
        </c:ser>
        <c:dLbls>
          <c:dLblPos val="ctr"/>
          <c:showLegendKey val="0"/>
          <c:showVal val="1"/>
          <c:showCatName val="0"/>
          <c:showSerName val="0"/>
          <c:showPercent val="0"/>
          <c:showBubbleSize val="0"/>
        </c:dLbls>
        <c:gapWidth val="75"/>
        <c:overlap val="100"/>
        <c:axId val="1922315744"/>
        <c:axId val="1922316288"/>
      </c:barChart>
      <c:catAx>
        <c:axId val="1922315744"/>
        <c:scaling>
          <c:orientation val="maxMin"/>
        </c:scaling>
        <c:delete val="0"/>
        <c:axPos val="l"/>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crossAx val="1922316288"/>
        <c:crosses val="autoZero"/>
        <c:auto val="1"/>
        <c:lblAlgn val="ctr"/>
        <c:lblOffset val="100"/>
        <c:noMultiLvlLbl val="0"/>
      </c:catAx>
      <c:valAx>
        <c:axId val="1922316288"/>
        <c:scaling>
          <c:orientation val="minMax"/>
          <c:max val="1"/>
        </c:scaling>
        <c:delete val="1"/>
        <c:axPos val="t"/>
        <c:numFmt formatCode="0%" sourceLinked="1"/>
        <c:majorTickMark val="none"/>
        <c:minorTickMark val="none"/>
        <c:tickLblPos val="nextTo"/>
        <c:crossAx val="1922315744"/>
        <c:crosses val="autoZero"/>
        <c:crossBetween val="between"/>
      </c:valAx>
      <c:spPr>
        <a:noFill/>
        <a:ln w="25400">
          <a:noFill/>
        </a:ln>
        <a:effectLst/>
      </c:spPr>
    </c:plotArea>
    <c:legend>
      <c:legendPos val="b"/>
      <c:layout>
        <c:manualLayout>
          <c:xMode val="edge"/>
          <c:yMode val="edge"/>
          <c:x val="0.15806179712173421"/>
          <c:y val="0.92245565887574499"/>
          <c:w val="0.78440419995718591"/>
          <c:h val="5.5200921220158815E-2"/>
        </c:manualLayout>
      </c:layout>
      <c:overlay val="0"/>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10.xml><?xml version="1.0" encoding="utf-8"?>
<cs:colorStyle xmlns:cs="http://schemas.microsoft.com/office/drawing/2012/chartStyle" xmlns:a="http://schemas.openxmlformats.org/drawingml/2006/main" meth="withinLinear" id="15">
  <a:schemeClr val="accent2"/>
</cs:colorStyle>
</file>

<file path=ppt/charts/colors11.xml><?xml version="1.0" encoding="utf-8"?>
<cs:colorStyle xmlns:cs="http://schemas.microsoft.com/office/drawing/2012/chartStyle" xmlns:a="http://schemas.openxmlformats.org/drawingml/2006/main" meth="withinLinear" id="15">
  <a:schemeClr val="accent2"/>
</cs:colorStyle>
</file>

<file path=ppt/charts/colors12.xml><?xml version="1.0" encoding="utf-8"?>
<cs:colorStyle xmlns:cs="http://schemas.microsoft.com/office/drawing/2012/chartStyle" xmlns:a="http://schemas.openxmlformats.org/drawingml/2006/main" meth="withinLinear" id="15">
  <a:schemeClr val="accent2"/>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withinLinear" id="15">
  <a:schemeClr val="accent2"/>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5">
  <a:schemeClr val="accent2"/>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withinLinear" id="14">
  <a:schemeClr val="accent1"/>
</cs:colorStyle>
</file>

<file path=ppt/charts/colors35.xml><?xml version="1.0" encoding="utf-8"?>
<cs:colorStyle xmlns:cs="http://schemas.microsoft.com/office/drawing/2012/chartStyle" xmlns:a="http://schemas.openxmlformats.org/drawingml/2006/main" meth="withinLinear" id="14">
  <a:schemeClr val="accent1"/>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withinLinear" id="15">
  <a:schemeClr val="accent2"/>
</cs:colorStyle>
</file>

<file path=ppt/charts/colors3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5.xml><?xml version="1.0" encoding="utf-8"?>
<cs:colorStyle xmlns:cs="http://schemas.microsoft.com/office/drawing/2012/chartStyle" xmlns:a="http://schemas.openxmlformats.org/drawingml/2006/main" meth="withinLinearReversed" id="23">
  <a:schemeClr val="accent3"/>
</cs:colorStyle>
</file>

<file path=ppt/charts/colors4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withinLinear" id="15">
  <a:schemeClr val="accent2"/>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2.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5.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4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8.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9.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0.63786</cdr:x>
      <cdr:y>0.12665</cdr:y>
    </cdr:from>
    <cdr:to>
      <cdr:x>0.63786</cdr:x>
      <cdr:y>0.12923</cdr:y>
    </cdr:to>
    <cdr:cxnSp macro="">
      <cdr:nvCxnSpPr>
        <cdr:cNvPr id="6" name="Straight Connector 5">
          <a:extLst xmlns:a="http://schemas.openxmlformats.org/drawingml/2006/main">
            <a:ext uri="{FF2B5EF4-FFF2-40B4-BE49-F238E27FC236}">
              <a16:creationId xmlns:a16="http://schemas.microsoft.com/office/drawing/2014/main" id="{3B4086E5-A4A2-47FB-818A-2C56328D0FCE}"/>
            </a:ext>
          </a:extLst>
        </cdr:cNvPr>
        <cdr:cNvCxnSpPr/>
      </cdr:nvCxnSpPr>
      <cdr:spPr>
        <a:xfrm xmlns:a="http://schemas.openxmlformats.org/drawingml/2006/main" flipV="1">
          <a:off x="7027789" y="600006"/>
          <a:ext cx="0" cy="12192"/>
        </a:xfrm>
        <a:prstGeom xmlns:a="http://schemas.openxmlformats.org/drawingml/2006/main" prst="line">
          <a:avLst/>
        </a:prstGeom>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0.39677</cdr:x>
      <cdr:y>0.65259</cdr:y>
    </cdr:from>
    <cdr:to>
      <cdr:x>0.41354</cdr:x>
      <cdr:y>0.71388</cdr:y>
    </cdr:to>
    <cdr:sp macro="" textlink="">
      <cdr:nvSpPr>
        <cdr:cNvPr id="2" name="TextBox 1"/>
        <cdr:cNvSpPr txBox="1"/>
      </cdr:nvSpPr>
      <cdr:spPr>
        <a:xfrm xmlns:a="http://schemas.openxmlformats.org/drawingml/2006/main">
          <a:off x="4371521" y="2949312"/>
          <a:ext cx="184731" cy="276999"/>
        </a:xfrm>
        <a:prstGeom xmlns:a="http://schemas.openxmlformats.org/drawingml/2006/main" prst="rect">
          <a:avLst/>
        </a:prstGeom>
      </cdr:spPr>
      <cdr:txBody>
        <a:bodyPr xmlns:a="http://schemas.openxmlformats.org/drawingml/2006/main" vertOverflow="clip" wrap="none" rtlCol="0">
          <a:spAutoFit/>
        </a:bodyPr>
        <a:lstStyle xmlns:a="http://schemas.openxmlformats.org/drawingml/2006/main"/>
        <a:p xmlns:a="http://schemas.openxmlformats.org/drawingml/2006/main">
          <a:endParaRPr lang="en-GB" sz="1200" dirty="0">
            <a:solidFill>
              <a:schemeClr val="tx1">
                <a:lumMod val="75000"/>
              </a:schemeClr>
            </a:solidFill>
          </a:endParaRPr>
        </a:p>
      </cdr:txBody>
    </cdr:sp>
  </cdr:relSizeAnchor>
  <cdr:relSizeAnchor xmlns:cdr="http://schemas.openxmlformats.org/drawingml/2006/chartDrawing">
    <cdr:from>
      <cdr:x>0.22416</cdr:x>
      <cdr:y>0.65503</cdr:y>
    </cdr:from>
    <cdr:to>
      <cdr:x>0.68213</cdr:x>
      <cdr:y>0.76073</cdr:y>
    </cdr:to>
    <cdr:cxnSp macro="">
      <cdr:nvCxnSpPr>
        <cdr:cNvPr id="4" name="Straight Connector 3">
          <a:extLst xmlns:a="http://schemas.openxmlformats.org/drawingml/2006/main">
            <a:ext uri="{FF2B5EF4-FFF2-40B4-BE49-F238E27FC236}">
              <a16:creationId xmlns:a16="http://schemas.microsoft.com/office/drawing/2014/main" id="{AEDF04A3-5174-C314-DAA2-D34E5AD43B78}"/>
            </a:ext>
          </a:extLst>
        </cdr:cNvPr>
        <cdr:cNvCxnSpPr/>
      </cdr:nvCxnSpPr>
      <cdr:spPr>
        <a:xfrm xmlns:a="http://schemas.openxmlformats.org/drawingml/2006/main">
          <a:off x="2567205" y="2960350"/>
          <a:ext cx="5244860" cy="477697"/>
        </a:xfrm>
        <a:prstGeom xmlns:a="http://schemas.openxmlformats.org/drawingml/2006/main" prst="line">
          <a:avLst/>
        </a:prstGeom>
        <a:ln xmlns:a="http://schemas.openxmlformats.org/drawingml/2006/main" w="19050">
          <a:solidFill>
            <a:schemeClr val="accent6"/>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0.1398</cdr:x>
      <cdr:y>0.66076</cdr:y>
    </cdr:from>
    <cdr:to>
      <cdr:x>0.68063</cdr:x>
      <cdr:y>0.72757</cdr:y>
    </cdr:to>
    <cdr:cxnSp macro="">
      <cdr:nvCxnSpPr>
        <cdr:cNvPr id="12" name="Straight Connector 11">
          <a:extLst xmlns:a="http://schemas.openxmlformats.org/drawingml/2006/main">
            <a:ext uri="{FF2B5EF4-FFF2-40B4-BE49-F238E27FC236}">
              <a16:creationId xmlns:a16="http://schemas.microsoft.com/office/drawing/2014/main" id="{D9C1D65E-F136-4F55-BBA9-4FB60BD40F57}"/>
            </a:ext>
          </a:extLst>
        </cdr:cNvPr>
        <cdr:cNvCxnSpPr/>
      </cdr:nvCxnSpPr>
      <cdr:spPr>
        <a:xfrm xmlns:a="http://schemas.openxmlformats.org/drawingml/2006/main">
          <a:off x="1601046" y="2986230"/>
          <a:ext cx="6193766" cy="301924"/>
        </a:xfrm>
        <a:prstGeom xmlns:a="http://schemas.openxmlformats.org/drawingml/2006/main" prst="line">
          <a:avLst/>
        </a:prstGeom>
        <a:ln xmlns:a="http://schemas.openxmlformats.org/drawingml/2006/main" w="19050">
          <a:solidFill>
            <a:schemeClr val="accent3"/>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0.38686</cdr:x>
      <cdr:y>0.71611</cdr:y>
    </cdr:from>
    <cdr:to>
      <cdr:x>0.68289</cdr:x>
      <cdr:y>0.79437</cdr:y>
    </cdr:to>
    <cdr:cxnSp macro="">
      <cdr:nvCxnSpPr>
        <cdr:cNvPr id="15" name="Straight Connector 14">
          <a:extLst xmlns:a="http://schemas.openxmlformats.org/drawingml/2006/main">
            <a:ext uri="{FF2B5EF4-FFF2-40B4-BE49-F238E27FC236}">
              <a16:creationId xmlns:a16="http://schemas.microsoft.com/office/drawing/2014/main" id="{0E8A0C50-EF9A-6DF7-5F39-664FF2CAF030}"/>
            </a:ext>
          </a:extLst>
        </cdr:cNvPr>
        <cdr:cNvCxnSpPr/>
      </cdr:nvCxnSpPr>
      <cdr:spPr>
        <a:xfrm xmlns:a="http://schemas.openxmlformats.org/drawingml/2006/main">
          <a:off x="4430510" y="3236396"/>
          <a:ext cx="3390181" cy="353683"/>
        </a:xfrm>
        <a:prstGeom xmlns:a="http://schemas.openxmlformats.org/drawingml/2006/main" prst="line">
          <a:avLst/>
        </a:prstGeom>
        <a:ln xmlns:a="http://schemas.openxmlformats.org/drawingml/2006/main" w="19050">
          <a:solidFill>
            <a:schemeClr val="accent6">
              <a:lumMod val="60000"/>
              <a:lumOff val="40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0.73486</cdr:x>
      <cdr:y>0.52724</cdr:y>
    </cdr:from>
    <cdr:to>
      <cdr:x>0.76499</cdr:x>
      <cdr:y>0.52724</cdr:y>
    </cdr:to>
    <cdr:cxnSp macro="">
      <cdr:nvCxnSpPr>
        <cdr:cNvPr id="18" name="Straight Connector 17">
          <a:extLst xmlns:a="http://schemas.openxmlformats.org/drawingml/2006/main">
            <a:ext uri="{FF2B5EF4-FFF2-40B4-BE49-F238E27FC236}">
              <a16:creationId xmlns:a16="http://schemas.microsoft.com/office/drawing/2014/main" id="{3AAD8F59-DD2B-0C56-50C5-0F0BD08325CA}"/>
            </a:ext>
          </a:extLst>
        </cdr:cNvPr>
        <cdr:cNvCxnSpPr/>
      </cdr:nvCxnSpPr>
      <cdr:spPr>
        <a:xfrm xmlns:a="http://schemas.openxmlformats.org/drawingml/2006/main">
          <a:off x="8415902" y="2382807"/>
          <a:ext cx="345061" cy="0"/>
        </a:xfrm>
        <a:prstGeom xmlns:a="http://schemas.openxmlformats.org/drawingml/2006/main" prst="line">
          <a:avLst/>
        </a:prstGeom>
        <a:ln xmlns:a="http://schemas.openxmlformats.org/drawingml/2006/main" w="19050">
          <a:solidFill>
            <a:schemeClr val="accent6"/>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0.73411</cdr:x>
      <cdr:y>0.35048</cdr:y>
    </cdr:from>
    <cdr:to>
      <cdr:x>0.76487</cdr:x>
      <cdr:y>0.35048</cdr:y>
    </cdr:to>
    <cdr:cxnSp macro="">
      <cdr:nvCxnSpPr>
        <cdr:cNvPr id="21" name="Straight Connector 20">
          <a:extLst xmlns:a="http://schemas.openxmlformats.org/drawingml/2006/main">
            <a:ext uri="{FF2B5EF4-FFF2-40B4-BE49-F238E27FC236}">
              <a16:creationId xmlns:a16="http://schemas.microsoft.com/office/drawing/2014/main" id="{BC6437BF-DE2C-0FE8-E667-A7C9A05F081D}"/>
            </a:ext>
          </a:extLst>
        </cdr:cNvPr>
        <cdr:cNvCxnSpPr/>
      </cdr:nvCxnSpPr>
      <cdr:spPr>
        <a:xfrm xmlns:a="http://schemas.openxmlformats.org/drawingml/2006/main">
          <a:off x="8407287" y="1583958"/>
          <a:ext cx="352265" cy="0"/>
        </a:xfrm>
        <a:prstGeom xmlns:a="http://schemas.openxmlformats.org/drawingml/2006/main" prst="line">
          <a:avLst/>
        </a:prstGeom>
        <a:ln xmlns:a="http://schemas.openxmlformats.org/drawingml/2006/main" w="19050">
          <a:solidFill>
            <a:schemeClr val="accent6">
              <a:lumMod val="60000"/>
              <a:lumOff val="40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0.73477</cdr:x>
      <cdr:y>0.70025</cdr:y>
    </cdr:from>
    <cdr:to>
      <cdr:x>0.76423</cdr:x>
      <cdr:y>0.70025</cdr:y>
    </cdr:to>
    <cdr:cxnSp macro="">
      <cdr:nvCxnSpPr>
        <cdr:cNvPr id="24" name="Straight Connector 23">
          <a:extLst xmlns:a="http://schemas.openxmlformats.org/drawingml/2006/main">
            <a:ext uri="{FF2B5EF4-FFF2-40B4-BE49-F238E27FC236}">
              <a16:creationId xmlns:a16="http://schemas.microsoft.com/office/drawing/2014/main" id="{64EB4E8C-CD33-C3C7-42E3-7F0002D6CD7F}"/>
            </a:ext>
          </a:extLst>
        </cdr:cNvPr>
        <cdr:cNvCxnSpPr/>
      </cdr:nvCxnSpPr>
      <cdr:spPr>
        <a:xfrm xmlns:a="http://schemas.openxmlformats.org/drawingml/2006/main">
          <a:off x="8414917" y="3164698"/>
          <a:ext cx="337388" cy="0"/>
        </a:xfrm>
        <a:prstGeom xmlns:a="http://schemas.openxmlformats.org/drawingml/2006/main" prst="line">
          <a:avLst/>
        </a:prstGeom>
        <a:ln xmlns:a="http://schemas.openxmlformats.org/drawingml/2006/main" w="19050">
          <a:solidFill>
            <a:schemeClr val="accent3"/>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dr:relSizeAnchor xmlns:cdr="http://schemas.openxmlformats.org/drawingml/2006/chartDrawing">
    <cdr:from>
      <cdr:x>0.08193</cdr:x>
      <cdr:y>0.6381</cdr:y>
    </cdr:from>
    <cdr:to>
      <cdr:x>0.20822</cdr:x>
      <cdr:y>0.64868</cdr:y>
    </cdr:to>
    <cdr:sp macro="" textlink="">
      <cdr:nvSpPr>
        <cdr:cNvPr id="5" name="Rectangle 4">
          <a:extLst xmlns:a="http://schemas.openxmlformats.org/drawingml/2006/main">
            <a:ext uri="{FF2B5EF4-FFF2-40B4-BE49-F238E27FC236}">
              <a16:creationId xmlns:a16="http://schemas.microsoft.com/office/drawing/2014/main" id="{01AAA093-D229-908D-4D6A-B09345D64DC1}"/>
            </a:ext>
          </a:extLst>
        </cdr:cNvPr>
        <cdr:cNvSpPr/>
      </cdr:nvSpPr>
      <cdr:spPr>
        <a:xfrm xmlns:a="http://schemas.openxmlformats.org/drawingml/2006/main" rot="271249">
          <a:off x="938269" y="2883830"/>
          <a:ext cx="1446325" cy="47815"/>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vertOverflow="clip"/>
        <a:lstStyle xmlns:a="http://schemas.openxmlformats.org/drawingml/2006/main"/>
        <a:p xmlns:a="http://schemas.openxmlformats.org/drawingml/2006/main">
          <a:endParaRPr lang="en-US" dirty="0"/>
        </a:p>
      </cdr:txBody>
    </cdr:sp>
  </cdr:relSizeAnchor>
  <cdr:relSizeAnchor xmlns:cdr="http://schemas.openxmlformats.org/drawingml/2006/chartDrawing">
    <cdr:from>
      <cdr:x>0.04589</cdr:x>
      <cdr:y>0.71834</cdr:y>
    </cdr:from>
    <cdr:to>
      <cdr:x>0.13035</cdr:x>
      <cdr:y>0.72875</cdr:y>
    </cdr:to>
    <cdr:sp macro="" textlink="">
      <cdr:nvSpPr>
        <cdr:cNvPr id="6" name="Rectangle 5">
          <a:extLst xmlns:a="http://schemas.openxmlformats.org/drawingml/2006/main">
            <a:ext uri="{FF2B5EF4-FFF2-40B4-BE49-F238E27FC236}">
              <a16:creationId xmlns:a16="http://schemas.microsoft.com/office/drawing/2014/main" id="{DAFA9441-B2B5-4CEC-4FBE-24FA5A37C026}"/>
            </a:ext>
          </a:extLst>
        </cdr:cNvPr>
        <cdr:cNvSpPr/>
      </cdr:nvSpPr>
      <cdr:spPr>
        <a:xfrm xmlns:a="http://schemas.openxmlformats.org/drawingml/2006/main" rot="271249">
          <a:off x="525596" y="3246463"/>
          <a:ext cx="967271" cy="47047"/>
        </a:xfrm>
        <a:prstGeom xmlns:a="http://schemas.openxmlformats.org/drawingml/2006/main" prst="rect">
          <a:avLst/>
        </a:prstGeom>
        <a:solidFill xmlns:a="http://schemas.openxmlformats.org/drawingml/2006/main">
          <a:schemeClr val="bg1"/>
        </a:solidFill>
        <a:ln xmlns:a="http://schemas.openxmlformats.org/drawingml/2006/main">
          <a:solidFill>
            <a:schemeClr val="bg1"/>
          </a:solidFill>
        </a:ln>
      </cdr:spPr>
      <cdr:style>
        <a:lnRef xmlns:a="http://schemas.openxmlformats.org/drawingml/2006/main" idx="2">
          <a:schemeClr val="accent1">
            <a:shade val="15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endParaRPr lang="en-US" dirty="0"/>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0C291695-914C-482C-9299-951DA7A56C5D}"/>
              </a:ext>
            </a:extLst>
          </p:cNvPr>
          <p:cNvSpPr>
            <a:spLocks noGrp="1"/>
          </p:cNvSpPr>
          <p:nvPr>
            <p:ph type="hdr" sz="quarter"/>
          </p:nvPr>
        </p:nvSpPr>
        <p:spPr>
          <a:xfrm>
            <a:off x="6" y="3"/>
            <a:ext cx="2945659" cy="495347"/>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686928DF-D905-42F5-A26C-8535038C9F99}"/>
              </a:ext>
            </a:extLst>
          </p:cNvPr>
          <p:cNvSpPr>
            <a:spLocks noGrp="1"/>
          </p:cNvSpPr>
          <p:nvPr>
            <p:ph type="dt" sz="quarter" idx="1"/>
          </p:nvPr>
        </p:nvSpPr>
        <p:spPr>
          <a:xfrm>
            <a:off x="3850449" y="3"/>
            <a:ext cx="2945659" cy="495347"/>
          </a:xfrm>
          <a:prstGeom prst="rect">
            <a:avLst/>
          </a:prstGeom>
        </p:spPr>
        <p:txBody>
          <a:bodyPr vert="horz" lIns="91440" tIns="45720" rIns="91440" bIns="45720" rtlCol="0"/>
          <a:lstStyle>
            <a:lvl1pPr algn="r">
              <a:defRPr sz="1200"/>
            </a:lvl1pPr>
          </a:lstStyle>
          <a:p>
            <a:fld id="{66E6ED24-273C-4A1E-B6A1-E785D74BA7A1}" type="datetimeFigureOut">
              <a:rPr lang="en-GB" smtClean="0"/>
              <a:t>18/11/2025</a:t>
            </a:fld>
            <a:endParaRPr lang="en-GB" dirty="0"/>
          </a:p>
        </p:txBody>
      </p:sp>
      <p:sp>
        <p:nvSpPr>
          <p:cNvPr id="4" name="Footer Placeholder 3">
            <a:extLst>
              <a:ext uri="{FF2B5EF4-FFF2-40B4-BE49-F238E27FC236}">
                <a16:creationId xmlns:a16="http://schemas.microsoft.com/office/drawing/2014/main" id="{FC131EF5-0481-4C91-8B39-42DC2956BBF8}"/>
              </a:ext>
            </a:extLst>
          </p:cNvPr>
          <p:cNvSpPr>
            <a:spLocks noGrp="1"/>
          </p:cNvSpPr>
          <p:nvPr>
            <p:ph type="ftr" sz="quarter" idx="2"/>
          </p:nvPr>
        </p:nvSpPr>
        <p:spPr>
          <a:xfrm>
            <a:off x="6" y="9377317"/>
            <a:ext cx="2945659" cy="495346"/>
          </a:xfrm>
          <a:prstGeom prst="rect">
            <a:avLst/>
          </a:prstGeom>
        </p:spPr>
        <p:txBody>
          <a:bodyPr vert="horz" lIns="91440" tIns="45720" rIns="91440" bIns="45720" rtlCol="0" anchor="b"/>
          <a:lstStyle>
            <a:lvl1pPr algn="l">
              <a:defRPr sz="1200"/>
            </a:lvl1pPr>
          </a:lstStyle>
          <a:p>
            <a:endParaRPr lang="en-GB" dirty="0"/>
          </a:p>
        </p:txBody>
      </p:sp>
      <p:sp>
        <p:nvSpPr>
          <p:cNvPr id="5" name="Slide Number Placeholder 4">
            <a:extLst>
              <a:ext uri="{FF2B5EF4-FFF2-40B4-BE49-F238E27FC236}">
                <a16:creationId xmlns:a16="http://schemas.microsoft.com/office/drawing/2014/main" id="{6945C3D5-7370-40DF-A569-96A0855F0942}"/>
              </a:ext>
            </a:extLst>
          </p:cNvPr>
          <p:cNvSpPr>
            <a:spLocks noGrp="1"/>
          </p:cNvSpPr>
          <p:nvPr>
            <p:ph type="sldNum" sz="quarter" idx="3"/>
          </p:nvPr>
        </p:nvSpPr>
        <p:spPr>
          <a:xfrm>
            <a:off x="3850449" y="9377317"/>
            <a:ext cx="2945659" cy="495346"/>
          </a:xfrm>
          <a:prstGeom prst="rect">
            <a:avLst/>
          </a:prstGeom>
        </p:spPr>
        <p:txBody>
          <a:bodyPr vert="horz" lIns="91440" tIns="45720" rIns="91440" bIns="45720" rtlCol="0" anchor="b"/>
          <a:lstStyle>
            <a:lvl1pPr algn="r">
              <a:defRPr sz="1200"/>
            </a:lvl1pPr>
          </a:lstStyle>
          <a:p>
            <a:fld id="{5DB6F57C-AEBC-4CA4-9A7F-762857EF8875}" type="slidenum">
              <a:rPr lang="en-GB" smtClean="0"/>
              <a:t>‹#›</a:t>
            </a:fld>
            <a:endParaRPr lang="en-GB" dirty="0"/>
          </a:p>
        </p:txBody>
      </p:sp>
    </p:spTree>
    <p:extLst>
      <p:ext uri="{BB962C8B-B14F-4D97-AF65-F5344CB8AC3E}">
        <p14:creationId xmlns:p14="http://schemas.microsoft.com/office/powerpoint/2010/main" val="19344412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 y="3"/>
            <a:ext cx="2945659" cy="495347"/>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50449" y="3"/>
            <a:ext cx="2945659" cy="495347"/>
          </a:xfrm>
          <a:prstGeom prst="rect">
            <a:avLst/>
          </a:prstGeom>
        </p:spPr>
        <p:txBody>
          <a:bodyPr vert="horz" lIns="91440" tIns="45720" rIns="91440" bIns="45720" rtlCol="0"/>
          <a:lstStyle>
            <a:lvl1pPr algn="r">
              <a:defRPr sz="1200"/>
            </a:lvl1pPr>
          </a:lstStyle>
          <a:p>
            <a:fld id="{27932124-2029-4BD0-ACC2-19A71F4AD5E8}" type="datetimeFigureOut">
              <a:rPr lang="en-GB" smtClean="0"/>
              <a:t>18/11/2025</a:t>
            </a:fld>
            <a:endParaRPr lang="en-GB" dirty="0"/>
          </a:p>
        </p:txBody>
      </p:sp>
      <p:sp>
        <p:nvSpPr>
          <p:cNvPr id="4" name="Slide Image Placeholder 3"/>
          <p:cNvSpPr>
            <a:spLocks noGrp="1" noRot="1" noChangeAspect="1"/>
          </p:cNvSpPr>
          <p:nvPr>
            <p:ph type="sldImg" idx="2"/>
          </p:nvPr>
        </p:nvSpPr>
        <p:spPr>
          <a:xfrm>
            <a:off x="438150" y="1235075"/>
            <a:ext cx="5921375" cy="3330575"/>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79768" y="4751222"/>
            <a:ext cx="5438140" cy="3887361"/>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6" y="9377317"/>
            <a:ext cx="2945659" cy="495346"/>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50449" y="9377317"/>
            <a:ext cx="2945659" cy="495346"/>
          </a:xfrm>
          <a:prstGeom prst="rect">
            <a:avLst/>
          </a:prstGeom>
        </p:spPr>
        <p:txBody>
          <a:bodyPr vert="horz" lIns="91440" tIns="45720" rIns="91440" bIns="45720" rtlCol="0" anchor="b"/>
          <a:lstStyle>
            <a:lvl1pPr algn="r">
              <a:defRPr sz="1200"/>
            </a:lvl1pPr>
          </a:lstStyle>
          <a:p>
            <a:fld id="{F5F0AB6B-5975-492F-B5FF-2EB2C913C3EF}" type="slidenum">
              <a:rPr lang="en-GB" smtClean="0"/>
              <a:t>‹#›</a:t>
            </a:fld>
            <a:endParaRPr lang="en-GB" dirty="0"/>
          </a:p>
        </p:txBody>
      </p:sp>
    </p:spTree>
    <p:extLst>
      <p:ext uri="{BB962C8B-B14F-4D97-AF65-F5344CB8AC3E}">
        <p14:creationId xmlns:p14="http://schemas.microsoft.com/office/powerpoint/2010/main" val="82100598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a:t>
            </a:fld>
            <a:endParaRPr lang="en-GB" dirty="0"/>
          </a:p>
        </p:txBody>
      </p:sp>
    </p:spTree>
    <p:extLst>
      <p:ext uri="{BB962C8B-B14F-4D97-AF65-F5344CB8AC3E}">
        <p14:creationId xmlns:p14="http://schemas.microsoft.com/office/powerpoint/2010/main" val="33505541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11</a:t>
            </a:fld>
            <a:endParaRPr lang="en-GB" dirty="0"/>
          </a:p>
        </p:txBody>
      </p:sp>
    </p:spTree>
    <p:extLst>
      <p:ext uri="{BB962C8B-B14F-4D97-AF65-F5344CB8AC3E}">
        <p14:creationId xmlns:p14="http://schemas.microsoft.com/office/powerpoint/2010/main" val="29297631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12</a:t>
            </a:fld>
            <a:endParaRPr lang="en-GB" dirty="0"/>
          </a:p>
        </p:txBody>
      </p:sp>
    </p:spTree>
    <p:extLst>
      <p:ext uri="{BB962C8B-B14F-4D97-AF65-F5344CB8AC3E}">
        <p14:creationId xmlns:p14="http://schemas.microsoft.com/office/powerpoint/2010/main" val="4676361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13</a:t>
            </a:fld>
            <a:endParaRPr lang="en-GB" dirty="0"/>
          </a:p>
        </p:txBody>
      </p:sp>
    </p:spTree>
    <p:extLst>
      <p:ext uri="{BB962C8B-B14F-4D97-AF65-F5344CB8AC3E}">
        <p14:creationId xmlns:p14="http://schemas.microsoft.com/office/powerpoint/2010/main" val="421375885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14</a:t>
            </a:fld>
            <a:endParaRPr lang="en-GB" dirty="0"/>
          </a:p>
        </p:txBody>
      </p:sp>
    </p:spTree>
    <p:extLst>
      <p:ext uri="{BB962C8B-B14F-4D97-AF65-F5344CB8AC3E}">
        <p14:creationId xmlns:p14="http://schemas.microsoft.com/office/powerpoint/2010/main" val="14778424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15</a:t>
            </a:fld>
            <a:endParaRPr lang="en-GB" dirty="0"/>
          </a:p>
        </p:txBody>
      </p:sp>
    </p:spTree>
    <p:extLst>
      <p:ext uri="{BB962C8B-B14F-4D97-AF65-F5344CB8AC3E}">
        <p14:creationId xmlns:p14="http://schemas.microsoft.com/office/powerpoint/2010/main" val="406512449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7F2F79-82C5-7553-63BC-EAF26254FD3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C1E92F-9A7A-8420-C462-AC0ED7C79511}"/>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E15D413-9C24-7147-E08E-B1FE6EAF92B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E76A028-23DD-A15F-6B7E-E1C75D6C78BD}"/>
              </a:ext>
            </a:extLst>
          </p:cNvPr>
          <p:cNvSpPr>
            <a:spLocks noGrp="1"/>
          </p:cNvSpPr>
          <p:nvPr>
            <p:ph type="sldNum" sz="quarter" idx="10"/>
          </p:nvPr>
        </p:nvSpPr>
        <p:spPr/>
        <p:txBody>
          <a:bodyPr/>
          <a:lstStyle/>
          <a:p>
            <a:fld id="{F5F0AB6B-5975-492F-B5FF-2EB2C913C3EF}" type="slidenum">
              <a:rPr lang="en-GB" smtClean="0"/>
              <a:t>16</a:t>
            </a:fld>
            <a:endParaRPr lang="en-GB" dirty="0"/>
          </a:p>
        </p:txBody>
      </p:sp>
    </p:spTree>
    <p:extLst>
      <p:ext uri="{BB962C8B-B14F-4D97-AF65-F5344CB8AC3E}">
        <p14:creationId xmlns:p14="http://schemas.microsoft.com/office/powerpoint/2010/main" val="420515113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17</a:t>
            </a:fld>
            <a:endParaRPr lang="en-GB" dirty="0"/>
          </a:p>
        </p:txBody>
      </p:sp>
    </p:spTree>
    <p:extLst>
      <p:ext uri="{BB962C8B-B14F-4D97-AF65-F5344CB8AC3E}">
        <p14:creationId xmlns:p14="http://schemas.microsoft.com/office/powerpoint/2010/main" val="31923815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7EEEC-18CE-235D-5F1D-44AA6720C85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83468CD-ECC9-4014-DEAA-52070FCF3FF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6415C50-17D8-94B1-0904-726DF234628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B1A3448-524B-C5D8-AE4F-A78A120A6AAB}"/>
              </a:ext>
            </a:extLst>
          </p:cNvPr>
          <p:cNvSpPr>
            <a:spLocks noGrp="1"/>
          </p:cNvSpPr>
          <p:nvPr>
            <p:ph type="sldNum" sz="quarter" idx="10"/>
          </p:nvPr>
        </p:nvSpPr>
        <p:spPr/>
        <p:txBody>
          <a:bodyPr/>
          <a:lstStyle/>
          <a:p>
            <a:fld id="{F5F0AB6B-5975-492F-B5FF-2EB2C913C3EF}" type="slidenum">
              <a:rPr lang="en-GB" smtClean="0"/>
              <a:t>18</a:t>
            </a:fld>
            <a:endParaRPr lang="en-GB" dirty="0"/>
          </a:p>
        </p:txBody>
      </p:sp>
    </p:spTree>
    <p:extLst>
      <p:ext uri="{BB962C8B-B14F-4D97-AF65-F5344CB8AC3E}">
        <p14:creationId xmlns:p14="http://schemas.microsoft.com/office/powerpoint/2010/main" val="1292506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19</a:t>
            </a:fld>
            <a:endParaRPr lang="en-GB" dirty="0"/>
          </a:p>
        </p:txBody>
      </p:sp>
    </p:spTree>
    <p:extLst>
      <p:ext uri="{BB962C8B-B14F-4D97-AF65-F5344CB8AC3E}">
        <p14:creationId xmlns:p14="http://schemas.microsoft.com/office/powerpoint/2010/main" val="310079760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3ACF18-8505-A972-EAC9-A61ADB1D6CE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AF4E7E-C274-7AE8-A085-AFE9FC6D635A}"/>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149AF9D9-03DB-0063-6070-8E3A062B4BF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AFD222A-0F48-0C2F-417B-E6DB5A07F913}"/>
              </a:ext>
            </a:extLst>
          </p:cNvPr>
          <p:cNvSpPr>
            <a:spLocks noGrp="1"/>
          </p:cNvSpPr>
          <p:nvPr>
            <p:ph type="sldNum" sz="quarter" idx="10"/>
          </p:nvPr>
        </p:nvSpPr>
        <p:spPr/>
        <p:txBody>
          <a:bodyPr/>
          <a:lstStyle/>
          <a:p>
            <a:fld id="{F5F0AB6B-5975-492F-B5FF-2EB2C913C3EF}" type="slidenum">
              <a:rPr lang="en-GB" smtClean="0"/>
              <a:t>20</a:t>
            </a:fld>
            <a:endParaRPr lang="en-GB" dirty="0"/>
          </a:p>
        </p:txBody>
      </p:sp>
    </p:spTree>
    <p:extLst>
      <p:ext uri="{BB962C8B-B14F-4D97-AF65-F5344CB8AC3E}">
        <p14:creationId xmlns:p14="http://schemas.microsoft.com/office/powerpoint/2010/main" val="150208191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3</a:t>
            </a:fld>
            <a:endParaRPr lang="en-GB" dirty="0"/>
          </a:p>
        </p:txBody>
      </p:sp>
    </p:spTree>
    <p:extLst>
      <p:ext uri="{BB962C8B-B14F-4D97-AF65-F5344CB8AC3E}">
        <p14:creationId xmlns:p14="http://schemas.microsoft.com/office/powerpoint/2010/main" val="208478074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21</a:t>
            </a:fld>
            <a:endParaRPr lang="en-GB" dirty="0"/>
          </a:p>
        </p:txBody>
      </p:sp>
    </p:spTree>
    <p:extLst>
      <p:ext uri="{BB962C8B-B14F-4D97-AF65-F5344CB8AC3E}">
        <p14:creationId xmlns:p14="http://schemas.microsoft.com/office/powerpoint/2010/main" val="61061327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9797A6-7E87-AC7B-B503-63AD5268A28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E40B6D8-4399-E47A-23B9-4552EC65170B}"/>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41A39FC8-7E5E-A6F3-D77E-CD74634CEF4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6FF5641-867E-7871-A875-D265477AF646}"/>
              </a:ext>
            </a:extLst>
          </p:cNvPr>
          <p:cNvSpPr>
            <a:spLocks noGrp="1"/>
          </p:cNvSpPr>
          <p:nvPr>
            <p:ph type="sldNum" sz="quarter" idx="10"/>
          </p:nvPr>
        </p:nvSpPr>
        <p:spPr/>
        <p:txBody>
          <a:bodyPr/>
          <a:lstStyle/>
          <a:p>
            <a:fld id="{F5F0AB6B-5975-492F-B5FF-2EB2C913C3EF}" type="slidenum">
              <a:rPr lang="en-GB" smtClean="0"/>
              <a:t>22</a:t>
            </a:fld>
            <a:endParaRPr lang="en-GB" dirty="0"/>
          </a:p>
        </p:txBody>
      </p:sp>
    </p:spTree>
    <p:extLst>
      <p:ext uri="{BB962C8B-B14F-4D97-AF65-F5344CB8AC3E}">
        <p14:creationId xmlns:p14="http://schemas.microsoft.com/office/powerpoint/2010/main" val="13917261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23</a:t>
            </a:fld>
            <a:endParaRPr lang="en-GB" dirty="0"/>
          </a:p>
        </p:txBody>
      </p:sp>
    </p:spTree>
    <p:extLst>
      <p:ext uri="{BB962C8B-B14F-4D97-AF65-F5344CB8AC3E}">
        <p14:creationId xmlns:p14="http://schemas.microsoft.com/office/powerpoint/2010/main" val="4996896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24</a:t>
            </a:fld>
            <a:endParaRPr lang="en-GB" dirty="0"/>
          </a:p>
        </p:txBody>
      </p:sp>
    </p:spTree>
    <p:extLst>
      <p:ext uri="{BB962C8B-B14F-4D97-AF65-F5344CB8AC3E}">
        <p14:creationId xmlns:p14="http://schemas.microsoft.com/office/powerpoint/2010/main" val="169567154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25</a:t>
            </a:fld>
            <a:endParaRPr lang="en-GB" dirty="0"/>
          </a:p>
        </p:txBody>
      </p:sp>
    </p:spTree>
    <p:extLst>
      <p:ext uri="{BB962C8B-B14F-4D97-AF65-F5344CB8AC3E}">
        <p14:creationId xmlns:p14="http://schemas.microsoft.com/office/powerpoint/2010/main" val="416765286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26</a:t>
            </a:fld>
            <a:endParaRPr lang="en-GB" dirty="0"/>
          </a:p>
        </p:txBody>
      </p:sp>
    </p:spTree>
    <p:extLst>
      <p:ext uri="{BB962C8B-B14F-4D97-AF65-F5344CB8AC3E}">
        <p14:creationId xmlns:p14="http://schemas.microsoft.com/office/powerpoint/2010/main" val="16709850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27</a:t>
            </a:fld>
            <a:endParaRPr lang="en-GB" dirty="0"/>
          </a:p>
        </p:txBody>
      </p:sp>
    </p:spTree>
    <p:extLst>
      <p:ext uri="{BB962C8B-B14F-4D97-AF65-F5344CB8AC3E}">
        <p14:creationId xmlns:p14="http://schemas.microsoft.com/office/powerpoint/2010/main" val="404818259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normAutofit/>
          </a:bodyPr>
          <a:lstStyle/>
          <a:p>
            <a:r>
              <a:rPr lang="en-US" dirty="0"/>
              <a:t>Not used a seatbelt in front or back = any seatbelt? I can’t find that code in Q6</a:t>
            </a:r>
          </a:p>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28</a:t>
            </a:fld>
            <a:endParaRPr lang="en-AU" dirty="0"/>
          </a:p>
        </p:txBody>
      </p:sp>
    </p:spTree>
    <p:extLst>
      <p:ext uri="{BB962C8B-B14F-4D97-AF65-F5344CB8AC3E}">
        <p14:creationId xmlns:p14="http://schemas.microsoft.com/office/powerpoint/2010/main" val="614352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29</a:t>
            </a:fld>
            <a:endParaRPr lang="en-AU" dirty="0"/>
          </a:p>
        </p:txBody>
      </p:sp>
      <p:sp>
        <p:nvSpPr>
          <p:cNvPr id="5" name="Notes Placeholder 4"/>
          <p:cNvSpPr>
            <a:spLocks noGrp="1"/>
          </p:cNvSpPr>
          <p:nvPr>
            <p:ph type="body" sz="quarter" idx="11"/>
          </p:nvPr>
        </p:nvSpPr>
        <p:spPr/>
        <p:txBody>
          <a:bodyPr/>
          <a:lstStyle/>
          <a:p>
            <a:endParaRPr lang="en-GB" dirty="0"/>
          </a:p>
          <a:p>
            <a:endParaRPr lang="en-GB" dirty="0"/>
          </a:p>
        </p:txBody>
      </p:sp>
    </p:spTree>
    <p:extLst>
      <p:ext uri="{BB962C8B-B14F-4D97-AF65-F5344CB8AC3E}">
        <p14:creationId xmlns:p14="http://schemas.microsoft.com/office/powerpoint/2010/main" val="137774748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30</a:t>
            </a:fld>
            <a:endParaRPr lang="en-AU" dirty="0"/>
          </a:p>
        </p:txBody>
      </p:sp>
      <p:sp>
        <p:nvSpPr>
          <p:cNvPr id="3" name="Notes Placeholder 2">
            <a:extLst>
              <a:ext uri="{FF2B5EF4-FFF2-40B4-BE49-F238E27FC236}">
                <a16:creationId xmlns:a16="http://schemas.microsoft.com/office/drawing/2014/main" id="{17E0AC1E-7B4D-413B-B8DA-B8CA5D1D41C4}"/>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2995672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4</a:t>
            </a:fld>
            <a:endParaRPr lang="en-GB" dirty="0"/>
          </a:p>
        </p:txBody>
      </p:sp>
    </p:spTree>
    <p:extLst>
      <p:ext uri="{BB962C8B-B14F-4D97-AF65-F5344CB8AC3E}">
        <p14:creationId xmlns:p14="http://schemas.microsoft.com/office/powerpoint/2010/main" val="190463643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31</a:t>
            </a:fld>
            <a:endParaRPr lang="en-GB" dirty="0"/>
          </a:p>
        </p:txBody>
      </p:sp>
    </p:spTree>
    <p:extLst>
      <p:ext uri="{BB962C8B-B14F-4D97-AF65-F5344CB8AC3E}">
        <p14:creationId xmlns:p14="http://schemas.microsoft.com/office/powerpoint/2010/main" val="12101200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32</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336346726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33</a:t>
            </a:fld>
            <a:endParaRPr lang="en-AU" dirty="0"/>
          </a:p>
        </p:txBody>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1061534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C4BCF3-8F41-113C-B07F-7F449CA392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10451C-71CF-D952-9838-115BC609D666}"/>
              </a:ext>
            </a:extLst>
          </p:cNvPr>
          <p:cNvSpPr>
            <a:spLocks noGrp="1" noRot="1" noChangeAspect="1"/>
          </p:cNvSpPr>
          <p:nvPr>
            <p:ph type="sldImg"/>
          </p:nvPr>
        </p:nvSpPr>
        <p:spPr/>
        <p:txBody>
          <a:bodyPr/>
          <a:lstStyle/>
          <a:p>
            <a:endParaRPr lang="en-GB" dirty="0"/>
          </a:p>
        </p:txBody>
      </p:sp>
      <p:sp>
        <p:nvSpPr>
          <p:cNvPr id="4" name="Slide Number Placeholder 3">
            <a:extLst>
              <a:ext uri="{FF2B5EF4-FFF2-40B4-BE49-F238E27FC236}">
                <a16:creationId xmlns:a16="http://schemas.microsoft.com/office/drawing/2014/main" id="{0E325157-05C2-D425-B3CF-62816C594650}"/>
              </a:ext>
            </a:extLst>
          </p:cNvPr>
          <p:cNvSpPr>
            <a:spLocks noGrp="1"/>
          </p:cNvSpPr>
          <p:nvPr>
            <p:ph type="sldNum" sz="quarter" idx="10"/>
          </p:nvPr>
        </p:nvSpPr>
        <p:spPr/>
        <p:txBody>
          <a:bodyPr/>
          <a:lstStyle/>
          <a:p>
            <a:fld id="{B9487D93-240F-4041-8284-FC16D3A96101}" type="slidenum">
              <a:rPr lang="en-AU" smtClean="0"/>
              <a:pPr/>
              <a:t>34</a:t>
            </a:fld>
            <a:endParaRPr lang="en-AU" dirty="0"/>
          </a:p>
        </p:txBody>
      </p:sp>
      <p:sp>
        <p:nvSpPr>
          <p:cNvPr id="5" name="Notes Placeholder 4">
            <a:extLst>
              <a:ext uri="{FF2B5EF4-FFF2-40B4-BE49-F238E27FC236}">
                <a16:creationId xmlns:a16="http://schemas.microsoft.com/office/drawing/2014/main" id="{88FCE8CA-BE5E-1812-8A0C-8F65C353DC2F}"/>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22440771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35</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879099622"/>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36</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11961255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37</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353324442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38</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2859012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AB89C9-D04A-907E-517C-87E6EFBA470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7487CF-93CF-E1EA-73CE-3532FE195C0E}"/>
              </a:ext>
            </a:extLst>
          </p:cNvPr>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a:extLst>
              <a:ext uri="{FF2B5EF4-FFF2-40B4-BE49-F238E27FC236}">
                <a16:creationId xmlns:a16="http://schemas.microsoft.com/office/drawing/2014/main" id="{9006FCD8-483A-F426-7C53-DE6E5397C311}"/>
              </a:ext>
            </a:extLst>
          </p:cNvPr>
          <p:cNvSpPr>
            <a:spLocks noGrp="1"/>
          </p:cNvSpPr>
          <p:nvPr>
            <p:ph type="sldNum" sz="quarter" idx="10"/>
          </p:nvPr>
        </p:nvSpPr>
        <p:spPr/>
        <p:txBody>
          <a:bodyPr/>
          <a:lstStyle/>
          <a:p>
            <a:fld id="{B9487D93-240F-4041-8284-FC16D3A96101}" type="slidenum">
              <a:rPr lang="en-AU" smtClean="0"/>
              <a:pPr/>
              <a:t>39</a:t>
            </a:fld>
            <a:endParaRPr lang="en-AU" dirty="0"/>
          </a:p>
        </p:txBody>
      </p:sp>
      <p:sp>
        <p:nvSpPr>
          <p:cNvPr id="5" name="Notes Placeholder 4">
            <a:extLst>
              <a:ext uri="{FF2B5EF4-FFF2-40B4-BE49-F238E27FC236}">
                <a16:creationId xmlns:a16="http://schemas.microsoft.com/office/drawing/2014/main" id="{ED13500F-BAA0-32E4-B5AE-5CCB93D367E9}"/>
              </a:ext>
            </a:extLst>
          </p:cNvPr>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48384864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40</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285901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a:t>
            </a:fld>
            <a:endParaRPr lang="en-GB" dirty="0"/>
          </a:p>
        </p:txBody>
      </p:sp>
    </p:spTree>
    <p:extLst>
      <p:ext uri="{BB962C8B-B14F-4D97-AF65-F5344CB8AC3E}">
        <p14:creationId xmlns:p14="http://schemas.microsoft.com/office/powerpoint/2010/main" val="346389084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41</a:t>
            </a:fld>
            <a:endParaRPr lang="en-GB" dirty="0"/>
          </a:p>
        </p:txBody>
      </p:sp>
    </p:spTree>
    <p:extLst>
      <p:ext uri="{BB962C8B-B14F-4D97-AF65-F5344CB8AC3E}">
        <p14:creationId xmlns:p14="http://schemas.microsoft.com/office/powerpoint/2010/main" val="328470546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normAutofit/>
          </a:bodyPr>
          <a:lstStyle/>
          <a:p>
            <a:endParaRPr lang="en-US" dirty="0"/>
          </a:p>
          <a:p>
            <a:endParaRPr lang="en-US" dirty="0"/>
          </a:p>
          <a:p>
            <a:endParaRPr lang="en-US"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42</a:t>
            </a:fld>
            <a:endParaRPr lang="en-AU" dirty="0"/>
          </a:p>
        </p:txBody>
      </p:sp>
    </p:spTree>
    <p:extLst>
      <p:ext uri="{BB962C8B-B14F-4D97-AF65-F5344CB8AC3E}">
        <p14:creationId xmlns:p14="http://schemas.microsoft.com/office/powerpoint/2010/main" val="2384996224"/>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88157F-3A82-AC88-F90D-37DBC3FF71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F98D2A-147D-8573-F1C3-B5819B6E8B01}"/>
              </a:ext>
            </a:extLst>
          </p:cNvPr>
          <p:cNvSpPr>
            <a:spLocks noGrp="1" noRot="1" noChangeAspect="1"/>
          </p:cNvSpPr>
          <p:nvPr>
            <p:ph type="sldImg"/>
          </p:nvPr>
        </p:nvSpPr>
        <p:spPr/>
        <p:txBody>
          <a:bodyPr/>
          <a:lstStyle/>
          <a:p>
            <a:endParaRPr lang="en-GB" dirty="0"/>
          </a:p>
        </p:txBody>
      </p:sp>
      <p:sp>
        <p:nvSpPr>
          <p:cNvPr id="4" name="Slide Number Placeholder 3">
            <a:extLst>
              <a:ext uri="{FF2B5EF4-FFF2-40B4-BE49-F238E27FC236}">
                <a16:creationId xmlns:a16="http://schemas.microsoft.com/office/drawing/2014/main" id="{84859C51-C583-E0D1-7D05-38C2E6AE9C4A}"/>
              </a:ext>
            </a:extLst>
          </p:cNvPr>
          <p:cNvSpPr>
            <a:spLocks noGrp="1"/>
          </p:cNvSpPr>
          <p:nvPr>
            <p:ph type="sldNum" sz="quarter" idx="10"/>
          </p:nvPr>
        </p:nvSpPr>
        <p:spPr/>
        <p:txBody>
          <a:bodyPr/>
          <a:lstStyle/>
          <a:p>
            <a:fld id="{B9487D93-240F-4041-8284-FC16D3A96101}" type="slidenum">
              <a:rPr lang="en-AU" smtClean="0"/>
              <a:pPr/>
              <a:t>43</a:t>
            </a:fld>
            <a:endParaRPr lang="en-AU" dirty="0"/>
          </a:p>
        </p:txBody>
      </p:sp>
      <p:sp>
        <p:nvSpPr>
          <p:cNvPr id="5" name="Notes Placeholder 4">
            <a:extLst>
              <a:ext uri="{FF2B5EF4-FFF2-40B4-BE49-F238E27FC236}">
                <a16:creationId xmlns:a16="http://schemas.microsoft.com/office/drawing/2014/main" id="{E94F7C2F-06BE-6524-2044-F5B48D7CE52B}"/>
              </a:ext>
            </a:extLst>
          </p:cNvPr>
          <p:cNvSpPr>
            <a:spLocks noGrp="1"/>
          </p:cNvSpPr>
          <p:nvPr>
            <p:ph type="body" sz="quarter" idx="11"/>
          </p:nvPr>
        </p:nvSpPr>
        <p:spPr/>
        <p:txBody>
          <a:bodyPr/>
          <a:lstStyle/>
          <a:p>
            <a:endParaRPr lang="en-GB" dirty="0"/>
          </a:p>
          <a:p>
            <a:endParaRPr lang="en-GB" dirty="0"/>
          </a:p>
        </p:txBody>
      </p:sp>
    </p:spTree>
    <p:extLst>
      <p:ext uri="{BB962C8B-B14F-4D97-AF65-F5344CB8AC3E}">
        <p14:creationId xmlns:p14="http://schemas.microsoft.com/office/powerpoint/2010/main" val="1134571652"/>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44</a:t>
            </a:fld>
            <a:endParaRPr lang="en-AU" dirty="0"/>
          </a:p>
        </p:txBody>
      </p:sp>
      <p:sp>
        <p:nvSpPr>
          <p:cNvPr id="3" name="Notes Placeholder 2"/>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312134421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0F7623-7706-7F35-11B4-41C7327547A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6176CF-F05B-280E-5A8D-151462BE6525}"/>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904C5CA4-A406-E841-9C17-7BFF9541E382}"/>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9125539-D0D4-696D-CB87-6EC33F4B15A6}"/>
              </a:ext>
            </a:extLst>
          </p:cNvPr>
          <p:cNvSpPr>
            <a:spLocks noGrp="1"/>
          </p:cNvSpPr>
          <p:nvPr>
            <p:ph type="sldNum" sz="quarter" idx="10"/>
          </p:nvPr>
        </p:nvSpPr>
        <p:spPr/>
        <p:txBody>
          <a:bodyPr/>
          <a:lstStyle/>
          <a:p>
            <a:fld id="{F5F0AB6B-5975-492F-B5FF-2EB2C913C3EF}" type="slidenum">
              <a:rPr lang="en-GB" smtClean="0"/>
              <a:t>45</a:t>
            </a:fld>
            <a:endParaRPr lang="en-GB" dirty="0"/>
          </a:p>
        </p:txBody>
      </p:sp>
    </p:spTree>
    <p:extLst>
      <p:ext uri="{BB962C8B-B14F-4D97-AF65-F5344CB8AC3E}">
        <p14:creationId xmlns:p14="http://schemas.microsoft.com/office/powerpoint/2010/main" val="158845995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FC2F2D-14DB-8070-B28E-FE007BD55A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D2C7456-0636-D459-1A98-DA814C59341D}"/>
              </a:ext>
            </a:extLst>
          </p:cNvPr>
          <p:cNvSpPr>
            <a:spLocks noGrp="1" noRot="1" noChangeAspect="1"/>
          </p:cNvSpPr>
          <p:nvPr>
            <p:ph type="sldImg"/>
          </p:nvPr>
        </p:nvSpPr>
        <p:spPr/>
        <p:txBody>
          <a:bodyPr/>
          <a:lstStyle/>
          <a:p>
            <a:endParaRPr lang="en-GB" dirty="0"/>
          </a:p>
        </p:txBody>
      </p:sp>
      <p:sp>
        <p:nvSpPr>
          <p:cNvPr id="4" name="Slide Number Placeholder 3">
            <a:extLst>
              <a:ext uri="{FF2B5EF4-FFF2-40B4-BE49-F238E27FC236}">
                <a16:creationId xmlns:a16="http://schemas.microsoft.com/office/drawing/2014/main" id="{C709919C-BF47-E991-19A5-2FD141BA59B4}"/>
              </a:ext>
            </a:extLst>
          </p:cNvPr>
          <p:cNvSpPr>
            <a:spLocks noGrp="1"/>
          </p:cNvSpPr>
          <p:nvPr>
            <p:ph type="sldNum" sz="quarter" idx="10"/>
          </p:nvPr>
        </p:nvSpPr>
        <p:spPr/>
        <p:txBody>
          <a:bodyPr/>
          <a:lstStyle/>
          <a:p>
            <a:fld id="{B9487D93-240F-4041-8284-FC16D3A96101}" type="slidenum">
              <a:rPr lang="en-AU" smtClean="0"/>
              <a:pPr/>
              <a:t>46</a:t>
            </a:fld>
            <a:endParaRPr lang="en-AU" dirty="0"/>
          </a:p>
        </p:txBody>
      </p:sp>
      <p:sp>
        <p:nvSpPr>
          <p:cNvPr id="5" name="Notes Placeholder 4">
            <a:extLst>
              <a:ext uri="{FF2B5EF4-FFF2-40B4-BE49-F238E27FC236}">
                <a16:creationId xmlns:a16="http://schemas.microsoft.com/office/drawing/2014/main" id="{4503E614-53D9-998F-8510-ADD2E915FA12}"/>
              </a:ext>
            </a:extLst>
          </p:cNvPr>
          <p:cNvSpPr>
            <a:spLocks noGrp="1"/>
          </p:cNvSpPr>
          <p:nvPr>
            <p:ph type="body" sz="quarter" idx="11"/>
          </p:nvPr>
        </p:nvSpPr>
        <p:spPr/>
        <p:txBody>
          <a:bodyPr/>
          <a:lstStyle/>
          <a:p>
            <a:endParaRPr lang="en-GB" dirty="0"/>
          </a:p>
          <a:p>
            <a:endParaRPr lang="en-GB" dirty="0"/>
          </a:p>
        </p:txBody>
      </p:sp>
    </p:spTree>
    <p:extLst>
      <p:ext uri="{BB962C8B-B14F-4D97-AF65-F5344CB8AC3E}">
        <p14:creationId xmlns:p14="http://schemas.microsoft.com/office/powerpoint/2010/main" val="632080341"/>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47</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48236791"/>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4C8B5-B714-5E5F-AEA8-1C5B20D599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27311A-1BC3-66B1-E3D8-0EA606A4BFB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0E02542-4C51-DE66-D56E-DD53EC98F41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789A0C5-6A87-8B91-A80F-3AC3FBA1C5E2}"/>
              </a:ext>
            </a:extLst>
          </p:cNvPr>
          <p:cNvSpPr>
            <a:spLocks noGrp="1"/>
          </p:cNvSpPr>
          <p:nvPr>
            <p:ph type="sldNum" sz="quarter" idx="10"/>
          </p:nvPr>
        </p:nvSpPr>
        <p:spPr/>
        <p:txBody>
          <a:bodyPr/>
          <a:lstStyle/>
          <a:p>
            <a:fld id="{F5F0AB6B-5975-492F-B5FF-2EB2C913C3EF}" type="slidenum">
              <a:rPr lang="en-GB" smtClean="0"/>
              <a:t>48</a:t>
            </a:fld>
            <a:endParaRPr lang="en-GB" dirty="0"/>
          </a:p>
        </p:txBody>
      </p:sp>
    </p:spTree>
    <p:extLst>
      <p:ext uri="{BB962C8B-B14F-4D97-AF65-F5344CB8AC3E}">
        <p14:creationId xmlns:p14="http://schemas.microsoft.com/office/powerpoint/2010/main" val="236457401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364FC7-2515-6117-6F9A-7AE2A7AB66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FEF011-662C-E28B-4159-4043A93E0670}"/>
              </a:ext>
            </a:extLst>
          </p:cNvPr>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a:extLst>
              <a:ext uri="{FF2B5EF4-FFF2-40B4-BE49-F238E27FC236}">
                <a16:creationId xmlns:a16="http://schemas.microsoft.com/office/drawing/2014/main" id="{C53D142A-8838-3C5D-3E97-18B5BC26B478}"/>
              </a:ext>
            </a:extLst>
          </p:cNvPr>
          <p:cNvSpPr>
            <a:spLocks noGrp="1"/>
          </p:cNvSpPr>
          <p:nvPr>
            <p:ph type="sldNum" sz="quarter" idx="10"/>
          </p:nvPr>
        </p:nvSpPr>
        <p:spPr/>
        <p:txBody>
          <a:bodyPr/>
          <a:lstStyle/>
          <a:p>
            <a:fld id="{B9487D93-240F-4041-8284-FC16D3A96101}" type="slidenum">
              <a:rPr lang="en-AU" smtClean="0"/>
              <a:pPr/>
              <a:t>49</a:t>
            </a:fld>
            <a:endParaRPr lang="en-AU" dirty="0"/>
          </a:p>
        </p:txBody>
      </p:sp>
      <p:sp>
        <p:nvSpPr>
          <p:cNvPr id="5" name="Notes Placeholder 4">
            <a:extLst>
              <a:ext uri="{FF2B5EF4-FFF2-40B4-BE49-F238E27FC236}">
                <a16:creationId xmlns:a16="http://schemas.microsoft.com/office/drawing/2014/main" id="{916E7DBA-455C-C698-38BB-9CF87125A788}"/>
              </a:ext>
            </a:extLst>
          </p:cNvPr>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230191519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50</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8667243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341898010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51</a:t>
            </a:fld>
            <a:endParaRPr lang="en-GB" dirty="0"/>
          </a:p>
        </p:txBody>
      </p:sp>
    </p:spTree>
    <p:extLst>
      <p:ext uri="{BB962C8B-B14F-4D97-AF65-F5344CB8AC3E}">
        <p14:creationId xmlns:p14="http://schemas.microsoft.com/office/powerpoint/2010/main" val="1918696758"/>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52</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126383376"/>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4B14E5-5A79-AED6-7203-D2961E6452E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6ABB99-64CC-2DB3-9A21-EEB66EBFE1E1}"/>
              </a:ext>
            </a:extLst>
          </p:cNvPr>
          <p:cNvSpPr>
            <a:spLocks noGrp="1" noRot="1" noChangeAspect="1"/>
          </p:cNvSpPr>
          <p:nvPr>
            <p:ph type="sldImg"/>
          </p:nvPr>
        </p:nvSpPr>
        <p:spPr/>
        <p:txBody>
          <a:bodyPr/>
          <a:lstStyle/>
          <a:p>
            <a:endParaRPr lang="en-GB" dirty="0"/>
          </a:p>
        </p:txBody>
      </p:sp>
      <p:sp>
        <p:nvSpPr>
          <p:cNvPr id="4" name="Slide Number Placeholder 3">
            <a:extLst>
              <a:ext uri="{FF2B5EF4-FFF2-40B4-BE49-F238E27FC236}">
                <a16:creationId xmlns:a16="http://schemas.microsoft.com/office/drawing/2014/main" id="{BED9CD4C-FA77-4347-5B93-023714DCB6B5}"/>
              </a:ext>
            </a:extLst>
          </p:cNvPr>
          <p:cNvSpPr>
            <a:spLocks noGrp="1"/>
          </p:cNvSpPr>
          <p:nvPr>
            <p:ph type="sldNum" sz="quarter" idx="10"/>
          </p:nvPr>
        </p:nvSpPr>
        <p:spPr/>
        <p:txBody>
          <a:bodyPr/>
          <a:lstStyle/>
          <a:p>
            <a:fld id="{B9487D93-240F-4041-8284-FC16D3A96101}" type="slidenum">
              <a:rPr lang="en-AU" smtClean="0"/>
              <a:pPr/>
              <a:t>53</a:t>
            </a:fld>
            <a:endParaRPr lang="en-AU" dirty="0"/>
          </a:p>
        </p:txBody>
      </p:sp>
      <p:sp>
        <p:nvSpPr>
          <p:cNvPr id="5" name="Notes Placeholder 4">
            <a:extLst>
              <a:ext uri="{FF2B5EF4-FFF2-40B4-BE49-F238E27FC236}">
                <a16:creationId xmlns:a16="http://schemas.microsoft.com/office/drawing/2014/main" id="{9C5A420B-9176-5B42-473F-F00A32F9ED93}"/>
              </a:ext>
            </a:extLst>
          </p:cNvPr>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2707644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54</a:t>
            </a:fld>
            <a:endParaRPr lang="en-GB" dirty="0"/>
          </a:p>
        </p:txBody>
      </p:sp>
    </p:spTree>
    <p:extLst>
      <p:ext uri="{BB962C8B-B14F-4D97-AF65-F5344CB8AC3E}">
        <p14:creationId xmlns:p14="http://schemas.microsoft.com/office/powerpoint/2010/main" val="1486154536"/>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55</a:t>
            </a:fld>
            <a:endParaRPr lang="en-GB" dirty="0"/>
          </a:p>
        </p:txBody>
      </p:sp>
    </p:spTree>
    <p:extLst>
      <p:ext uri="{BB962C8B-B14F-4D97-AF65-F5344CB8AC3E}">
        <p14:creationId xmlns:p14="http://schemas.microsoft.com/office/powerpoint/2010/main" val="31903757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56</a:t>
            </a:fld>
            <a:endParaRPr lang="en-GB" dirty="0"/>
          </a:p>
        </p:txBody>
      </p:sp>
    </p:spTree>
    <p:extLst>
      <p:ext uri="{BB962C8B-B14F-4D97-AF65-F5344CB8AC3E}">
        <p14:creationId xmlns:p14="http://schemas.microsoft.com/office/powerpoint/2010/main" val="3215348822"/>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628471-7ED2-C5BD-F924-677CCD09E63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8CBF688-18C4-0E08-C045-B64C2EB5B606}"/>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B9907E5C-C9A4-B87E-CF27-D2658C4D364E}"/>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10198DF-08A5-E42F-CCA3-12EED5C41152}"/>
              </a:ext>
            </a:extLst>
          </p:cNvPr>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57</a:t>
            </a:fld>
            <a:endParaRPr lang="en-GB" dirty="0"/>
          </a:p>
        </p:txBody>
      </p:sp>
    </p:spTree>
    <p:extLst>
      <p:ext uri="{BB962C8B-B14F-4D97-AF65-F5344CB8AC3E}">
        <p14:creationId xmlns:p14="http://schemas.microsoft.com/office/powerpoint/2010/main" val="2042643736"/>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F05C3-0661-BAA9-4D90-C43CF485E61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D16B144-8268-EFE8-C2DE-A154F62DDF80}"/>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544D5FB2-8B5E-91FE-BEEA-1BEF5379A6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CACA5F4-173C-84C1-028E-78C3C27C36C4}"/>
              </a:ext>
            </a:extLst>
          </p:cNvPr>
          <p:cNvSpPr>
            <a:spLocks noGrp="1"/>
          </p:cNvSpPr>
          <p:nvPr>
            <p:ph type="sldNum" sz="quarter" idx="10"/>
          </p:nvPr>
        </p:nvSpPr>
        <p:spPr>
          <a:xfrm>
            <a:off x="3850449" y="9377317"/>
            <a:ext cx="2945659" cy="495346"/>
          </a:xfrm>
          <a:prstGeom prst="rect">
            <a:avLst/>
          </a:prstGeom>
        </p:spPr>
        <p:txBody>
          <a:bodyPr/>
          <a:lstStyle/>
          <a:p>
            <a:fld id="{F5F0AB6B-5975-492F-B5FF-2EB2C913C3EF}" type="slidenum">
              <a:rPr lang="en-GB" smtClean="0"/>
              <a:t>58</a:t>
            </a:fld>
            <a:endParaRPr lang="en-GB" dirty="0"/>
          </a:p>
        </p:txBody>
      </p:sp>
    </p:spTree>
    <p:extLst>
      <p:ext uri="{BB962C8B-B14F-4D97-AF65-F5344CB8AC3E}">
        <p14:creationId xmlns:p14="http://schemas.microsoft.com/office/powerpoint/2010/main" val="2697070751"/>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59</a:t>
            </a:fld>
            <a:endParaRPr lang="en-GB" dirty="0"/>
          </a:p>
        </p:txBody>
      </p:sp>
    </p:spTree>
    <p:extLst>
      <p:ext uri="{BB962C8B-B14F-4D97-AF65-F5344CB8AC3E}">
        <p14:creationId xmlns:p14="http://schemas.microsoft.com/office/powerpoint/2010/main" val="1168403372"/>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60</a:t>
            </a:fld>
            <a:endParaRPr lang="en-GB" dirty="0"/>
          </a:p>
        </p:txBody>
      </p:sp>
    </p:spTree>
    <p:extLst>
      <p:ext uri="{BB962C8B-B14F-4D97-AF65-F5344CB8AC3E}">
        <p14:creationId xmlns:p14="http://schemas.microsoft.com/office/powerpoint/2010/main" val="1647704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a:t>
            </a:fld>
            <a:endParaRPr lang="en-GB" dirty="0"/>
          </a:p>
        </p:txBody>
      </p:sp>
    </p:spTree>
    <p:extLst>
      <p:ext uri="{BB962C8B-B14F-4D97-AF65-F5344CB8AC3E}">
        <p14:creationId xmlns:p14="http://schemas.microsoft.com/office/powerpoint/2010/main" val="3646944101"/>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61</a:t>
            </a:fld>
            <a:endParaRPr lang="en-GB" dirty="0"/>
          </a:p>
        </p:txBody>
      </p:sp>
    </p:spTree>
    <p:extLst>
      <p:ext uri="{BB962C8B-B14F-4D97-AF65-F5344CB8AC3E}">
        <p14:creationId xmlns:p14="http://schemas.microsoft.com/office/powerpoint/2010/main" val="81922828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8001C7-00C1-84A6-ABE2-41169B22F71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1A14EFB-9324-027A-EEE7-DD350D8321BC}"/>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0B44EC47-5528-F1FB-7F99-8EF83D7892E6}"/>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2032120-5D72-974E-A891-8BCD70977FC3}"/>
              </a:ext>
            </a:extLst>
          </p:cNvPr>
          <p:cNvSpPr>
            <a:spLocks noGrp="1"/>
          </p:cNvSpPr>
          <p:nvPr>
            <p:ph type="sldNum" sz="quarter" idx="10"/>
          </p:nvPr>
        </p:nvSpPr>
        <p:spPr/>
        <p:txBody>
          <a:bodyPr/>
          <a:lstStyle/>
          <a:p>
            <a:fld id="{F5F0AB6B-5975-492F-B5FF-2EB2C913C3EF}" type="slidenum">
              <a:rPr lang="en-GB" smtClean="0"/>
              <a:t>62</a:t>
            </a:fld>
            <a:endParaRPr lang="en-GB" dirty="0"/>
          </a:p>
        </p:txBody>
      </p:sp>
    </p:spTree>
    <p:extLst>
      <p:ext uri="{BB962C8B-B14F-4D97-AF65-F5344CB8AC3E}">
        <p14:creationId xmlns:p14="http://schemas.microsoft.com/office/powerpoint/2010/main" val="1396934500"/>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63</a:t>
            </a:fld>
            <a:endParaRPr lang="en-GB" dirty="0"/>
          </a:p>
        </p:txBody>
      </p:sp>
    </p:spTree>
    <p:extLst>
      <p:ext uri="{BB962C8B-B14F-4D97-AF65-F5344CB8AC3E}">
        <p14:creationId xmlns:p14="http://schemas.microsoft.com/office/powerpoint/2010/main" val="2587505081"/>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64</a:t>
            </a:fld>
            <a:endParaRPr lang="en-GB" dirty="0"/>
          </a:p>
        </p:txBody>
      </p:sp>
    </p:spTree>
    <p:extLst>
      <p:ext uri="{BB962C8B-B14F-4D97-AF65-F5344CB8AC3E}">
        <p14:creationId xmlns:p14="http://schemas.microsoft.com/office/powerpoint/2010/main" val="269318866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65</a:t>
            </a:fld>
            <a:endParaRPr lang="en-GB" dirty="0"/>
          </a:p>
        </p:txBody>
      </p:sp>
    </p:spTree>
    <p:extLst>
      <p:ext uri="{BB962C8B-B14F-4D97-AF65-F5344CB8AC3E}">
        <p14:creationId xmlns:p14="http://schemas.microsoft.com/office/powerpoint/2010/main" val="2372977214"/>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66</a:t>
            </a:fld>
            <a:endParaRPr lang="en-AU" dirty="0"/>
          </a:p>
        </p:txBody>
      </p:sp>
      <p:sp>
        <p:nvSpPr>
          <p:cNvPr id="5" name="Notes Placeholder 4"/>
          <p:cNvSpPr>
            <a:spLocks noGrp="1"/>
          </p:cNvSpPr>
          <p:nvPr>
            <p:ph type="body" sz="quarter" idx="11"/>
          </p:nvPr>
        </p:nvSpPr>
        <p:spPr/>
        <p:txBody>
          <a:bodyPr/>
          <a:lstStyle/>
          <a:p>
            <a:endParaRPr lang="en-GB" dirty="0"/>
          </a:p>
        </p:txBody>
      </p:sp>
    </p:spTree>
    <p:extLst>
      <p:ext uri="{BB962C8B-B14F-4D97-AF65-F5344CB8AC3E}">
        <p14:creationId xmlns:p14="http://schemas.microsoft.com/office/powerpoint/2010/main" val="4130087595"/>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67</a:t>
            </a:fld>
            <a:endParaRPr lang="en-AU" dirty="0"/>
          </a:p>
        </p:txBody>
      </p:sp>
    </p:spTree>
    <p:extLst>
      <p:ext uri="{BB962C8B-B14F-4D97-AF65-F5344CB8AC3E}">
        <p14:creationId xmlns:p14="http://schemas.microsoft.com/office/powerpoint/2010/main" val="1671931700"/>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68</a:t>
            </a:fld>
            <a:endParaRPr lang="en-AU" dirty="0"/>
          </a:p>
        </p:txBody>
      </p:sp>
    </p:spTree>
    <p:extLst>
      <p:ext uri="{BB962C8B-B14F-4D97-AF65-F5344CB8AC3E}">
        <p14:creationId xmlns:p14="http://schemas.microsoft.com/office/powerpoint/2010/main" val="3496034877"/>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normAutofit/>
          </a:bodyPr>
          <a:lstStyle/>
          <a:p>
            <a:endParaRPr lang="en-IN"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69</a:t>
            </a:fld>
            <a:endParaRPr lang="en-AU" dirty="0"/>
          </a:p>
        </p:txBody>
      </p:sp>
    </p:spTree>
    <p:extLst>
      <p:ext uri="{BB962C8B-B14F-4D97-AF65-F5344CB8AC3E}">
        <p14:creationId xmlns:p14="http://schemas.microsoft.com/office/powerpoint/2010/main" val="26737185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70</a:t>
            </a:fld>
            <a:endParaRPr lang="en-GB" dirty="0"/>
          </a:p>
        </p:txBody>
      </p:sp>
    </p:spTree>
    <p:extLst>
      <p:ext uri="{BB962C8B-B14F-4D97-AF65-F5344CB8AC3E}">
        <p14:creationId xmlns:p14="http://schemas.microsoft.com/office/powerpoint/2010/main" val="14293263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B8B0D-BFEC-1694-7EEA-27B7C4F116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4EC3F05-241D-A11E-2B51-22FB2363477E}"/>
              </a:ext>
            </a:extLst>
          </p:cNvPr>
          <p:cNvSpPr>
            <a:spLocks noGrp="1" noRot="1" noChangeAspect="1"/>
          </p:cNvSpPr>
          <p:nvPr>
            <p:ph type="sldImg"/>
          </p:nvPr>
        </p:nvSpPr>
        <p:spPr/>
        <p:txBody>
          <a:bodyPr/>
          <a:lstStyle/>
          <a:p>
            <a:endParaRPr lang="en-GB" dirty="0"/>
          </a:p>
        </p:txBody>
      </p:sp>
      <p:sp>
        <p:nvSpPr>
          <p:cNvPr id="3" name="Notes Placeholder 2">
            <a:extLst>
              <a:ext uri="{FF2B5EF4-FFF2-40B4-BE49-F238E27FC236}">
                <a16:creationId xmlns:a16="http://schemas.microsoft.com/office/drawing/2014/main" id="{F77F477C-5DAD-E884-53A0-E6A2E9F0ECC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5576212-39D2-3612-26CF-FB5F75256558}"/>
              </a:ext>
            </a:extLst>
          </p:cNvPr>
          <p:cNvSpPr>
            <a:spLocks noGrp="1"/>
          </p:cNvSpPr>
          <p:nvPr>
            <p:ph type="sldNum" sz="quarter" idx="10"/>
          </p:nvPr>
        </p:nvSpPr>
        <p:spPr/>
        <p:txBody>
          <a:bodyPr/>
          <a:lstStyle/>
          <a:p>
            <a:fld id="{F5F0AB6B-5975-492F-B5FF-2EB2C913C3EF}" type="slidenum">
              <a:rPr lang="en-GB" smtClean="0"/>
              <a:t>8</a:t>
            </a:fld>
            <a:endParaRPr lang="en-GB" dirty="0"/>
          </a:p>
        </p:txBody>
      </p:sp>
    </p:spTree>
    <p:extLst>
      <p:ext uri="{BB962C8B-B14F-4D97-AF65-F5344CB8AC3E}">
        <p14:creationId xmlns:p14="http://schemas.microsoft.com/office/powerpoint/2010/main" val="1163894463"/>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normAutofit/>
          </a:bodyPr>
          <a:lstStyle/>
          <a:p>
            <a:pPr marL="228600" indent="-228600">
              <a:buAutoNum type="alphaUcParenR"/>
            </a:pPr>
            <a:endParaRPr lang="en-GB" dirty="0">
              <a:solidFill>
                <a:srgbClr val="333333"/>
              </a:solidFill>
            </a:endParaRPr>
          </a:p>
          <a:p>
            <a:pPr marL="228600" indent="-228600">
              <a:buAutoNum type="alphaUcParenR"/>
            </a:pPr>
            <a:endParaRPr lang="en-GB" dirty="0">
              <a:solidFill>
                <a:srgbClr val="333333"/>
              </a:solidFill>
            </a:endParaRPr>
          </a:p>
          <a:p>
            <a:pPr marL="228600" indent="-228600">
              <a:buAutoNum type="alphaUcParenR"/>
            </a:pPr>
            <a:endParaRPr lang="en-GB" dirty="0">
              <a:solidFill>
                <a:srgbClr val="333333"/>
              </a:solidFill>
            </a:endParaRPr>
          </a:p>
        </p:txBody>
      </p:sp>
      <p:sp>
        <p:nvSpPr>
          <p:cNvPr id="4" name="Slide Number Placeholder 3"/>
          <p:cNvSpPr>
            <a:spLocks noGrp="1"/>
          </p:cNvSpPr>
          <p:nvPr>
            <p:ph type="sldNum" sz="quarter" idx="10"/>
          </p:nvPr>
        </p:nvSpPr>
        <p:spPr/>
        <p:txBody>
          <a:bodyPr/>
          <a:lstStyle/>
          <a:p>
            <a:fld id="{B9487D93-240F-4041-8284-FC16D3A96101}" type="slidenum">
              <a:rPr lang="en-AU" smtClean="0"/>
              <a:pPr/>
              <a:t>71</a:t>
            </a:fld>
            <a:endParaRPr lang="en-AU" dirty="0"/>
          </a:p>
        </p:txBody>
      </p:sp>
    </p:spTree>
    <p:extLst>
      <p:ext uri="{BB962C8B-B14F-4D97-AF65-F5344CB8AC3E}">
        <p14:creationId xmlns:p14="http://schemas.microsoft.com/office/powerpoint/2010/main" val="1298342192"/>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38150" y="1235075"/>
            <a:ext cx="5921375" cy="3330575"/>
          </a:xfrm>
        </p:spPr>
        <p:txBody>
          <a:bodyPr/>
          <a:lstStyle/>
          <a:p>
            <a:endParaRPr lang="en-GB" dirty="0"/>
          </a:p>
        </p:txBody>
      </p:sp>
      <p:sp>
        <p:nvSpPr>
          <p:cNvPr id="4" name="Slide Number Placeholder 3"/>
          <p:cNvSpPr>
            <a:spLocks noGrp="1"/>
          </p:cNvSpPr>
          <p:nvPr>
            <p:ph type="sldNum" sz="quarter" idx="10"/>
          </p:nvPr>
        </p:nvSpPr>
        <p:spPr/>
        <p:txBody>
          <a:bodyPr/>
          <a:lstStyle/>
          <a:p>
            <a:fld id="{B9487D93-240F-4041-8284-FC16D3A96101}" type="slidenum">
              <a:rPr lang="en-AU" smtClean="0"/>
              <a:pPr/>
              <a:t>72</a:t>
            </a:fld>
            <a:endParaRPr lang="en-AU" dirty="0"/>
          </a:p>
        </p:txBody>
      </p:sp>
      <p:sp>
        <p:nvSpPr>
          <p:cNvPr id="5" name="Notes Placeholder 4"/>
          <p:cNvSpPr>
            <a:spLocks noGrp="1"/>
          </p:cNvSpPr>
          <p:nvPr>
            <p:ph type="body" sz="quarter" idx="11"/>
          </p:nvPr>
        </p:nvSpPr>
        <p:spPr/>
        <p:txBody>
          <a:bodyPr/>
          <a:lstStyle/>
          <a:p>
            <a:endParaRPr lang="en-GB" b="1" dirty="0"/>
          </a:p>
        </p:txBody>
      </p:sp>
    </p:spTree>
    <p:extLst>
      <p:ext uri="{BB962C8B-B14F-4D97-AF65-F5344CB8AC3E}">
        <p14:creationId xmlns:p14="http://schemas.microsoft.com/office/powerpoint/2010/main" val="1310711387"/>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73</a:t>
            </a:fld>
            <a:endParaRPr lang="en-GB" dirty="0"/>
          </a:p>
        </p:txBody>
      </p:sp>
    </p:spTree>
    <p:extLst>
      <p:ext uri="{BB962C8B-B14F-4D97-AF65-F5344CB8AC3E}">
        <p14:creationId xmlns:p14="http://schemas.microsoft.com/office/powerpoint/2010/main" val="3248439957"/>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75</a:t>
            </a:fld>
            <a:endParaRPr lang="en-GB" dirty="0"/>
          </a:p>
        </p:txBody>
      </p:sp>
    </p:spTree>
    <p:extLst>
      <p:ext uri="{BB962C8B-B14F-4D97-AF65-F5344CB8AC3E}">
        <p14:creationId xmlns:p14="http://schemas.microsoft.com/office/powerpoint/2010/main" val="104161313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77</a:t>
            </a:fld>
            <a:endParaRPr lang="en-GB" dirty="0"/>
          </a:p>
        </p:txBody>
      </p:sp>
    </p:spTree>
    <p:extLst>
      <p:ext uri="{BB962C8B-B14F-4D97-AF65-F5344CB8AC3E}">
        <p14:creationId xmlns:p14="http://schemas.microsoft.com/office/powerpoint/2010/main" val="30848454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9</a:t>
            </a:fld>
            <a:endParaRPr lang="en-GB" dirty="0"/>
          </a:p>
        </p:txBody>
      </p:sp>
    </p:spTree>
    <p:extLst>
      <p:ext uri="{BB962C8B-B14F-4D97-AF65-F5344CB8AC3E}">
        <p14:creationId xmlns:p14="http://schemas.microsoft.com/office/powerpoint/2010/main" val="29335526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dirty="0"/>
          </a:p>
        </p:txBody>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5F0AB6B-5975-492F-B5FF-2EB2C913C3EF}" type="slidenum">
              <a:rPr lang="en-GB" smtClean="0"/>
              <a:t>10</a:t>
            </a:fld>
            <a:endParaRPr lang="en-GB" dirty="0"/>
          </a:p>
        </p:txBody>
      </p:sp>
    </p:spTree>
    <p:extLst>
      <p:ext uri="{BB962C8B-B14F-4D97-AF65-F5344CB8AC3E}">
        <p14:creationId xmlns:p14="http://schemas.microsoft.com/office/powerpoint/2010/main" val="233531481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hyperlink" Target="mailto:info@progressivepartnership.co.uk"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5.jpg"/></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7.xml.rels><?xml version="1.0" encoding="UTF-8" standalone="yes"?>
<Relationships xmlns="http://schemas.openxmlformats.org/package/2006/relationships"><Relationship Id="rId2" Type="http://schemas.openxmlformats.org/officeDocument/2006/relationships/hyperlink" Target="mailto:info@progressivepartnership.co.uk"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14EA53-ACF0-4193-808C-A08A9F090C83}"/>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8824199" y="77660"/>
            <a:ext cx="3189672" cy="3188172"/>
          </a:xfrm>
          <a:prstGeom prst="rect">
            <a:avLst/>
          </a:prstGeom>
        </p:spPr>
      </p:pic>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2640013" y="2433233"/>
            <a:ext cx="6119810" cy="671917"/>
          </a:xfrm>
        </p:spPr>
        <p:txBody>
          <a:bodyPr tIns="0" bIns="0" anchor="ctr" anchorCtr="0">
            <a:noAutofit/>
          </a:bodyPr>
          <a:lstStyle>
            <a:lvl1pPr algn="l">
              <a:defRPr sz="4000">
                <a:solidFill>
                  <a:schemeClr val="tx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3132B42E-368F-46F2-B09C-1E08B7C934F7}"/>
              </a:ext>
            </a:extLst>
          </p:cNvPr>
          <p:cNvSpPr>
            <a:spLocks noGrp="1"/>
          </p:cNvSpPr>
          <p:nvPr>
            <p:ph type="subTitle" idx="1"/>
          </p:nvPr>
        </p:nvSpPr>
        <p:spPr>
          <a:xfrm>
            <a:off x="2640012" y="3176588"/>
            <a:ext cx="6119811" cy="576263"/>
          </a:xfrm>
        </p:spPr>
        <p:txBody>
          <a:bodyPr tIns="0" bIns="0" anchor="ctr" anchorCtr="0">
            <a:normAutofit/>
          </a:bodyPr>
          <a:lstStyle>
            <a:lvl1pPr marL="0" indent="0" algn="l">
              <a:buNone/>
              <a:defRPr sz="4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7" name="Picture 6">
            <a:extLst>
              <a:ext uri="{FF2B5EF4-FFF2-40B4-BE49-F238E27FC236}">
                <a16:creationId xmlns:a16="http://schemas.microsoft.com/office/drawing/2014/main" id="{9819DBF1-12E0-4DF0-B232-846275578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945" y="5869175"/>
            <a:ext cx="1577286" cy="887224"/>
          </a:xfrm>
          <a:prstGeom prst="rect">
            <a:avLst/>
          </a:prstGeom>
        </p:spPr>
      </p:pic>
      <p:pic>
        <p:nvPicPr>
          <p:cNvPr id="8" name="Picture 7">
            <a:extLst>
              <a:ext uri="{FF2B5EF4-FFF2-40B4-BE49-F238E27FC236}">
                <a16:creationId xmlns:a16="http://schemas.microsoft.com/office/drawing/2014/main" id="{DEF53192-9412-43EE-BF0D-2FA01470DFD2}"/>
              </a:ext>
            </a:extLst>
          </p:cNvPr>
          <p:cNvPicPr>
            <a:picLocks noChangeAspect="1"/>
          </p:cNvPicPr>
          <p:nvPr userDrawn="1"/>
        </p:nvPicPr>
        <p:blipFill>
          <a:blip r:embed="rId4">
            <a:extLst>
              <a:ext uri="{28A0092B-C50C-407E-A947-70E740481C1C}">
                <a14:useLocalDpi xmlns:a14="http://schemas.microsoft.com/office/drawing/2010/main" val="0"/>
              </a:ext>
            </a:extLst>
          </a:blip>
          <a:srcRect/>
          <a:stretch/>
        </p:blipFill>
        <p:spPr>
          <a:xfrm>
            <a:off x="10517289" y="5895239"/>
            <a:ext cx="1496582" cy="835095"/>
          </a:xfrm>
          <a:prstGeom prst="rect">
            <a:avLst/>
          </a:prstGeom>
        </p:spPr>
      </p:pic>
      <p:sp>
        <p:nvSpPr>
          <p:cNvPr id="10" name="Shape 1159">
            <a:extLst>
              <a:ext uri="{FF2B5EF4-FFF2-40B4-BE49-F238E27FC236}">
                <a16:creationId xmlns:a16="http://schemas.microsoft.com/office/drawing/2014/main" id="{C7E04995-3D8E-4130-9140-035EF8C8CF14}"/>
              </a:ext>
            </a:extLst>
          </p:cNvPr>
          <p:cNvSpPr/>
          <p:nvPr userDrawn="1"/>
        </p:nvSpPr>
        <p:spPr>
          <a:xfrm flipH="1">
            <a:off x="2617540" y="2433234"/>
            <a:ext cx="1" cy="2002452"/>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lumMod val="75000"/>
                  <a:lumOff val="25000"/>
                </a:schemeClr>
              </a:solidFill>
              <a:latin typeface="+mj-lt"/>
            </a:endParaRPr>
          </a:p>
        </p:txBody>
      </p:sp>
      <p:sp>
        <p:nvSpPr>
          <p:cNvPr id="11" name="Text Placeholder 15">
            <a:extLst>
              <a:ext uri="{FF2B5EF4-FFF2-40B4-BE49-F238E27FC236}">
                <a16:creationId xmlns:a16="http://schemas.microsoft.com/office/drawing/2014/main" id="{B0390DF3-2084-4BD5-8BDF-53050412E1DB}"/>
              </a:ext>
            </a:extLst>
          </p:cNvPr>
          <p:cNvSpPr>
            <a:spLocks noGrp="1"/>
          </p:cNvSpPr>
          <p:nvPr>
            <p:ph type="body" sz="quarter" idx="15" hasCustomPrompt="1"/>
          </p:nvPr>
        </p:nvSpPr>
        <p:spPr>
          <a:xfrm>
            <a:off x="2640013" y="3834107"/>
            <a:ext cx="6119798" cy="498269"/>
          </a:xfrm>
          <a:prstGeom prst="rect">
            <a:avLst/>
          </a:prstGeom>
        </p:spPr>
        <p:txBody>
          <a:bodyPr tIns="0" bIns="0"/>
          <a:lstStyle>
            <a:lvl1pPr marL="0" indent="0">
              <a:buNone/>
              <a:defRPr sz="2800">
                <a:solidFill>
                  <a:schemeClr val="tx1"/>
                </a:solidFill>
                <a:latin typeface="+mj-lt"/>
              </a:defRPr>
            </a:lvl1pPr>
            <a:lvl2pPr>
              <a:defRPr sz="2800">
                <a:latin typeface="+mj-lt"/>
              </a:defRPr>
            </a:lvl2pPr>
            <a:lvl3pPr>
              <a:defRPr sz="2800">
                <a:latin typeface="+mj-lt"/>
              </a:defRPr>
            </a:lvl3pPr>
            <a:lvl4pPr>
              <a:defRPr sz="2800">
                <a:latin typeface="+mj-lt"/>
              </a:defRPr>
            </a:lvl4pPr>
            <a:lvl5pPr>
              <a:defRPr sz="2800">
                <a:latin typeface="+mj-lt"/>
              </a:defRPr>
            </a:lvl5pPr>
          </a:lstStyle>
          <a:p>
            <a:pPr lvl="0"/>
            <a:r>
              <a:rPr lang="en-GB" dirty="0"/>
              <a:t>Date</a:t>
            </a:r>
          </a:p>
        </p:txBody>
      </p:sp>
    </p:spTree>
    <p:extLst>
      <p:ext uri="{BB962C8B-B14F-4D97-AF65-F5344CB8AC3E}">
        <p14:creationId xmlns:p14="http://schemas.microsoft.com/office/powerpoint/2010/main" val="4055627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663">
          <p15:clr>
            <a:srgbClr val="FBAE40"/>
          </p15:clr>
        </p15:guide>
        <p15:guide id="2" orient="horz" pos="1956">
          <p15:clr>
            <a:srgbClr val="FBAE40"/>
          </p15:clr>
        </p15:guide>
        <p15:guide id="3" orient="horz" pos="2001">
          <p15:clr>
            <a:srgbClr val="FBAE40"/>
          </p15:clr>
        </p15:guide>
        <p15:guide id="4" orient="horz" pos="2364">
          <p15:clr>
            <a:srgbClr val="FBAE40"/>
          </p15:clr>
        </p15:guide>
        <p15:guide id="5" orient="horz" pos="2409">
          <p15:clr>
            <a:srgbClr val="FBAE40"/>
          </p15:clr>
        </p15:guide>
        <p15:guide id="6" orient="horz" pos="2727">
          <p15:clr>
            <a:srgbClr val="FBAE40"/>
          </p15:clr>
        </p15:guide>
        <p15:guide id="7" pos="5518">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43476" y="3106994"/>
            <a:ext cx="6445250" cy="280644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2309"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0" name="Chart Placeholder 15">
            <a:extLst>
              <a:ext uri="{FF2B5EF4-FFF2-40B4-BE49-F238E27FC236}">
                <a16:creationId xmlns:a16="http://schemas.microsoft.com/office/drawing/2014/main" id="{37469A43-22D4-45D5-982C-AF5FA2AA9575}"/>
              </a:ext>
            </a:extLst>
          </p:cNvPr>
          <p:cNvSpPr>
            <a:spLocks noGrp="1"/>
          </p:cNvSpPr>
          <p:nvPr>
            <p:ph type="chart" sz="quarter" idx="20"/>
          </p:nvPr>
        </p:nvSpPr>
        <p:spPr>
          <a:xfrm>
            <a:off x="4943475"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1" name="Chart Placeholder 15">
            <a:extLst>
              <a:ext uri="{FF2B5EF4-FFF2-40B4-BE49-F238E27FC236}">
                <a16:creationId xmlns:a16="http://schemas.microsoft.com/office/drawing/2014/main" id="{4DF73A70-8A4F-4CDB-BEE2-789C6315BF03}"/>
              </a:ext>
            </a:extLst>
          </p:cNvPr>
          <p:cNvSpPr>
            <a:spLocks noGrp="1"/>
          </p:cNvSpPr>
          <p:nvPr>
            <p:ph type="chart" sz="quarter" idx="21"/>
          </p:nvPr>
        </p:nvSpPr>
        <p:spPr>
          <a:xfrm>
            <a:off x="7953388"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cxnSp>
        <p:nvCxnSpPr>
          <p:cNvPr id="13" name="Straight Connector 12">
            <a:extLst>
              <a:ext uri="{FF2B5EF4-FFF2-40B4-BE49-F238E27FC236}">
                <a16:creationId xmlns:a16="http://schemas.microsoft.com/office/drawing/2014/main" id="{FCF7057D-1DE1-4E16-849E-07E6A6D875D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4" name="Text Placeholder 15">
            <a:extLst>
              <a:ext uri="{FF2B5EF4-FFF2-40B4-BE49-F238E27FC236}">
                <a16:creationId xmlns:a16="http://schemas.microsoft.com/office/drawing/2014/main" id="{FEA19783-587D-496D-9B57-8CCE647E84ED}"/>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5" name="Text Placeholder 15">
            <a:extLst>
              <a:ext uri="{FF2B5EF4-FFF2-40B4-BE49-F238E27FC236}">
                <a16:creationId xmlns:a16="http://schemas.microsoft.com/office/drawing/2014/main" id="{DD11324A-B5C0-478B-8640-9B895C93559E}"/>
              </a:ext>
            </a:extLst>
          </p:cNvPr>
          <p:cNvSpPr>
            <a:spLocks noGrp="1"/>
          </p:cNvSpPr>
          <p:nvPr>
            <p:ph type="body" sz="quarter" idx="22"/>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itle 1">
            <a:extLst>
              <a:ext uri="{FF2B5EF4-FFF2-40B4-BE49-F238E27FC236}">
                <a16:creationId xmlns:a16="http://schemas.microsoft.com/office/drawing/2014/main" id="{22730DFE-AA8B-4CAE-969D-C8F5877F5A4F}"/>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E6963694-FA72-4F5C-A497-656DDC9B5A1C}"/>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A548175E-88FA-4D1D-A641-2A547B8C302F}"/>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146831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Long Chart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0" y="1773239"/>
            <a:ext cx="11025185"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002603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Long Chart + Table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1" y="1773239"/>
            <a:ext cx="8573070"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4" name="Table Placeholder 3">
            <a:extLst>
              <a:ext uri="{FF2B5EF4-FFF2-40B4-BE49-F238E27FC236}">
                <a16:creationId xmlns:a16="http://schemas.microsoft.com/office/drawing/2014/main" id="{8E999531-0BF5-4BBD-A7FB-5A0C71C56A91}"/>
              </a:ext>
            </a:extLst>
          </p:cNvPr>
          <p:cNvSpPr>
            <a:spLocks noGrp="1"/>
          </p:cNvSpPr>
          <p:nvPr>
            <p:ph type="tbl" sz="quarter" idx="22"/>
          </p:nvPr>
        </p:nvSpPr>
        <p:spPr>
          <a:xfrm>
            <a:off x="9021764" y="1773238"/>
            <a:ext cx="2366962" cy="3328987"/>
          </a:xfrm>
          <a:solidFill>
            <a:schemeClr val="bg2"/>
          </a:solidFill>
        </p:spPr>
        <p:txBody>
          <a:bodyPr>
            <a:normAutofit/>
          </a:bodyPr>
          <a:lstStyle>
            <a:lvl1pPr marL="0" indent="0">
              <a:buNone/>
              <a:defRPr sz="2400">
                <a:solidFill>
                  <a:schemeClr val="tx1"/>
                </a:solidFill>
              </a:defRPr>
            </a:lvl1pPr>
          </a:lstStyle>
          <a:p>
            <a:r>
              <a:rPr lang="en-US" dirty="0"/>
              <a:t>Click icon to add table</a:t>
            </a:r>
          </a:p>
        </p:txBody>
      </p:sp>
    </p:spTree>
    <p:extLst>
      <p:ext uri="{BB962C8B-B14F-4D97-AF65-F5344CB8AC3E}">
        <p14:creationId xmlns:p14="http://schemas.microsoft.com/office/powerpoint/2010/main" val="5911813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9"/>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9"/>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2836713"/>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2836713"/>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3900187"/>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3900187"/>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7" name="Content Placeholder 2">
            <a:extLst>
              <a:ext uri="{FF2B5EF4-FFF2-40B4-BE49-F238E27FC236}">
                <a16:creationId xmlns:a16="http://schemas.microsoft.com/office/drawing/2014/main" id="{CC1D1C60-D033-4EAB-9212-9B64D5C3E7F7}"/>
              </a:ext>
            </a:extLst>
          </p:cNvPr>
          <p:cNvSpPr>
            <a:spLocks noGrp="1"/>
          </p:cNvSpPr>
          <p:nvPr>
            <p:ph sz="quarter" idx="24"/>
          </p:nvPr>
        </p:nvSpPr>
        <p:spPr>
          <a:xfrm>
            <a:off x="1887794" y="4963662"/>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9DB9C266-33D7-4EE9-BB1C-85AB16A9C228}"/>
              </a:ext>
            </a:extLst>
          </p:cNvPr>
          <p:cNvSpPr>
            <a:spLocks noGrp="1"/>
          </p:cNvSpPr>
          <p:nvPr>
            <p:ph type="pic" sz="quarter" idx="25"/>
          </p:nvPr>
        </p:nvSpPr>
        <p:spPr>
          <a:xfrm>
            <a:off x="334963" y="4963662"/>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1830811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3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8"/>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8"/>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3195589"/>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3195589"/>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4617940"/>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4617940"/>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14" name="Title 1">
            <a:extLst>
              <a:ext uri="{FF2B5EF4-FFF2-40B4-BE49-F238E27FC236}">
                <a16:creationId xmlns:a16="http://schemas.microsoft.com/office/drawing/2014/main" id="{F821DED0-C9C9-464F-A8A7-220675EDA677}"/>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188EE7A5-F027-4211-9EA9-01A102359615}"/>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29740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List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lumMod val="75000"/>
                    <a:lumOff val="25000"/>
                  </a:schemeClr>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4" y="1773238"/>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4" name="Content Placeholder 2">
            <a:extLst>
              <a:ext uri="{FF2B5EF4-FFF2-40B4-BE49-F238E27FC236}">
                <a16:creationId xmlns:a16="http://schemas.microsoft.com/office/drawing/2014/main" id="{CE7974E6-EE30-48B3-B3F5-F565AC200B1C}"/>
              </a:ext>
            </a:extLst>
          </p:cNvPr>
          <p:cNvSpPr>
            <a:spLocks noGrp="1"/>
          </p:cNvSpPr>
          <p:nvPr>
            <p:ph sz="quarter" idx="19"/>
          </p:nvPr>
        </p:nvSpPr>
        <p:spPr>
          <a:xfrm>
            <a:off x="334964" y="2822756"/>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AC23AEA4-34CB-436A-9C59-CEF8D0C28D9A}"/>
              </a:ext>
            </a:extLst>
          </p:cNvPr>
          <p:cNvSpPr>
            <a:spLocks noGrp="1"/>
          </p:cNvSpPr>
          <p:nvPr>
            <p:ph sz="quarter" idx="20"/>
          </p:nvPr>
        </p:nvSpPr>
        <p:spPr>
          <a:xfrm>
            <a:off x="334964" y="3872274"/>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DF866E33-44C7-4831-9707-8F07B9715C60}"/>
              </a:ext>
            </a:extLst>
          </p:cNvPr>
          <p:cNvSpPr>
            <a:spLocks noGrp="1"/>
          </p:cNvSpPr>
          <p:nvPr>
            <p:ph sz="quarter" idx="21"/>
          </p:nvPr>
        </p:nvSpPr>
        <p:spPr>
          <a:xfrm>
            <a:off x="334964" y="4921792"/>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43775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en Portraits">
    <p:spTree>
      <p:nvGrpSpPr>
        <p:cNvPr id="1" name=""/>
        <p:cNvGrpSpPr/>
        <p:nvPr/>
      </p:nvGrpSpPr>
      <p:grpSpPr>
        <a:xfrm>
          <a:off x="0" y="0"/>
          <a:ext cx="0" cy="0"/>
          <a:chOff x="0" y="0"/>
          <a:chExt cx="0" cy="0"/>
        </a:xfrm>
      </p:grpSpPr>
      <p:sp>
        <p:nvSpPr>
          <p:cNvPr id="12" name="Shape 1164">
            <a:extLst>
              <a:ext uri="{FF2B5EF4-FFF2-40B4-BE49-F238E27FC236}">
                <a16:creationId xmlns:a16="http://schemas.microsoft.com/office/drawing/2014/main" id="{CD7798E0-E356-42F3-8AD6-0984CF1041B4}"/>
              </a:ext>
            </a:extLst>
          </p:cNvPr>
          <p:cNvSpPr/>
          <p:nvPr userDrawn="1"/>
        </p:nvSpPr>
        <p:spPr>
          <a:xfrm flipH="1">
            <a:off x="305472" y="180154"/>
            <a:ext cx="0" cy="4465170"/>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939358" y="1773236"/>
            <a:ext cx="4608511" cy="4140201"/>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8547869" y="1773238"/>
            <a:ext cx="2840856" cy="41402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5A499FB6-9FB4-47C2-977D-8C2D6D89A5F3}"/>
              </a:ext>
            </a:extLst>
          </p:cNvPr>
          <p:cNvSpPr>
            <a:spLocks noGrp="1"/>
          </p:cNvSpPr>
          <p:nvPr>
            <p:ph type="title"/>
          </p:nvPr>
        </p:nvSpPr>
        <p:spPr>
          <a:xfrm>
            <a:off x="334963" y="180128"/>
            <a:ext cx="3450456" cy="5733310"/>
          </a:xfrm>
        </p:spPr>
        <p:txBody>
          <a:bodyPr anchor="t" anchorCtr="0">
            <a:normAutofit/>
          </a:bodyPr>
          <a:lstStyle>
            <a:lvl1pPr>
              <a:defRPr sz="3600" i="1">
                <a:solidFill>
                  <a:schemeClr val="tx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133C1CF-FAB1-458C-A4EC-93357061C3CC}"/>
              </a:ext>
            </a:extLst>
          </p:cNvPr>
          <p:cNvSpPr>
            <a:spLocks noGrp="1"/>
          </p:cNvSpPr>
          <p:nvPr>
            <p:ph type="body" sz="quarter" idx="20"/>
          </p:nvPr>
        </p:nvSpPr>
        <p:spPr>
          <a:xfrm>
            <a:off x="8547100" y="5913438"/>
            <a:ext cx="2841625" cy="530019"/>
          </a:xfrm>
        </p:spPr>
        <p:txBody>
          <a:bodyPr>
            <a:noAutofit/>
          </a:bodyPr>
          <a:lstStyle>
            <a:lvl1pPr marL="0" indent="0" algn="ctr">
              <a:buNone/>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19157077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5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1105376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2"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1105378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4217592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able ">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2" y="1773238"/>
            <a:ext cx="11417375"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Tree>
    <p:extLst>
      <p:ext uri="{BB962C8B-B14F-4D97-AF65-F5344CB8AC3E}">
        <p14:creationId xmlns:p14="http://schemas.microsoft.com/office/powerpoint/2010/main" val="7368249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378">
          <p15:clr>
            <a:srgbClr val="FBAE40"/>
          </p15:clr>
        </p15:guide>
        <p15:guide id="6" orient="horz" pos="3725">
          <p15:clr>
            <a:srgbClr val="FBAE40"/>
          </p15:clr>
        </p15:guide>
        <p15:guide id="7"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Table x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3" y="1773238"/>
            <a:ext cx="5470213"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
        <p:nvSpPr>
          <p:cNvPr id="9" name="Table Placeholder 3">
            <a:extLst>
              <a:ext uri="{FF2B5EF4-FFF2-40B4-BE49-F238E27FC236}">
                <a16:creationId xmlns:a16="http://schemas.microsoft.com/office/drawing/2014/main" id="{D196D2B1-4383-490E-B1A0-11A872853B1A}"/>
              </a:ext>
            </a:extLst>
          </p:cNvPr>
          <p:cNvSpPr>
            <a:spLocks noGrp="1"/>
          </p:cNvSpPr>
          <p:nvPr>
            <p:ph type="tbl" sz="quarter" idx="14" hasCustomPrompt="1"/>
          </p:nvPr>
        </p:nvSpPr>
        <p:spPr>
          <a:xfrm>
            <a:off x="5918512" y="1773238"/>
            <a:ext cx="5470213" cy="4140200"/>
          </a:xfrm>
          <a:solidFill>
            <a:schemeClr val="bg1">
              <a:lumMod val="95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icon to insert table</a:t>
            </a:r>
          </a:p>
        </p:txBody>
      </p:sp>
    </p:spTree>
    <p:extLst>
      <p:ext uri="{BB962C8B-B14F-4D97-AF65-F5344CB8AC3E}">
        <p14:creationId xmlns:p14="http://schemas.microsoft.com/office/powerpoint/2010/main" val="20070639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608510"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3" y="180789"/>
            <a:ext cx="4608517"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Picture Placeholder 3">
            <a:extLst>
              <a:ext uri="{FF2B5EF4-FFF2-40B4-BE49-F238E27FC236}">
                <a16:creationId xmlns:a16="http://schemas.microsoft.com/office/drawing/2014/main" id="{E42B07E2-56F0-4968-8491-D3F4559B0B8B}"/>
              </a:ext>
            </a:extLst>
          </p:cNvPr>
          <p:cNvSpPr>
            <a:spLocks noGrp="1"/>
          </p:cNvSpPr>
          <p:nvPr>
            <p:ph type="pic" sz="quarter" idx="21" hasCustomPrompt="1"/>
          </p:nvPr>
        </p:nvSpPr>
        <p:spPr>
          <a:xfrm>
            <a:off x="1715180"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3" name="Picture Placeholder 3">
            <a:extLst>
              <a:ext uri="{FF2B5EF4-FFF2-40B4-BE49-F238E27FC236}">
                <a16:creationId xmlns:a16="http://schemas.microsoft.com/office/drawing/2014/main" id="{7949E59F-D099-46E3-AB95-15EB19B72918}"/>
              </a:ext>
            </a:extLst>
          </p:cNvPr>
          <p:cNvSpPr>
            <a:spLocks noGrp="1"/>
          </p:cNvSpPr>
          <p:nvPr>
            <p:ph type="pic" sz="quarter" idx="22" hasCustomPrompt="1"/>
          </p:nvPr>
        </p:nvSpPr>
        <p:spPr>
          <a:xfrm>
            <a:off x="1715180"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4" name="Picture Placeholder 3">
            <a:extLst>
              <a:ext uri="{FF2B5EF4-FFF2-40B4-BE49-F238E27FC236}">
                <a16:creationId xmlns:a16="http://schemas.microsoft.com/office/drawing/2014/main" id="{0F0E2777-15EB-426A-BCA4-0C8902A890ED}"/>
              </a:ext>
            </a:extLst>
          </p:cNvPr>
          <p:cNvSpPr>
            <a:spLocks noGrp="1"/>
          </p:cNvSpPr>
          <p:nvPr>
            <p:ph type="pic" sz="quarter" idx="23" hasCustomPrompt="1"/>
          </p:nvPr>
        </p:nvSpPr>
        <p:spPr>
          <a:xfrm>
            <a:off x="1715180"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5" name="Picture Placeholder 3">
            <a:extLst>
              <a:ext uri="{FF2B5EF4-FFF2-40B4-BE49-F238E27FC236}">
                <a16:creationId xmlns:a16="http://schemas.microsoft.com/office/drawing/2014/main" id="{8758170F-B745-4BF3-9D36-8A0D16F9FC45}"/>
              </a:ext>
            </a:extLst>
          </p:cNvPr>
          <p:cNvSpPr>
            <a:spLocks noGrp="1"/>
          </p:cNvSpPr>
          <p:nvPr>
            <p:ph type="pic" sz="quarter" idx="24" hasCustomPrompt="1"/>
          </p:nvPr>
        </p:nvSpPr>
        <p:spPr>
          <a:xfrm>
            <a:off x="1715180"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7" name="Picture Placeholder 3">
            <a:extLst>
              <a:ext uri="{FF2B5EF4-FFF2-40B4-BE49-F238E27FC236}">
                <a16:creationId xmlns:a16="http://schemas.microsoft.com/office/drawing/2014/main" id="{B917A2E2-D08A-4C99-8F3B-C84D2A5B6009}"/>
              </a:ext>
            </a:extLst>
          </p:cNvPr>
          <p:cNvSpPr>
            <a:spLocks noGrp="1"/>
          </p:cNvSpPr>
          <p:nvPr>
            <p:ph type="pic" sz="quarter" idx="25" hasCustomPrompt="1"/>
          </p:nvPr>
        </p:nvSpPr>
        <p:spPr>
          <a:xfrm>
            <a:off x="1715180"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8" name="Text Placeholder 7">
            <a:extLst>
              <a:ext uri="{FF2B5EF4-FFF2-40B4-BE49-F238E27FC236}">
                <a16:creationId xmlns:a16="http://schemas.microsoft.com/office/drawing/2014/main" id="{CC8BB0C0-B6AB-459C-9D67-3D6F63852D53}"/>
              </a:ext>
            </a:extLst>
          </p:cNvPr>
          <p:cNvSpPr>
            <a:spLocks noGrp="1"/>
          </p:cNvSpPr>
          <p:nvPr>
            <p:ph type="body" sz="quarter" idx="26"/>
          </p:nvPr>
        </p:nvSpPr>
        <p:spPr>
          <a:xfrm>
            <a:off x="2605701"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0" name="Text Placeholder 7">
            <a:extLst>
              <a:ext uri="{FF2B5EF4-FFF2-40B4-BE49-F238E27FC236}">
                <a16:creationId xmlns:a16="http://schemas.microsoft.com/office/drawing/2014/main" id="{B797F62F-A3FA-4A4E-916F-C177B89F7969}"/>
              </a:ext>
            </a:extLst>
          </p:cNvPr>
          <p:cNvSpPr>
            <a:spLocks noGrp="1"/>
          </p:cNvSpPr>
          <p:nvPr>
            <p:ph type="body" sz="quarter" idx="27"/>
          </p:nvPr>
        </p:nvSpPr>
        <p:spPr>
          <a:xfrm>
            <a:off x="2605701"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2" name="Text Placeholder 7">
            <a:extLst>
              <a:ext uri="{FF2B5EF4-FFF2-40B4-BE49-F238E27FC236}">
                <a16:creationId xmlns:a16="http://schemas.microsoft.com/office/drawing/2014/main" id="{00E3690B-5306-4FA4-A15A-72ECC3AB0A14}"/>
              </a:ext>
            </a:extLst>
          </p:cNvPr>
          <p:cNvSpPr>
            <a:spLocks noGrp="1"/>
          </p:cNvSpPr>
          <p:nvPr>
            <p:ph type="body" sz="quarter" idx="28"/>
          </p:nvPr>
        </p:nvSpPr>
        <p:spPr>
          <a:xfrm>
            <a:off x="2605701"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5" name="Text Placeholder 7">
            <a:extLst>
              <a:ext uri="{FF2B5EF4-FFF2-40B4-BE49-F238E27FC236}">
                <a16:creationId xmlns:a16="http://schemas.microsoft.com/office/drawing/2014/main" id="{9E2E16F5-4606-41AD-A3D4-956B09E49B77}"/>
              </a:ext>
            </a:extLst>
          </p:cNvPr>
          <p:cNvSpPr>
            <a:spLocks noGrp="1"/>
          </p:cNvSpPr>
          <p:nvPr>
            <p:ph type="body" sz="quarter" idx="29"/>
          </p:nvPr>
        </p:nvSpPr>
        <p:spPr>
          <a:xfrm>
            <a:off x="2605701"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6" name="Text Placeholder 7">
            <a:extLst>
              <a:ext uri="{FF2B5EF4-FFF2-40B4-BE49-F238E27FC236}">
                <a16:creationId xmlns:a16="http://schemas.microsoft.com/office/drawing/2014/main" id="{128F8F08-6D47-4DFB-8D3F-B6E25675F367}"/>
              </a:ext>
            </a:extLst>
          </p:cNvPr>
          <p:cNvSpPr>
            <a:spLocks noGrp="1"/>
          </p:cNvSpPr>
          <p:nvPr>
            <p:ph type="body" sz="quarter" idx="30"/>
          </p:nvPr>
        </p:nvSpPr>
        <p:spPr>
          <a:xfrm>
            <a:off x="2605701"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7" name="Picture Placeholder 3">
            <a:extLst>
              <a:ext uri="{FF2B5EF4-FFF2-40B4-BE49-F238E27FC236}">
                <a16:creationId xmlns:a16="http://schemas.microsoft.com/office/drawing/2014/main" id="{47BB64EA-D503-4E74-991B-9B0E198B13FB}"/>
              </a:ext>
            </a:extLst>
          </p:cNvPr>
          <p:cNvSpPr>
            <a:spLocks noGrp="1"/>
          </p:cNvSpPr>
          <p:nvPr>
            <p:ph type="pic" sz="quarter" idx="31" hasCustomPrompt="1"/>
          </p:nvPr>
        </p:nvSpPr>
        <p:spPr>
          <a:xfrm>
            <a:off x="6391859"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8" name="Picture Placeholder 3">
            <a:extLst>
              <a:ext uri="{FF2B5EF4-FFF2-40B4-BE49-F238E27FC236}">
                <a16:creationId xmlns:a16="http://schemas.microsoft.com/office/drawing/2014/main" id="{22651F84-514E-446D-A290-9BF121144542}"/>
              </a:ext>
            </a:extLst>
          </p:cNvPr>
          <p:cNvSpPr>
            <a:spLocks noGrp="1"/>
          </p:cNvSpPr>
          <p:nvPr>
            <p:ph type="pic" sz="quarter" idx="32" hasCustomPrompt="1"/>
          </p:nvPr>
        </p:nvSpPr>
        <p:spPr>
          <a:xfrm>
            <a:off x="6391859"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9" name="Picture Placeholder 3">
            <a:extLst>
              <a:ext uri="{FF2B5EF4-FFF2-40B4-BE49-F238E27FC236}">
                <a16:creationId xmlns:a16="http://schemas.microsoft.com/office/drawing/2014/main" id="{60656343-BD2F-4D15-8182-26E2859B4FA0}"/>
              </a:ext>
            </a:extLst>
          </p:cNvPr>
          <p:cNvSpPr>
            <a:spLocks noGrp="1"/>
          </p:cNvSpPr>
          <p:nvPr>
            <p:ph type="pic" sz="quarter" idx="33" hasCustomPrompt="1"/>
          </p:nvPr>
        </p:nvSpPr>
        <p:spPr>
          <a:xfrm>
            <a:off x="6391859"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0" name="Picture Placeholder 3">
            <a:extLst>
              <a:ext uri="{FF2B5EF4-FFF2-40B4-BE49-F238E27FC236}">
                <a16:creationId xmlns:a16="http://schemas.microsoft.com/office/drawing/2014/main" id="{B8CAEB5A-AFF6-470D-9652-8BE4874BF6BD}"/>
              </a:ext>
            </a:extLst>
          </p:cNvPr>
          <p:cNvSpPr>
            <a:spLocks noGrp="1"/>
          </p:cNvSpPr>
          <p:nvPr>
            <p:ph type="pic" sz="quarter" idx="34" hasCustomPrompt="1"/>
          </p:nvPr>
        </p:nvSpPr>
        <p:spPr>
          <a:xfrm>
            <a:off x="6391859"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1" name="Picture Placeholder 3">
            <a:extLst>
              <a:ext uri="{FF2B5EF4-FFF2-40B4-BE49-F238E27FC236}">
                <a16:creationId xmlns:a16="http://schemas.microsoft.com/office/drawing/2014/main" id="{DCB13ECD-5E46-430F-94E8-2218DA872BB7}"/>
              </a:ext>
            </a:extLst>
          </p:cNvPr>
          <p:cNvSpPr>
            <a:spLocks noGrp="1"/>
          </p:cNvSpPr>
          <p:nvPr>
            <p:ph type="pic" sz="quarter" idx="35" hasCustomPrompt="1"/>
          </p:nvPr>
        </p:nvSpPr>
        <p:spPr>
          <a:xfrm>
            <a:off x="6391859"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2" name="Text Placeholder 7">
            <a:extLst>
              <a:ext uri="{FF2B5EF4-FFF2-40B4-BE49-F238E27FC236}">
                <a16:creationId xmlns:a16="http://schemas.microsoft.com/office/drawing/2014/main" id="{6411A15E-C9DA-4B7D-994F-1E9A6E757C23}"/>
              </a:ext>
            </a:extLst>
          </p:cNvPr>
          <p:cNvSpPr>
            <a:spLocks noGrp="1"/>
          </p:cNvSpPr>
          <p:nvPr>
            <p:ph type="body" sz="quarter" idx="36"/>
          </p:nvPr>
        </p:nvSpPr>
        <p:spPr>
          <a:xfrm>
            <a:off x="7282380"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3" name="Text Placeholder 7">
            <a:extLst>
              <a:ext uri="{FF2B5EF4-FFF2-40B4-BE49-F238E27FC236}">
                <a16:creationId xmlns:a16="http://schemas.microsoft.com/office/drawing/2014/main" id="{11A06E69-36A1-4649-B98E-579C2D9D98BE}"/>
              </a:ext>
            </a:extLst>
          </p:cNvPr>
          <p:cNvSpPr>
            <a:spLocks noGrp="1"/>
          </p:cNvSpPr>
          <p:nvPr>
            <p:ph type="body" sz="quarter" idx="37"/>
          </p:nvPr>
        </p:nvSpPr>
        <p:spPr>
          <a:xfrm>
            <a:off x="7282380"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4" name="Text Placeholder 7">
            <a:extLst>
              <a:ext uri="{FF2B5EF4-FFF2-40B4-BE49-F238E27FC236}">
                <a16:creationId xmlns:a16="http://schemas.microsoft.com/office/drawing/2014/main" id="{FCBC9149-27DB-47FF-A51D-54879FFEFE1D}"/>
              </a:ext>
            </a:extLst>
          </p:cNvPr>
          <p:cNvSpPr>
            <a:spLocks noGrp="1"/>
          </p:cNvSpPr>
          <p:nvPr>
            <p:ph type="body" sz="quarter" idx="38"/>
          </p:nvPr>
        </p:nvSpPr>
        <p:spPr>
          <a:xfrm>
            <a:off x="7282380"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5" name="Text Placeholder 7">
            <a:extLst>
              <a:ext uri="{FF2B5EF4-FFF2-40B4-BE49-F238E27FC236}">
                <a16:creationId xmlns:a16="http://schemas.microsoft.com/office/drawing/2014/main" id="{BE13AEA2-2BAC-46F6-93F7-B81245852709}"/>
              </a:ext>
            </a:extLst>
          </p:cNvPr>
          <p:cNvSpPr>
            <a:spLocks noGrp="1"/>
          </p:cNvSpPr>
          <p:nvPr>
            <p:ph type="body" sz="quarter" idx="39"/>
          </p:nvPr>
        </p:nvSpPr>
        <p:spPr>
          <a:xfrm>
            <a:off x="7282380"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6" name="Text Placeholder 7">
            <a:extLst>
              <a:ext uri="{FF2B5EF4-FFF2-40B4-BE49-F238E27FC236}">
                <a16:creationId xmlns:a16="http://schemas.microsoft.com/office/drawing/2014/main" id="{78E44F53-B893-40DC-AD35-1F7D44899ADC}"/>
              </a:ext>
            </a:extLst>
          </p:cNvPr>
          <p:cNvSpPr>
            <a:spLocks noGrp="1"/>
          </p:cNvSpPr>
          <p:nvPr>
            <p:ph type="body" sz="quarter" idx="40"/>
          </p:nvPr>
        </p:nvSpPr>
        <p:spPr>
          <a:xfrm>
            <a:off x="7282380"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7" name="Slide Number Placeholder 5">
            <a:extLst>
              <a:ext uri="{FF2B5EF4-FFF2-40B4-BE49-F238E27FC236}">
                <a16:creationId xmlns:a16="http://schemas.microsoft.com/office/drawing/2014/main" id="{063C7AC9-88CF-4496-87B4-78ED23AC5960}"/>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13068706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5113337"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11333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11334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9" name="Content Placeholder 2">
            <a:extLst>
              <a:ext uri="{FF2B5EF4-FFF2-40B4-BE49-F238E27FC236}">
                <a16:creationId xmlns:a16="http://schemas.microsoft.com/office/drawing/2014/main" id="{3BA430FE-4DE6-44B6-BCFF-63D08724FA4A}"/>
              </a:ext>
            </a:extLst>
          </p:cNvPr>
          <p:cNvSpPr>
            <a:spLocks noGrp="1"/>
          </p:cNvSpPr>
          <p:nvPr>
            <p:ph sz="quarter" idx="19"/>
          </p:nvPr>
        </p:nvSpPr>
        <p:spPr>
          <a:xfrm>
            <a:off x="5633884" y="1773238"/>
            <a:ext cx="575484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9892482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Metho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858504"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1593790"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Content Placeholder 2">
            <a:extLst>
              <a:ext uri="{FF2B5EF4-FFF2-40B4-BE49-F238E27FC236}">
                <a16:creationId xmlns:a16="http://schemas.microsoft.com/office/drawing/2014/main" id="{3CDD5515-0787-457E-9431-FE77E377A1D0}"/>
              </a:ext>
            </a:extLst>
          </p:cNvPr>
          <p:cNvSpPr>
            <a:spLocks noGrp="1"/>
          </p:cNvSpPr>
          <p:nvPr>
            <p:ph sz="quarter" idx="24"/>
          </p:nvPr>
        </p:nvSpPr>
        <p:spPr>
          <a:xfrm>
            <a:off x="858504"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4" name="Content Placeholder 2">
            <a:extLst>
              <a:ext uri="{FF2B5EF4-FFF2-40B4-BE49-F238E27FC236}">
                <a16:creationId xmlns:a16="http://schemas.microsoft.com/office/drawing/2014/main" id="{129F06A0-6B60-4263-9408-01BA72918715}"/>
              </a:ext>
            </a:extLst>
          </p:cNvPr>
          <p:cNvSpPr>
            <a:spLocks noGrp="1"/>
          </p:cNvSpPr>
          <p:nvPr>
            <p:ph sz="quarter" idx="25"/>
          </p:nvPr>
        </p:nvSpPr>
        <p:spPr>
          <a:xfrm>
            <a:off x="858504"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5" name="Content Placeholder 2">
            <a:extLst>
              <a:ext uri="{FF2B5EF4-FFF2-40B4-BE49-F238E27FC236}">
                <a16:creationId xmlns:a16="http://schemas.microsoft.com/office/drawing/2014/main" id="{B84A2CAE-343D-4944-825C-25D60C410328}"/>
              </a:ext>
            </a:extLst>
          </p:cNvPr>
          <p:cNvSpPr>
            <a:spLocks noGrp="1"/>
          </p:cNvSpPr>
          <p:nvPr>
            <p:ph sz="quarter" idx="26"/>
          </p:nvPr>
        </p:nvSpPr>
        <p:spPr>
          <a:xfrm>
            <a:off x="858504"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8" name="Content Placeholder 2">
            <a:extLst>
              <a:ext uri="{FF2B5EF4-FFF2-40B4-BE49-F238E27FC236}">
                <a16:creationId xmlns:a16="http://schemas.microsoft.com/office/drawing/2014/main" id="{6461F304-BAC1-4EC3-B5EE-903CF4183893}"/>
              </a:ext>
            </a:extLst>
          </p:cNvPr>
          <p:cNvSpPr>
            <a:spLocks noGrp="1"/>
          </p:cNvSpPr>
          <p:nvPr>
            <p:ph sz="quarter" idx="27"/>
          </p:nvPr>
        </p:nvSpPr>
        <p:spPr>
          <a:xfrm>
            <a:off x="858504"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9" name="Content Placeholder 2">
            <a:extLst>
              <a:ext uri="{FF2B5EF4-FFF2-40B4-BE49-F238E27FC236}">
                <a16:creationId xmlns:a16="http://schemas.microsoft.com/office/drawing/2014/main" id="{6ED4DB16-2C40-41AE-AA02-D4890553B085}"/>
              </a:ext>
            </a:extLst>
          </p:cNvPr>
          <p:cNvSpPr>
            <a:spLocks noGrp="1"/>
          </p:cNvSpPr>
          <p:nvPr>
            <p:ph sz="quarter" idx="28"/>
          </p:nvPr>
        </p:nvSpPr>
        <p:spPr>
          <a:xfrm>
            <a:off x="858504"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1" name="Content Placeholder 2">
            <a:extLst>
              <a:ext uri="{FF2B5EF4-FFF2-40B4-BE49-F238E27FC236}">
                <a16:creationId xmlns:a16="http://schemas.microsoft.com/office/drawing/2014/main" id="{FBB017E0-F142-4800-9047-CE53C0332E9B}"/>
              </a:ext>
            </a:extLst>
          </p:cNvPr>
          <p:cNvSpPr>
            <a:spLocks noGrp="1"/>
          </p:cNvSpPr>
          <p:nvPr>
            <p:ph sz="quarter" idx="29"/>
          </p:nvPr>
        </p:nvSpPr>
        <p:spPr>
          <a:xfrm>
            <a:off x="858504"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2" name="Content Placeholder 2">
            <a:extLst>
              <a:ext uri="{FF2B5EF4-FFF2-40B4-BE49-F238E27FC236}">
                <a16:creationId xmlns:a16="http://schemas.microsoft.com/office/drawing/2014/main" id="{C0D306F7-8F68-4C5B-991F-182CE9F0E83D}"/>
              </a:ext>
            </a:extLst>
          </p:cNvPr>
          <p:cNvSpPr>
            <a:spLocks noGrp="1"/>
          </p:cNvSpPr>
          <p:nvPr>
            <p:ph sz="quarter" idx="30"/>
          </p:nvPr>
        </p:nvSpPr>
        <p:spPr>
          <a:xfrm>
            <a:off x="4384133"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3" name="Picture Placeholder 3">
            <a:extLst>
              <a:ext uri="{FF2B5EF4-FFF2-40B4-BE49-F238E27FC236}">
                <a16:creationId xmlns:a16="http://schemas.microsoft.com/office/drawing/2014/main" id="{CFA86431-D557-4BC6-92C2-363EC7420752}"/>
              </a:ext>
            </a:extLst>
          </p:cNvPr>
          <p:cNvSpPr>
            <a:spLocks noGrp="1"/>
          </p:cNvSpPr>
          <p:nvPr>
            <p:ph type="pic" sz="quarter" idx="31"/>
          </p:nvPr>
        </p:nvSpPr>
        <p:spPr>
          <a:xfrm>
            <a:off x="5119419"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24" name="Content Placeholder 2">
            <a:extLst>
              <a:ext uri="{FF2B5EF4-FFF2-40B4-BE49-F238E27FC236}">
                <a16:creationId xmlns:a16="http://schemas.microsoft.com/office/drawing/2014/main" id="{C0494473-C758-4528-BEE0-7C5562109D34}"/>
              </a:ext>
            </a:extLst>
          </p:cNvPr>
          <p:cNvSpPr>
            <a:spLocks noGrp="1"/>
          </p:cNvSpPr>
          <p:nvPr>
            <p:ph sz="quarter" idx="32"/>
          </p:nvPr>
        </p:nvSpPr>
        <p:spPr>
          <a:xfrm>
            <a:off x="4384133"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5" name="Content Placeholder 2">
            <a:extLst>
              <a:ext uri="{FF2B5EF4-FFF2-40B4-BE49-F238E27FC236}">
                <a16:creationId xmlns:a16="http://schemas.microsoft.com/office/drawing/2014/main" id="{034DAEDF-D0E8-489A-B67E-F442D709DD41}"/>
              </a:ext>
            </a:extLst>
          </p:cNvPr>
          <p:cNvSpPr>
            <a:spLocks noGrp="1"/>
          </p:cNvSpPr>
          <p:nvPr>
            <p:ph sz="quarter" idx="33"/>
          </p:nvPr>
        </p:nvSpPr>
        <p:spPr>
          <a:xfrm>
            <a:off x="4384133"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6" name="Content Placeholder 2">
            <a:extLst>
              <a:ext uri="{FF2B5EF4-FFF2-40B4-BE49-F238E27FC236}">
                <a16:creationId xmlns:a16="http://schemas.microsoft.com/office/drawing/2014/main" id="{3E1416A8-31F3-4D4A-B997-DB4F8725F71D}"/>
              </a:ext>
            </a:extLst>
          </p:cNvPr>
          <p:cNvSpPr>
            <a:spLocks noGrp="1"/>
          </p:cNvSpPr>
          <p:nvPr>
            <p:ph sz="quarter" idx="34"/>
          </p:nvPr>
        </p:nvSpPr>
        <p:spPr>
          <a:xfrm>
            <a:off x="4384133"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7" name="Content Placeholder 2">
            <a:extLst>
              <a:ext uri="{FF2B5EF4-FFF2-40B4-BE49-F238E27FC236}">
                <a16:creationId xmlns:a16="http://schemas.microsoft.com/office/drawing/2014/main" id="{A25A75C0-1F2C-45F2-9916-E9881F0AD087}"/>
              </a:ext>
            </a:extLst>
          </p:cNvPr>
          <p:cNvSpPr>
            <a:spLocks noGrp="1"/>
          </p:cNvSpPr>
          <p:nvPr>
            <p:ph sz="quarter" idx="35"/>
          </p:nvPr>
        </p:nvSpPr>
        <p:spPr>
          <a:xfrm>
            <a:off x="4384133"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8" name="Content Placeholder 2">
            <a:extLst>
              <a:ext uri="{FF2B5EF4-FFF2-40B4-BE49-F238E27FC236}">
                <a16:creationId xmlns:a16="http://schemas.microsoft.com/office/drawing/2014/main" id="{D8430A71-7147-43FB-8154-1EE1CBAE48FE}"/>
              </a:ext>
            </a:extLst>
          </p:cNvPr>
          <p:cNvSpPr>
            <a:spLocks noGrp="1"/>
          </p:cNvSpPr>
          <p:nvPr>
            <p:ph sz="quarter" idx="36"/>
          </p:nvPr>
        </p:nvSpPr>
        <p:spPr>
          <a:xfrm>
            <a:off x="4384133"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9" name="Content Placeholder 2">
            <a:extLst>
              <a:ext uri="{FF2B5EF4-FFF2-40B4-BE49-F238E27FC236}">
                <a16:creationId xmlns:a16="http://schemas.microsoft.com/office/drawing/2014/main" id="{EEA7A42A-5186-404B-8584-714325E7770E}"/>
              </a:ext>
            </a:extLst>
          </p:cNvPr>
          <p:cNvSpPr>
            <a:spLocks noGrp="1"/>
          </p:cNvSpPr>
          <p:nvPr>
            <p:ph sz="quarter" idx="37"/>
          </p:nvPr>
        </p:nvSpPr>
        <p:spPr>
          <a:xfrm>
            <a:off x="4384133"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0" name="Content Placeholder 2">
            <a:extLst>
              <a:ext uri="{FF2B5EF4-FFF2-40B4-BE49-F238E27FC236}">
                <a16:creationId xmlns:a16="http://schemas.microsoft.com/office/drawing/2014/main" id="{D08E95A1-BCE5-4352-8A86-00EE5F64413A}"/>
              </a:ext>
            </a:extLst>
          </p:cNvPr>
          <p:cNvSpPr>
            <a:spLocks noGrp="1"/>
          </p:cNvSpPr>
          <p:nvPr>
            <p:ph sz="quarter" idx="38"/>
          </p:nvPr>
        </p:nvSpPr>
        <p:spPr>
          <a:xfrm>
            <a:off x="7938042"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1" name="Picture Placeholder 3">
            <a:extLst>
              <a:ext uri="{FF2B5EF4-FFF2-40B4-BE49-F238E27FC236}">
                <a16:creationId xmlns:a16="http://schemas.microsoft.com/office/drawing/2014/main" id="{472D8FF4-CA35-4470-A520-140DC44B6FAD}"/>
              </a:ext>
            </a:extLst>
          </p:cNvPr>
          <p:cNvSpPr>
            <a:spLocks noGrp="1"/>
          </p:cNvSpPr>
          <p:nvPr>
            <p:ph type="pic" sz="quarter" idx="39"/>
          </p:nvPr>
        </p:nvSpPr>
        <p:spPr>
          <a:xfrm>
            <a:off x="8673328"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32" name="Content Placeholder 2">
            <a:extLst>
              <a:ext uri="{FF2B5EF4-FFF2-40B4-BE49-F238E27FC236}">
                <a16:creationId xmlns:a16="http://schemas.microsoft.com/office/drawing/2014/main" id="{52F3C564-C22E-4B38-BB5E-994080622E7B}"/>
              </a:ext>
            </a:extLst>
          </p:cNvPr>
          <p:cNvSpPr>
            <a:spLocks noGrp="1"/>
          </p:cNvSpPr>
          <p:nvPr>
            <p:ph sz="quarter" idx="40"/>
          </p:nvPr>
        </p:nvSpPr>
        <p:spPr>
          <a:xfrm>
            <a:off x="7938042"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3" name="Content Placeholder 2">
            <a:extLst>
              <a:ext uri="{FF2B5EF4-FFF2-40B4-BE49-F238E27FC236}">
                <a16:creationId xmlns:a16="http://schemas.microsoft.com/office/drawing/2014/main" id="{AE9B82E5-3B82-4E6F-BD12-BF224B93F591}"/>
              </a:ext>
            </a:extLst>
          </p:cNvPr>
          <p:cNvSpPr>
            <a:spLocks noGrp="1"/>
          </p:cNvSpPr>
          <p:nvPr>
            <p:ph sz="quarter" idx="41"/>
          </p:nvPr>
        </p:nvSpPr>
        <p:spPr>
          <a:xfrm>
            <a:off x="7938042"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4" name="Content Placeholder 2">
            <a:extLst>
              <a:ext uri="{FF2B5EF4-FFF2-40B4-BE49-F238E27FC236}">
                <a16:creationId xmlns:a16="http://schemas.microsoft.com/office/drawing/2014/main" id="{AFE0BCE8-7965-4F1B-87B8-F79D85BE17FB}"/>
              </a:ext>
            </a:extLst>
          </p:cNvPr>
          <p:cNvSpPr>
            <a:spLocks noGrp="1"/>
          </p:cNvSpPr>
          <p:nvPr>
            <p:ph sz="quarter" idx="42"/>
          </p:nvPr>
        </p:nvSpPr>
        <p:spPr>
          <a:xfrm>
            <a:off x="7938042"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5" name="Content Placeholder 2">
            <a:extLst>
              <a:ext uri="{FF2B5EF4-FFF2-40B4-BE49-F238E27FC236}">
                <a16:creationId xmlns:a16="http://schemas.microsoft.com/office/drawing/2014/main" id="{1D1CCAED-A255-491F-83BD-837E0900691F}"/>
              </a:ext>
            </a:extLst>
          </p:cNvPr>
          <p:cNvSpPr>
            <a:spLocks noGrp="1"/>
          </p:cNvSpPr>
          <p:nvPr>
            <p:ph sz="quarter" idx="43"/>
          </p:nvPr>
        </p:nvSpPr>
        <p:spPr>
          <a:xfrm>
            <a:off x="7938042"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6" name="Content Placeholder 2">
            <a:extLst>
              <a:ext uri="{FF2B5EF4-FFF2-40B4-BE49-F238E27FC236}">
                <a16:creationId xmlns:a16="http://schemas.microsoft.com/office/drawing/2014/main" id="{C6F6CA35-D6E1-4B6B-AD36-A5D7A4509676}"/>
              </a:ext>
            </a:extLst>
          </p:cNvPr>
          <p:cNvSpPr>
            <a:spLocks noGrp="1"/>
          </p:cNvSpPr>
          <p:nvPr>
            <p:ph sz="quarter" idx="44"/>
          </p:nvPr>
        </p:nvSpPr>
        <p:spPr>
          <a:xfrm>
            <a:off x="7938042"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7" name="Content Placeholder 2">
            <a:extLst>
              <a:ext uri="{FF2B5EF4-FFF2-40B4-BE49-F238E27FC236}">
                <a16:creationId xmlns:a16="http://schemas.microsoft.com/office/drawing/2014/main" id="{7B5A5F4E-9C88-4A05-B7FA-8950B48D4FF8}"/>
              </a:ext>
            </a:extLst>
          </p:cNvPr>
          <p:cNvSpPr>
            <a:spLocks noGrp="1"/>
          </p:cNvSpPr>
          <p:nvPr>
            <p:ph sz="quarter" idx="45"/>
          </p:nvPr>
        </p:nvSpPr>
        <p:spPr>
          <a:xfrm>
            <a:off x="7938042"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765610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09">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eam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E29076-F9E4-487F-821B-71BC80C27272}"/>
              </a:ext>
            </a:extLst>
          </p:cNvPr>
          <p:cNvSpPr>
            <a:spLocks noGrp="1"/>
          </p:cNvSpPr>
          <p:nvPr>
            <p:ph type="body" sz="quarter" idx="20"/>
          </p:nvPr>
        </p:nvSpPr>
        <p:spPr>
          <a:xfrm>
            <a:off x="575263"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575264"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25" name="Text Placeholder 2">
            <a:extLst>
              <a:ext uri="{FF2B5EF4-FFF2-40B4-BE49-F238E27FC236}">
                <a16:creationId xmlns:a16="http://schemas.microsoft.com/office/drawing/2014/main" id="{3D8A87A0-8121-48E8-A6C5-3A18108B0AA6}"/>
              </a:ext>
            </a:extLst>
          </p:cNvPr>
          <p:cNvSpPr>
            <a:spLocks noGrp="1"/>
          </p:cNvSpPr>
          <p:nvPr>
            <p:ph type="body" sz="quarter" idx="21"/>
          </p:nvPr>
        </p:nvSpPr>
        <p:spPr>
          <a:xfrm>
            <a:off x="3310859"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26" name="Picture Placeholder 3">
            <a:extLst>
              <a:ext uri="{FF2B5EF4-FFF2-40B4-BE49-F238E27FC236}">
                <a16:creationId xmlns:a16="http://schemas.microsoft.com/office/drawing/2014/main" id="{A41295C7-A620-47F7-B072-E3243312F767}"/>
              </a:ext>
            </a:extLst>
          </p:cNvPr>
          <p:cNvSpPr>
            <a:spLocks noGrp="1"/>
          </p:cNvSpPr>
          <p:nvPr>
            <p:ph type="pic" sz="quarter" idx="22"/>
          </p:nvPr>
        </p:nvSpPr>
        <p:spPr>
          <a:xfrm>
            <a:off x="3310860"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38" name="Text Placeholder 2">
            <a:extLst>
              <a:ext uri="{FF2B5EF4-FFF2-40B4-BE49-F238E27FC236}">
                <a16:creationId xmlns:a16="http://schemas.microsoft.com/office/drawing/2014/main" id="{9809BF50-BDE4-49F4-A745-BAC4C536F638}"/>
              </a:ext>
            </a:extLst>
          </p:cNvPr>
          <p:cNvSpPr>
            <a:spLocks noGrp="1"/>
          </p:cNvSpPr>
          <p:nvPr>
            <p:ph type="body" sz="quarter" idx="23"/>
          </p:nvPr>
        </p:nvSpPr>
        <p:spPr>
          <a:xfrm>
            <a:off x="6046455"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39" name="Picture Placeholder 3">
            <a:extLst>
              <a:ext uri="{FF2B5EF4-FFF2-40B4-BE49-F238E27FC236}">
                <a16:creationId xmlns:a16="http://schemas.microsoft.com/office/drawing/2014/main" id="{0A7A6344-C611-4EC9-8145-94F551568811}"/>
              </a:ext>
            </a:extLst>
          </p:cNvPr>
          <p:cNvSpPr>
            <a:spLocks noGrp="1"/>
          </p:cNvSpPr>
          <p:nvPr>
            <p:ph type="pic" sz="quarter" idx="24"/>
          </p:nvPr>
        </p:nvSpPr>
        <p:spPr>
          <a:xfrm>
            <a:off x="6046456"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40" name="Text Placeholder 2">
            <a:extLst>
              <a:ext uri="{FF2B5EF4-FFF2-40B4-BE49-F238E27FC236}">
                <a16:creationId xmlns:a16="http://schemas.microsoft.com/office/drawing/2014/main" id="{0BDCA294-181B-425D-BE5C-9E7F539125F2}"/>
              </a:ext>
            </a:extLst>
          </p:cNvPr>
          <p:cNvSpPr>
            <a:spLocks noGrp="1"/>
          </p:cNvSpPr>
          <p:nvPr>
            <p:ph type="body" sz="quarter" idx="25"/>
          </p:nvPr>
        </p:nvSpPr>
        <p:spPr>
          <a:xfrm>
            <a:off x="8782050"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41" name="Picture Placeholder 3">
            <a:extLst>
              <a:ext uri="{FF2B5EF4-FFF2-40B4-BE49-F238E27FC236}">
                <a16:creationId xmlns:a16="http://schemas.microsoft.com/office/drawing/2014/main" id="{045EAAAF-1257-4AC4-BDFD-9F7747FF8B8E}"/>
              </a:ext>
            </a:extLst>
          </p:cNvPr>
          <p:cNvSpPr>
            <a:spLocks noGrp="1"/>
          </p:cNvSpPr>
          <p:nvPr>
            <p:ph type="pic" sz="quarter" idx="26"/>
          </p:nvPr>
        </p:nvSpPr>
        <p:spPr>
          <a:xfrm>
            <a:off x="8782051"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4166350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eam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2" name="Picture Placeholder 2">
            <a:extLst>
              <a:ext uri="{FF2B5EF4-FFF2-40B4-BE49-F238E27FC236}">
                <a16:creationId xmlns:a16="http://schemas.microsoft.com/office/drawing/2014/main" id="{73024D62-B471-4150-A745-094677B48111}"/>
              </a:ext>
            </a:extLst>
          </p:cNvPr>
          <p:cNvSpPr>
            <a:spLocks noGrp="1"/>
          </p:cNvSpPr>
          <p:nvPr>
            <p:ph type="pic" sz="quarter" idx="27" hasCustomPrompt="1"/>
          </p:nvPr>
        </p:nvSpPr>
        <p:spPr>
          <a:xfrm>
            <a:off x="1272586"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3" name="Picture Placeholder 2">
            <a:extLst>
              <a:ext uri="{FF2B5EF4-FFF2-40B4-BE49-F238E27FC236}">
                <a16:creationId xmlns:a16="http://schemas.microsoft.com/office/drawing/2014/main" id="{11B34630-EE12-41A7-825E-216FB577025C}"/>
              </a:ext>
            </a:extLst>
          </p:cNvPr>
          <p:cNvSpPr>
            <a:spLocks noGrp="1"/>
          </p:cNvSpPr>
          <p:nvPr>
            <p:ph type="pic" sz="quarter" idx="28" hasCustomPrompt="1"/>
          </p:nvPr>
        </p:nvSpPr>
        <p:spPr>
          <a:xfrm>
            <a:off x="3147832"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4" name="Picture Placeholder 2">
            <a:extLst>
              <a:ext uri="{FF2B5EF4-FFF2-40B4-BE49-F238E27FC236}">
                <a16:creationId xmlns:a16="http://schemas.microsoft.com/office/drawing/2014/main" id="{940549A9-86F4-4ACC-9D2E-D04582C24E8C}"/>
              </a:ext>
            </a:extLst>
          </p:cNvPr>
          <p:cNvSpPr>
            <a:spLocks noGrp="1"/>
          </p:cNvSpPr>
          <p:nvPr>
            <p:ph type="pic" sz="quarter" idx="29" hasCustomPrompt="1"/>
          </p:nvPr>
        </p:nvSpPr>
        <p:spPr>
          <a:xfrm>
            <a:off x="5023078"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5" name="Picture Placeholder 2">
            <a:extLst>
              <a:ext uri="{FF2B5EF4-FFF2-40B4-BE49-F238E27FC236}">
                <a16:creationId xmlns:a16="http://schemas.microsoft.com/office/drawing/2014/main" id="{AF29A063-5E2F-45F8-B5F8-910FFDA2F075}"/>
              </a:ext>
            </a:extLst>
          </p:cNvPr>
          <p:cNvSpPr>
            <a:spLocks noGrp="1"/>
          </p:cNvSpPr>
          <p:nvPr>
            <p:ph type="pic" sz="quarter" idx="30" hasCustomPrompt="1"/>
          </p:nvPr>
        </p:nvSpPr>
        <p:spPr>
          <a:xfrm>
            <a:off x="6898324"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6" name="Picture Placeholder 2">
            <a:extLst>
              <a:ext uri="{FF2B5EF4-FFF2-40B4-BE49-F238E27FC236}">
                <a16:creationId xmlns:a16="http://schemas.microsoft.com/office/drawing/2014/main" id="{355F2303-DE4B-4CBE-98EC-321ED5C0F202}"/>
              </a:ext>
            </a:extLst>
          </p:cNvPr>
          <p:cNvSpPr>
            <a:spLocks noGrp="1"/>
          </p:cNvSpPr>
          <p:nvPr>
            <p:ph type="pic" sz="quarter" idx="31" hasCustomPrompt="1"/>
          </p:nvPr>
        </p:nvSpPr>
        <p:spPr>
          <a:xfrm>
            <a:off x="8773570"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7" name="Picture Placeholder 2">
            <a:extLst>
              <a:ext uri="{FF2B5EF4-FFF2-40B4-BE49-F238E27FC236}">
                <a16:creationId xmlns:a16="http://schemas.microsoft.com/office/drawing/2014/main" id="{F9A15659-34A6-4BF4-9761-3AF1741D5B06}"/>
              </a:ext>
            </a:extLst>
          </p:cNvPr>
          <p:cNvSpPr>
            <a:spLocks noGrp="1"/>
          </p:cNvSpPr>
          <p:nvPr>
            <p:ph type="pic" sz="quarter" idx="32" hasCustomPrompt="1"/>
          </p:nvPr>
        </p:nvSpPr>
        <p:spPr>
          <a:xfrm>
            <a:off x="334963"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8" name="Picture Placeholder 2">
            <a:extLst>
              <a:ext uri="{FF2B5EF4-FFF2-40B4-BE49-F238E27FC236}">
                <a16:creationId xmlns:a16="http://schemas.microsoft.com/office/drawing/2014/main" id="{D29BD021-EFE6-446F-BF1E-84A76020B5DA}"/>
              </a:ext>
            </a:extLst>
          </p:cNvPr>
          <p:cNvSpPr>
            <a:spLocks noGrp="1"/>
          </p:cNvSpPr>
          <p:nvPr>
            <p:ph type="pic" sz="quarter" idx="33" hasCustomPrompt="1"/>
          </p:nvPr>
        </p:nvSpPr>
        <p:spPr>
          <a:xfrm>
            <a:off x="2210209"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9" name="Picture Placeholder 2">
            <a:extLst>
              <a:ext uri="{FF2B5EF4-FFF2-40B4-BE49-F238E27FC236}">
                <a16:creationId xmlns:a16="http://schemas.microsoft.com/office/drawing/2014/main" id="{8AF3A671-2383-4249-94DA-BF242BE3D2E8}"/>
              </a:ext>
            </a:extLst>
          </p:cNvPr>
          <p:cNvSpPr>
            <a:spLocks noGrp="1"/>
          </p:cNvSpPr>
          <p:nvPr>
            <p:ph type="pic" sz="quarter" idx="34" hasCustomPrompt="1"/>
          </p:nvPr>
        </p:nvSpPr>
        <p:spPr>
          <a:xfrm>
            <a:off x="4085455"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0" name="Picture Placeholder 2">
            <a:extLst>
              <a:ext uri="{FF2B5EF4-FFF2-40B4-BE49-F238E27FC236}">
                <a16:creationId xmlns:a16="http://schemas.microsoft.com/office/drawing/2014/main" id="{0A4223A7-567F-4BE5-B8AB-E770C5A942B9}"/>
              </a:ext>
            </a:extLst>
          </p:cNvPr>
          <p:cNvSpPr>
            <a:spLocks noGrp="1"/>
          </p:cNvSpPr>
          <p:nvPr>
            <p:ph type="pic" sz="quarter" idx="35" hasCustomPrompt="1"/>
          </p:nvPr>
        </p:nvSpPr>
        <p:spPr>
          <a:xfrm>
            <a:off x="5960701"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1" name="Picture Placeholder 2">
            <a:extLst>
              <a:ext uri="{FF2B5EF4-FFF2-40B4-BE49-F238E27FC236}">
                <a16:creationId xmlns:a16="http://schemas.microsoft.com/office/drawing/2014/main" id="{23DA670C-07DC-4FF5-B4AE-C2DB6A973B1D}"/>
              </a:ext>
            </a:extLst>
          </p:cNvPr>
          <p:cNvSpPr>
            <a:spLocks noGrp="1"/>
          </p:cNvSpPr>
          <p:nvPr>
            <p:ph type="pic" sz="quarter" idx="36" hasCustomPrompt="1"/>
          </p:nvPr>
        </p:nvSpPr>
        <p:spPr>
          <a:xfrm>
            <a:off x="7835947"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2" name="Picture Placeholder 2">
            <a:extLst>
              <a:ext uri="{FF2B5EF4-FFF2-40B4-BE49-F238E27FC236}">
                <a16:creationId xmlns:a16="http://schemas.microsoft.com/office/drawing/2014/main" id="{AAB48EFF-5703-496B-BB08-9B8AC9D91EE8}"/>
              </a:ext>
            </a:extLst>
          </p:cNvPr>
          <p:cNvSpPr>
            <a:spLocks noGrp="1"/>
          </p:cNvSpPr>
          <p:nvPr>
            <p:ph type="pic" sz="quarter" idx="37" hasCustomPrompt="1"/>
          </p:nvPr>
        </p:nvSpPr>
        <p:spPr>
          <a:xfrm>
            <a:off x="9711192"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Tree>
    <p:extLst>
      <p:ext uri="{BB962C8B-B14F-4D97-AF65-F5344CB8AC3E}">
        <p14:creationId xmlns:p14="http://schemas.microsoft.com/office/powerpoint/2010/main" val="24708686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876690"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876690"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591258"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876690"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876690"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876690"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0" name="Text Placeholder 8">
            <a:extLst>
              <a:ext uri="{FF2B5EF4-FFF2-40B4-BE49-F238E27FC236}">
                <a16:creationId xmlns:a16="http://schemas.microsoft.com/office/drawing/2014/main" id="{A41A872A-6A1D-4C08-92EA-4723628BD309}"/>
              </a:ext>
            </a:extLst>
          </p:cNvPr>
          <p:cNvSpPr>
            <a:spLocks noGrp="1"/>
          </p:cNvSpPr>
          <p:nvPr>
            <p:ph type="body" sz="quarter" idx="35" hasCustomPrompt="1"/>
          </p:nvPr>
        </p:nvSpPr>
        <p:spPr>
          <a:xfrm>
            <a:off x="4637985"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1" name="Text Placeholder 8">
            <a:extLst>
              <a:ext uri="{FF2B5EF4-FFF2-40B4-BE49-F238E27FC236}">
                <a16:creationId xmlns:a16="http://schemas.microsoft.com/office/drawing/2014/main" id="{4D2DF789-BC62-4CFB-AEA0-22372BA59A4F}"/>
              </a:ext>
            </a:extLst>
          </p:cNvPr>
          <p:cNvSpPr>
            <a:spLocks noGrp="1"/>
          </p:cNvSpPr>
          <p:nvPr>
            <p:ph type="body" sz="quarter" idx="36" hasCustomPrompt="1"/>
          </p:nvPr>
        </p:nvSpPr>
        <p:spPr>
          <a:xfrm>
            <a:off x="4637985"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2" name="Text Placeholder 8">
            <a:extLst>
              <a:ext uri="{FF2B5EF4-FFF2-40B4-BE49-F238E27FC236}">
                <a16:creationId xmlns:a16="http://schemas.microsoft.com/office/drawing/2014/main" id="{D1EB0229-89F6-43C3-B31C-411331A4FE5A}"/>
              </a:ext>
            </a:extLst>
          </p:cNvPr>
          <p:cNvSpPr>
            <a:spLocks noGrp="1"/>
          </p:cNvSpPr>
          <p:nvPr>
            <p:ph type="body" sz="quarter" idx="37" hasCustomPrompt="1"/>
          </p:nvPr>
        </p:nvSpPr>
        <p:spPr>
          <a:xfrm>
            <a:off x="4352553"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3" name="Text Placeholder 8">
            <a:extLst>
              <a:ext uri="{FF2B5EF4-FFF2-40B4-BE49-F238E27FC236}">
                <a16:creationId xmlns:a16="http://schemas.microsoft.com/office/drawing/2014/main" id="{F051EA32-BC66-4326-9A9B-611D0FAD835F}"/>
              </a:ext>
            </a:extLst>
          </p:cNvPr>
          <p:cNvSpPr>
            <a:spLocks noGrp="1"/>
          </p:cNvSpPr>
          <p:nvPr>
            <p:ph type="body" sz="quarter" idx="38" hasCustomPrompt="1"/>
          </p:nvPr>
        </p:nvSpPr>
        <p:spPr>
          <a:xfrm>
            <a:off x="4637985"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4" name="Text Placeholder 8">
            <a:extLst>
              <a:ext uri="{FF2B5EF4-FFF2-40B4-BE49-F238E27FC236}">
                <a16:creationId xmlns:a16="http://schemas.microsoft.com/office/drawing/2014/main" id="{DC0F362C-B41C-4A27-A35F-138D29CE8D37}"/>
              </a:ext>
            </a:extLst>
          </p:cNvPr>
          <p:cNvSpPr>
            <a:spLocks noGrp="1"/>
          </p:cNvSpPr>
          <p:nvPr>
            <p:ph type="body" sz="quarter" idx="39" hasCustomPrompt="1"/>
          </p:nvPr>
        </p:nvSpPr>
        <p:spPr>
          <a:xfrm>
            <a:off x="4637985"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5" name="Text Placeholder 8">
            <a:extLst>
              <a:ext uri="{FF2B5EF4-FFF2-40B4-BE49-F238E27FC236}">
                <a16:creationId xmlns:a16="http://schemas.microsoft.com/office/drawing/2014/main" id="{001A6826-6F6C-498E-957B-19D62DEA4111}"/>
              </a:ext>
            </a:extLst>
          </p:cNvPr>
          <p:cNvSpPr>
            <a:spLocks noGrp="1"/>
          </p:cNvSpPr>
          <p:nvPr>
            <p:ph type="body" sz="quarter" idx="40" hasCustomPrompt="1"/>
          </p:nvPr>
        </p:nvSpPr>
        <p:spPr>
          <a:xfrm>
            <a:off x="4637985"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6" name="Text Placeholder 8">
            <a:extLst>
              <a:ext uri="{FF2B5EF4-FFF2-40B4-BE49-F238E27FC236}">
                <a16:creationId xmlns:a16="http://schemas.microsoft.com/office/drawing/2014/main" id="{EDA09E6C-823E-4402-8AED-3B769478C119}"/>
              </a:ext>
            </a:extLst>
          </p:cNvPr>
          <p:cNvSpPr>
            <a:spLocks noGrp="1"/>
          </p:cNvSpPr>
          <p:nvPr>
            <p:ph type="body" sz="quarter" idx="41" hasCustomPrompt="1"/>
          </p:nvPr>
        </p:nvSpPr>
        <p:spPr>
          <a:xfrm>
            <a:off x="8389853"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7" name="Text Placeholder 8">
            <a:extLst>
              <a:ext uri="{FF2B5EF4-FFF2-40B4-BE49-F238E27FC236}">
                <a16:creationId xmlns:a16="http://schemas.microsoft.com/office/drawing/2014/main" id="{62C32E91-D8E9-4BA8-A624-895DE8AA8491}"/>
              </a:ext>
            </a:extLst>
          </p:cNvPr>
          <p:cNvSpPr>
            <a:spLocks noGrp="1"/>
          </p:cNvSpPr>
          <p:nvPr>
            <p:ph type="body" sz="quarter" idx="42" hasCustomPrompt="1"/>
          </p:nvPr>
        </p:nvSpPr>
        <p:spPr>
          <a:xfrm>
            <a:off x="8389853"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8" name="Text Placeholder 8">
            <a:extLst>
              <a:ext uri="{FF2B5EF4-FFF2-40B4-BE49-F238E27FC236}">
                <a16:creationId xmlns:a16="http://schemas.microsoft.com/office/drawing/2014/main" id="{F1130669-0109-4E3E-A5C4-482856912438}"/>
              </a:ext>
            </a:extLst>
          </p:cNvPr>
          <p:cNvSpPr>
            <a:spLocks noGrp="1"/>
          </p:cNvSpPr>
          <p:nvPr>
            <p:ph type="body" sz="quarter" idx="43" hasCustomPrompt="1"/>
          </p:nvPr>
        </p:nvSpPr>
        <p:spPr>
          <a:xfrm>
            <a:off x="8104421"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9" name="Text Placeholder 8">
            <a:extLst>
              <a:ext uri="{FF2B5EF4-FFF2-40B4-BE49-F238E27FC236}">
                <a16:creationId xmlns:a16="http://schemas.microsoft.com/office/drawing/2014/main" id="{372F436A-01E7-4BEC-88F1-59F625CF962C}"/>
              </a:ext>
            </a:extLst>
          </p:cNvPr>
          <p:cNvSpPr>
            <a:spLocks noGrp="1"/>
          </p:cNvSpPr>
          <p:nvPr>
            <p:ph type="body" sz="quarter" idx="44" hasCustomPrompt="1"/>
          </p:nvPr>
        </p:nvSpPr>
        <p:spPr>
          <a:xfrm>
            <a:off x="8389853"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0" name="Text Placeholder 8">
            <a:extLst>
              <a:ext uri="{FF2B5EF4-FFF2-40B4-BE49-F238E27FC236}">
                <a16:creationId xmlns:a16="http://schemas.microsoft.com/office/drawing/2014/main" id="{99F4ECD3-E7D3-4293-B502-C28E5E9F2A76}"/>
              </a:ext>
            </a:extLst>
          </p:cNvPr>
          <p:cNvSpPr>
            <a:spLocks noGrp="1"/>
          </p:cNvSpPr>
          <p:nvPr>
            <p:ph type="body" sz="quarter" idx="45" hasCustomPrompt="1"/>
          </p:nvPr>
        </p:nvSpPr>
        <p:spPr>
          <a:xfrm>
            <a:off x="8389853"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1" name="Text Placeholder 8">
            <a:extLst>
              <a:ext uri="{FF2B5EF4-FFF2-40B4-BE49-F238E27FC236}">
                <a16:creationId xmlns:a16="http://schemas.microsoft.com/office/drawing/2014/main" id="{9AA73148-F0E8-4754-B397-8B4709A608BE}"/>
              </a:ext>
            </a:extLst>
          </p:cNvPr>
          <p:cNvSpPr>
            <a:spLocks noGrp="1"/>
          </p:cNvSpPr>
          <p:nvPr>
            <p:ph type="body" sz="quarter" idx="46" hasCustomPrompt="1"/>
          </p:nvPr>
        </p:nvSpPr>
        <p:spPr>
          <a:xfrm>
            <a:off x="8389853"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413832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1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134803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134803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106260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134803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134803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134803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394200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394200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365657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394200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394200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394200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653598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653598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625055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653598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653598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653598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912995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912995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884452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912995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912995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912995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2563499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2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618748"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618748"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345458"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618748"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618748"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618748"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294056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294056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266727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294056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294056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294056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5262374"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5262374"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4989084"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5262374"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5262374"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5262374"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7584187"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7584187"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7310897"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7584187"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7584187"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7584187"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0" name="Text Placeholder 8">
            <a:extLst>
              <a:ext uri="{FF2B5EF4-FFF2-40B4-BE49-F238E27FC236}">
                <a16:creationId xmlns:a16="http://schemas.microsoft.com/office/drawing/2014/main" id="{80AC20E9-2630-4957-8CB1-54AA62DA38E5}"/>
              </a:ext>
            </a:extLst>
          </p:cNvPr>
          <p:cNvSpPr>
            <a:spLocks noGrp="1"/>
          </p:cNvSpPr>
          <p:nvPr>
            <p:ph type="body" sz="quarter" idx="53" hasCustomPrompt="1"/>
          </p:nvPr>
        </p:nvSpPr>
        <p:spPr>
          <a:xfrm>
            <a:off x="993052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1" name="Text Placeholder 8">
            <a:extLst>
              <a:ext uri="{FF2B5EF4-FFF2-40B4-BE49-F238E27FC236}">
                <a16:creationId xmlns:a16="http://schemas.microsoft.com/office/drawing/2014/main" id="{B16395D1-AC3C-40EF-A985-C449ACB4B8FD}"/>
              </a:ext>
            </a:extLst>
          </p:cNvPr>
          <p:cNvSpPr>
            <a:spLocks noGrp="1"/>
          </p:cNvSpPr>
          <p:nvPr>
            <p:ph type="body" sz="quarter" idx="54" hasCustomPrompt="1"/>
          </p:nvPr>
        </p:nvSpPr>
        <p:spPr>
          <a:xfrm>
            <a:off x="993052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2" name="Text Placeholder 8">
            <a:extLst>
              <a:ext uri="{FF2B5EF4-FFF2-40B4-BE49-F238E27FC236}">
                <a16:creationId xmlns:a16="http://schemas.microsoft.com/office/drawing/2014/main" id="{72A4F081-2F59-49A8-8F4E-F4CDD13EC4E8}"/>
              </a:ext>
            </a:extLst>
          </p:cNvPr>
          <p:cNvSpPr>
            <a:spLocks noGrp="1"/>
          </p:cNvSpPr>
          <p:nvPr>
            <p:ph type="body" sz="quarter" idx="55" hasCustomPrompt="1"/>
          </p:nvPr>
        </p:nvSpPr>
        <p:spPr>
          <a:xfrm>
            <a:off x="965723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33" name="Text Placeholder 8">
            <a:extLst>
              <a:ext uri="{FF2B5EF4-FFF2-40B4-BE49-F238E27FC236}">
                <a16:creationId xmlns:a16="http://schemas.microsoft.com/office/drawing/2014/main" id="{0839627E-CB4B-4D36-9812-475B1E9B9571}"/>
              </a:ext>
            </a:extLst>
          </p:cNvPr>
          <p:cNvSpPr>
            <a:spLocks noGrp="1"/>
          </p:cNvSpPr>
          <p:nvPr>
            <p:ph type="body" sz="quarter" idx="56" hasCustomPrompt="1"/>
          </p:nvPr>
        </p:nvSpPr>
        <p:spPr>
          <a:xfrm>
            <a:off x="993052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4" name="Text Placeholder 8">
            <a:extLst>
              <a:ext uri="{FF2B5EF4-FFF2-40B4-BE49-F238E27FC236}">
                <a16:creationId xmlns:a16="http://schemas.microsoft.com/office/drawing/2014/main" id="{BB4F870B-C7F7-45E0-B77E-55532957AE1F}"/>
              </a:ext>
            </a:extLst>
          </p:cNvPr>
          <p:cNvSpPr>
            <a:spLocks noGrp="1"/>
          </p:cNvSpPr>
          <p:nvPr>
            <p:ph type="body" sz="quarter" idx="57" hasCustomPrompt="1"/>
          </p:nvPr>
        </p:nvSpPr>
        <p:spPr>
          <a:xfrm>
            <a:off x="993052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5" name="Text Placeholder 8">
            <a:extLst>
              <a:ext uri="{FF2B5EF4-FFF2-40B4-BE49-F238E27FC236}">
                <a16:creationId xmlns:a16="http://schemas.microsoft.com/office/drawing/2014/main" id="{2BDA3741-4679-4220-9ADD-24C50B4D4C70}"/>
              </a:ext>
            </a:extLst>
          </p:cNvPr>
          <p:cNvSpPr>
            <a:spLocks noGrp="1"/>
          </p:cNvSpPr>
          <p:nvPr>
            <p:ph type="body" sz="quarter" idx="58" hasCustomPrompt="1"/>
          </p:nvPr>
        </p:nvSpPr>
        <p:spPr>
          <a:xfrm>
            <a:off x="993052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749787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Slide">
    <p:spTree>
      <p:nvGrpSpPr>
        <p:cNvPr id="1" name=""/>
        <p:cNvGrpSpPr/>
        <p:nvPr/>
      </p:nvGrpSpPr>
      <p:grpSpPr>
        <a:xfrm>
          <a:off x="0" y="0"/>
          <a:ext cx="0" cy="0"/>
          <a:chOff x="0" y="0"/>
          <a:chExt cx="0" cy="0"/>
        </a:xfrm>
      </p:grpSpPr>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81516" y="171965"/>
            <a:ext cx="974628" cy="974169"/>
          </a:xfrm>
          <a:prstGeom prst="rect">
            <a:avLst/>
          </a:prstGeom>
        </p:spPr>
      </p:pic>
      <p:sp>
        <p:nvSpPr>
          <p:cNvPr id="6" name="Rectangle 5"/>
          <p:cNvSpPr/>
          <p:nvPr userDrawn="1"/>
        </p:nvSpPr>
        <p:spPr>
          <a:xfrm>
            <a:off x="0" y="6749209"/>
            <a:ext cx="12192000" cy="137160"/>
          </a:xfrm>
          <a:prstGeom prst="rect">
            <a:avLst/>
          </a:prstGeom>
          <a:solidFill>
            <a:srgbClr val="9FA052"/>
          </a:solidFill>
          <a:ln w="127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8" name="Slide Number Placeholder 5">
            <a:extLst>
              <a:ext uri="{FF2B5EF4-FFF2-40B4-BE49-F238E27FC236}">
                <a16:creationId xmlns:a16="http://schemas.microsoft.com/office/drawing/2014/main" id="{976780D5-DAED-4AF4-B235-DAD30CFB21E4}"/>
              </a:ext>
            </a:extLst>
          </p:cNvPr>
          <p:cNvSpPr>
            <a:spLocks noGrp="1"/>
          </p:cNvSpPr>
          <p:nvPr>
            <p:ph type="sldNum" sz="quarter" idx="12"/>
          </p:nvPr>
        </p:nvSpPr>
        <p:spPr>
          <a:xfrm>
            <a:off x="11353800" y="6356350"/>
            <a:ext cx="838200" cy="530019"/>
          </a:xfrm>
        </p:spPr>
        <p:txBody>
          <a:bodyPr/>
          <a:lstStyle>
            <a:lvl1pPr>
              <a:defRPr>
                <a:solidFill>
                  <a:schemeClr val="tx2">
                    <a:lumMod val="60000"/>
                    <a:lumOff val="40000"/>
                  </a:schemeClr>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388528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echnical Appendi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1"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3" y="180789"/>
            <a:ext cx="11053779"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1" name="Text Placeholder 20">
            <a:extLst>
              <a:ext uri="{FF2B5EF4-FFF2-40B4-BE49-F238E27FC236}">
                <a16:creationId xmlns:a16="http://schemas.microsoft.com/office/drawing/2014/main" id="{DE48DAB3-EA5E-406A-A36C-E9D17D543B01}"/>
              </a:ext>
            </a:extLst>
          </p:cNvPr>
          <p:cNvSpPr>
            <a:spLocks noGrp="1"/>
          </p:cNvSpPr>
          <p:nvPr>
            <p:ph type="body" sz="quarter" idx="18"/>
          </p:nvPr>
        </p:nvSpPr>
        <p:spPr>
          <a:xfrm>
            <a:off x="334962" y="1773238"/>
            <a:ext cx="11053761" cy="4140200"/>
          </a:xfrm>
        </p:spPr>
        <p:txBody>
          <a:bodyPr>
            <a:normAutofit/>
          </a:bodyPr>
          <a:lstStyle>
            <a:lvl1pPr marL="0" indent="0">
              <a:spcBef>
                <a:spcPts val="800"/>
              </a:spcBef>
              <a:buNone/>
              <a:defRPr sz="1200">
                <a:solidFill>
                  <a:schemeClr val="tx1"/>
                </a:solidFill>
              </a:defRPr>
            </a:lvl1pPr>
            <a:lvl2pPr marL="179388" indent="-179388">
              <a:spcBef>
                <a:spcPts val="0"/>
              </a:spcBef>
              <a:spcAft>
                <a:spcPts val="600"/>
              </a:spcAft>
              <a:buFont typeface="Arial" panose="020B0604020202020204" pitchFamily="34" charset="0"/>
              <a:buChar char="•"/>
              <a:defRPr sz="1200">
                <a:solidFill>
                  <a:schemeClr val="tx1"/>
                </a:solidFill>
              </a:defRPr>
            </a:lvl2pPr>
            <a:lvl3pPr marL="358775" indent="-179388">
              <a:spcBef>
                <a:spcPts val="0"/>
              </a:spcBef>
              <a:spcAft>
                <a:spcPts val="600"/>
              </a:spcAft>
              <a:defRPr sz="1200">
                <a:solidFill>
                  <a:schemeClr val="tx1"/>
                </a:solidFill>
              </a:defRPr>
            </a:lvl3pPr>
            <a:lvl4pPr marL="358775" indent="-179388">
              <a:defRPr sz="1200"/>
            </a:lvl4pPr>
            <a:lvl5pPr marL="358775" indent="-179388">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3036507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Thank You">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Thank</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hasCustomPrompt="1"/>
          </p:nvPr>
        </p:nvSpPr>
        <p:spPr>
          <a:xfrm>
            <a:off x="334963" y="828475"/>
            <a:ext cx="4356083" cy="653022"/>
          </a:xfrm>
        </p:spPr>
        <p:txBody>
          <a:bodyPr lIns="72000" tIns="0" bIns="0"/>
          <a:lstStyle>
            <a:lvl1pPr>
              <a:defRPr>
                <a:solidFill>
                  <a:schemeClr val="tx1"/>
                </a:solidFill>
              </a:defRPr>
            </a:lvl1pPr>
          </a:lstStyle>
          <a:p>
            <a:r>
              <a:rPr lang="en-US" dirty="0"/>
              <a:t>You</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9" name="Text Placeholder 8">
            <a:extLst>
              <a:ext uri="{FF2B5EF4-FFF2-40B4-BE49-F238E27FC236}">
                <a16:creationId xmlns:a16="http://schemas.microsoft.com/office/drawing/2014/main" id="{C88A7A83-EB77-4F82-AD76-7A4AB0CE8965}"/>
              </a:ext>
            </a:extLst>
          </p:cNvPr>
          <p:cNvSpPr>
            <a:spLocks noGrp="1"/>
          </p:cNvSpPr>
          <p:nvPr>
            <p:ph type="body" sz="quarter" idx="31" hasCustomPrompt="1"/>
          </p:nvPr>
        </p:nvSpPr>
        <p:spPr>
          <a:xfrm>
            <a:off x="334963" y="1849225"/>
            <a:ext cx="4608512" cy="724293"/>
          </a:xfrm>
          <a:prstGeom prst="roundRect">
            <a:avLst>
              <a:gd name="adj" fmla="val 0"/>
            </a:avLst>
          </a:prstGeom>
          <a:ln>
            <a:noFill/>
          </a:ln>
        </p:spPr>
        <p:txBody>
          <a:bodyPr lIns="0" anchor="ctr" anchorCtr="0">
            <a:noAutofit/>
          </a:bodyPr>
          <a:lstStyle>
            <a:lvl1pPr marL="0" indent="0" algn="l">
              <a:buNone/>
              <a:defRPr sz="3000">
                <a:solidFill>
                  <a:schemeClr val="tx1"/>
                </a:solidFill>
              </a:defRPr>
            </a:lvl1pPr>
          </a:lstStyle>
          <a:p>
            <a:pPr lvl="0"/>
            <a:r>
              <a:rPr lang="en-US" dirty="0"/>
              <a:t>Contact</a:t>
            </a:r>
          </a:p>
        </p:txBody>
      </p:sp>
      <p:sp>
        <p:nvSpPr>
          <p:cNvPr id="11" name="Text Placeholder 8">
            <a:extLst>
              <a:ext uri="{FF2B5EF4-FFF2-40B4-BE49-F238E27FC236}">
                <a16:creationId xmlns:a16="http://schemas.microsoft.com/office/drawing/2014/main" id="{D0D41DF7-0259-46E9-89E9-C0C9B63AFEB3}"/>
              </a:ext>
            </a:extLst>
          </p:cNvPr>
          <p:cNvSpPr>
            <a:spLocks noGrp="1"/>
          </p:cNvSpPr>
          <p:nvPr>
            <p:ph type="body" sz="quarter" idx="32" hasCustomPrompt="1"/>
          </p:nvPr>
        </p:nvSpPr>
        <p:spPr>
          <a:xfrm>
            <a:off x="334963" y="2857894"/>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2" name="Text Placeholder 8">
            <a:extLst>
              <a:ext uri="{FF2B5EF4-FFF2-40B4-BE49-F238E27FC236}">
                <a16:creationId xmlns:a16="http://schemas.microsoft.com/office/drawing/2014/main" id="{F85406AD-D908-4D9A-BA0A-6061D23C9E08}"/>
              </a:ext>
            </a:extLst>
          </p:cNvPr>
          <p:cNvSpPr>
            <a:spLocks noGrp="1"/>
          </p:cNvSpPr>
          <p:nvPr>
            <p:ph type="body" sz="quarter" idx="33" hasCustomPrompt="1"/>
          </p:nvPr>
        </p:nvSpPr>
        <p:spPr>
          <a:xfrm>
            <a:off x="334963" y="3187832"/>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17" name="Text Placeholder 8">
            <a:extLst>
              <a:ext uri="{FF2B5EF4-FFF2-40B4-BE49-F238E27FC236}">
                <a16:creationId xmlns:a16="http://schemas.microsoft.com/office/drawing/2014/main" id="{78BD595C-E605-4EF1-944D-F917626BED0F}"/>
              </a:ext>
            </a:extLst>
          </p:cNvPr>
          <p:cNvSpPr>
            <a:spLocks noGrp="1"/>
          </p:cNvSpPr>
          <p:nvPr>
            <p:ph type="body" sz="quarter" idx="34" hasCustomPrompt="1"/>
          </p:nvPr>
        </p:nvSpPr>
        <p:spPr>
          <a:xfrm>
            <a:off x="334963" y="3979685"/>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8" name="Text Placeholder 8">
            <a:extLst>
              <a:ext uri="{FF2B5EF4-FFF2-40B4-BE49-F238E27FC236}">
                <a16:creationId xmlns:a16="http://schemas.microsoft.com/office/drawing/2014/main" id="{5DEE3D86-E1F8-487A-BB50-436D0D1A30B0}"/>
              </a:ext>
            </a:extLst>
          </p:cNvPr>
          <p:cNvSpPr>
            <a:spLocks noGrp="1"/>
          </p:cNvSpPr>
          <p:nvPr>
            <p:ph type="body" sz="quarter" idx="35" hasCustomPrompt="1"/>
          </p:nvPr>
        </p:nvSpPr>
        <p:spPr>
          <a:xfrm>
            <a:off x="334963" y="4309623"/>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3" name="Rectangle 2">
            <a:extLst>
              <a:ext uri="{FF2B5EF4-FFF2-40B4-BE49-F238E27FC236}">
                <a16:creationId xmlns:a16="http://schemas.microsoft.com/office/drawing/2014/main" id="{76F829E8-DB56-70D9-499C-229F3AE2A2FD}"/>
              </a:ext>
            </a:extLst>
          </p:cNvPr>
          <p:cNvSpPr/>
          <p:nvPr userDrawn="1"/>
        </p:nvSpPr>
        <p:spPr>
          <a:xfrm>
            <a:off x="5461950" y="2829613"/>
            <a:ext cx="5926775" cy="2123658"/>
          </a:xfrm>
          <a:prstGeom prst="rect">
            <a:avLst/>
          </a:prstGeom>
        </p:spPr>
        <p:txBody>
          <a:bodyPr wrap="square" lIns="0">
            <a:spAutoFit/>
          </a:bodyPr>
          <a:lstStyle/>
          <a:p>
            <a:r>
              <a:rPr lang="en-GB" sz="1600" b="1" dirty="0">
                <a:solidFill>
                  <a:schemeClr val="tx1"/>
                </a:solidFill>
                <a:latin typeface="Calibri" panose="020F0502020204030204" pitchFamily="34" charset="0"/>
              </a:rPr>
              <a:t>Progressive Partnership </a:t>
            </a:r>
            <a:br>
              <a:rPr lang="en-GB" sz="1600" b="1" dirty="0">
                <a:solidFill>
                  <a:schemeClr val="tx1"/>
                </a:solidFill>
                <a:latin typeface="Calibri" panose="020F0502020204030204" pitchFamily="34" charset="0"/>
              </a:rPr>
            </a:br>
            <a:r>
              <a:rPr lang="en-US" sz="1600" dirty="0">
                <a:solidFill>
                  <a:schemeClr val="tx1"/>
                </a:solidFill>
                <a:latin typeface="Calibri" panose="020F0502020204030204" pitchFamily="34" charset="0"/>
              </a:rPr>
              <a:t>Suite 85, Pure Offices </a:t>
            </a:r>
          </a:p>
          <a:p>
            <a:r>
              <a:rPr lang="en-US" sz="1600" dirty="0">
                <a:solidFill>
                  <a:schemeClr val="tx1"/>
                </a:solidFill>
                <a:latin typeface="Calibri" panose="020F0502020204030204" pitchFamily="34" charset="0"/>
              </a:rPr>
              <a:t>4-5 Lochside Way </a:t>
            </a:r>
          </a:p>
          <a:p>
            <a:r>
              <a:rPr lang="en-US" sz="1600" dirty="0">
                <a:solidFill>
                  <a:schemeClr val="tx1"/>
                </a:solidFill>
                <a:latin typeface="Calibri" panose="020F0502020204030204" pitchFamily="34" charset="0"/>
              </a:rPr>
              <a:t>Edinburgh </a:t>
            </a:r>
          </a:p>
          <a:p>
            <a:r>
              <a:rPr lang="en-US" sz="1600" dirty="0">
                <a:solidFill>
                  <a:schemeClr val="tx1"/>
                </a:solidFill>
                <a:latin typeface="Calibri" panose="020F0502020204030204" pitchFamily="34" charset="0"/>
              </a:rPr>
              <a:t>EH12 9DT</a:t>
            </a:r>
            <a:endParaRPr lang="en-GB" sz="1600" dirty="0">
              <a:solidFill>
                <a:schemeClr val="tx1"/>
              </a:solidFill>
              <a:latin typeface="Calibri" panose="020F0502020204030204" pitchFamily="34" charset="0"/>
            </a:endParaRPr>
          </a:p>
          <a:p>
            <a:br>
              <a:rPr lang="en-GB" sz="10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0131 316 1900 </a:t>
            </a:r>
          </a:p>
          <a:p>
            <a:endParaRPr lang="en-GB" sz="1000" dirty="0">
              <a:solidFill>
                <a:schemeClr val="tx1"/>
              </a:solidFill>
              <a:latin typeface="Calibri" panose="020F0502020204030204" pitchFamily="34" charset="0"/>
            </a:endParaRPr>
          </a:p>
          <a:p>
            <a:r>
              <a:rPr lang="en-GB" sz="1600" dirty="0">
                <a:solidFill>
                  <a:schemeClr val="tx1"/>
                </a:solidFill>
                <a:latin typeface="Calibri" panose="020F0502020204030204" pitchFamily="34" charset="0"/>
                <a:hlinkClick r:id="rId2"/>
              </a:rPr>
              <a:t>info@progressivepartnership.co.uk</a:t>
            </a:r>
            <a:endParaRPr lang="en-US" sz="1600" dirty="0">
              <a:solidFill>
                <a:schemeClr val="tx1"/>
              </a:solidFill>
            </a:endParaRPr>
          </a:p>
        </p:txBody>
      </p:sp>
    </p:spTree>
    <p:extLst>
      <p:ext uri="{BB962C8B-B14F-4D97-AF65-F5344CB8AC3E}">
        <p14:creationId xmlns:p14="http://schemas.microsoft.com/office/powerpoint/2010/main" val="19473745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1930">
          <p15:clr>
            <a:srgbClr val="FBAE40"/>
          </p15:clr>
        </p15:guide>
        <p15:guide id="8" orient="horz" pos="2637">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392865" y="2217927"/>
            <a:ext cx="8366958" cy="1525603"/>
          </a:xfrm>
        </p:spPr>
        <p:txBody>
          <a:bodyPr tIns="0" bIns="0" anchor="ctr" anchorCtr="0">
            <a:noAutofit/>
          </a:bodyPr>
          <a:lstStyle>
            <a:lvl1pPr algn="l">
              <a:defRPr sz="4400">
                <a:solidFill>
                  <a:schemeClr val="tx1"/>
                </a:solidFill>
              </a:defRPr>
            </a:lvl1pPr>
          </a:lstStyle>
          <a:p>
            <a:r>
              <a:rPr lang="en-US"/>
              <a:t>Click to edit Master title style</a:t>
            </a:r>
            <a:endParaRPr lang="en-GB" dirty="0"/>
          </a:p>
        </p:txBody>
      </p:sp>
      <p:sp>
        <p:nvSpPr>
          <p:cNvPr id="12" name="Shape 1164">
            <a:extLst>
              <a:ext uri="{FF2B5EF4-FFF2-40B4-BE49-F238E27FC236}">
                <a16:creationId xmlns:a16="http://schemas.microsoft.com/office/drawing/2014/main" id="{D1AE36B1-5D41-4B9E-826A-D73D8447567F}"/>
              </a:ext>
            </a:extLst>
          </p:cNvPr>
          <p:cNvSpPr/>
          <p:nvPr userDrawn="1"/>
        </p:nvSpPr>
        <p:spPr>
          <a:xfrm flipH="1">
            <a:off x="392865" y="2226734"/>
            <a:ext cx="0" cy="1525603"/>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Picture Placeholder 6">
            <a:extLst>
              <a:ext uri="{FF2B5EF4-FFF2-40B4-BE49-F238E27FC236}">
                <a16:creationId xmlns:a16="http://schemas.microsoft.com/office/drawing/2014/main" id="{865931DE-F18A-497F-BF1E-D8BFC20042D1}"/>
              </a:ext>
            </a:extLst>
          </p:cNvPr>
          <p:cNvSpPr>
            <a:spLocks noGrp="1"/>
          </p:cNvSpPr>
          <p:nvPr>
            <p:ph type="pic" sz="quarter" idx="13" hasCustomPrompt="1"/>
          </p:nvPr>
        </p:nvSpPr>
        <p:spPr>
          <a:xfrm>
            <a:off x="371473" y="782425"/>
            <a:ext cx="1163563" cy="1161936"/>
          </a:xfrm>
          <a:prstGeom prst="ellipse">
            <a:avLst/>
          </a:prstGeom>
          <a:solidFill>
            <a:schemeClr val="accent1"/>
          </a:solidFill>
          <a:ln>
            <a:solidFill>
              <a:schemeClr val="accent1"/>
            </a:solidFill>
          </a:ln>
        </p:spPr>
        <p:txBody>
          <a:bodyPr anchor="ctr" anchorCtr="0">
            <a:noAutofit/>
          </a:bodyPr>
          <a:lstStyle>
            <a:lvl1pPr marL="0" indent="0" algn="ctr">
              <a:buNone/>
              <a:defRPr sz="1400">
                <a:solidFill>
                  <a:schemeClr val="tx1"/>
                </a:solidFill>
              </a:defRPr>
            </a:lvl1pPr>
          </a:lstStyle>
          <a:p>
            <a:r>
              <a:rPr lang="en-US" dirty="0"/>
              <a:t>Icon</a:t>
            </a:r>
          </a:p>
        </p:txBody>
      </p:sp>
      <p:sp>
        <p:nvSpPr>
          <p:cNvPr id="10" name="Slide Number Placeholder 5">
            <a:extLst>
              <a:ext uri="{FF2B5EF4-FFF2-40B4-BE49-F238E27FC236}">
                <a16:creationId xmlns:a16="http://schemas.microsoft.com/office/drawing/2014/main" id="{036C57A2-6C24-4492-B2C2-71EC9270530B}"/>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pic>
        <p:nvPicPr>
          <p:cNvPr id="8" name="Picture 7">
            <a:extLst>
              <a:ext uri="{FF2B5EF4-FFF2-40B4-BE49-F238E27FC236}">
                <a16:creationId xmlns:a16="http://schemas.microsoft.com/office/drawing/2014/main" id="{0A61BA11-2A26-4A14-BC2E-8D0CBF34DB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1081516" y="171965"/>
            <a:ext cx="974628" cy="974169"/>
          </a:xfrm>
          <a:prstGeom prst="rect">
            <a:avLst/>
          </a:prstGeom>
        </p:spPr>
      </p:pic>
    </p:spTree>
    <p:extLst>
      <p:ext uri="{BB962C8B-B14F-4D97-AF65-F5344CB8AC3E}">
        <p14:creationId xmlns:p14="http://schemas.microsoft.com/office/powerpoint/2010/main" val="2812327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34">
          <p15:clr>
            <a:srgbClr val="FBAE40"/>
          </p15:clr>
        </p15:guide>
        <p15:guide id="2" orient="horz" pos="1956">
          <p15:clr>
            <a:srgbClr val="FBAE40"/>
          </p15:clr>
        </p15:guide>
        <p15:guide id="3" orient="horz" pos="2001">
          <p15:clr>
            <a:srgbClr val="FBAE40"/>
          </p15:clr>
        </p15:guide>
        <p15:guide id="4" orient="horz" pos="2364">
          <p15:clr>
            <a:srgbClr val="FBAE40"/>
          </p15:clr>
        </p15:guide>
        <p15:guide id="5" orient="horz" pos="2409">
          <p15:clr>
            <a:srgbClr val="FBAE40"/>
          </p15:clr>
        </p15:guide>
        <p15:guide id="6" orient="horz" pos="2727">
          <p15:clr>
            <a:srgbClr val="FBAE40"/>
          </p15:clr>
        </p15:guide>
        <p15:guide id="7" pos="5518">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B014EA53-ACF0-4193-808C-A08A9F090C8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824199" y="73531"/>
            <a:ext cx="3189672" cy="3196430"/>
          </a:xfrm>
          <a:prstGeom prst="rect">
            <a:avLst/>
          </a:prstGeom>
        </p:spPr>
      </p:pic>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2640013" y="2433233"/>
            <a:ext cx="6119810" cy="671917"/>
          </a:xfrm>
        </p:spPr>
        <p:txBody>
          <a:bodyPr tIns="0" bIns="0" anchor="ctr" anchorCtr="0">
            <a:noAutofit/>
          </a:bodyPr>
          <a:lstStyle>
            <a:lvl1pPr algn="l">
              <a:defRPr sz="4000">
                <a:solidFill>
                  <a:schemeClr val="tx1"/>
                </a:solidFill>
              </a:defRPr>
            </a:lvl1pPr>
          </a:lstStyle>
          <a:p>
            <a:r>
              <a:rPr lang="en-US"/>
              <a:t>Click to edit Master title style</a:t>
            </a:r>
            <a:endParaRPr lang="en-GB" dirty="0"/>
          </a:p>
        </p:txBody>
      </p:sp>
      <p:sp>
        <p:nvSpPr>
          <p:cNvPr id="3" name="Subtitle 2">
            <a:extLst>
              <a:ext uri="{FF2B5EF4-FFF2-40B4-BE49-F238E27FC236}">
                <a16:creationId xmlns:a16="http://schemas.microsoft.com/office/drawing/2014/main" id="{3132B42E-368F-46F2-B09C-1E08B7C934F7}"/>
              </a:ext>
            </a:extLst>
          </p:cNvPr>
          <p:cNvSpPr>
            <a:spLocks noGrp="1"/>
          </p:cNvSpPr>
          <p:nvPr>
            <p:ph type="subTitle" idx="1"/>
          </p:nvPr>
        </p:nvSpPr>
        <p:spPr>
          <a:xfrm>
            <a:off x="2640012" y="3176588"/>
            <a:ext cx="6119811" cy="576263"/>
          </a:xfrm>
        </p:spPr>
        <p:txBody>
          <a:bodyPr tIns="0" bIns="0" anchor="ctr" anchorCtr="0">
            <a:normAutofit/>
          </a:bodyPr>
          <a:lstStyle>
            <a:lvl1pPr marL="0" indent="0" algn="l">
              <a:buNone/>
              <a:defRPr sz="40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7" name="Picture 6">
            <a:extLst>
              <a:ext uri="{FF2B5EF4-FFF2-40B4-BE49-F238E27FC236}">
                <a16:creationId xmlns:a16="http://schemas.microsoft.com/office/drawing/2014/main" id="{9819DBF1-12E0-4DF0-B232-84627557882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78945" y="5869175"/>
            <a:ext cx="1577286" cy="887224"/>
          </a:xfrm>
          <a:prstGeom prst="rect">
            <a:avLst/>
          </a:prstGeom>
        </p:spPr>
      </p:pic>
      <p:pic>
        <p:nvPicPr>
          <p:cNvPr id="8" name="Picture 7">
            <a:extLst>
              <a:ext uri="{FF2B5EF4-FFF2-40B4-BE49-F238E27FC236}">
                <a16:creationId xmlns:a16="http://schemas.microsoft.com/office/drawing/2014/main" id="{DEF53192-9412-43EE-BF0D-2FA01470DFD2}"/>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0517289" y="5869175"/>
            <a:ext cx="1496582" cy="887224"/>
          </a:xfrm>
          <a:prstGeom prst="rect">
            <a:avLst/>
          </a:prstGeom>
        </p:spPr>
      </p:pic>
      <p:sp>
        <p:nvSpPr>
          <p:cNvPr id="10" name="Shape 1159">
            <a:extLst>
              <a:ext uri="{FF2B5EF4-FFF2-40B4-BE49-F238E27FC236}">
                <a16:creationId xmlns:a16="http://schemas.microsoft.com/office/drawing/2014/main" id="{C7E04995-3D8E-4130-9140-035EF8C8CF14}"/>
              </a:ext>
            </a:extLst>
          </p:cNvPr>
          <p:cNvSpPr/>
          <p:nvPr userDrawn="1"/>
        </p:nvSpPr>
        <p:spPr>
          <a:xfrm flipH="1">
            <a:off x="2617540" y="2433234"/>
            <a:ext cx="1" cy="2002452"/>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lumMod val="75000"/>
                  <a:lumOff val="25000"/>
                </a:schemeClr>
              </a:solidFill>
              <a:latin typeface="+mj-lt"/>
            </a:endParaRPr>
          </a:p>
        </p:txBody>
      </p:sp>
      <p:sp>
        <p:nvSpPr>
          <p:cNvPr id="11" name="Text Placeholder 15">
            <a:extLst>
              <a:ext uri="{FF2B5EF4-FFF2-40B4-BE49-F238E27FC236}">
                <a16:creationId xmlns:a16="http://schemas.microsoft.com/office/drawing/2014/main" id="{B0390DF3-2084-4BD5-8BDF-53050412E1DB}"/>
              </a:ext>
            </a:extLst>
          </p:cNvPr>
          <p:cNvSpPr>
            <a:spLocks noGrp="1"/>
          </p:cNvSpPr>
          <p:nvPr>
            <p:ph type="body" sz="quarter" idx="15" hasCustomPrompt="1"/>
          </p:nvPr>
        </p:nvSpPr>
        <p:spPr>
          <a:xfrm>
            <a:off x="2640013" y="3834107"/>
            <a:ext cx="6119798" cy="498269"/>
          </a:xfrm>
          <a:prstGeom prst="rect">
            <a:avLst/>
          </a:prstGeom>
        </p:spPr>
        <p:txBody>
          <a:bodyPr tIns="0" bIns="0"/>
          <a:lstStyle>
            <a:lvl1pPr marL="0" indent="0">
              <a:buNone/>
              <a:defRPr sz="2800">
                <a:solidFill>
                  <a:schemeClr val="tx1"/>
                </a:solidFill>
                <a:latin typeface="+mj-lt"/>
              </a:defRPr>
            </a:lvl1pPr>
            <a:lvl2pPr>
              <a:defRPr sz="2800">
                <a:latin typeface="+mj-lt"/>
              </a:defRPr>
            </a:lvl2pPr>
            <a:lvl3pPr>
              <a:defRPr sz="2800">
                <a:latin typeface="+mj-lt"/>
              </a:defRPr>
            </a:lvl3pPr>
            <a:lvl4pPr>
              <a:defRPr sz="2800">
                <a:latin typeface="+mj-lt"/>
              </a:defRPr>
            </a:lvl4pPr>
            <a:lvl5pPr>
              <a:defRPr sz="2800">
                <a:latin typeface="+mj-lt"/>
              </a:defRPr>
            </a:lvl5pPr>
          </a:lstStyle>
          <a:p>
            <a:pPr lvl="0"/>
            <a:r>
              <a:rPr lang="en-GB" dirty="0"/>
              <a:t>Date</a:t>
            </a:r>
          </a:p>
        </p:txBody>
      </p:sp>
    </p:spTree>
    <p:extLst>
      <p:ext uri="{BB962C8B-B14F-4D97-AF65-F5344CB8AC3E}">
        <p14:creationId xmlns:p14="http://schemas.microsoft.com/office/powerpoint/2010/main" val="23244769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1663" userDrawn="1">
          <p15:clr>
            <a:srgbClr val="FBAE40"/>
          </p15:clr>
        </p15:guide>
        <p15:guide id="2" orient="horz" pos="1956" userDrawn="1">
          <p15:clr>
            <a:srgbClr val="FBAE40"/>
          </p15:clr>
        </p15:guide>
        <p15:guide id="3" orient="horz" pos="2001" userDrawn="1">
          <p15:clr>
            <a:srgbClr val="FBAE40"/>
          </p15:clr>
        </p15:guide>
        <p15:guide id="4" orient="horz" pos="2364" userDrawn="1">
          <p15:clr>
            <a:srgbClr val="FBAE40"/>
          </p15:clr>
        </p15:guide>
        <p15:guide id="5" orient="horz" pos="2409" userDrawn="1">
          <p15:clr>
            <a:srgbClr val="FBAE40"/>
          </p15:clr>
        </p15:guide>
        <p15:guide id="6" orient="horz" pos="2727" userDrawn="1">
          <p15:clr>
            <a:srgbClr val="FBAE40"/>
          </p15:clr>
        </p15:guide>
        <p15:guide id="7" pos="5518" userDrawn="1">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608510"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3" y="180789"/>
            <a:ext cx="4608517"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Picture Placeholder 3">
            <a:extLst>
              <a:ext uri="{FF2B5EF4-FFF2-40B4-BE49-F238E27FC236}">
                <a16:creationId xmlns:a16="http://schemas.microsoft.com/office/drawing/2014/main" id="{E42B07E2-56F0-4968-8491-D3F4559B0B8B}"/>
              </a:ext>
            </a:extLst>
          </p:cNvPr>
          <p:cNvSpPr>
            <a:spLocks noGrp="1"/>
          </p:cNvSpPr>
          <p:nvPr>
            <p:ph type="pic" sz="quarter" idx="21" hasCustomPrompt="1"/>
          </p:nvPr>
        </p:nvSpPr>
        <p:spPr>
          <a:xfrm>
            <a:off x="1715180"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3" name="Picture Placeholder 3">
            <a:extLst>
              <a:ext uri="{FF2B5EF4-FFF2-40B4-BE49-F238E27FC236}">
                <a16:creationId xmlns:a16="http://schemas.microsoft.com/office/drawing/2014/main" id="{7949E59F-D099-46E3-AB95-15EB19B72918}"/>
              </a:ext>
            </a:extLst>
          </p:cNvPr>
          <p:cNvSpPr>
            <a:spLocks noGrp="1"/>
          </p:cNvSpPr>
          <p:nvPr>
            <p:ph type="pic" sz="quarter" idx="22" hasCustomPrompt="1"/>
          </p:nvPr>
        </p:nvSpPr>
        <p:spPr>
          <a:xfrm>
            <a:off x="1715180"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4" name="Picture Placeholder 3">
            <a:extLst>
              <a:ext uri="{FF2B5EF4-FFF2-40B4-BE49-F238E27FC236}">
                <a16:creationId xmlns:a16="http://schemas.microsoft.com/office/drawing/2014/main" id="{0F0E2777-15EB-426A-BCA4-0C8902A890ED}"/>
              </a:ext>
            </a:extLst>
          </p:cNvPr>
          <p:cNvSpPr>
            <a:spLocks noGrp="1"/>
          </p:cNvSpPr>
          <p:nvPr>
            <p:ph type="pic" sz="quarter" idx="23" hasCustomPrompt="1"/>
          </p:nvPr>
        </p:nvSpPr>
        <p:spPr>
          <a:xfrm>
            <a:off x="1715180"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5" name="Picture Placeholder 3">
            <a:extLst>
              <a:ext uri="{FF2B5EF4-FFF2-40B4-BE49-F238E27FC236}">
                <a16:creationId xmlns:a16="http://schemas.microsoft.com/office/drawing/2014/main" id="{8758170F-B745-4BF3-9D36-8A0D16F9FC45}"/>
              </a:ext>
            </a:extLst>
          </p:cNvPr>
          <p:cNvSpPr>
            <a:spLocks noGrp="1"/>
          </p:cNvSpPr>
          <p:nvPr>
            <p:ph type="pic" sz="quarter" idx="24" hasCustomPrompt="1"/>
          </p:nvPr>
        </p:nvSpPr>
        <p:spPr>
          <a:xfrm>
            <a:off x="1715180"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17" name="Picture Placeholder 3">
            <a:extLst>
              <a:ext uri="{FF2B5EF4-FFF2-40B4-BE49-F238E27FC236}">
                <a16:creationId xmlns:a16="http://schemas.microsoft.com/office/drawing/2014/main" id="{B917A2E2-D08A-4C99-8F3B-C84D2A5B6009}"/>
              </a:ext>
            </a:extLst>
          </p:cNvPr>
          <p:cNvSpPr>
            <a:spLocks noGrp="1"/>
          </p:cNvSpPr>
          <p:nvPr>
            <p:ph type="pic" sz="quarter" idx="25" hasCustomPrompt="1"/>
          </p:nvPr>
        </p:nvSpPr>
        <p:spPr>
          <a:xfrm>
            <a:off x="1715180"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8" name="Text Placeholder 7">
            <a:extLst>
              <a:ext uri="{FF2B5EF4-FFF2-40B4-BE49-F238E27FC236}">
                <a16:creationId xmlns:a16="http://schemas.microsoft.com/office/drawing/2014/main" id="{CC8BB0C0-B6AB-459C-9D67-3D6F63852D53}"/>
              </a:ext>
            </a:extLst>
          </p:cNvPr>
          <p:cNvSpPr>
            <a:spLocks noGrp="1"/>
          </p:cNvSpPr>
          <p:nvPr>
            <p:ph type="body" sz="quarter" idx="26"/>
          </p:nvPr>
        </p:nvSpPr>
        <p:spPr>
          <a:xfrm>
            <a:off x="2605701"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0" name="Text Placeholder 7">
            <a:extLst>
              <a:ext uri="{FF2B5EF4-FFF2-40B4-BE49-F238E27FC236}">
                <a16:creationId xmlns:a16="http://schemas.microsoft.com/office/drawing/2014/main" id="{B797F62F-A3FA-4A4E-916F-C177B89F7969}"/>
              </a:ext>
            </a:extLst>
          </p:cNvPr>
          <p:cNvSpPr>
            <a:spLocks noGrp="1"/>
          </p:cNvSpPr>
          <p:nvPr>
            <p:ph type="body" sz="quarter" idx="27"/>
          </p:nvPr>
        </p:nvSpPr>
        <p:spPr>
          <a:xfrm>
            <a:off x="2605701"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2" name="Text Placeholder 7">
            <a:extLst>
              <a:ext uri="{FF2B5EF4-FFF2-40B4-BE49-F238E27FC236}">
                <a16:creationId xmlns:a16="http://schemas.microsoft.com/office/drawing/2014/main" id="{00E3690B-5306-4FA4-A15A-72ECC3AB0A14}"/>
              </a:ext>
            </a:extLst>
          </p:cNvPr>
          <p:cNvSpPr>
            <a:spLocks noGrp="1"/>
          </p:cNvSpPr>
          <p:nvPr>
            <p:ph type="body" sz="quarter" idx="28"/>
          </p:nvPr>
        </p:nvSpPr>
        <p:spPr>
          <a:xfrm>
            <a:off x="2605701"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5" name="Text Placeholder 7">
            <a:extLst>
              <a:ext uri="{FF2B5EF4-FFF2-40B4-BE49-F238E27FC236}">
                <a16:creationId xmlns:a16="http://schemas.microsoft.com/office/drawing/2014/main" id="{9E2E16F5-4606-41AD-A3D4-956B09E49B77}"/>
              </a:ext>
            </a:extLst>
          </p:cNvPr>
          <p:cNvSpPr>
            <a:spLocks noGrp="1"/>
          </p:cNvSpPr>
          <p:nvPr>
            <p:ph type="body" sz="quarter" idx="29"/>
          </p:nvPr>
        </p:nvSpPr>
        <p:spPr>
          <a:xfrm>
            <a:off x="2605701"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6" name="Text Placeholder 7">
            <a:extLst>
              <a:ext uri="{FF2B5EF4-FFF2-40B4-BE49-F238E27FC236}">
                <a16:creationId xmlns:a16="http://schemas.microsoft.com/office/drawing/2014/main" id="{128F8F08-6D47-4DFB-8D3F-B6E25675F367}"/>
              </a:ext>
            </a:extLst>
          </p:cNvPr>
          <p:cNvSpPr>
            <a:spLocks noGrp="1"/>
          </p:cNvSpPr>
          <p:nvPr>
            <p:ph type="body" sz="quarter" idx="30"/>
          </p:nvPr>
        </p:nvSpPr>
        <p:spPr>
          <a:xfrm>
            <a:off x="2605701"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27" name="Picture Placeholder 3">
            <a:extLst>
              <a:ext uri="{FF2B5EF4-FFF2-40B4-BE49-F238E27FC236}">
                <a16:creationId xmlns:a16="http://schemas.microsoft.com/office/drawing/2014/main" id="{47BB64EA-D503-4E74-991B-9B0E198B13FB}"/>
              </a:ext>
            </a:extLst>
          </p:cNvPr>
          <p:cNvSpPr>
            <a:spLocks noGrp="1"/>
          </p:cNvSpPr>
          <p:nvPr>
            <p:ph type="pic" sz="quarter" idx="31" hasCustomPrompt="1"/>
          </p:nvPr>
        </p:nvSpPr>
        <p:spPr>
          <a:xfrm>
            <a:off x="6391859" y="1773239"/>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8" name="Picture Placeholder 3">
            <a:extLst>
              <a:ext uri="{FF2B5EF4-FFF2-40B4-BE49-F238E27FC236}">
                <a16:creationId xmlns:a16="http://schemas.microsoft.com/office/drawing/2014/main" id="{22651F84-514E-446D-A290-9BF121144542}"/>
              </a:ext>
            </a:extLst>
          </p:cNvPr>
          <p:cNvSpPr>
            <a:spLocks noGrp="1"/>
          </p:cNvSpPr>
          <p:nvPr>
            <p:ph type="pic" sz="quarter" idx="32" hasCustomPrompt="1"/>
          </p:nvPr>
        </p:nvSpPr>
        <p:spPr>
          <a:xfrm>
            <a:off x="6391859" y="2673497"/>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29" name="Picture Placeholder 3">
            <a:extLst>
              <a:ext uri="{FF2B5EF4-FFF2-40B4-BE49-F238E27FC236}">
                <a16:creationId xmlns:a16="http://schemas.microsoft.com/office/drawing/2014/main" id="{60656343-BD2F-4D15-8182-26E2859B4FA0}"/>
              </a:ext>
            </a:extLst>
          </p:cNvPr>
          <p:cNvSpPr>
            <a:spLocks noGrp="1"/>
          </p:cNvSpPr>
          <p:nvPr>
            <p:ph type="pic" sz="quarter" idx="33" hasCustomPrompt="1"/>
          </p:nvPr>
        </p:nvSpPr>
        <p:spPr>
          <a:xfrm>
            <a:off x="6391859" y="3573755"/>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0" name="Picture Placeholder 3">
            <a:extLst>
              <a:ext uri="{FF2B5EF4-FFF2-40B4-BE49-F238E27FC236}">
                <a16:creationId xmlns:a16="http://schemas.microsoft.com/office/drawing/2014/main" id="{B8CAEB5A-AFF6-470D-9652-8BE4874BF6BD}"/>
              </a:ext>
            </a:extLst>
          </p:cNvPr>
          <p:cNvSpPr>
            <a:spLocks noGrp="1"/>
          </p:cNvSpPr>
          <p:nvPr>
            <p:ph type="pic" sz="quarter" idx="34" hasCustomPrompt="1"/>
          </p:nvPr>
        </p:nvSpPr>
        <p:spPr>
          <a:xfrm>
            <a:off x="6391859" y="4474013"/>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1" name="Picture Placeholder 3">
            <a:extLst>
              <a:ext uri="{FF2B5EF4-FFF2-40B4-BE49-F238E27FC236}">
                <a16:creationId xmlns:a16="http://schemas.microsoft.com/office/drawing/2014/main" id="{DCB13ECD-5E46-430F-94E8-2218DA872BB7}"/>
              </a:ext>
            </a:extLst>
          </p:cNvPr>
          <p:cNvSpPr>
            <a:spLocks noGrp="1"/>
          </p:cNvSpPr>
          <p:nvPr>
            <p:ph type="pic" sz="quarter" idx="35" hasCustomPrompt="1"/>
          </p:nvPr>
        </p:nvSpPr>
        <p:spPr>
          <a:xfrm>
            <a:off x="6391859" y="5374270"/>
            <a:ext cx="796252" cy="796252"/>
          </a:xfrm>
          <a:prstGeom prst="ellipse">
            <a:avLst/>
          </a:prstGeom>
          <a:solidFill>
            <a:schemeClr val="accent1"/>
          </a:solidFill>
        </p:spPr>
        <p:txBody>
          <a:bodyPr anchor="ctr" anchorCtr="0">
            <a:normAutofit/>
          </a:bodyPr>
          <a:lstStyle>
            <a:lvl1pPr marL="0" indent="0" algn="ctr">
              <a:buNone/>
              <a:defRPr sz="1200">
                <a:solidFill>
                  <a:schemeClr val="tx1"/>
                </a:solidFill>
              </a:defRPr>
            </a:lvl1pPr>
          </a:lstStyle>
          <a:p>
            <a:r>
              <a:rPr lang="en-US" dirty="0"/>
              <a:t>icon</a:t>
            </a:r>
          </a:p>
        </p:txBody>
      </p:sp>
      <p:sp>
        <p:nvSpPr>
          <p:cNvPr id="32" name="Text Placeholder 7">
            <a:extLst>
              <a:ext uri="{FF2B5EF4-FFF2-40B4-BE49-F238E27FC236}">
                <a16:creationId xmlns:a16="http://schemas.microsoft.com/office/drawing/2014/main" id="{6411A15E-C9DA-4B7D-994F-1E9A6E757C23}"/>
              </a:ext>
            </a:extLst>
          </p:cNvPr>
          <p:cNvSpPr>
            <a:spLocks noGrp="1"/>
          </p:cNvSpPr>
          <p:nvPr>
            <p:ph type="body" sz="quarter" idx="36"/>
          </p:nvPr>
        </p:nvSpPr>
        <p:spPr>
          <a:xfrm>
            <a:off x="7282380" y="2028249"/>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3" name="Text Placeholder 7">
            <a:extLst>
              <a:ext uri="{FF2B5EF4-FFF2-40B4-BE49-F238E27FC236}">
                <a16:creationId xmlns:a16="http://schemas.microsoft.com/office/drawing/2014/main" id="{11A06E69-36A1-4649-B98E-579C2D9D98BE}"/>
              </a:ext>
            </a:extLst>
          </p:cNvPr>
          <p:cNvSpPr>
            <a:spLocks noGrp="1"/>
          </p:cNvSpPr>
          <p:nvPr>
            <p:ph type="body" sz="quarter" idx="37"/>
          </p:nvPr>
        </p:nvSpPr>
        <p:spPr>
          <a:xfrm>
            <a:off x="7282380" y="2928507"/>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4" name="Text Placeholder 7">
            <a:extLst>
              <a:ext uri="{FF2B5EF4-FFF2-40B4-BE49-F238E27FC236}">
                <a16:creationId xmlns:a16="http://schemas.microsoft.com/office/drawing/2014/main" id="{FCBC9149-27DB-47FF-A51D-54879FFEFE1D}"/>
              </a:ext>
            </a:extLst>
          </p:cNvPr>
          <p:cNvSpPr>
            <a:spLocks noGrp="1"/>
          </p:cNvSpPr>
          <p:nvPr>
            <p:ph type="body" sz="quarter" idx="38"/>
          </p:nvPr>
        </p:nvSpPr>
        <p:spPr>
          <a:xfrm>
            <a:off x="7282380" y="3828765"/>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5" name="Text Placeholder 7">
            <a:extLst>
              <a:ext uri="{FF2B5EF4-FFF2-40B4-BE49-F238E27FC236}">
                <a16:creationId xmlns:a16="http://schemas.microsoft.com/office/drawing/2014/main" id="{BE13AEA2-2BAC-46F6-93F7-B81245852709}"/>
              </a:ext>
            </a:extLst>
          </p:cNvPr>
          <p:cNvSpPr>
            <a:spLocks noGrp="1"/>
          </p:cNvSpPr>
          <p:nvPr>
            <p:ph type="body" sz="quarter" idx="39"/>
          </p:nvPr>
        </p:nvSpPr>
        <p:spPr>
          <a:xfrm>
            <a:off x="7282380" y="4729023"/>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6" name="Text Placeholder 7">
            <a:extLst>
              <a:ext uri="{FF2B5EF4-FFF2-40B4-BE49-F238E27FC236}">
                <a16:creationId xmlns:a16="http://schemas.microsoft.com/office/drawing/2014/main" id="{78E44F53-B893-40DC-AD35-1F7D44899ADC}"/>
              </a:ext>
            </a:extLst>
          </p:cNvPr>
          <p:cNvSpPr>
            <a:spLocks noGrp="1"/>
          </p:cNvSpPr>
          <p:nvPr>
            <p:ph type="body" sz="quarter" idx="40"/>
          </p:nvPr>
        </p:nvSpPr>
        <p:spPr>
          <a:xfrm>
            <a:off x="7282380" y="5629280"/>
            <a:ext cx="3604151" cy="286232"/>
          </a:xfrm>
        </p:spPr>
        <p:txBody>
          <a:bodyPr anchor="ctr" anchorCtr="0">
            <a:spAutoFit/>
          </a:bodyPr>
          <a:lstStyle>
            <a:lvl1pPr marL="0" indent="0">
              <a:buNone/>
              <a:defRPr sz="1400">
                <a:solidFill>
                  <a:schemeClr val="tx1"/>
                </a:solidFill>
              </a:defRPr>
            </a:lvl1pPr>
          </a:lstStyle>
          <a:p>
            <a:pPr lvl="0"/>
            <a:r>
              <a:rPr lang="en-US"/>
              <a:t>Click to edit Master text styles</a:t>
            </a:r>
          </a:p>
        </p:txBody>
      </p:sp>
      <p:sp>
        <p:nvSpPr>
          <p:cNvPr id="37" name="Slide Number Placeholder 5">
            <a:extLst>
              <a:ext uri="{FF2B5EF4-FFF2-40B4-BE49-F238E27FC236}">
                <a16:creationId xmlns:a16="http://schemas.microsoft.com/office/drawing/2014/main" id="{063C7AC9-88CF-4496-87B4-78ED23AC5960}"/>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20713347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787AFF-02C7-42D3-B4B6-C43CABB00129}"/>
              </a:ext>
            </a:extLst>
          </p:cNvPr>
          <p:cNvSpPr>
            <a:spLocks noGrp="1"/>
          </p:cNvSpPr>
          <p:nvPr>
            <p:ph type="ctrTitle"/>
          </p:nvPr>
        </p:nvSpPr>
        <p:spPr>
          <a:xfrm>
            <a:off x="392865" y="2217927"/>
            <a:ext cx="8366958" cy="1525603"/>
          </a:xfrm>
        </p:spPr>
        <p:txBody>
          <a:bodyPr tIns="0" bIns="0" anchor="ctr" anchorCtr="0">
            <a:noAutofit/>
          </a:bodyPr>
          <a:lstStyle>
            <a:lvl1pPr algn="l">
              <a:defRPr sz="4400">
                <a:solidFill>
                  <a:schemeClr val="tx1"/>
                </a:solidFill>
              </a:defRPr>
            </a:lvl1pPr>
          </a:lstStyle>
          <a:p>
            <a:r>
              <a:rPr lang="en-US"/>
              <a:t>Click to edit Master title style</a:t>
            </a:r>
            <a:endParaRPr lang="en-GB" dirty="0"/>
          </a:p>
        </p:txBody>
      </p:sp>
      <p:sp>
        <p:nvSpPr>
          <p:cNvPr id="12" name="Shape 1164">
            <a:extLst>
              <a:ext uri="{FF2B5EF4-FFF2-40B4-BE49-F238E27FC236}">
                <a16:creationId xmlns:a16="http://schemas.microsoft.com/office/drawing/2014/main" id="{D1AE36B1-5D41-4B9E-826A-D73D8447567F}"/>
              </a:ext>
            </a:extLst>
          </p:cNvPr>
          <p:cNvSpPr/>
          <p:nvPr userDrawn="1"/>
        </p:nvSpPr>
        <p:spPr>
          <a:xfrm flipH="1">
            <a:off x="392865" y="2226734"/>
            <a:ext cx="0" cy="1525603"/>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Picture Placeholder 6">
            <a:extLst>
              <a:ext uri="{FF2B5EF4-FFF2-40B4-BE49-F238E27FC236}">
                <a16:creationId xmlns:a16="http://schemas.microsoft.com/office/drawing/2014/main" id="{865931DE-F18A-497F-BF1E-D8BFC20042D1}"/>
              </a:ext>
            </a:extLst>
          </p:cNvPr>
          <p:cNvSpPr>
            <a:spLocks noGrp="1"/>
          </p:cNvSpPr>
          <p:nvPr>
            <p:ph type="pic" sz="quarter" idx="13" hasCustomPrompt="1"/>
          </p:nvPr>
        </p:nvSpPr>
        <p:spPr>
          <a:xfrm>
            <a:off x="371473" y="782425"/>
            <a:ext cx="1163563" cy="1161936"/>
          </a:xfrm>
          <a:prstGeom prst="ellipse">
            <a:avLst/>
          </a:prstGeom>
          <a:solidFill>
            <a:schemeClr val="accent1"/>
          </a:solidFill>
          <a:ln>
            <a:solidFill>
              <a:schemeClr val="accent1"/>
            </a:solidFill>
          </a:ln>
        </p:spPr>
        <p:txBody>
          <a:bodyPr anchor="ctr" anchorCtr="0">
            <a:noAutofit/>
          </a:bodyPr>
          <a:lstStyle>
            <a:lvl1pPr marL="0" indent="0" algn="ctr">
              <a:buNone/>
              <a:defRPr sz="1400">
                <a:solidFill>
                  <a:schemeClr val="tx1"/>
                </a:solidFill>
              </a:defRPr>
            </a:lvl1pPr>
          </a:lstStyle>
          <a:p>
            <a:r>
              <a:rPr lang="en-US" dirty="0"/>
              <a:t>Icon</a:t>
            </a:r>
          </a:p>
        </p:txBody>
      </p:sp>
      <p:sp>
        <p:nvSpPr>
          <p:cNvPr id="10" name="Slide Number Placeholder 5">
            <a:extLst>
              <a:ext uri="{FF2B5EF4-FFF2-40B4-BE49-F238E27FC236}">
                <a16:creationId xmlns:a16="http://schemas.microsoft.com/office/drawing/2014/main" id="{036C57A2-6C24-4492-B2C2-71EC9270530B}"/>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pic>
        <p:nvPicPr>
          <p:cNvPr id="8" name="Picture 7">
            <a:extLst>
              <a:ext uri="{FF2B5EF4-FFF2-40B4-BE49-F238E27FC236}">
                <a16:creationId xmlns:a16="http://schemas.microsoft.com/office/drawing/2014/main" id="{0A61BA11-2A26-4A14-BC2E-8D0CBF34DB92}"/>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081516" y="170703"/>
            <a:ext cx="974628" cy="976693"/>
          </a:xfrm>
          <a:prstGeom prst="rect">
            <a:avLst/>
          </a:prstGeom>
        </p:spPr>
      </p:pic>
    </p:spTree>
    <p:extLst>
      <p:ext uri="{BB962C8B-B14F-4D97-AF65-F5344CB8AC3E}">
        <p14:creationId xmlns:p14="http://schemas.microsoft.com/office/powerpoint/2010/main" val="35488691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pos="234" userDrawn="1">
          <p15:clr>
            <a:srgbClr val="FBAE40"/>
          </p15:clr>
        </p15:guide>
        <p15:guide id="2" orient="horz" pos="1956">
          <p15:clr>
            <a:srgbClr val="FBAE40"/>
          </p15:clr>
        </p15:guide>
        <p15:guide id="3" orient="horz" pos="2001">
          <p15:clr>
            <a:srgbClr val="FBAE40"/>
          </p15:clr>
        </p15:guide>
        <p15:guide id="4" orient="horz" pos="2364">
          <p15:clr>
            <a:srgbClr val="FBAE40"/>
          </p15:clr>
        </p15:guide>
        <p15:guide id="5" orient="horz" pos="2409">
          <p15:clr>
            <a:srgbClr val="FBAE40"/>
          </p15:clr>
        </p15:guide>
        <p15:guide id="6" orient="horz" pos="2727">
          <p15:clr>
            <a:srgbClr val="FBAE40"/>
          </p15:clr>
        </p15:guide>
        <p15:guide id="7" pos="5518">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6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24983725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_Org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6" name="Text Placeholder 3">
            <a:extLst>
              <a:ext uri="{FF2B5EF4-FFF2-40B4-BE49-F238E27FC236}">
                <a16:creationId xmlns:a16="http://schemas.microsoft.com/office/drawing/2014/main" id="{1B6B5E03-0DE4-47DE-AADA-448A62CFAD11}"/>
              </a:ext>
            </a:extLst>
          </p:cNvPr>
          <p:cNvSpPr>
            <a:spLocks noGrp="1"/>
          </p:cNvSpPr>
          <p:nvPr>
            <p:ph type="body" sz="quarter" idx="15"/>
          </p:nvPr>
        </p:nvSpPr>
        <p:spPr>
          <a:xfrm>
            <a:off x="4878727" y="1808000"/>
            <a:ext cx="2434546" cy="783160"/>
          </a:xfrm>
          <a:solidFill>
            <a:schemeClr val="accent1"/>
          </a:solidFill>
        </p:spPr>
        <p:txBody>
          <a:bodyPr anchor="ctr" anchorCtr="0">
            <a:normAutofit/>
          </a:bodyPr>
          <a:lstStyle>
            <a:lvl1pPr marL="0" indent="0" algn="ctr">
              <a:buNone/>
              <a:defRPr sz="1800" b="1" i="1">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7" name="Text Placeholder 3">
            <a:extLst>
              <a:ext uri="{FF2B5EF4-FFF2-40B4-BE49-F238E27FC236}">
                <a16:creationId xmlns:a16="http://schemas.microsoft.com/office/drawing/2014/main" id="{C3C4298C-40AC-4CF3-981E-A18D6557F7AC}"/>
              </a:ext>
            </a:extLst>
          </p:cNvPr>
          <p:cNvSpPr>
            <a:spLocks noGrp="1"/>
          </p:cNvSpPr>
          <p:nvPr>
            <p:ph type="body" sz="quarter" idx="16"/>
          </p:nvPr>
        </p:nvSpPr>
        <p:spPr>
          <a:xfrm>
            <a:off x="1050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5" name="Text Placeholder 3">
            <a:extLst>
              <a:ext uri="{FF2B5EF4-FFF2-40B4-BE49-F238E27FC236}">
                <a16:creationId xmlns:a16="http://schemas.microsoft.com/office/drawing/2014/main" id="{AD55EEB5-4707-49DF-B76F-2D049DE62236}"/>
              </a:ext>
            </a:extLst>
          </p:cNvPr>
          <p:cNvSpPr>
            <a:spLocks noGrp="1"/>
          </p:cNvSpPr>
          <p:nvPr>
            <p:ph type="body" sz="quarter" idx="17"/>
          </p:nvPr>
        </p:nvSpPr>
        <p:spPr>
          <a:xfrm>
            <a:off x="3717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6" name="Text Placeholder 3">
            <a:extLst>
              <a:ext uri="{FF2B5EF4-FFF2-40B4-BE49-F238E27FC236}">
                <a16:creationId xmlns:a16="http://schemas.microsoft.com/office/drawing/2014/main" id="{0E5BEC11-092B-46C9-9E1A-CCA8E1B7A319}"/>
              </a:ext>
            </a:extLst>
          </p:cNvPr>
          <p:cNvSpPr>
            <a:spLocks noGrp="1"/>
          </p:cNvSpPr>
          <p:nvPr>
            <p:ph type="body" sz="quarter" idx="18"/>
          </p:nvPr>
        </p:nvSpPr>
        <p:spPr>
          <a:xfrm>
            <a:off x="6384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7" name="Text Placeholder 3">
            <a:extLst>
              <a:ext uri="{FF2B5EF4-FFF2-40B4-BE49-F238E27FC236}">
                <a16:creationId xmlns:a16="http://schemas.microsoft.com/office/drawing/2014/main" id="{D6A8B98F-F133-4833-9870-8DE7D7A78DD3}"/>
              </a:ext>
            </a:extLst>
          </p:cNvPr>
          <p:cNvSpPr>
            <a:spLocks noGrp="1"/>
          </p:cNvSpPr>
          <p:nvPr>
            <p:ph type="body" sz="quarter" idx="19"/>
          </p:nvPr>
        </p:nvSpPr>
        <p:spPr>
          <a:xfrm>
            <a:off x="9051925" y="3078161"/>
            <a:ext cx="2349111" cy="744539"/>
          </a:xfr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bg1"/>
                </a:solidFill>
                <a:latin typeface="Calibri" panose="020F0502020204030204" pitchFamily="34" charset="0"/>
              </a:defRPr>
            </a:lvl1pPr>
          </a:lstStyle>
          <a:p>
            <a:pPr marL="0" lvl="0" algn="ctr">
              <a:lnSpc>
                <a:spcPct val="80000"/>
              </a:lnSpc>
            </a:pPr>
            <a:r>
              <a:rPr lang="en-US"/>
              <a:t>Click to edit Master text styles</a:t>
            </a:r>
          </a:p>
        </p:txBody>
      </p:sp>
      <p:sp>
        <p:nvSpPr>
          <p:cNvPr id="38" name="Text Placeholder 3">
            <a:extLst>
              <a:ext uri="{FF2B5EF4-FFF2-40B4-BE49-F238E27FC236}">
                <a16:creationId xmlns:a16="http://schemas.microsoft.com/office/drawing/2014/main" id="{41DADAEC-D12F-4992-94C9-EC0473715E7F}"/>
              </a:ext>
            </a:extLst>
          </p:cNvPr>
          <p:cNvSpPr>
            <a:spLocks noGrp="1"/>
          </p:cNvSpPr>
          <p:nvPr>
            <p:ph type="body" sz="quarter" idx="20"/>
          </p:nvPr>
        </p:nvSpPr>
        <p:spPr>
          <a:xfrm>
            <a:off x="4286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9" name="Text Placeholder 3">
            <a:extLst>
              <a:ext uri="{FF2B5EF4-FFF2-40B4-BE49-F238E27FC236}">
                <a16:creationId xmlns:a16="http://schemas.microsoft.com/office/drawing/2014/main" id="{09E4AB13-2331-4206-A004-7FE030351ABC}"/>
              </a:ext>
            </a:extLst>
          </p:cNvPr>
          <p:cNvSpPr>
            <a:spLocks noGrp="1"/>
          </p:cNvSpPr>
          <p:nvPr>
            <p:ph type="body" sz="quarter" idx="21"/>
          </p:nvPr>
        </p:nvSpPr>
        <p:spPr>
          <a:xfrm>
            <a:off x="22828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0" name="Text Placeholder 3">
            <a:extLst>
              <a:ext uri="{FF2B5EF4-FFF2-40B4-BE49-F238E27FC236}">
                <a16:creationId xmlns:a16="http://schemas.microsoft.com/office/drawing/2014/main" id="{FBBEC0C4-BC61-4BB5-A400-4FE5B18C2237}"/>
              </a:ext>
            </a:extLst>
          </p:cNvPr>
          <p:cNvSpPr>
            <a:spLocks noGrp="1"/>
          </p:cNvSpPr>
          <p:nvPr>
            <p:ph type="body" sz="quarter" idx="22"/>
          </p:nvPr>
        </p:nvSpPr>
        <p:spPr>
          <a:xfrm>
            <a:off x="4286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1" name="Text Placeholder 3">
            <a:extLst>
              <a:ext uri="{FF2B5EF4-FFF2-40B4-BE49-F238E27FC236}">
                <a16:creationId xmlns:a16="http://schemas.microsoft.com/office/drawing/2014/main" id="{813888E9-B1CF-49BC-806F-6257E5A13617}"/>
              </a:ext>
            </a:extLst>
          </p:cNvPr>
          <p:cNvSpPr>
            <a:spLocks noGrp="1"/>
          </p:cNvSpPr>
          <p:nvPr>
            <p:ph type="body" sz="quarter" idx="23"/>
          </p:nvPr>
        </p:nvSpPr>
        <p:spPr>
          <a:xfrm>
            <a:off x="22828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2" name="Text Placeholder 3">
            <a:extLst>
              <a:ext uri="{FF2B5EF4-FFF2-40B4-BE49-F238E27FC236}">
                <a16:creationId xmlns:a16="http://schemas.microsoft.com/office/drawing/2014/main" id="{7B49EAB0-221D-4A97-82ED-A07C9FAAF43A}"/>
              </a:ext>
            </a:extLst>
          </p:cNvPr>
          <p:cNvSpPr>
            <a:spLocks noGrp="1"/>
          </p:cNvSpPr>
          <p:nvPr>
            <p:ph type="body" sz="quarter" idx="24"/>
          </p:nvPr>
        </p:nvSpPr>
        <p:spPr>
          <a:xfrm>
            <a:off x="4286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3" name="Text Placeholder 3">
            <a:extLst>
              <a:ext uri="{FF2B5EF4-FFF2-40B4-BE49-F238E27FC236}">
                <a16:creationId xmlns:a16="http://schemas.microsoft.com/office/drawing/2014/main" id="{243FEC88-14A9-4D69-B572-053F0FFF1D82}"/>
              </a:ext>
            </a:extLst>
          </p:cNvPr>
          <p:cNvSpPr>
            <a:spLocks noGrp="1"/>
          </p:cNvSpPr>
          <p:nvPr>
            <p:ph type="body" sz="quarter" idx="25"/>
          </p:nvPr>
        </p:nvSpPr>
        <p:spPr>
          <a:xfrm>
            <a:off x="22828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4" name="Text Placeholder 3">
            <a:extLst>
              <a:ext uri="{FF2B5EF4-FFF2-40B4-BE49-F238E27FC236}">
                <a16:creationId xmlns:a16="http://schemas.microsoft.com/office/drawing/2014/main" id="{139C8642-5863-4363-AC16-D7C506736573}"/>
              </a:ext>
            </a:extLst>
          </p:cNvPr>
          <p:cNvSpPr>
            <a:spLocks noGrp="1"/>
          </p:cNvSpPr>
          <p:nvPr>
            <p:ph type="body" sz="quarter" idx="26"/>
          </p:nvPr>
        </p:nvSpPr>
        <p:spPr>
          <a:xfrm>
            <a:off x="4286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5" name="Text Placeholder 3">
            <a:extLst>
              <a:ext uri="{FF2B5EF4-FFF2-40B4-BE49-F238E27FC236}">
                <a16:creationId xmlns:a16="http://schemas.microsoft.com/office/drawing/2014/main" id="{8657389A-7C58-499D-9A9B-ED1B30DDAC85}"/>
              </a:ext>
            </a:extLst>
          </p:cNvPr>
          <p:cNvSpPr>
            <a:spLocks noGrp="1"/>
          </p:cNvSpPr>
          <p:nvPr>
            <p:ph type="body" sz="quarter" idx="27"/>
          </p:nvPr>
        </p:nvSpPr>
        <p:spPr>
          <a:xfrm>
            <a:off x="22828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6" name="Text Placeholder 3">
            <a:extLst>
              <a:ext uri="{FF2B5EF4-FFF2-40B4-BE49-F238E27FC236}">
                <a16:creationId xmlns:a16="http://schemas.microsoft.com/office/drawing/2014/main" id="{197DE97A-D809-4D66-8547-55FC52F4F202}"/>
              </a:ext>
            </a:extLst>
          </p:cNvPr>
          <p:cNvSpPr>
            <a:spLocks noGrp="1"/>
          </p:cNvSpPr>
          <p:nvPr>
            <p:ph type="body" sz="quarter" idx="28"/>
          </p:nvPr>
        </p:nvSpPr>
        <p:spPr>
          <a:xfrm>
            <a:off x="2282825" y="6075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7" name="Text Placeholder 3">
            <a:extLst>
              <a:ext uri="{FF2B5EF4-FFF2-40B4-BE49-F238E27FC236}">
                <a16:creationId xmlns:a16="http://schemas.microsoft.com/office/drawing/2014/main" id="{36D3F0D7-A3DF-4348-AB67-C388780C5147}"/>
              </a:ext>
            </a:extLst>
          </p:cNvPr>
          <p:cNvSpPr>
            <a:spLocks noGrp="1"/>
          </p:cNvSpPr>
          <p:nvPr>
            <p:ph type="body" sz="quarter" idx="29"/>
          </p:nvPr>
        </p:nvSpPr>
        <p:spPr>
          <a:xfrm>
            <a:off x="9051925" y="41703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8" name="Text Placeholder 3">
            <a:extLst>
              <a:ext uri="{FF2B5EF4-FFF2-40B4-BE49-F238E27FC236}">
                <a16:creationId xmlns:a16="http://schemas.microsoft.com/office/drawing/2014/main" id="{F44528D5-34A3-43AA-8ECC-83D5AD6697F2}"/>
              </a:ext>
            </a:extLst>
          </p:cNvPr>
          <p:cNvSpPr>
            <a:spLocks noGrp="1"/>
          </p:cNvSpPr>
          <p:nvPr>
            <p:ph type="body" sz="quarter" idx="30"/>
          </p:nvPr>
        </p:nvSpPr>
        <p:spPr>
          <a:xfrm>
            <a:off x="9051925" y="46466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9" name="Text Placeholder 3">
            <a:extLst>
              <a:ext uri="{FF2B5EF4-FFF2-40B4-BE49-F238E27FC236}">
                <a16:creationId xmlns:a16="http://schemas.microsoft.com/office/drawing/2014/main" id="{B0708596-18AF-48E3-9739-99D2C62936DA}"/>
              </a:ext>
            </a:extLst>
          </p:cNvPr>
          <p:cNvSpPr>
            <a:spLocks noGrp="1"/>
          </p:cNvSpPr>
          <p:nvPr>
            <p:ph type="body" sz="quarter" idx="31"/>
          </p:nvPr>
        </p:nvSpPr>
        <p:spPr>
          <a:xfrm>
            <a:off x="9051925" y="51228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50" name="Text Placeholder 3">
            <a:extLst>
              <a:ext uri="{FF2B5EF4-FFF2-40B4-BE49-F238E27FC236}">
                <a16:creationId xmlns:a16="http://schemas.microsoft.com/office/drawing/2014/main" id="{31994D44-8CD5-469D-9483-9B7D24806B03}"/>
              </a:ext>
            </a:extLst>
          </p:cNvPr>
          <p:cNvSpPr>
            <a:spLocks noGrp="1"/>
          </p:cNvSpPr>
          <p:nvPr>
            <p:ph type="body" sz="quarter" idx="32"/>
          </p:nvPr>
        </p:nvSpPr>
        <p:spPr>
          <a:xfrm>
            <a:off x="9051925" y="55991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Tree>
    <p:extLst>
      <p:ext uri="{BB962C8B-B14F-4D97-AF65-F5344CB8AC3E}">
        <p14:creationId xmlns:p14="http://schemas.microsoft.com/office/powerpoint/2010/main" val="3177691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_Method - Text Boxes">
    <p:spTree>
      <p:nvGrpSpPr>
        <p:cNvPr id="1" name=""/>
        <p:cNvGrpSpPr/>
        <p:nvPr/>
      </p:nvGrpSpPr>
      <p:grpSpPr>
        <a:xfrm>
          <a:off x="0" y="0"/>
          <a:ext cx="0" cy="0"/>
          <a:chOff x="0" y="0"/>
          <a:chExt cx="0" cy="0"/>
        </a:xfrm>
      </p:grpSpPr>
      <p:sp>
        <p:nvSpPr>
          <p:cNvPr id="26" name="Text Placeholder 3">
            <a:extLst>
              <a:ext uri="{FF2B5EF4-FFF2-40B4-BE49-F238E27FC236}">
                <a16:creationId xmlns:a16="http://schemas.microsoft.com/office/drawing/2014/main" id="{AC7174C0-80A5-4342-A3CC-9F04C0AB1F15}"/>
              </a:ext>
            </a:extLst>
          </p:cNvPr>
          <p:cNvSpPr>
            <a:spLocks noGrp="1"/>
          </p:cNvSpPr>
          <p:nvPr>
            <p:ph type="body" sz="quarter" idx="15"/>
          </p:nvPr>
        </p:nvSpPr>
        <p:spPr>
          <a:xfrm>
            <a:off x="428625" y="2687638"/>
            <a:ext cx="5343525" cy="355600"/>
          </a:xfrm>
          <a:solidFill>
            <a:schemeClr val="accent2"/>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5" name="Text Placeholder 3">
            <a:extLst>
              <a:ext uri="{FF2B5EF4-FFF2-40B4-BE49-F238E27FC236}">
                <a16:creationId xmlns:a16="http://schemas.microsoft.com/office/drawing/2014/main" id="{4E53D4F7-B538-47BA-B4B0-F14C1D63F562}"/>
              </a:ext>
            </a:extLst>
          </p:cNvPr>
          <p:cNvSpPr>
            <a:spLocks noGrp="1"/>
          </p:cNvSpPr>
          <p:nvPr>
            <p:ph type="body" sz="quarter" idx="14"/>
          </p:nvPr>
        </p:nvSpPr>
        <p:spPr>
          <a:xfrm>
            <a:off x="334963" y="2173288"/>
            <a:ext cx="11053762" cy="355600"/>
          </a:xfrm>
          <a:noFill/>
        </p:spPr>
        <p:txBody>
          <a:bodyPr anchor="ctr" anchorCtr="0">
            <a:normAutofit/>
          </a:bodyPr>
          <a:lstStyle>
            <a:lvl1pPr marL="0" indent="0" algn="ctr">
              <a:buNone/>
              <a:defRPr sz="1800">
                <a:solidFill>
                  <a:schemeClr val="tx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B31DA6E3-44C6-43B1-AC03-2FBD670DD379}"/>
              </a:ext>
            </a:extLst>
          </p:cNvPr>
          <p:cNvSpPr>
            <a:spLocks noGrp="1"/>
          </p:cNvSpPr>
          <p:nvPr>
            <p:ph type="body" sz="quarter" idx="13"/>
          </p:nvPr>
        </p:nvSpPr>
        <p:spPr>
          <a:xfrm>
            <a:off x="334963" y="1773238"/>
            <a:ext cx="11053762" cy="355600"/>
          </a:xfrm>
          <a:solidFill>
            <a:schemeClr val="accent1"/>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7" name="Text Placeholder 3">
            <a:extLst>
              <a:ext uri="{FF2B5EF4-FFF2-40B4-BE49-F238E27FC236}">
                <a16:creationId xmlns:a16="http://schemas.microsoft.com/office/drawing/2014/main" id="{AAFFBC41-42B4-4940-80FF-AB5F3F07D393}"/>
              </a:ext>
            </a:extLst>
          </p:cNvPr>
          <p:cNvSpPr>
            <a:spLocks noGrp="1"/>
          </p:cNvSpPr>
          <p:nvPr>
            <p:ph type="body" sz="quarter" idx="16"/>
          </p:nvPr>
        </p:nvSpPr>
        <p:spPr>
          <a:xfrm>
            <a:off x="428625" y="309260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8" name="Text Placeholder 3">
            <a:extLst>
              <a:ext uri="{FF2B5EF4-FFF2-40B4-BE49-F238E27FC236}">
                <a16:creationId xmlns:a16="http://schemas.microsoft.com/office/drawing/2014/main" id="{AED2DB75-260A-4EA2-8163-A3A69A10F01A}"/>
              </a:ext>
            </a:extLst>
          </p:cNvPr>
          <p:cNvSpPr>
            <a:spLocks noGrp="1"/>
          </p:cNvSpPr>
          <p:nvPr>
            <p:ph type="body" sz="quarter" idx="17"/>
          </p:nvPr>
        </p:nvSpPr>
        <p:spPr>
          <a:xfrm>
            <a:off x="428625" y="359411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9" name="Text Placeholder 3">
            <a:extLst>
              <a:ext uri="{FF2B5EF4-FFF2-40B4-BE49-F238E27FC236}">
                <a16:creationId xmlns:a16="http://schemas.microsoft.com/office/drawing/2014/main" id="{D8F4CF5D-5EE5-41EE-A6FD-1F29FDECAA32}"/>
              </a:ext>
            </a:extLst>
          </p:cNvPr>
          <p:cNvSpPr>
            <a:spLocks noGrp="1"/>
          </p:cNvSpPr>
          <p:nvPr>
            <p:ph type="body" sz="quarter" idx="18"/>
          </p:nvPr>
        </p:nvSpPr>
        <p:spPr>
          <a:xfrm>
            <a:off x="428625" y="409561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0" name="Text Placeholder 3">
            <a:extLst>
              <a:ext uri="{FF2B5EF4-FFF2-40B4-BE49-F238E27FC236}">
                <a16:creationId xmlns:a16="http://schemas.microsoft.com/office/drawing/2014/main" id="{19644F64-31D7-4853-BAE6-6C7E3D57E0CF}"/>
              </a:ext>
            </a:extLst>
          </p:cNvPr>
          <p:cNvSpPr>
            <a:spLocks noGrp="1"/>
          </p:cNvSpPr>
          <p:nvPr>
            <p:ph type="body" sz="quarter" idx="19"/>
          </p:nvPr>
        </p:nvSpPr>
        <p:spPr>
          <a:xfrm>
            <a:off x="428625" y="459712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1" name="Text Placeholder 3">
            <a:extLst>
              <a:ext uri="{FF2B5EF4-FFF2-40B4-BE49-F238E27FC236}">
                <a16:creationId xmlns:a16="http://schemas.microsoft.com/office/drawing/2014/main" id="{15D4F098-CD79-4228-B5F5-DB2F60850DA1}"/>
              </a:ext>
            </a:extLst>
          </p:cNvPr>
          <p:cNvSpPr>
            <a:spLocks noGrp="1"/>
          </p:cNvSpPr>
          <p:nvPr>
            <p:ph type="body" sz="quarter" idx="20"/>
          </p:nvPr>
        </p:nvSpPr>
        <p:spPr>
          <a:xfrm>
            <a:off x="428625" y="509862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2" name="Text Placeholder 3">
            <a:extLst>
              <a:ext uri="{FF2B5EF4-FFF2-40B4-BE49-F238E27FC236}">
                <a16:creationId xmlns:a16="http://schemas.microsoft.com/office/drawing/2014/main" id="{A3E43D5A-D6D9-480C-B304-CB2034E92E1A}"/>
              </a:ext>
            </a:extLst>
          </p:cNvPr>
          <p:cNvSpPr>
            <a:spLocks noGrp="1"/>
          </p:cNvSpPr>
          <p:nvPr>
            <p:ph type="body" sz="quarter" idx="21"/>
          </p:nvPr>
        </p:nvSpPr>
        <p:spPr>
          <a:xfrm>
            <a:off x="428625" y="5600129"/>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3" name="Text Placeholder 3">
            <a:extLst>
              <a:ext uri="{FF2B5EF4-FFF2-40B4-BE49-F238E27FC236}">
                <a16:creationId xmlns:a16="http://schemas.microsoft.com/office/drawing/2014/main" id="{67F68B22-CF63-4B8B-BED6-A0177F523F68}"/>
              </a:ext>
            </a:extLst>
          </p:cNvPr>
          <p:cNvSpPr>
            <a:spLocks noGrp="1"/>
          </p:cNvSpPr>
          <p:nvPr>
            <p:ph type="body" sz="quarter" idx="22"/>
          </p:nvPr>
        </p:nvSpPr>
        <p:spPr>
          <a:xfrm>
            <a:off x="5981700" y="309260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4" name="Text Placeholder 3">
            <a:extLst>
              <a:ext uri="{FF2B5EF4-FFF2-40B4-BE49-F238E27FC236}">
                <a16:creationId xmlns:a16="http://schemas.microsoft.com/office/drawing/2014/main" id="{0BA2F974-DA7A-457B-BB09-D46137004C8E}"/>
              </a:ext>
            </a:extLst>
          </p:cNvPr>
          <p:cNvSpPr>
            <a:spLocks noGrp="1"/>
          </p:cNvSpPr>
          <p:nvPr>
            <p:ph type="body" sz="quarter" idx="23"/>
          </p:nvPr>
        </p:nvSpPr>
        <p:spPr>
          <a:xfrm>
            <a:off x="5981700" y="359411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5" name="Text Placeholder 3">
            <a:extLst>
              <a:ext uri="{FF2B5EF4-FFF2-40B4-BE49-F238E27FC236}">
                <a16:creationId xmlns:a16="http://schemas.microsoft.com/office/drawing/2014/main" id="{F37BB99F-3BE1-4CD3-B6B6-F078ACA55A04}"/>
              </a:ext>
            </a:extLst>
          </p:cNvPr>
          <p:cNvSpPr>
            <a:spLocks noGrp="1"/>
          </p:cNvSpPr>
          <p:nvPr>
            <p:ph type="body" sz="quarter" idx="24"/>
          </p:nvPr>
        </p:nvSpPr>
        <p:spPr>
          <a:xfrm>
            <a:off x="5981700" y="409561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6" name="Text Placeholder 3">
            <a:extLst>
              <a:ext uri="{FF2B5EF4-FFF2-40B4-BE49-F238E27FC236}">
                <a16:creationId xmlns:a16="http://schemas.microsoft.com/office/drawing/2014/main" id="{AAF9FBFE-C419-43C0-BEBE-2822255DB6AC}"/>
              </a:ext>
            </a:extLst>
          </p:cNvPr>
          <p:cNvSpPr>
            <a:spLocks noGrp="1"/>
          </p:cNvSpPr>
          <p:nvPr>
            <p:ph type="body" sz="quarter" idx="25"/>
          </p:nvPr>
        </p:nvSpPr>
        <p:spPr>
          <a:xfrm>
            <a:off x="5981700" y="459712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7" name="Text Placeholder 3">
            <a:extLst>
              <a:ext uri="{FF2B5EF4-FFF2-40B4-BE49-F238E27FC236}">
                <a16:creationId xmlns:a16="http://schemas.microsoft.com/office/drawing/2014/main" id="{894199EB-E9C0-4D78-AE7E-FB0765BACF05}"/>
              </a:ext>
            </a:extLst>
          </p:cNvPr>
          <p:cNvSpPr>
            <a:spLocks noGrp="1"/>
          </p:cNvSpPr>
          <p:nvPr>
            <p:ph type="body" sz="quarter" idx="26"/>
          </p:nvPr>
        </p:nvSpPr>
        <p:spPr>
          <a:xfrm>
            <a:off x="5981700" y="5600129"/>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8" name="Text Placeholder 3">
            <a:extLst>
              <a:ext uri="{FF2B5EF4-FFF2-40B4-BE49-F238E27FC236}">
                <a16:creationId xmlns:a16="http://schemas.microsoft.com/office/drawing/2014/main" id="{A471076A-80CE-4091-A311-9B095BDD095E}"/>
              </a:ext>
            </a:extLst>
          </p:cNvPr>
          <p:cNvSpPr>
            <a:spLocks noGrp="1"/>
          </p:cNvSpPr>
          <p:nvPr>
            <p:ph type="body" sz="quarter" idx="27"/>
          </p:nvPr>
        </p:nvSpPr>
        <p:spPr>
          <a:xfrm>
            <a:off x="5981700" y="2687638"/>
            <a:ext cx="5343526" cy="355600"/>
          </a:xfrm>
          <a:solidFill>
            <a:schemeClr val="accent2">
              <a:lumMod val="60000"/>
              <a:lumOff val="40000"/>
            </a:schemeClr>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FC054381-063F-4E84-9A03-EE3344367266}"/>
              </a:ext>
            </a:extLst>
          </p:cNvPr>
          <p:cNvSpPr>
            <a:spLocks noGrp="1"/>
          </p:cNvSpPr>
          <p:nvPr>
            <p:ph type="body" sz="quarter" idx="28"/>
          </p:nvPr>
        </p:nvSpPr>
        <p:spPr>
          <a:xfrm>
            <a:off x="5981700" y="509862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Tree>
    <p:extLst>
      <p:ext uri="{BB962C8B-B14F-4D97-AF65-F5344CB8AC3E}">
        <p14:creationId xmlns:p14="http://schemas.microsoft.com/office/powerpoint/2010/main" val="3671741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6_Title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3238"/>
            <a:ext cx="6419169" cy="414020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2" name="Subtitle 2">
            <a:extLst>
              <a:ext uri="{FF2B5EF4-FFF2-40B4-BE49-F238E27FC236}">
                <a16:creationId xmlns:a16="http://schemas.microsoft.com/office/drawing/2014/main" id="{6B73036E-03E0-4BC8-A1DA-B54489EC8F54}"/>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Title 1">
            <a:extLst>
              <a:ext uri="{FF2B5EF4-FFF2-40B4-BE49-F238E27FC236}">
                <a16:creationId xmlns:a16="http://schemas.microsoft.com/office/drawing/2014/main" id="{5D8861A1-2098-4A9A-8082-B69749034F3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Text Placeholder 15">
            <a:extLst>
              <a:ext uri="{FF2B5EF4-FFF2-40B4-BE49-F238E27FC236}">
                <a16:creationId xmlns:a16="http://schemas.microsoft.com/office/drawing/2014/main" id="{9F5DA177-EBEB-4456-9E97-EB20BA509A6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5" name="Slide Number Placeholder 5">
            <a:extLst>
              <a:ext uri="{FF2B5EF4-FFF2-40B4-BE49-F238E27FC236}">
                <a16:creationId xmlns:a16="http://schemas.microsoft.com/office/drawing/2014/main" id="{DC564927-45F2-46F4-ADD6-026787ADC08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34333748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41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_Chart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F54C031-8B4D-4FA0-BDE8-AF15EA630F42}"/>
              </a:ext>
            </a:extLst>
          </p:cNvPr>
          <p:cNvSpPr>
            <a:spLocks noGrp="1"/>
          </p:cNvSpPr>
          <p:nvPr>
            <p:ph type="pic" sz="quarter" idx="21"/>
          </p:nvPr>
        </p:nvSpPr>
        <p:spPr>
          <a:xfrm>
            <a:off x="4968875" y="1773238"/>
            <a:ext cx="6419850" cy="4140200"/>
          </a:xfrm>
        </p:spPr>
        <p:txBody>
          <a:bodyPr/>
          <a:lstStyle>
            <a:lvl1pPr>
              <a:defRPr>
                <a:solidFill>
                  <a:schemeClr val="tx1"/>
                </a:solidFill>
              </a:defRPr>
            </a:lvl1pPr>
          </a:lstStyle>
          <a:p>
            <a:r>
              <a:rPr lang="en-US" dirty="0"/>
              <a:t>Click icon to add picture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4" name="Title 1">
            <a:extLst>
              <a:ext uri="{FF2B5EF4-FFF2-40B4-BE49-F238E27FC236}">
                <a16:creationId xmlns:a16="http://schemas.microsoft.com/office/drawing/2014/main" id="{C0F3B955-9A8F-443F-9072-EE58F9F7FA5B}"/>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38C8F27D-B720-49FD-BA9A-2D3CA5B24D8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ubtitle 2">
            <a:extLst>
              <a:ext uri="{FF2B5EF4-FFF2-40B4-BE49-F238E27FC236}">
                <a16:creationId xmlns:a16="http://schemas.microsoft.com/office/drawing/2014/main" id="{8898E0E6-56FB-45EA-9FA9-86DC943AF5B3}"/>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16" name="Slide Number Placeholder 5">
            <a:extLst>
              <a:ext uri="{FF2B5EF4-FFF2-40B4-BE49-F238E27FC236}">
                <a16:creationId xmlns:a16="http://schemas.microsoft.com/office/drawing/2014/main" id="{06DDDFAC-040A-4EE8-BAD7-D2D2D117953A}"/>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2783463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1_2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5666"/>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Chart Placeholder 15">
            <a:extLst>
              <a:ext uri="{FF2B5EF4-FFF2-40B4-BE49-F238E27FC236}">
                <a16:creationId xmlns:a16="http://schemas.microsoft.com/office/drawing/2014/main" id="{AA0A2279-7B6C-4193-A5E4-3CA2087F071F}"/>
              </a:ext>
            </a:extLst>
          </p:cNvPr>
          <p:cNvSpPr>
            <a:spLocks noGrp="1"/>
          </p:cNvSpPr>
          <p:nvPr>
            <p:ph type="chart" sz="quarter" idx="21"/>
          </p:nvPr>
        </p:nvSpPr>
        <p:spPr>
          <a:xfrm>
            <a:off x="4969555" y="3896798"/>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4" name="Title 1">
            <a:extLst>
              <a:ext uri="{FF2B5EF4-FFF2-40B4-BE49-F238E27FC236}">
                <a16:creationId xmlns:a16="http://schemas.microsoft.com/office/drawing/2014/main" id="{758746CB-0715-4CFC-8448-2B9C4A95B3D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81B001C3-295F-4BFC-94CA-ABC1A2F5CFE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8AB2B771-B26B-4A1C-97E9-A881BA3439EE}"/>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11319287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1_3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43476" y="3106994"/>
            <a:ext cx="6445250" cy="280644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2309"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0" name="Chart Placeholder 15">
            <a:extLst>
              <a:ext uri="{FF2B5EF4-FFF2-40B4-BE49-F238E27FC236}">
                <a16:creationId xmlns:a16="http://schemas.microsoft.com/office/drawing/2014/main" id="{37469A43-22D4-45D5-982C-AF5FA2AA9575}"/>
              </a:ext>
            </a:extLst>
          </p:cNvPr>
          <p:cNvSpPr>
            <a:spLocks noGrp="1"/>
          </p:cNvSpPr>
          <p:nvPr>
            <p:ph type="chart" sz="quarter" idx="20"/>
          </p:nvPr>
        </p:nvSpPr>
        <p:spPr>
          <a:xfrm>
            <a:off x="4943475"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1" name="Chart Placeholder 15">
            <a:extLst>
              <a:ext uri="{FF2B5EF4-FFF2-40B4-BE49-F238E27FC236}">
                <a16:creationId xmlns:a16="http://schemas.microsoft.com/office/drawing/2014/main" id="{4DF73A70-8A4F-4CDB-BEE2-789C6315BF03}"/>
              </a:ext>
            </a:extLst>
          </p:cNvPr>
          <p:cNvSpPr>
            <a:spLocks noGrp="1"/>
          </p:cNvSpPr>
          <p:nvPr>
            <p:ph type="chart" sz="quarter" idx="21"/>
          </p:nvPr>
        </p:nvSpPr>
        <p:spPr>
          <a:xfrm>
            <a:off x="7953388" y="1209652"/>
            <a:ext cx="2895588" cy="1878343"/>
          </a:xfrm>
        </p:spPr>
        <p:txBody>
          <a:bodyPr>
            <a:normAutofit/>
          </a:bodyPr>
          <a:lstStyle>
            <a:lvl1pPr marL="0" indent="0">
              <a:buNone/>
              <a:defRPr sz="2400">
                <a:solidFill>
                  <a:schemeClr val="tx1"/>
                </a:solidFill>
              </a:defRPr>
            </a:lvl1pPr>
          </a:lstStyle>
          <a:p>
            <a:r>
              <a:rPr lang="en-US" dirty="0"/>
              <a:t>Click icon to add chart</a:t>
            </a:r>
            <a:endParaRPr lang="en-GB" dirty="0"/>
          </a:p>
        </p:txBody>
      </p:sp>
      <p:cxnSp>
        <p:nvCxnSpPr>
          <p:cNvPr id="13" name="Straight Connector 12">
            <a:extLst>
              <a:ext uri="{FF2B5EF4-FFF2-40B4-BE49-F238E27FC236}">
                <a16:creationId xmlns:a16="http://schemas.microsoft.com/office/drawing/2014/main" id="{FCF7057D-1DE1-4E16-849E-07E6A6D875D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4" name="Text Placeholder 15">
            <a:extLst>
              <a:ext uri="{FF2B5EF4-FFF2-40B4-BE49-F238E27FC236}">
                <a16:creationId xmlns:a16="http://schemas.microsoft.com/office/drawing/2014/main" id="{FEA19783-587D-496D-9B57-8CCE647E84ED}"/>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5" name="Text Placeholder 15">
            <a:extLst>
              <a:ext uri="{FF2B5EF4-FFF2-40B4-BE49-F238E27FC236}">
                <a16:creationId xmlns:a16="http://schemas.microsoft.com/office/drawing/2014/main" id="{DD11324A-B5C0-478B-8640-9B895C93559E}"/>
              </a:ext>
            </a:extLst>
          </p:cNvPr>
          <p:cNvSpPr>
            <a:spLocks noGrp="1"/>
          </p:cNvSpPr>
          <p:nvPr>
            <p:ph type="body" sz="quarter" idx="22"/>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itle 1">
            <a:extLst>
              <a:ext uri="{FF2B5EF4-FFF2-40B4-BE49-F238E27FC236}">
                <a16:creationId xmlns:a16="http://schemas.microsoft.com/office/drawing/2014/main" id="{22730DFE-AA8B-4CAE-969D-C8F5877F5A4F}"/>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E6963694-FA72-4F5C-A497-656DDC9B5A1C}"/>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A548175E-88FA-4D1D-A641-2A547B8C302F}"/>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29373267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5_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41521483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Long Chart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0" y="1773239"/>
            <a:ext cx="11025185"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137405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1_Long Chart + Table with Explanation">
    <p:spTree>
      <p:nvGrpSpPr>
        <p:cNvPr id="1" name=""/>
        <p:cNvGrpSpPr/>
        <p:nvPr/>
      </p:nvGrpSpPr>
      <p:grpSpPr>
        <a:xfrm>
          <a:off x="0" y="0"/>
          <a:ext cx="0" cy="0"/>
          <a:chOff x="0" y="0"/>
          <a:chExt cx="0" cy="0"/>
        </a:xfrm>
      </p:grpSpPr>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363541" y="1773239"/>
            <a:ext cx="8573070" cy="3330074"/>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5" name="Subtitle 2">
            <a:extLst>
              <a:ext uri="{FF2B5EF4-FFF2-40B4-BE49-F238E27FC236}">
                <a16:creationId xmlns:a16="http://schemas.microsoft.com/office/drawing/2014/main" id="{C1CAEEC6-98CF-480A-9CE2-22BA24804E86}"/>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cxnSp>
        <p:nvCxnSpPr>
          <p:cNvPr id="3" name="Straight Connector 2">
            <a:extLst>
              <a:ext uri="{FF2B5EF4-FFF2-40B4-BE49-F238E27FC236}">
                <a16:creationId xmlns:a16="http://schemas.microsoft.com/office/drawing/2014/main" id="{F0F992A7-C2C2-4CBA-B21B-224B6B9058A9}"/>
              </a:ext>
            </a:extLst>
          </p:cNvPr>
          <p:cNvCxnSpPr/>
          <p:nvPr userDrawn="1"/>
        </p:nvCxnSpPr>
        <p:spPr>
          <a:xfrm>
            <a:off x="308881" y="5158187"/>
            <a:ext cx="1110842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17" name="Text Placeholder 15">
            <a:extLst>
              <a:ext uri="{FF2B5EF4-FFF2-40B4-BE49-F238E27FC236}">
                <a16:creationId xmlns:a16="http://schemas.microsoft.com/office/drawing/2014/main" id="{6BE0A82B-F489-4149-A5EB-6905467E9628}"/>
              </a:ext>
            </a:extLst>
          </p:cNvPr>
          <p:cNvSpPr>
            <a:spLocks noGrp="1"/>
          </p:cNvSpPr>
          <p:nvPr>
            <p:ph type="body" sz="quarter" idx="19"/>
          </p:nvPr>
        </p:nvSpPr>
        <p:spPr>
          <a:xfrm>
            <a:off x="334963"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8" name="Text Placeholder 15">
            <a:extLst>
              <a:ext uri="{FF2B5EF4-FFF2-40B4-BE49-F238E27FC236}">
                <a16:creationId xmlns:a16="http://schemas.microsoft.com/office/drawing/2014/main" id="{8A121265-9488-403C-BF8D-4B57874204A6}"/>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9" name="Text Placeholder 20">
            <a:extLst>
              <a:ext uri="{FF2B5EF4-FFF2-40B4-BE49-F238E27FC236}">
                <a16:creationId xmlns:a16="http://schemas.microsoft.com/office/drawing/2014/main" id="{E67A4AA1-23DE-4D8F-90F9-60FA1BADF297}"/>
              </a:ext>
            </a:extLst>
          </p:cNvPr>
          <p:cNvSpPr>
            <a:spLocks noGrp="1"/>
          </p:cNvSpPr>
          <p:nvPr>
            <p:ph type="body" sz="quarter" idx="21"/>
          </p:nvPr>
        </p:nvSpPr>
        <p:spPr>
          <a:xfrm>
            <a:off x="5849643" y="5214749"/>
            <a:ext cx="5539082" cy="1069988"/>
          </a:xfrm>
        </p:spPr>
        <p:txBody>
          <a:bodyPr>
            <a:normAutofit/>
          </a:bodyPr>
          <a:lstStyle>
            <a:lvl1pPr marL="0" indent="0">
              <a:buNone/>
              <a:defRPr sz="1400">
                <a:solidFill>
                  <a:schemeClr val="tx1"/>
                </a:solidFill>
              </a:defRPr>
            </a:lvl1pPr>
            <a:lvl2pPr marL="179388" indent="-179388">
              <a:buFont typeface="Arial" panose="020B0604020202020204" pitchFamily="34" charset="0"/>
              <a:buChar char="•"/>
              <a:defRPr sz="1200">
                <a:solidFill>
                  <a:schemeClr val="tx1"/>
                </a:solidFill>
              </a:defRPr>
            </a:lvl2pPr>
            <a:lvl3pPr>
              <a:defRPr sz="1200"/>
            </a:lvl3pPr>
            <a:lvl4pPr>
              <a:defRPr sz="1100"/>
            </a:lvl4pPr>
            <a:lvl5pPr>
              <a:defRPr sz="1100"/>
            </a:lvl5pPr>
          </a:lstStyle>
          <a:p>
            <a:pPr lvl="0"/>
            <a:r>
              <a:rPr lang="en-US"/>
              <a:t>Click to edit Master text styles</a:t>
            </a:r>
          </a:p>
          <a:p>
            <a:pPr lvl="1"/>
            <a:r>
              <a:rPr lang="en-US"/>
              <a:t>Second level</a:t>
            </a:r>
          </a:p>
        </p:txBody>
      </p:sp>
      <p:sp>
        <p:nvSpPr>
          <p:cNvPr id="4" name="Table Placeholder 3">
            <a:extLst>
              <a:ext uri="{FF2B5EF4-FFF2-40B4-BE49-F238E27FC236}">
                <a16:creationId xmlns:a16="http://schemas.microsoft.com/office/drawing/2014/main" id="{8E999531-0BF5-4BBD-A7FB-5A0C71C56A91}"/>
              </a:ext>
            </a:extLst>
          </p:cNvPr>
          <p:cNvSpPr>
            <a:spLocks noGrp="1"/>
          </p:cNvSpPr>
          <p:nvPr>
            <p:ph type="tbl" sz="quarter" idx="22"/>
          </p:nvPr>
        </p:nvSpPr>
        <p:spPr>
          <a:xfrm>
            <a:off x="9021764" y="1773238"/>
            <a:ext cx="2366962" cy="3328987"/>
          </a:xfrm>
          <a:solidFill>
            <a:schemeClr val="bg2"/>
          </a:solidFill>
        </p:spPr>
        <p:txBody>
          <a:bodyPr>
            <a:normAutofit/>
          </a:bodyPr>
          <a:lstStyle>
            <a:lvl1pPr marL="0" indent="0">
              <a:buNone/>
              <a:defRPr sz="2400">
                <a:solidFill>
                  <a:schemeClr val="tx1"/>
                </a:solidFill>
              </a:defRPr>
            </a:lvl1pPr>
          </a:lstStyle>
          <a:p>
            <a:r>
              <a:rPr lang="en-US" dirty="0"/>
              <a:t>Click icon to add table</a:t>
            </a:r>
          </a:p>
        </p:txBody>
      </p:sp>
    </p:spTree>
    <p:extLst>
      <p:ext uri="{BB962C8B-B14F-4D97-AF65-F5344CB8AC3E}">
        <p14:creationId xmlns:p14="http://schemas.microsoft.com/office/powerpoint/2010/main" val="1036109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1_4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9"/>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9"/>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2836713"/>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2836713"/>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3900187"/>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3900187"/>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7" name="Content Placeholder 2">
            <a:extLst>
              <a:ext uri="{FF2B5EF4-FFF2-40B4-BE49-F238E27FC236}">
                <a16:creationId xmlns:a16="http://schemas.microsoft.com/office/drawing/2014/main" id="{CC1D1C60-D033-4EAB-9212-9B64D5C3E7F7}"/>
              </a:ext>
            </a:extLst>
          </p:cNvPr>
          <p:cNvSpPr>
            <a:spLocks noGrp="1"/>
          </p:cNvSpPr>
          <p:nvPr>
            <p:ph sz="quarter" idx="24"/>
          </p:nvPr>
        </p:nvSpPr>
        <p:spPr>
          <a:xfrm>
            <a:off x="1887794" y="4963662"/>
            <a:ext cx="9500931" cy="936000"/>
          </a:xfrm>
        </p:spPr>
        <p:txBody>
          <a:bodyPr>
            <a:normAutofit/>
          </a:bodyPr>
          <a:lstStyle>
            <a:lvl1pPr>
              <a:lnSpc>
                <a:spcPct val="100000"/>
              </a:lnSpc>
              <a:spcBef>
                <a:spcPts val="0"/>
              </a:spcBef>
              <a:defRPr sz="1800">
                <a:solidFill>
                  <a:schemeClr val="tx1"/>
                </a:solidFill>
              </a:defRPr>
            </a:lvl1pPr>
            <a:lvl2pPr>
              <a:lnSpc>
                <a:spcPct val="100000"/>
              </a:lnSpc>
              <a:spcBef>
                <a:spcPts val="0"/>
              </a:spcBef>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8" name="Picture Placeholder 3">
            <a:extLst>
              <a:ext uri="{FF2B5EF4-FFF2-40B4-BE49-F238E27FC236}">
                <a16:creationId xmlns:a16="http://schemas.microsoft.com/office/drawing/2014/main" id="{9DB9C266-33D7-4EE9-BB1C-85AB16A9C228}"/>
              </a:ext>
            </a:extLst>
          </p:cNvPr>
          <p:cNvSpPr>
            <a:spLocks noGrp="1"/>
          </p:cNvSpPr>
          <p:nvPr>
            <p:ph type="pic" sz="quarter" idx="25"/>
          </p:nvPr>
        </p:nvSpPr>
        <p:spPr>
          <a:xfrm>
            <a:off x="334963" y="4963662"/>
            <a:ext cx="1493837" cy="9360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1094784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userDrawn="1">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3 x Imag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1887794" y="1773238"/>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334963" y="1773238"/>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3" name="Content Placeholder 2">
            <a:extLst>
              <a:ext uri="{FF2B5EF4-FFF2-40B4-BE49-F238E27FC236}">
                <a16:creationId xmlns:a16="http://schemas.microsoft.com/office/drawing/2014/main" id="{597A7DE0-A6CC-465F-B22C-F8591DBA936C}"/>
              </a:ext>
            </a:extLst>
          </p:cNvPr>
          <p:cNvSpPr>
            <a:spLocks noGrp="1"/>
          </p:cNvSpPr>
          <p:nvPr>
            <p:ph sz="quarter" idx="20"/>
          </p:nvPr>
        </p:nvSpPr>
        <p:spPr>
          <a:xfrm>
            <a:off x="1887794" y="3195589"/>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4" name="Picture Placeholder 3">
            <a:extLst>
              <a:ext uri="{FF2B5EF4-FFF2-40B4-BE49-F238E27FC236}">
                <a16:creationId xmlns:a16="http://schemas.microsoft.com/office/drawing/2014/main" id="{A7FB07AC-E9C4-45EE-B235-A809B3E43C88}"/>
              </a:ext>
            </a:extLst>
          </p:cNvPr>
          <p:cNvSpPr>
            <a:spLocks noGrp="1"/>
          </p:cNvSpPr>
          <p:nvPr>
            <p:ph type="pic" sz="quarter" idx="21"/>
          </p:nvPr>
        </p:nvSpPr>
        <p:spPr>
          <a:xfrm>
            <a:off x="334963" y="3195589"/>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5" name="Content Placeholder 2">
            <a:extLst>
              <a:ext uri="{FF2B5EF4-FFF2-40B4-BE49-F238E27FC236}">
                <a16:creationId xmlns:a16="http://schemas.microsoft.com/office/drawing/2014/main" id="{12C610E3-E962-49A3-BF8A-4D5DE4D503E4}"/>
              </a:ext>
            </a:extLst>
          </p:cNvPr>
          <p:cNvSpPr>
            <a:spLocks noGrp="1"/>
          </p:cNvSpPr>
          <p:nvPr>
            <p:ph sz="quarter" idx="22"/>
          </p:nvPr>
        </p:nvSpPr>
        <p:spPr>
          <a:xfrm>
            <a:off x="1887794" y="4617940"/>
            <a:ext cx="9500931" cy="1281413"/>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26" name="Picture Placeholder 3">
            <a:extLst>
              <a:ext uri="{FF2B5EF4-FFF2-40B4-BE49-F238E27FC236}">
                <a16:creationId xmlns:a16="http://schemas.microsoft.com/office/drawing/2014/main" id="{9A99E5EA-076D-4E8A-B742-C24FCAAD30BA}"/>
              </a:ext>
            </a:extLst>
          </p:cNvPr>
          <p:cNvSpPr>
            <a:spLocks noGrp="1"/>
          </p:cNvSpPr>
          <p:nvPr>
            <p:ph type="pic" sz="quarter" idx="23"/>
          </p:nvPr>
        </p:nvSpPr>
        <p:spPr>
          <a:xfrm>
            <a:off x="334963" y="4617940"/>
            <a:ext cx="1493837" cy="1281413"/>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14" name="Title 1">
            <a:extLst>
              <a:ext uri="{FF2B5EF4-FFF2-40B4-BE49-F238E27FC236}">
                <a16:creationId xmlns:a16="http://schemas.microsoft.com/office/drawing/2014/main" id="{F821DED0-C9C9-464F-A8A7-220675EDA677}"/>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188EE7A5-F027-4211-9EA9-01A102359615}"/>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11095540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_Liste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lumMod val="75000"/>
                    <a:lumOff val="25000"/>
                  </a:schemeClr>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4" y="1773238"/>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29" name="Title 1">
            <a:extLst>
              <a:ext uri="{FF2B5EF4-FFF2-40B4-BE49-F238E27FC236}">
                <a16:creationId xmlns:a16="http://schemas.microsoft.com/office/drawing/2014/main" id="{8000B93E-0AD3-4FDE-8CF1-A658581FF118}"/>
              </a:ext>
            </a:extLst>
          </p:cNvPr>
          <p:cNvSpPr>
            <a:spLocks noGrp="1"/>
          </p:cNvSpPr>
          <p:nvPr>
            <p:ph type="title"/>
          </p:nvPr>
        </p:nvSpPr>
        <p:spPr>
          <a:xfrm>
            <a:off x="334963" y="828475"/>
            <a:ext cx="460850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30" name="Text Placeholder 15">
            <a:extLst>
              <a:ext uri="{FF2B5EF4-FFF2-40B4-BE49-F238E27FC236}">
                <a16:creationId xmlns:a16="http://schemas.microsoft.com/office/drawing/2014/main" id="{D397FF8C-4222-4521-A46B-7E1564B5812C}"/>
              </a:ext>
            </a:extLst>
          </p:cNvPr>
          <p:cNvSpPr>
            <a:spLocks noGrp="1"/>
          </p:cNvSpPr>
          <p:nvPr>
            <p:ph type="body" sz="quarter" idx="11" hasCustomPrompt="1"/>
          </p:nvPr>
        </p:nvSpPr>
        <p:spPr>
          <a:xfrm>
            <a:off x="334963" y="180789"/>
            <a:ext cx="4608511"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4" name="Content Placeholder 2">
            <a:extLst>
              <a:ext uri="{FF2B5EF4-FFF2-40B4-BE49-F238E27FC236}">
                <a16:creationId xmlns:a16="http://schemas.microsoft.com/office/drawing/2014/main" id="{CE7974E6-EE30-48B3-B3F5-F565AC200B1C}"/>
              </a:ext>
            </a:extLst>
          </p:cNvPr>
          <p:cNvSpPr>
            <a:spLocks noGrp="1"/>
          </p:cNvSpPr>
          <p:nvPr>
            <p:ph sz="quarter" idx="19"/>
          </p:nvPr>
        </p:nvSpPr>
        <p:spPr>
          <a:xfrm>
            <a:off x="334964" y="2822756"/>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5" name="Content Placeholder 2">
            <a:extLst>
              <a:ext uri="{FF2B5EF4-FFF2-40B4-BE49-F238E27FC236}">
                <a16:creationId xmlns:a16="http://schemas.microsoft.com/office/drawing/2014/main" id="{AC23AEA4-34CB-436A-9C59-CEF8D0C28D9A}"/>
              </a:ext>
            </a:extLst>
          </p:cNvPr>
          <p:cNvSpPr>
            <a:spLocks noGrp="1"/>
          </p:cNvSpPr>
          <p:nvPr>
            <p:ph sz="quarter" idx="20"/>
          </p:nvPr>
        </p:nvSpPr>
        <p:spPr>
          <a:xfrm>
            <a:off x="334964" y="3872274"/>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
        <p:nvSpPr>
          <p:cNvPr id="16" name="Content Placeholder 2">
            <a:extLst>
              <a:ext uri="{FF2B5EF4-FFF2-40B4-BE49-F238E27FC236}">
                <a16:creationId xmlns:a16="http://schemas.microsoft.com/office/drawing/2014/main" id="{DF866E33-44C7-4831-9707-8F07B9715C60}"/>
              </a:ext>
            </a:extLst>
          </p:cNvPr>
          <p:cNvSpPr>
            <a:spLocks noGrp="1"/>
          </p:cNvSpPr>
          <p:nvPr>
            <p:ph sz="quarter" idx="21"/>
          </p:nvPr>
        </p:nvSpPr>
        <p:spPr>
          <a:xfrm>
            <a:off x="334964" y="4921792"/>
            <a:ext cx="11053762" cy="988815"/>
          </a:xfrm>
        </p:spPr>
        <p:txBody>
          <a:bodyPr>
            <a:normAutofit/>
          </a:bodyPr>
          <a:lstStyle>
            <a:lvl1pPr marL="0" indent="0">
              <a:lnSpc>
                <a:spcPct val="100000"/>
              </a:lnSpc>
              <a:spcBef>
                <a:spcPts val="0"/>
              </a:spcBef>
              <a:buFont typeface="Arial" panose="020B0604020202020204" pitchFamily="34" charset="0"/>
              <a:buNone/>
              <a:defRPr sz="1600" b="0">
                <a:solidFill>
                  <a:schemeClr val="tx1"/>
                </a:solidFill>
              </a:defRPr>
            </a:lvl1pPr>
            <a:lvl2pPr marL="0" indent="0">
              <a:lnSpc>
                <a:spcPct val="100000"/>
              </a:lnSpc>
              <a:spcBef>
                <a:spcPts val="0"/>
              </a:spcBef>
              <a:buFont typeface="Arial" panose="020B0604020202020204" pitchFamily="34" charset="0"/>
              <a:buNone/>
              <a:defRPr sz="1400"/>
            </a:lvl2pPr>
            <a:lvl3pPr marL="0" indent="0">
              <a:buNone/>
              <a:defRPr sz="1400" b="0">
                <a:solidFill>
                  <a:schemeClr val="tx1"/>
                </a:solidFill>
              </a:defRPr>
            </a:lvl3pPr>
            <a:lvl4pPr>
              <a:defRPr sz="1200"/>
            </a:lvl4pPr>
            <a:lvl5pPr>
              <a:defRPr sz="1200"/>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18171294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_Pen Portraits">
    <p:spTree>
      <p:nvGrpSpPr>
        <p:cNvPr id="1" name=""/>
        <p:cNvGrpSpPr/>
        <p:nvPr/>
      </p:nvGrpSpPr>
      <p:grpSpPr>
        <a:xfrm>
          <a:off x="0" y="0"/>
          <a:ext cx="0" cy="0"/>
          <a:chOff x="0" y="0"/>
          <a:chExt cx="0" cy="0"/>
        </a:xfrm>
      </p:grpSpPr>
      <p:sp>
        <p:nvSpPr>
          <p:cNvPr id="12" name="Shape 1164">
            <a:extLst>
              <a:ext uri="{FF2B5EF4-FFF2-40B4-BE49-F238E27FC236}">
                <a16:creationId xmlns:a16="http://schemas.microsoft.com/office/drawing/2014/main" id="{CD7798E0-E356-42F3-8AD6-0984CF1041B4}"/>
              </a:ext>
            </a:extLst>
          </p:cNvPr>
          <p:cNvSpPr/>
          <p:nvPr userDrawn="1"/>
        </p:nvSpPr>
        <p:spPr>
          <a:xfrm flipH="1">
            <a:off x="305472" y="180154"/>
            <a:ext cx="0" cy="4465170"/>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939358" y="1773236"/>
            <a:ext cx="4608511" cy="4140201"/>
          </a:xfrm>
        </p:spPr>
        <p:txBody>
          <a:bodyPr>
            <a:normAutofit/>
          </a:bodyPr>
          <a:lstStyle>
            <a:lvl1pPr>
              <a:defRPr sz="1800">
                <a:solidFill>
                  <a:schemeClr val="tx1"/>
                </a:solidFill>
              </a:defRPr>
            </a:lvl1pPr>
            <a:lvl2pPr>
              <a:defRPr sz="1600">
                <a:solidFill>
                  <a:schemeClr val="tx1"/>
                </a:solidFill>
              </a:defRPr>
            </a:lvl2pPr>
            <a:lvl3pPr>
              <a:defRPr sz="1400"/>
            </a:lvl3pPr>
            <a:lvl4pPr>
              <a:defRPr sz="1200"/>
            </a:lvl4pPr>
            <a:lvl5pPr>
              <a:defRPr sz="1200"/>
            </a:lvl5pPr>
          </a:lstStyle>
          <a:p>
            <a:pPr lvl="0"/>
            <a:r>
              <a:rPr lang="en-US"/>
              <a:t>Click to edit Master text styles</a:t>
            </a:r>
          </a:p>
          <a:p>
            <a:pPr lvl="1"/>
            <a:r>
              <a:rPr lang="en-US"/>
              <a:t>Second level</a:t>
            </a:r>
          </a:p>
        </p:txBody>
      </p:sp>
      <p:sp>
        <p:nvSpPr>
          <p:cNvPr id="4" name="Picture Placeholder 3">
            <a:extLst>
              <a:ext uri="{FF2B5EF4-FFF2-40B4-BE49-F238E27FC236}">
                <a16:creationId xmlns:a16="http://schemas.microsoft.com/office/drawing/2014/main" id="{BF63C8C0-15D9-488B-967E-7F92BB4C8EA0}"/>
              </a:ext>
            </a:extLst>
          </p:cNvPr>
          <p:cNvSpPr>
            <a:spLocks noGrp="1"/>
          </p:cNvSpPr>
          <p:nvPr>
            <p:ph type="pic" sz="quarter" idx="19"/>
          </p:nvPr>
        </p:nvSpPr>
        <p:spPr>
          <a:xfrm>
            <a:off x="8547869" y="1773238"/>
            <a:ext cx="2840856" cy="4140200"/>
          </a:xfrm>
        </p:spPr>
        <p:txBody>
          <a:bodyPr>
            <a:normAutofit/>
          </a:bodyPr>
          <a:lstStyle>
            <a:lvl1pPr marL="0" indent="0">
              <a:buNone/>
              <a:defRPr sz="1200">
                <a:solidFill>
                  <a:schemeClr val="tx1"/>
                </a:solidFill>
              </a:defRPr>
            </a:lvl1pPr>
          </a:lstStyle>
          <a:p>
            <a:r>
              <a:rPr lang="en-US" dirty="0"/>
              <a:t>Click icon to add picture</a:t>
            </a:r>
            <a:endParaRPr lang="en-GB" dirty="0"/>
          </a:p>
        </p:txBody>
      </p:sp>
      <p:sp>
        <p:nvSpPr>
          <p:cNvPr id="2" name="Title 1">
            <a:extLst>
              <a:ext uri="{FF2B5EF4-FFF2-40B4-BE49-F238E27FC236}">
                <a16:creationId xmlns:a16="http://schemas.microsoft.com/office/drawing/2014/main" id="{5A499FB6-9FB4-47C2-977D-8C2D6D89A5F3}"/>
              </a:ext>
            </a:extLst>
          </p:cNvPr>
          <p:cNvSpPr>
            <a:spLocks noGrp="1"/>
          </p:cNvSpPr>
          <p:nvPr>
            <p:ph type="title"/>
          </p:nvPr>
        </p:nvSpPr>
        <p:spPr>
          <a:xfrm>
            <a:off x="334963" y="180128"/>
            <a:ext cx="3450456" cy="5733310"/>
          </a:xfrm>
        </p:spPr>
        <p:txBody>
          <a:bodyPr anchor="t" anchorCtr="0">
            <a:normAutofit/>
          </a:bodyPr>
          <a:lstStyle>
            <a:lvl1pPr>
              <a:defRPr sz="3600" i="1">
                <a:solidFill>
                  <a:schemeClr val="tx1"/>
                </a:solidFill>
              </a:defRPr>
            </a:lvl1pPr>
          </a:lstStyle>
          <a:p>
            <a:r>
              <a:rPr lang="en-US"/>
              <a:t>Click to edit Master title style</a:t>
            </a:r>
            <a:endParaRPr lang="en-GB"/>
          </a:p>
        </p:txBody>
      </p:sp>
      <p:sp>
        <p:nvSpPr>
          <p:cNvPr id="7" name="Text Placeholder 6">
            <a:extLst>
              <a:ext uri="{FF2B5EF4-FFF2-40B4-BE49-F238E27FC236}">
                <a16:creationId xmlns:a16="http://schemas.microsoft.com/office/drawing/2014/main" id="{A133C1CF-FAB1-458C-A4EC-93357061C3CC}"/>
              </a:ext>
            </a:extLst>
          </p:cNvPr>
          <p:cNvSpPr>
            <a:spLocks noGrp="1"/>
          </p:cNvSpPr>
          <p:nvPr>
            <p:ph type="body" sz="quarter" idx="20"/>
          </p:nvPr>
        </p:nvSpPr>
        <p:spPr>
          <a:xfrm>
            <a:off x="8547100" y="5913438"/>
            <a:ext cx="2841625" cy="530019"/>
          </a:xfrm>
        </p:spPr>
        <p:txBody>
          <a:bodyPr>
            <a:noAutofit/>
          </a:bodyPr>
          <a:lstStyle>
            <a:lvl1pPr marL="0" indent="0" algn="ctr">
              <a:buNone/>
              <a:defRPr sz="1600">
                <a:solidFill>
                  <a:schemeClr val="tx1"/>
                </a:solidFill>
              </a:defRPr>
            </a:lvl1pPr>
          </a:lstStyle>
          <a:p>
            <a:pPr lvl="0"/>
            <a:r>
              <a:rPr lang="en-US"/>
              <a:t>Click to edit Master text styles</a:t>
            </a:r>
          </a:p>
        </p:txBody>
      </p:sp>
    </p:spTree>
    <p:extLst>
      <p:ext uri="{BB962C8B-B14F-4D97-AF65-F5344CB8AC3E}">
        <p14:creationId xmlns:p14="http://schemas.microsoft.com/office/powerpoint/2010/main" val="3231316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7_Title and Content">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1105376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2"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1105378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Tree>
    <p:extLst>
      <p:ext uri="{BB962C8B-B14F-4D97-AF65-F5344CB8AC3E}">
        <p14:creationId xmlns:p14="http://schemas.microsoft.com/office/powerpoint/2010/main" val="26714518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1_Table ">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2" y="1773238"/>
            <a:ext cx="11417375"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Tree>
    <p:extLst>
      <p:ext uri="{BB962C8B-B14F-4D97-AF65-F5344CB8AC3E}">
        <p14:creationId xmlns:p14="http://schemas.microsoft.com/office/powerpoint/2010/main" val="19348417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378" userDrawn="1">
          <p15:clr>
            <a:srgbClr val="FBAE40"/>
          </p15:clr>
        </p15:guide>
        <p15:guide id="6" orient="horz" pos="3725">
          <p15:clr>
            <a:srgbClr val="FBAE40"/>
          </p15:clr>
        </p15:guide>
        <p15:guide id="7" pos="3840">
          <p15:clr>
            <a:srgbClr val="FBAE40"/>
          </p15:clr>
        </p15:guide>
      </p15:sldGuideLst>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_Table x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44481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44482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 name="Table Placeholder 3">
            <a:extLst>
              <a:ext uri="{FF2B5EF4-FFF2-40B4-BE49-F238E27FC236}">
                <a16:creationId xmlns:a16="http://schemas.microsoft.com/office/drawing/2014/main" id="{1DC2640B-97B7-4399-B34D-3444CD3D2A4F}"/>
              </a:ext>
            </a:extLst>
          </p:cNvPr>
          <p:cNvSpPr>
            <a:spLocks noGrp="1"/>
          </p:cNvSpPr>
          <p:nvPr>
            <p:ph type="tbl" sz="quarter" idx="13" hasCustomPrompt="1"/>
          </p:nvPr>
        </p:nvSpPr>
        <p:spPr>
          <a:xfrm>
            <a:off x="309563" y="1773238"/>
            <a:ext cx="5470213" cy="4140200"/>
          </a:xfrm>
          <a:solidFill>
            <a:schemeClr val="bg1">
              <a:lumMod val="95000"/>
            </a:schemeClr>
          </a:solidFill>
        </p:spPr>
        <p:txBody>
          <a:bodyPr>
            <a:normAutofit/>
          </a:bodyPr>
          <a:lstStyle>
            <a:lvl1pPr marL="0" indent="0">
              <a:buNone/>
              <a:defRPr sz="1400">
                <a:solidFill>
                  <a:schemeClr val="tx1"/>
                </a:solidFill>
              </a:defRPr>
            </a:lvl1pPr>
          </a:lstStyle>
          <a:p>
            <a:r>
              <a:rPr lang="en-US" dirty="0"/>
              <a:t>Click icon to insert table</a:t>
            </a:r>
          </a:p>
        </p:txBody>
      </p:sp>
      <p:sp>
        <p:nvSpPr>
          <p:cNvPr id="9" name="Table Placeholder 3">
            <a:extLst>
              <a:ext uri="{FF2B5EF4-FFF2-40B4-BE49-F238E27FC236}">
                <a16:creationId xmlns:a16="http://schemas.microsoft.com/office/drawing/2014/main" id="{D196D2B1-4383-490E-B1A0-11A872853B1A}"/>
              </a:ext>
            </a:extLst>
          </p:cNvPr>
          <p:cNvSpPr>
            <a:spLocks noGrp="1"/>
          </p:cNvSpPr>
          <p:nvPr>
            <p:ph type="tbl" sz="quarter" idx="14" hasCustomPrompt="1"/>
          </p:nvPr>
        </p:nvSpPr>
        <p:spPr>
          <a:xfrm>
            <a:off x="5918512" y="1773238"/>
            <a:ext cx="5470213" cy="4140200"/>
          </a:xfrm>
          <a:solidFill>
            <a:schemeClr val="bg1">
              <a:lumMod val="95000"/>
            </a:schemeClr>
          </a:solidFill>
        </p:spPr>
        <p:txBody>
          <a:bodyPr>
            <a:normAutofit/>
          </a:bodyPr>
          <a:lstStyle>
            <a:lvl1pPr marL="0" marR="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sz="1400">
                <a:solidFill>
                  <a:schemeClr val="tx1"/>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lang="en-US" dirty="0"/>
              <a:t>Click icon to insert table</a:t>
            </a:r>
          </a:p>
        </p:txBody>
      </p:sp>
    </p:spTree>
    <p:extLst>
      <p:ext uri="{BB962C8B-B14F-4D97-AF65-F5344CB8AC3E}">
        <p14:creationId xmlns:p14="http://schemas.microsoft.com/office/powerpoint/2010/main" val="15356309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334963" y="1773238"/>
            <a:ext cx="5113337"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5113334"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4" y="180789"/>
            <a:ext cx="5113342"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9" name="Content Placeholder 2">
            <a:extLst>
              <a:ext uri="{FF2B5EF4-FFF2-40B4-BE49-F238E27FC236}">
                <a16:creationId xmlns:a16="http://schemas.microsoft.com/office/drawing/2014/main" id="{3BA430FE-4DE6-44B6-BCFF-63D08724FA4A}"/>
              </a:ext>
            </a:extLst>
          </p:cNvPr>
          <p:cNvSpPr>
            <a:spLocks noGrp="1"/>
          </p:cNvSpPr>
          <p:nvPr>
            <p:ph sz="quarter" idx="19"/>
          </p:nvPr>
        </p:nvSpPr>
        <p:spPr>
          <a:xfrm>
            <a:off x="5633884" y="1773238"/>
            <a:ext cx="5754841" cy="4140200"/>
          </a:xfrm>
        </p:spPr>
        <p:txBody>
          <a:bodyPr>
            <a:normAutofit/>
          </a:bodyPr>
          <a:lstStyle>
            <a:lvl1pPr>
              <a:defRPr sz="1800">
                <a:solidFill>
                  <a:schemeClr val="tx1"/>
                </a:solidFill>
              </a:defRPr>
            </a:lvl1pPr>
            <a:lvl2pPr>
              <a:defRPr sz="1600">
                <a:solidFill>
                  <a:schemeClr val="tx1"/>
                </a:solidFill>
              </a:defRPr>
            </a:lvl2pPr>
            <a:lvl3pPr>
              <a:defRPr sz="1400">
                <a:solidFill>
                  <a:schemeClr val="tx1"/>
                </a:solidFill>
              </a:defRPr>
            </a:lvl3pPr>
            <a:lvl4pPr>
              <a:defRPr sz="1200">
                <a:solidFill>
                  <a:schemeClr val="tx1"/>
                </a:solidFill>
              </a:defRPr>
            </a:lvl4pPr>
            <a:lvl5pP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3179596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rg Char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6" name="Text Placeholder 3">
            <a:extLst>
              <a:ext uri="{FF2B5EF4-FFF2-40B4-BE49-F238E27FC236}">
                <a16:creationId xmlns:a16="http://schemas.microsoft.com/office/drawing/2014/main" id="{1B6B5E03-0DE4-47DE-AADA-448A62CFAD11}"/>
              </a:ext>
            </a:extLst>
          </p:cNvPr>
          <p:cNvSpPr>
            <a:spLocks noGrp="1"/>
          </p:cNvSpPr>
          <p:nvPr>
            <p:ph type="body" sz="quarter" idx="15"/>
          </p:nvPr>
        </p:nvSpPr>
        <p:spPr>
          <a:xfrm>
            <a:off x="4878727" y="1808000"/>
            <a:ext cx="2434546" cy="783160"/>
          </a:xfrm>
          <a:solidFill>
            <a:schemeClr val="accent1"/>
          </a:solidFill>
        </p:spPr>
        <p:txBody>
          <a:bodyPr anchor="ctr" anchorCtr="0">
            <a:normAutofit/>
          </a:bodyPr>
          <a:lstStyle>
            <a:lvl1pPr marL="0" indent="0" algn="ctr">
              <a:buNone/>
              <a:defRPr sz="1800" b="1" i="1">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7" name="Text Placeholder 3">
            <a:extLst>
              <a:ext uri="{FF2B5EF4-FFF2-40B4-BE49-F238E27FC236}">
                <a16:creationId xmlns:a16="http://schemas.microsoft.com/office/drawing/2014/main" id="{C3C4298C-40AC-4CF3-981E-A18D6557F7AC}"/>
              </a:ext>
            </a:extLst>
          </p:cNvPr>
          <p:cNvSpPr>
            <a:spLocks noGrp="1"/>
          </p:cNvSpPr>
          <p:nvPr>
            <p:ph type="body" sz="quarter" idx="16"/>
          </p:nvPr>
        </p:nvSpPr>
        <p:spPr>
          <a:xfrm>
            <a:off x="1050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5" name="Text Placeholder 3">
            <a:extLst>
              <a:ext uri="{FF2B5EF4-FFF2-40B4-BE49-F238E27FC236}">
                <a16:creationId xmlns:a16="http://schemas.microsoft.com/office/drawing/2014/main" id="{AD55EEB5-4707-49DF-B76F-2D049DE62236}"/>
              </a:ext>
            </a:extLst>
          </p:cNvPr>
          <p:cNvSpPr>
            <a:spLocks noGrp="1"/>
          </p:cNvSpPr>
          <p:nvPr>
            <p:ph type="body" sz="quarter" idx="17"/>
          </p:nvPr>
        </p:nvSpPr>
        <p:spPr>
          <a:xfrm>
            <a:off x="3717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6" name="Text Placeholder 3">
            <a:extLst>
              <a:ext uri="{FF2B5EF4-FFF2-40B4-BE49-F238E27FC236}">
                <a16:creationId xmlns:a16="http://schemas.microsoft.com/office/drawing/2014/main" id="{0E5BEC11-092B-46C9-9E1A-CCA8E1B7A319}"/>
              </a:ext>
            </a:extLst>
          </p:cNvPr>
          <p:cNvSpPr>
            <a:spLocks noGrp="1"/>
          </p:cNvSpPr>
          <p:nvPr>
            <p:ph type="body" sz="quarter" idx="18"/>
          </p:nvPr>
        </p:nvSpPr>
        <p:spPr>
          <a:xfrm>
            <a:off x="6384925" y="3078161"/>
            <a:ext cx="2349111" cy="744539"/>
          </a:xfr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7" name="Text Placeholder 3">
            <a:extLst>
              <a:ext uri="{FF2B5EF4-FFF2-40B4-BE49-F238E27FC236}">
                <a16:creationId xmlns:a16="http://schemas.microsoft.com/office/drawing/2014/main" id="{D6A8B98F-F133-4833-9870-8DE7D7A78DD3}"/>
              </a:ext>
            </a:extLst>
          </p:cNvPr>
          <p:cNvSpPr>
            <a:spLocks noGrp="1"/>
          </p:cNvSpPr>
          <p:nvPr>
            <p:ph type="body" sz="quarter" idx="19"/>
          </p:nvPr>
        </p:nvSpPr>
        <p:spPr>
          <a:xfrm>
            <a:off x="9051925" y="3078161"/>
            <a:ext cx="2349111" cy="744539"/>
          </a:xfr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bg1"/>
                </a:solidFill>
                <a:latin typeface="Calibri" panose="020F0502020204030204" pitchFamily="34" charset="0"/>
              </a:defRPr>
            </a:lvl1pPr>
          </a:lstStyle>
          <a:p>
            <a:pPr marL="0" lvl="0" algn="ctr">
              <a:lnSpc>
                <a:spcPct val="80000"/>
              </a:lnSpc>
            </a:pPr>
            <a:r>
              <a:rPr lang="en-US"/>
              <a:t>Click to edit Master text styles</a:t>
            </a:r>
          </a:p>
        </p:txBody>
      </p:sp>
      <p:sp>
        <p:nvSpPr>
          <p:cNvPr id="38" name="Text Placeholder 3">
            <a:extLst>
              <a:ext uri="{FF2B5EF4-FFF2-40B4-BE49-F238E27FC236}">
                <a16:creationId xmlns:a16="http://schemas.microsoft.com/office/drawing/2014/main" id="{41DADAEC-D12F-4992-94C9-EC0473715E7F}"/>
              </a:ext>
            </a:extLst>
          </p:cNvPr>
          <p:cNvSpPr>
            <a:spLocks noGrp="1"/>
          </p:cNvSpPr>
          <p:nvPr>
            <p:ph type="body" sz="quarter" idx="20"/>
          </p:nvPr>
        </p:nvSpPr>
        <p:spPr>
          <a:xfrm>
            <a:off x="4286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39" name="Text Placeholder 3">
            <a:extLst>
              <a:ext uri="{FF2B5EF4-FFF2-40B4-BE49-F238E27FC236}">
                <a16:creationId xmlns:a16="http://schemas.microsoft.com/office/drawing/2014/main" id="{09E4AB13-2331-4206-A004-7FE030351ABC}"/>
              </a:ext>
            </a:extLst>
          </p:cNvPr>
          <p:cNvSpPr>
            <a:spLocks noGrp="1"/>
          </p:cNvSpPr>
          <p:nvPr>
            <p:ph type="body" sz="quarter" idx="21"/>
          </p:nvPr>
        </p:nvSpPr>
        <p:spPr>
          <a:xfrm>
            <a:off x="2282825" y="4170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0" name="Text Placeholder 3">
            <a:extLst>
              <a:ext uri="{FF2B5EF4-FFF2-40B4-BE49-F238E27FC236}">
                <a16:creationId xmlns:a16="http://schemas.microsoft.com/office/drawing/2014/main" id="{FBBEC0C4-BC61-4BB5-A400-4FE5B18C2237}"/>
              </a:ext>
            </a:extLst>
          </p:cNvPr>
          <p:cNvSpPr>
            <a:spLocks noGrp="1"/>
          </p:cNvSpPr>
          <p:nvPr>
            <p:ph type="body" sz="quarter" idx="22"/>
          </p:nvPr>
        </p:nvSpPr>
        <p:spPr>
          <a:xfrm>
            <a:off x="4286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1" name="Text Placeholder 3">
            <a:extLst>
              <a:ext uri="{FF2B5EF4-FFF2-40B4-BE49-F238E27FC236}">
                <a16:creationId xmlns:a16="http://schemas.microsoft.com/office/drawing/2014/main" id="{813888E9-B1CF-49BC-806F-6257E5A13617}"/>
              </a:ext>
            </a:extLst>
          </p:cNvPr>
          <p:cNvSpPr>
            <a:spLocks noGrp="1"/>
          </p:cNvSpPr>
          <p:nvPr>
            <p:ph type="body" sz="quarter" idx="23"/>
          </p:nvPr>
        </p:nvSpPr>
        <p:spPr>
          <a:xfrm>
            <a:off x="2282825" y="46466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2" name="Text Placeholder 3">
            <a:extLst>
              <a:ext uri="{FF2B5EF4-FFF2-40B4-BE49-F238E27FC236}">
                <a16:creationId xmlns:a16="http://schemas.microsoft.com/office/drawing/2014/main" id="{7B49EAB0-221D-4A97-82ED-A07C9FAAF43A}"/>
              </a:ext>
            </a:extLst>
          </p:cNvPr>
          <p:cNvSpPr>
            <a:spLocks noGrp="1"/>
          </p:cNvSpPr>
          <p:nvPr>
            <p:ph type="body" sz="quarter" idx="24"/>
          </p:nvPr>
        </p:nvSpPr>
        <p:spPr>
          <a:xfrm>
            <a:off x="4286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3" name="Text Placeholder 3">
            <a:extLst>
              <a:ext uri="{FF2B5EF4-FFF2-40B4-BE49-F238E27FC236}">
                <a16:creationId xmlns:a16="http://schemas.microsoft.com/office/drawing/2014/main" id="{243FEC88-14A9-4D69-B572-053F0FFF1D82}"/>
              </a:ext>
            </a:extLst>
          </p:cNvPr>
          <p:cNvSpPr>
            <a:spLocks noGrp="1"/>
          </p:cNvSpPr>
          <p:nvPr>
            <p:ph type="body" sz="quarter" idx="25"/>
          </p:nvPr>
        </p:nvSpPr>
        <p:spPr>
          <a:xfrm>
            <a:off x="2282825" y="51228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4" name="Text Placeholder 3">
            <a:extLst>
              <a:ext uri="{FF2B5EF4-FFF2-40B4-BE49-F238E27FC236}">
                <a16:creationId xmlns:a16="http://schemas.microsoft.com/office/drawing/2014/main" id="{139C8642-5863-4363-AC16-D7C506736573}"/>
              </a:ext>
            </a:extLst>
          </p:cNvPr>
          <p:cNvSpPr>
            <a:spLocks noGrp="1"/>
          </p:cNvSpPr>
          <p:nvPr>
            <p:ph type="body" sz="quarter" idx="26"/>
          </p:nvPr>
        </p:nvSpPr>
        <p:spPr>
          <a:xfrm>
            <a:off x="4286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5" name="Text Placeholder 3">
            <a:extLst>
              <a:ext uri="{FF2B5EF4-FFF2-40B4-BE49-F238E27FC236}">
                <a16:creationId xmlns:a16="http://schemas.microsoft.com/office/drawing/2014/main" id="{8657389A-7C58-499D-9A9B-ED1B30DDAC85}"/>
              </a:ext>
            </a:extLst>
          </p:cNvPr>
          <p:cNvSpPr>
            <a:spLocks noGrp="1"/>
          </p:cNvSpPr>
          <p:nvPr>
            <p:ph type="body" sz="quarter" idx="27"/>
          </p:nvPr>
        </p:nvSpPr>
        <p:spPr>
          <a:xfrm>
            <a:off x="2282825" y="559911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6" name="Text Placeholder 3">
            <a:extLst>
              <a:ext uri="{FF2B5EF4-FFF2-40B4-BE49-F238E27FC236}">
                <a16:creationId xmlns:a16="http://schemas.microsoft.com/office/drawing/2014/main" id="{197DE97A-D809-4D66-8547-55FC52F4F202}"/>
              </a:ext>
            </a:extLst>
          </p:cNvPr>
          <p:cNvSpPr>
            <a:spLocks noGrp="1"/>
          </p:cNvSpPr>
          <p:nvPr>
            <p:ph type="body" sz="quarter" idx="28"/>
          </p:nvPr>
        </p:nvSpPr>
        <p:spPr>
          <a:xfrm>
            <a:off x="2282825" y="6075362"/>
            <a:ext cx="1701227" cy="414337"/>
          </a:xfr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7" name="Text Placeholder 3">
            <a:extLst>
              <a:ext uri="{FF2B5EF4-FFF2-40B4-BE49-F238E27FC236}">
                <a16:creationId xmlns:a16="http://schemas.microsoft.com/office/drawing/2014/main" id="{36D3F0D7-A3DF-4348-AB67-C388780C5147}"/>
              </a:ext>
            </a:extLst>
          </p:cNvPr>
          <p:cNvSpPr>
            <a:spLocks noGrp="1"/>
          </p:cNvSpPr>
          <p:nvPr>
            <p:ph type="body" sz="quarter" idx="29"/>
          </p:nvPr>
        </p:nvSpPr>
        <p:spPr>
          <a:xfrm>
            <a:off x="9051925" y="41703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8" name="Text Placeholder 3">
            <a:extLst>
              <a:ext uri="{FF2B5EF4-FFF2-40B4-BE49-F238E27FC236}">
                <a16:creationId xmlns:a16="http://schemas.microsoft.com/office/drawing/2014/main" id="{F44528D5-34A3-43AA-8ECC-83D5AD6697F2}"/>
              </a:ext>
            </a:extLst>
          </p:cNvPr>
          <p:cNvSpPr>
            <a:spLocks noGrp="1"/>
          </p:cNvSpPr>
          <p:nvPr>
            <p:ph type="body" sz="quarter" idx="30"/>
          </p:nvPr>
        </p:nvSpPr>
        <p:spPr>
          <a:xfrm>
            <a:off x="9051925" y="46466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49" name="Text Placeholder 3">
            <a:extLst>
              <a:ext uri="{FF2B5EF4-FFF2-40B4-BE49-F238E27FC236}">
                <a16:creationId xmlns:a16="http://schemas.microsoft.com/office/drawing/2014/main" id="{B0708596-18AF-48E3-9739-99D2C62936DA}"/>
              </a:ext>
            </a:extLst>
          </p:cNvPr>
          <p:cNvSpPr>
            <a:spLocks noGrp="1"/>
          </p:cNvSpPr>
          <p:nvPr>
            <p:ph type="body" sz="quarter" idx="31"/>
          </p:nvPr>
        </p:nvSpPr>
        <p:spPr>
          <a:xfrm>
            <a:off x="9051925" y="512286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
        <p:nvSpPr>
          <p:cNvPr id="50" name="Text Placeholder 3">
            <a:extLst>
              <a:ext uri="{FF2B5EF4-FFF2-40B4-BE49-F238E27FC236}">
                <a16:creationId xmlns:a16="http://schemas.microsoft.com/office/drawing/2014/main" id="{31994D44-8CD5-469D-9483-9B7D24806B03}"/>
              </a:ext>
            </a:extLst>
          </p:cNvPr>
          <p:cNvSpPr>
            <a:spLocks noGrp="1"/>
          </p:cNvSpPr>
          <p:nvPr>
            <p:ph type="body" sz="quarter" idx="32"/>
          </p:nvPr>
        </p:nvSpPr>
        <p:spPr>
          <a:xfrm>
            <a:off x="9051925" y="5599112"/>
            <a:ext cx="2349111" cy="414337"/>
          </a:xfr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36000" rIns="36000" rtlCol="0" anchor="ctr"/>
          <a:lstStyle>
            <a:lvl1pPr marL="0" indent="0" algn="ctr">
              <a:buNone/>
              <a:defRPr lang="en-US" sz="1400" dirty="0">
                <a:solidFill>
                  <a:schemeClr val="tx1"/>
                </a:solidFill>
                <a:latin typeface="Calibri" panose="020F0502020204030204" pitchFamily="34" charset="0"/>
              </a:defRPr>
            </a:lvl1pPr>
          </a:lstStyle>
          <a:p>
            <a:pPr marL="0" lvl="0" algn="ctr">
              <a:lnSpc>
                <a:spcPct val="80000"/>
              </a:lnSpc>
            </a:pPr>
            <a:r>
              <a:rPr lang="en-US"/>
              <a:t>Click to edit Master text styles</a:t>
            </a:r>
          </a:p>
        </p:txBody>
      </p:sp>
    </p:spTree>
    <p:extLst>
      <p:ext uri="{BB962C8B-B14F-4D97-AF65-F5344CB8AC3E}">
        <p14:creationId xmlns:p14="http://schemas.microsoft.com/office/powerpoint/2010/main" val="25351194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1_Method">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3" name="Content Placeholder 2">
            <a:extLst>
              <a:ext uri="{FF2B5EF4-FFF2-40B4-BE49-F238E27FC236}">
                <a16:creationId xmlns:a16="http://schemas.microsoft.com/office/drawing/2014/main" id="{954A58D0-4BCD-454B-90BB-C0A8286F3AA8}"/>
              </a:ext>
            </a:extLst>
          </p:cNvPr>
          <p:cNvSpPr>
            <a:spLocks noGrp="1"/>
          </p:cNvSpPr>
          <p:nvPr>
            <p:ph sz="quarter" idx="18"/>
          </p:nvPr>
        </p:nvSpPr>
        <p:spPr>
          <a:xfrm>
            <a:off x="858504"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1593790"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Content Placeholder 2">
            <a:extLst>
              <a:ext uri="{FF2B5EF4-FFF2-40B4-BE49-F238E27FC236}">
                <a16:creationId xmlns:a16="http://schemas.microsoft.com/office/drawing/2014/main" id="{3CDD5515-0787-457E-9431-FE77E377A1D0}"/>
              </a:ext>
            </a:extLst>
          </p:cNvPr>
          <p:cNvSpPr>
            <a:spLocks noGrp="1"/>
          </p:cNvSpPr>
          <p:nvPr>
            <p:ph sz="quarter" idx="24"/>
          </p:nvPr>
        </p:nvSpPr>
        <p:spPr>
          <a:xfrm>
            <a:off x="858504"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4" name="Content Placeholder 2">
            <a:extLst>
              <a:ext uri="{FF2B5EF4-FFF2-40B4-BE49-F238E27FC236}">
                <a16:creationId xmlns:a16="http://schemas.microsoft.com/office/drawing/2014/main" id="{129F06A0-6B60-4263-9408-01BA72918715}"/>
              </a:ext>
            </a:extLst>
          </p:cNvPr>
          <p:cNvSpPr>
            <a:spLocks noGrp="1"/>
          </p:cNvSpPr>
          <p:nvPr>
            <p:ph sz="quarter" idx="25"/>
          </p:nvPr>
        </p:nvSpPr>
        <p:spPr>
          <a:xfrm>
            <a:off x="858504"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5" name="Content Placeholder 2">
            <a:extLst>
              <a:ext uri="{FF2B5EF4-FFF2-40B4-BE49-F238E27FC236}">
                <a16:creationId xmlns:a16="http://schemas.microsoft.com/office/drawing/2014/main" id="{B84A2CAE-343D-4944-825C-25D60C410328}"/>
              </a:ext>
            </a:extLst>
          </p:cNvPr>
          <p:cNvSpPr>
            <a:spLocks noGrp="1"/>
          </p:cNvSpPr>
          <p:nvPr>
            <p:ph sz="quarter" idx="26"/>
          </p:nvPr>
        </p:nvSpPr>
        <p:spPr>
          <a:xfrm>
            <a:off x="858504"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8" name="Content Placeholder 2">
            <a:extLst>
              <a:ext uri="{FF2B5EF4-FFF2-40B4-BE49-F238E27FC236}">
                <a16:creationId xmlns:a16="http://schemas.microsoft.com/office/drawing/2014/main" id="{6461F304-BAC1-4EC3-B5EE-903CF4183893}"/>
              </a:ext>
            </a:extLst>
          </p:cNvPr>
          <p:cNvSpPr>
            <a:spLocks noGrp="1"/>
          </p:cNvSpPr>
          <p:nvPr>
            <p:ph sz="quarter" idx="27"/>
          </p:nvPr>
        </p:nvSpPr>
        <p:spPr>
          <a:xfrm>
            <a:off x="858504"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19" name="Content Placeholder 2">
            <a:extLst>
              <a:ext uri="{FF2B5EF4-FFF2-40B4-BE49-F238E27FC236}">
                <a16:creationId xmlns:a16="http://schemas.microsoft.com/office/drawing/2014/main" id="{6ED4DB16-2C40-41AE-AA02-D4890553B085}"/>
              </a:ext>
            </a:extLst>
          </p:cNvPr>
          <p:cNvSpPr>
            <a:spLocks noGrp="1"/>
          </p:cNvSpPr>
          <p:nvPr>
            <p:ph sz="quarter" idx="28"/>
          </p:nvPr>
        </p:nvSpPr>
        <p:spPr>
          <a:xfrm>
            <a:off x="858504"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1" name="Content Placeholder 2">
            <a:extLst>
              <a:ext uri="{FF2B5EF4-FFF2-40B4-BE49-F238E27FC236}">
                <a16:creationId xmlns:a16="http://schemas.microsoft.com/office/drawing/2014/main" id="{FBB017E0-F142-4800-9047-CE53C0332E9B}"/>
              </a:ext>
            </a:extLst>
          </p:cNvPr>
          <p:cNvSpPr>
            <a:spLocks noGrp="1"/>
          </p:cNvSpPr>
          <p:nvPr>
            <p:ph sz="quarter" idx="29"/>
          </p:nvPr>
        </p:nvSpPr>
        <p:spPr>
          <a:xfrm>
            <a:off x="858504"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2" name="Content Placeholder 2">
            <a:extLst>
              <a:ext uri="{FF2B5EF4-FFF2-40B4-BE49-F238E27FC236}">
                <a16:creationId xmlns:a16="http://schemas.microsoft.com/office/drawing/2014/main" id="{C0D306F7-8F68-4C5B-991F-182CE9F0E83D}"/>
              </a:ext>
            </a:extLst>
          </p:cNvPr>
          <p:cNvSpPr>
            <a:spLocks noGrp="1"/>
          </p:cNvSpPr>
          <p:nvPr>
            <p:ph sz="quarter" idx="30"/>
          </p:nvPr>
        </p:nvSpPr>
        <p:spPr>
          <a:xfrm>
            <a:off x="4384133"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3" name="Picture Placeholder 3">
            <a:extLst>
              <a:ext uri="{FF2B5EF4-FFF2-40B4-BE49-F238E27FC236}">
                <a16:creationId xmlns:a16="http://schemas.microsoft.com/office/drawing/2014/main" id="{CFA86431-D557-4BC6-92C2-363EC7420752}"/>
              </a:ext>
            </a:extLst>
          </p:cNvPr>
          <p:cNvSpPr>
            <a:spLocks noGrp="1"/>
          </p:cNvSpPr>
          <p:nvPr>
            <p:ph type="pic" sz="quarter" idx="31"/>
          </p:nvPr>
        </p:nvSpPr>
        <p:spPr>
          <a:xfrm>
            <a:off x="5119419"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24" name="Content Placeholder 2">
            <a:extLst>
              <a:ext uri="{FF2B5EF4-FFF2-40B4-BE49-F238E27FC236}">
                <a16:creationId xmlns:a16="http://schemas.microsoft.com/office/drawing/2014/main" id="{C0494473-C758-4528-BEE0-7C5562109D34}"/>
              </a:ext>
            </a:extLst>
          </p:cNvPr>
          <p:cNvSpPr>
            <a:spLocks noGrp="1"/>
          </p:cNvSpPr>
          <p:nvPr>
            <p:ph sz="quarter" idx="32"/>
          </p:nvPr>
        </p:nvSpPr>
        <p:spPr>
          <a:xfrm>
            <a:off x="4384133"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5" name="Content Placeholder 2">
            <a:extLst>
              <a:ext uri="{FF2B5EF4-FFF2-40B4-BE49-F238E27FC236}">
                <a16:creationId xmlns:a16="http://schemas.microsoft.com/office/drawing/2014/main" id="{034DAEDF-D0E8-489A-B67E-F442D709DD41}"/>
              </a:ext>
            </a:extLst>
          </p:cNvPr>
          <p:cNvSpPr>
            <a:spLocks noGrp="1"/>
          </p:cNvSpPr>
          <p:nvPr>
            <p:ph sz="quarter" idx="33"/>
          </p:nvPr>
        </p:nvSpPr>
        <p:spPr>
          <a:xfrm>
            <a:off x="4384133"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6" name="Content Placeholder 2">
            <a:extLst>
              <a:ext uri="{FF2B5EF4-FFF2-40B4-BE49-F238E27FC236}">
                <a16:creationId xmlns:a16="http://schemas.microsoft.com/office/drawing/2014/main" id="{3E1416A8-31F3-4D4A-B997-DB4F8725F71D}"/>
              </a:ext>
            </a:extLst>
          </p:cNvPr>
          <p:cNvSpPr>
            <a:spLocks noGrp="1"/>
          </p:cNvSpPr>
          <p:nvPr>
            <p:ph sz="quarter" idx="34"/>
          </p:nvPr>
        </p:nvSpPr>
        <p:spPr>
          <a:xfrm>
            <a:off x="4384133"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7" name="Content Placeholder 2">
            <a:extLst>
              <a:ext uri="{FF2B5EF4-FFF2-40B4-BE49-F238E27FC236}">
                <a16:creationId xmlns:a16="http://schemas.microsoft.com/office/drawing/2014/main" id="{A25A75C0-1F2C-45F2-9916-E9881F0AD087}"/>
              </a:ext>
            </a:extLst>
          </p:cNvPr>
          <p:cNvSpPr>
            <a:spLocks noGrp="1"/>
          </p:cNvSpPr>
          <p:nvPr>
            <p:ph sz="quarter" idx="35"/>
          </p:nvPr>
        </p:nvSpPr>
        <p:spPr>
          <a:xfrm>
            <a:off x="4384133"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8" name="Content Placeholder 2">
            <a:extLst>
              <a:ext uri="{FF2B5EF4-FFF2-40B4-BE49-F238E27FC236}">
                <a16:creationId xmlns:a16="http://schemas.microsoft.com/office/drawing/2014/main" id="{D8430A71-7147-43FB-8154-1EE1CBAE48FE}"/>
              </a:ext>
            </a:extLst>
          </p:cNvPr>
          <p:cNvSpPr>
            <a:spLocks noGrp="1"/>
          </p:cNvSpPr>
          <p:nvPr>
            <p:ph sz="quarter" idx="36"/>
          </p:nvPr>
        </p:nvSpPr>
        <p:spPr>
          <a:xfrm>
            <a:off x="4384133"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29" name="Content Placeholder 2">
            <a:extLst>
              <a:ext uri="{FF2B5EF4-FFF2-40B4-BE49-F238E27FC236}">
                <a16:creationId xmlns:a16="http://schemas.microsoft.com/office/drawing/2014/main" id="{EEA7A42A-5186-404B-8584-714325E7770E}"/>
              </a:ext>
            </a:extLst>
          </p:cNvPr>
          <p:cNvSpPr>
            <a:spLocks noGrp="1"/>
          </p:cNvSpPr>
          <p:nvPr>
            <p:ph sz="quarter" idx="37"/>
          </p:nvPr>
        </p:nvSpPr>
        <p:spPr>
          <a:xfrm>
            <a:off x="4384133"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0" name="Content Placeholder 2">
            <a:extLst>
              <a:ext uri="{FF2B5EF4-FFF2-40B4-BE49-F238E27FC236}">
                <a16:creationId xmlns:a16="http://schemas.microsoft.com/office/drawing/2014/main" id="{D08E95A1-BCE5-4352-8A86-00EE5F64413A}"/>
              </a:ext>
            </a:extLst>
          </p:cNvPr>
          <p:cNvSpPr>
            <a:spLocks noGrp="1"/>
          </p:cNvSpPr>
          <p:nvPr>
            <p:ph sz="quarter" idx="38"/>
          </p:nvPr>
        </p:nvSpPr>
        <p:spPr>
          <a:xfrm>
            <a:off x="7938042" y="3613408"/>
            <a:ext cx="3430684" cy="291741"/>
          </a:xfrm>
          <a:noFill/>
        </p:spPr>
        <p:txBody>
          <a:bodyPr anchor="ctr" anchorCtr="0">
            <a:normAutofit/>
          </a:bodyPr>
          <a:lstStyle>
            <a:lvl1pPr marL="0" indent="0">
              <a:buNone/>
              <a:defRPr sz="1400" b="1">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1" name="Picture Placeholder 3">
            <a:extLst>
              <a:ext uri="{FF2B5EF4-FFF2-40B4-BE49-F238E27FC236}">
                <a16:creationId xmlns:a16="http://schemas.microsoft.com/office/drawing/2014/main" id="{472D8FF4-CA35-4470-A520-140DC44B6FAD}"/>
              </a:ext>
            </a:extLst>
          </p:cNvPr>
          <p:cNvSpPr>
            <a:spLocks noGrp="1"/>
          </p:cNvSpPr>
          <p:nvPr>
            <p:ph type="pic" sz="quarter" idx="39"/>
          </p:nvPr>
        </p:nvSpPr>
        <p:spPr>
          <a:xfrm>
            <a:off x="8673328" y="1773238"/>
            <a:ext cx="1960114" cy="1727046"/>
          </a:xfrm>
        </p:spPr>
        <p:txBody>
          <a:bodyPr/>
          <a:lstStyle>
            <a:lvl1pPr>
              <a:defRPr>
                <a:solidFill>
                  <a:schemeClr val="tx1"/>
                </a:solidFill>
              </a:defRPr>
            </a:lvl1pPr>
          </a:lstStyle>
          <a:p>
            <a:r>
              <a:rPr lang="en-US" dirty="0"/>
              <a:t>Click icon to add picture</a:t>
            </a:r>
            <a:endParaRPr lang="en-GB" dirty="0"/>
          </a:p>
        </p:txBody>
      </p:sp>
      <p:sp>
        <p:nvSpPr>
          <p:cNvPr id="32" name="Content Placeholder 2">
            <a:extLst>
              <a:ext uri="{FF2B5EF4-FFF2-40B4-BE49-F238E27FC236}">
                <a16:creationId xmlns:a16="http://schemas.microsoft.com/office/drawing/2014/main" id="{52F3C564-C22E-4B38-BB5E-994080622E7B}"/>
              </a:ext>
            </a:extLst>
          </p:cNvPr>
          <p:cNvSpPr>
            <a:spLocks noGrp="1"/>
          </p:cNvSpPr>
          <p:nvPr>
            <p:ph sz="quarter" idx="40"/>
          </p:nvPr>
        </p:nvSpPr>
        <p:spPr>
          <a:xfrm>
            <a:off x="7938042" y="3938128"/>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3" name="Content Placeholder 2">
            <a:extLst>
              <a:ext uri="{FF2B5EF4-FFF2-40B4-BE49-F238E27FC236}">
                <a16:creationId xmlns:a16="http://schemas.microsoft.com/office/drawing/2014/main" id="{AE9B82E5-3B82-4E6F-BD12-BF224B93F591}"/>
              </a:ext>
            </a:extLst>
          </p:cNvPr>
          <p:cNvSpPr>
            <a:spLocks noGrp="1"/>
          </p:cNvSpPr>
          <p:nvPr>
            <p:ph sz="quarter" idx="41"/>
          </p:nvPr>
        </p:nvSpPr>
        <p:spPr>
          <a:xfrm>
            <a:off x="7938042" y="4272779"/>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4" name="Content Placeholder 2">
            <a:extLst>
              <a:ext uri="{FF2B5EF4-FFF2-40B4-BE49-F238E27FC236}">
                <a16:creationId xmlns:a16="http://schemas.microsoft.com/office/drawing/2014/main" id="{AFE0BCE8-7965-4F1B-87B8-F79D85BE17FB}"/>
              </a:ext>
            </a:extLst>
          </p:cNvPr>
          <p:cNvSpPr>
            <a:spLocks noGrp="1"/>
          </p:cNvSpPr>
          <p:nvPr>
            <p:ph sz="quarter" idx="42"/>
          </p:nvPr>
        </p:nvSpPr>
        <p:spPr>
          <a:xfrm>
            <a:off x="7938042" y="4607430"/>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5" name="Content Placeholder 2">
            <a:extLst>
              <a:ext uri="{FF2B5EF4-FFF2-40B4-BE49-F238E27FC236}">
                <a16:creationId xmlns:a16="http://schemas.microsoft.com/office/drawing/2014/main" id="{1D1CCAED-A255-491F-83BD-837E0900691F}"/>
              </a:ext>
            </a:extLst>
          </p:cNvPr>
          <p:cNvSpPr>
            <a:spLocks noGrp="1"/>
          </p:cNvSpPr>
          <p:nvPr>
            <p:ph sz="quarter" idx="43"/>
          </p:nvPr>
        </p:nvSpPr>
        <p:spPr>
          <a:xfrm>
            <a:off x="7938042" y="4942081"/>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6" name="Content Placeholder 2">
            <a:extLst>
              <a:ext uri="{FF2B5EF4-FFF2-40B4-BE49-F238E27FC236}">
                <a16:creationId xmlns:a16="http://schemas.microsoft.com/office/drawing/2014/main" id="{C6F6CA35-D6E1-4B6B-AD36-A5D7A4509676}"/>
              </a:ext>
            </a:extLst>
          </p:cNvPr>
          <p:cNvSpPr>
            <a:spLocks noGrp="1"/>
          </p:cNvSpPr>
          <p:nvPr>
            <p:ph sz="quarter" idx="44"/>
          </p:nvPr>
        </p:nvSpPr>
        <p:spPr>
          <a:xfrm>
            <a:off x="7938042" y="5276732"/>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
        <p:nvSpPr>
          <p:cNvPr id="37" name="Content Placeholder 2">
            <a:extLst>
              <a:ext uri="{FF2B5EF4-FFF2-40B4-BE49-F238E27FC236}">
                <a16:creationId xmlns:a16="http://schemas.microsoft.com/office/drawing/2014/main" id="{7B5A5F4E-9C88-4A05-B7FA-8950B48D4FF8}"/>
              </a:ext>
            </a:extLst>
          </p:cNvPr>
          <p:cNvSpPr>
            <a:spLocks noGrp="1"/>
          </p:cNvSpPr>
          <p:nvPr>
            <p:ph sz="quarter" idx="45"/>
          </p:nvPr>
        </p:nvSpPr>
        <p:spPr>
          <a:xfrm>
            <a:off x="7938042" y="5611385"/>
            <a:ext cx="3430684" cy="311606"/>
          </a:xfrm>
          <a:solidFill>
            <a:schemeClr val="bg1">
              <a:lumMod val="95000"/>
            </a:schemeClr>
          </a:solidFill>
        </p:spPr>
        <p:txBody>
          <a:bodyPr tIns="72000" bIns="72000" anchor="ctr" anchorCtr="0">
            <a:spAutoFit/>
          </a:bodyPr>
          <a:lstStyle>
            <a:lvl1pPr marL="0" indent="0">
              <a:buNone/>
              <a:defRPr sz="1200">
                <a:solidFill>
                  <a:schemeClr val="tx1"/>
                </a:solidFill>
              </a:defRPr>
            </a:lvl1pPr>
            <a:lvl2pPr>
              <a:defRPr sz="1200"/>
            </a:lvl2pPr>
            <a:lvl3pPr>
              <a:defRPr sz="1200"/>
            </a:lvl3pPr>
            <a:lvl4pPr>
              <a:defRPr sz="1200"/>
            </a:lvl4pPr>
            <a:lvl5pPr>
              <a:defRPr sz="1200"/>
            </a:lvl5pPr>
          </a:lstStyle>
          <a:p>
            <a:pPr lvl="0"/>
            <a:r>
              <a:rPr lang="en-US"/>
              <a:t>Click to edit Master text styles</a:t>
            </a:r>
          </a:p>
        </p:txBody>
      </p:sp>
    </p:spTree>
    <p:extLst>
      <p:ext uri="{BB962C8B-B14F-4D97-AF65-F5344CB8AC3E}">
        <p14:creationId xmlns:p14="http://schemas.microsoft.com/office/powerpoint/2010/main" val="11874653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09" userDrawn="1">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1_Team 1">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F6E29076-F9E4-487F-821B-71BC80C27272}"/>
              </a:ext>
            </a:extLst>
          </p:cNvPr>
          <p:cNvSpPr>
            <a:spLocks noGrp="1"/>
          </p:cNvSpPr>
          <p:nvPr>
            <p:ph type="body" sz="quarter" idx="20"/>
          </p:nvPr>
        </p:nvSpPr>
        <p:spPr>
          <a:xfrm>
            <a:off x="575263"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4" name="Picture Placeholder 3">
            <a:extLst>
              <a:ext uri="{FF2B5EF4-FFF2-40B4-BE49-F238E27FC236}">
                <a16:creationId xmlns:a16="http://schemas.microsoft.com/office/drawing/2014/main" id="{B6E38E33-D6DE-4C97-A290-AD1129113C64}"/>
              </a:ext>
            </a:extLst>
          </p:cNvPr>
          <p:cNvSpPr>
            <a:spLocks noGrp="1"/>
          </p:cNvSpPr>
          <p:nvPr>
            <p:ph type="pic" sz="quarter" idx="19"/>
          </p:nvPr>
        </p:nvSpPr>
        <p:spPr>
          <a:xfrm>
            <a:off x="575264"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25" name="Text Placeholder 2">
            <a:extLst>
              <a:ext uri="{FF2B5EF4-FFF2-40B4-BE49-F238E27FC236}">
                <a16:creationId xmlns:a16="http://schemas.microsoft.com/office/drawing/2014/main" id="{3D8A87A0-8121-48E8-A6C5-3A18108B0AA6}"/>
              </a:ext>
            </a:extLst>
          </p:cNvPr>
          <p:cNvSpPr>
            <a:spLocks noGrp="1"/>
          </p:cNvSpPr>
          <p:nvPr>
            <p:ph type="body" sz="quarter" idx="21"/>
          </p:nvPr>
        </p:nvSpPr>
        <p:spPr>
          <a:xfrm>
            <a:off x="3310859"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26" name="Picture Placeholder 3">
            <a:extLst>
              <a:ext uri="{FF2B5EF4-FFF2-40B4-BE49-F238E27FC236}">
                <a16:creationId xmlns:a16="http://schemas.microsoft.com/office/drawing/2014/main" id="{A41295C7-A620-47F7-B072-E3243312F767}"/>
              </a:ext>
            </a:extLst>
          </p:cNvPr>
          <p:cNvSpPr>
            <a:spLocks noGrp="1"/>
          </p:cNvSpPr>
          <p:nvPr>
            <p:ph type="pic" sz="quarter" idx="22"/>
          </p:nvPr>
        </p:nvSpPr>
        <p:spPr>
          <a:xfrm>
            <a:off x="3310860"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38" name="Text Placeholder 2">
            <a:extLst>
              <a:ext uri="{FF2B5EF4-FFF2-40B4-BE49-F238E27FC236}">
                <a16:creationId xmlns:a16="http://schemas.microsoft.com/office/drawing/2014/main" id="{9809BF50-BDE4-49F4-A745-BAC4C536F638}"/>
              </a:ext>
            </a:extLst>
          </p:cNvPr>
          <p:cNvSpPr>
            <a:spLocks noGrp="1"/>
          </p:cNvSpPr>
          <p:nvPr>
            <p:ph type="body" sz="quarter" idx="23"/>
          </p:nvPr>
        </p:nvSpPr>
        <p:spPr>
          <a:xfrm>
            <a:off x="6046455"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39" name="Picture Placeholder 3">
            <a:extLst>
              <a:ext uri="{FF2B5EF4-FFF2-40B4-BE49-F238E27FC236}">
                <a16:creationId xmlns:a16="http://schemas.microsoft.com/office/drawing/2014/main" id="{0A7A6344-C611-4EC9-8145-94F551568811}"/>
              </a:ext>
            </a:extLst>
          </p:cNvPr>
          <p:cNvSpPr>
            <a:spLocks noGrp="1"/>
          </p:cNvSpPr>
          <p:nvPr>
            <p:ph type="pic" sz="quarter" idx="24"/>
          </p:nvPr>
        </p:nvSpPr>
        <p:spPr>
          <a:xfrm>
            <a:off x="6046456"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
        <p:nvSpPr>
          <p:cNvPr id="40" name="Text Placeholder 2">
            <a:extLst>
              <a:ext uri="{FF2B5EF4-FFF2-40B4-BE49-F238E27FC236}">
                <a16:creationId xmlns:a16="http://schemas.microsoft.com/office/drawing/2014/main" id="{0BDCA294-181B-425D-BE5C-9E7F539125F2}"/>
              </a:ext>
            </a:extLst>
          </p:cNvPr>
          <p:cNvSpPr>
            <a:spLocks noGrp="1"/>
          </p:cNvSpPr>
          <p:nvPr>
            <p:ph type="body" sz="quarter" idx="25"/>
          </p:nvPr>
        </p:nvSpPr>
        <p:spPr>
          <a:xfrm>
            <a:off x="8782050" y="4581832"/>
            <a:ext cx="2571749" cy="1042681"/>
          </a:xfrm>
        </p:spPr>
        <p:txBody>
          <a:bodyPr>
            <a:normAutofit/>
          </a:bodyPr>
          <a:lstStyle>
            <a:lvl1pPr marL="0" indent="0" algn="ctr">
              <a:buNone/>
              <a:defRPr sz="1400">
                <a:solidFill>
                  <a:schemeClr val="tx1"/>
                </a:solidFill>
              </a:defRPr>
            </a:lvl1pPr>
            <a:lvl2pPr marL="457200" indent="0" algn="ctr">
              <a:buNone/>
              <a:defRPr sz="1600">
                <a:solidFill>
                  <a:schemeClr val="tx2"/>
                </a:solidFill>
              </a:defRPr>
            </a:lvl2pPr>
            <a:lvl3pPr marL="914400" indent="0" algn="ctr">
              <a:buNone/>
              <a:defRPr sz="1400">
                <a:solidFill>
                  <a:schemeClr val="tx2"/>
                </a:solidFill>
              </a:defRPr>
            </a:lvl3pPr>
            <a:lvl4pPr marL="1371600" indent="0" algn="ctr">
              <a:buNone/>
              <a:defRPr sz="1200">
                <a:solidFill>
                  <a:schemeClr val="tx2"/>
                </a:solidFill>
              </a:defRPr>
            </a:lvl4pPr>
            <a:lvl5pPr marL="1828800" indent="0" algn="ctr">
              <a:buNone/>
              <a:defRPr sz="1200">
                <a:solidFill>
                  <a:schemeClr val="tx2"/>
                </a:solidFill>
              </a:defRPr>
            </a:lvl5pPr>
          </a:lstStyle>
          <a:p>
            <a:pPr lvl="0"/>
            <a:r>
              <a:rPr lang="en-US"/>
              <a:t>Click to edit Master text styles</a:t>
            </a:r>
          </a:p>
        </p:txBody>
      </p:sp>
      <p:sp>
        <p:nvSpPr>
          <p:cNvPr id="41" name="Picture Placeholder 3">
            <a:extLst>
              <a:ext uri="{FF2B5EF4-FFF2-40B4-BE49-F238E27FC236}">
                <a16:creationId xmlns:a16="http://schemas.microsoft.com/office/drawing/2014/main" id="{045EAAAF-1257-4AC4-BDFD-9F7747FF8B8E}"/>
              </a:ext>
            </a:extLst>
          </p:cNvPr>
          <p:cNvSpPr>
            <a:spLocks noGrp="1"/>
          </p:cNvSpPr>
          <p:nvPr>
            <p:ph type="pic" sz="quarter" idx="26"/>
          </p:nvPr>
        </p:nvSpPr>
        <p:spPr>
          <a:xfrm>
            <a:off x="8782051" y="1789415"/>
            <a:ext cx="2571749" cy="2571749"/>
          </a:xfrm>
          <a:solidFill>
            <a:schemeClr val="bg2"/>
          </a:solidFill>
        </p:spPr>
        <p:txBody>
          <a:bodyPr>
            <a:normAutofit/>
          </a:bodyPr>
          <a:lstStyle>
            <a:lvl1pPr>
              <a:defRPr sz="1600">
                <a:solidFill>
                  <a:schemeClr val="tx1"/>
                </a:solidFill>
              </a:defRPr>
            </a:lvl1pPr>
          </a:lstStyle>
          <a:p>
            <a:r>
              <a:rPr lang="en-US" dirty="0"/>
              <a:t>Click icon to add picture</a:t>
            </a:r>
            <a:endParaRPr lang="en-GB" dirty="0"/>
          </a:p>
        </p:txBody>
      </p:sp>
    </p:spTree>
    <p:extLst>
      <p:ext uri="{BB962C8B-B14F-4D97-AF65-F5344CB8AC3E}">
        <p14:creationId xmlns:p14="http://schemas.microsoft.com/office/powerpoint/2010/main" val="77601268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1_Team 2">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2" name="Picture Placeholder 2">
            <a:extLst>
              <a:ext uri="{FF2B5EF4-FFF2-40B4-BE49-F238E27FC236}">
                <a16:creationId xmlns:a16="http://schemas.microsoft.com/office/drawing/2014/main" id="{73024D62-B471-4150-A745-094677B48111}"/>
              </a:ext>
            </a:extLst>
          </p:cNvPr>
          <p:cNvSpPr>
            <a:spLocks noGrp="1"/>
          </p:cNvSpPr>
          <p:nvPr>
            <p:ph type="pic" sz="quarter" idx="27" hasCustomPrompt="1"/>
          </p:nvPr>
        </p:nvSpPr>
        <p:spPr>
          <a:xfrm>
            <a:off x="1272586"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3" name="Picture Placeholder 2">
            <a:extLst>
              <a:ext uri="{FF2B5EF4-FFF2-40B4-BE49-F238E27FC236}">
                <a16:creationId xmlns:a16="http://schemas.microsoft.com/office/drawing/2014/main" id="{11B34630-EE12-41A7-825E-216FB577025C}"/>
              </a:ext>
            </a:extLst>
          </p:cNvPr>
          <p:cNvSpPr>
            <a:spLocks noGrp="1"/>
          </p:cNvSpPr>
          <p:nvPr>
            <p:ph type="pic" sz="quarter" idx="28" hasCustomPrompt="1"/>
          </p:nvPr>
        </p:nvSpPr>
        <p:spPr>
          <a:xfrm>
            <a:off x="3147832"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4" name="Picture Placeholder 2">
            <a:extLst>
              <a:ext uri="{FF2B5EF4-FFF2-40B4-BE49-F238E27FC236}">
                <a16:creationId xmlns:a16="http://schemas.microsoft.com/office/drawing/2014/main" id="{940549A9-86F4-4ACC-9D2E-D04582C24E8C}"/>
              </a:ext>
            </a:extLst>
          </p:cNvPr>
          <p:cNvSpPr>
            <a:spLocks noGrp="1"/>
          </p:cNvSpPr>
          <p:nvPr>
            <p:ph type="pic" sz="quarter" idx="29" hasCustomPrompt="1"/>
          </p:nvPr>
        </p:nvSpPr>
        <p:spPr>
          <a:xfrm>
            <a:off x="5023078"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5" name="Picture Placeholder 2">
            <a:extLst>
              <a:ext uri="{FF2B5EF4-FFF2-40B4-BE49-F238E27FC236}">
                <a16:creationId xmlns:a16="http://schemas.microsoft.com/office/drawing/2014/main" id="{AF29A063-5E2F-45F8-B5F8-910FFDA2F075}"/>
              </a:ext>
            </a:extLst>
          </p:cNvPr>
          <p:cNvSpPr>
            <a:spLocks noGrp="1"/>
          </p:cNvSpPr>
          <p:nvPr>
            <p:ph type="pic" sz="quarter" idx="30" hasCustomPrompt="1"/>
          </p:nvPr>
        </p:nvSpPr>
        <p:spPr>
          <a:xfrm>
            <a:off x="6898324"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6" name="Picture Placeholder 2">
            <a:extLst>
              <a:ext uri="{FF2B5EF4-FFF2-40B4-BE49-F238E27FC236}">
                <a16:creationId xmlns:a16="http://schemas.microsoft.com/office/drawing/2014/main" id="{355F2303-DE4B-4CBE-98EC-321ED5C0F202}"/>
              </a:ext>
            </a:extLst>
          </p:cNvPr>
          <p:cNvSpPr>
            <a:spLocks noGrp="1"/>
          </p:cNvSpPr>
          <p:nvPr>
            <p:ph type="pic" sz="quarter" idx="31" hasCustomPrompt="1"/>
          </p:nvPr>
        </p:nvSpPr>
        <p:spPr>
          <a:xfrm>
            <a:off x="8773570" y="1773238"/>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7" name="Picture Placeholder 2">
            <a:extLst>
              <a:ext uri="{FF2B5EF4-FFF2-40B4-BE49-F238E27FC236}">
                <a16:creationId xmlns:a16="http://schemas.microsoft.com/office/drawing/2014/main" id="{F9A15659-34A6-4BF4-9761-3AF1741D5B06}"/>
              </a:ext>
            </a:extLst>
          </p:cNvPr>
          <p:cNvSpPr>
            <a:spLocks noGrp="1"/>
          </p:cNvSpPr>
          <p:nvPr>
            <p:ph type="pic" sz="quarter" idx="32" hasCustomPrompt="1"/>
          </p:nvPr>
        </p:nvSpPr>
        <p:spPr>
          <a:xfrm>
            <a:off x="334963"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8" name="Picture Placeholder 2">
            <a:extLst>
              <a:ext uri="{FF2B5EF4-FFF2-40B4-BE49-F238E27FC236}">
                <a16:creationId xmlns:a16="http://schemas.microsoft.com/office/drawing/2014/main" id="{D29BD021-EFE6-446F-BF1E-84A76020B5DA}"/>
              </a:ext>
            </a:extLst>
          </p:cNvPr>
          <p:cNvSpPr>
            <a:spLocks noGrp="1"/>
          </p:cNvSpPr>
          <p:nvPr>
            <p:ph type="pic" sz="quarter" idx="33" hasCustomPrompt="1"/>
          </p:nvPr>
        </p:nvSpPr>
        <p:spPr>
          <a:xfrm>
            <a:off x="2210209"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49" name="Picture Placeholder 2">
            <a:extLst>
              <a:ext uri="{FF2B5EF4-FFF2-40B4-BE49-F238E27FC236}">
                <a16:creationId xmlns:a16="http://schemas.microsoft.com/office/drawing/2014/main" id="{8AF3A671-2383-4249-94DA-BF242BE3D2E8}"/>
              </a:ext>
            </a:extLst>
          </p:cNvPr>
          <p:cNvSpPr>
            <a:spLocks noGrp="1"/>
          </p:cNvSpPr>
          <p:nvPr>
            <p:ph type="pic" sz="quarter" idx="34" hasCustomPrompt="1"/>
          </p:nvPr>
        </p:nvSpPr>
        <p:spPr>
          <a:xfrm>
            <a:off x="4085455"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0" name="Picture Placeholder 2">
            <a:extLst>
              <a:ext uri="{FF2B5EF4-FFF2-40B4-BE49-F238E27FC236}">
                <a16:creationId xmlns:a16="http://schemas.microsoft.com/office/drawing/2014/main" id="{0A4223A7-567F-4BE5-B8AB-E770C5A942B9}"/>
              </a:ext>
            </a:extLst>
          </p:cNvPr>
          <p:cNvSpPr>
            <a:spLocks noGrp="1"/>
          </p:cNvSpPr>
          <p:nvPr>
            <p:ph type="pic" sz="quarter" idx="35" hasCustomPrompt="1"/>
          </p:nvPr>
        </p:nvSpPr>
        <p:spPr>
          <a:xfrm>
            <a:off x="5960701"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1" name="Picture Placeholder 2">
            <a:extLst>
              <a:ext uri="{FF2B5EF4-FFF2-40B4-BE49-F238E27FC236}">
                <a16:creationId xmlns:a16="http://schemas.microsoft.com/office/drawing/2014/main" id="{23DA670C-07DC-4FF5-B4AE-C2DB6A973B1D}"/>
              </a:ext>
            </a:extLst>
          </p:cNvPr>
          <p:cNvSpPr>
            <a:spLocks noGrp="1"/>
          </p:cNvSpPr>
          <p:nvPr>
            <p:ph type="pic" sz="quarter" idx="36" hasCustomPrompt="1"/>
          </p:nvPr>
        </p:nvSpPr>
        <p:spPr>
          <a:xfrm>
            <a:off x="7835947"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
        <p:nvSpPr>
          <p:cNvPr id="52" name="Picture Placeholder 2">
            <a:extLst>
              <a:ext uri="{FF2B5EF4-FFF2-40B4-BE49-F238E27FC236}">
                <a16:creationId xmlns:a16="http://schemas.microsoft.com/office/drawing/2014/main" id="{AAB48EFF-5703-496B-BB08-9B8AC9D91EE8}"/>
              </a:ext>
            </a:extLst>
          </p:cNvPr>
          <p:cNvSpPr>
            <a:spLocks noGrp="1"/>
          </p:cNvSpPr>
          <p:nvPr>
            <p:ph type="pic" sz="quarter" idx="37" hasCustomPrompt="1"/>
          </p:nvPr>
        </p:nvSpPr>
        <p:spPr>
          <a:xfrm>
            <a:off x="9711192" y="3675764"/>
            <a:ext cx="1676400" cy="1676400"/>
          </a:xfrm>
          <a:solidFill>
            <a:schemeClr val="accent1">
              <a:lumMod val="20000"/>
              <a:lumOff val="80000"/>
            </a:schemeClr>
          </a:solidFill>
        </p:spPr>
        <p:txBody>
          <a:bodyPr>
            <a:normAutofit/>
          </a:bodyPr>
          <a:lstStyle>
            <a:lvl1pPr marL="0" indent="0">
              <a:buNone/>
              <a:defRPr sz="1400">
                <a:solidFill>
                  <a:schemeClr val="tx1"/>
                </a:solidFill>
              </a:defRPr>
            </a:lvl1pPr>
          </a:lstStyle>
          <a:p>
            <a:r>
              <a:rPr lang="en-ZW" dirty="0"/>
              <a:t>image</a:t>
            </a:r>
            <a:endParaRPr lang="en-US" dirty="0"/>
          </a:p>
        </p:txBody>
      </p:sp>
    </p:spTree>
    <p:extLst>
      <p:ext uri="{BB962C8B-B14F-4D97-AF65-F5344CB8AC3E}">
        <p14:creationId xmlns:p14="http://schemas.microsoft.com/office/powerpoint/2010/main" val="1177144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1_3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876690"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876690"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591258"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876690"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876690"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876690"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0" name="Text Placeholder 8">
            <a:extLst>
              <a:ext uri="{FF2B5EF4-FFF2-40B4-BE49-F238E27FC236}">
                <a16:creationId xmlns:a16="http://schemas.microsoft.com/office/drawing/2014/main" id="{A41A872A-6A1D-4C08-92EA-4723628BD309}"/>
              </a:ext>
            </a:extLst>
          </p:cNvPr>
          <p:cNvSpPr>
            <a:spLocks noGrp="1"/>
          </p:cNvSpPr>
          <p:nvPr>
            <p:ph type="body" sz="quarter" idx="35" hasCustomPrompt="1"/>
          </p:nvPr>
        </p:nvSpPr>
        <p:spPr>
          <a:xfrm>
            <a:off x="4637985"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1" name="Text Placeholder 8">
            <a:extLst>
              <a:ext uri="{FF2B5EF4-FFF2-40B4-BE49-F238E27FC236}">
                <a16:creationId xmlns:a16="http://schemas.microsoft.com/office/drawing/2014/main" id="{4D2DF789-BC62-4CFB-AEA0-22372BA59A4F}"/>
              </a:ext>
            </a:extLst>
          </p:cNvPr>
          <p:cNvSpPr>
            <a:spLocks noGrp="1"/>
          </p:cNvSpPr>
          <p:nvPr>
            <p:ph type="body" sz="quarter" idx="36" hasCustomPrompt="1"/>
          </p:nvPr>
        </p:nvSpPr>
        <p:spPr>
          <a:xfrm>
            <a:off x="4637985"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2" name="Text Placeholder 8">
            <a:extLst>
              <a:ext uri="{FF2B5EF4-FFF2-40B4-BE49-F238E27FC236}">
                <a16:creationId xmlns:a16="http://schemas.microsoft.com/office/drawing/2014/main" id="{D1EB0229-89F6-43C3-B31C-411331A4FE5A}"/>
              </a:ext>
            </a:extLst>
          </p:cNvPr>
          <p:cNvSpPr>
            <a:spLocks noGrp="1"/>
          </p:cNvSpPr>
          <p:nvPr>
            <p:ph type="body" sz="quarter" idx="37" hasCustomPrompt="1"/>
          </p:nvPr>
        </p:nvSpPr>
        <p:spPr>
          <a:xfrm>
            <a:off x="4352553"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3" name="Text Placeholder 8">
            <a:extLst>
              <a:ext uri="{FF2B5EF4-FFF2-40B4-BE49-F238E27FC236}">
                <a16:creationId xmlns:a16="http://schemas.microsoft.com/office/drawing/2014/main" id="{F051EA32-BC66-4326-9A9B-611D0FAD835F}"/>
              </a:ext>
            </a:extLst>
          </p:cNvPr>
          <p:cNvSpPr>
            <a:spLocks noGrp="1"/>
          </p:cNvSpPr>
          <p:nvPr>
            <p:ph type="body" sz="quarter" idx="38" hasCustomPrompt="1"/>
          </p:nvPr>
        </p:nvSpPr>
        <p:spPr>
          <a:xfrm>
            <a:off x="4637985"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4" name="Text Placeholder 8">
            <a:extLst>
              <a:ext uri="{FF2B5EF4-FFF2-40B4-BE49-F238E27FC236}">
                <a16:creationId xmlns:a16="http://schemas.microsoft.com/office/drawing/2014/main" id="{DC0F362C-B41C-4A27-A35F-138D29CE8D37}"/>
              </a:ext>
            </a:extLst>
          </p:cNvPr>
          <p:cNvSpPr>
            <a:spLocks noGrp="1"/>
          </p:cNvSpPr>
          <p:nvPr>
            <p:ph type="body" sz="quarter" idx="39" hasCustomPrompt="1"/>
          </p:nvPr>
        </p:nvSpPr>
        <p:spPr>
          <a:xfrm>
            <a:off x="4637985"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5" name="Text Placeholder 8">
            <a:extLst>
              <a:ext uri="{FF2B5EF4-FFF2-40B4-BE49-F238E27FC236}">
                <a16:creationId xmlns:a16="http://schemas.microsoft.com/office/drawing/2014/main" id="{001A6826-6F6C-498E-957B-19D62DEA4111}"/>
              </a:ext>
            </a:extLst>
          </p:cNvPr>
          <p:cNvSpPr>
            <a:spLocks noGrp="1"/>
          </p:cNvSpPr>
          <p:nvPr>
            <p:ph type="body" sz="quarter" idx="40" hasCustomPrompt="1"/>
          </p:nvPr>
        </p:nvSpPr>
        <p:spPr>
          <a:xfrm>
            <a:off x="4637985"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6" name="Text Placeholder 8">
            <a:extLst>
              <a:ext uri="{FF2B5EF4-FFF2-40B4-BE49-F238E27FC236}">
                <a16:creationId xmlns:a16="http://schemas.microsoft.com/office/drawing/2014/main" id="{EDA09E6C-823E-4402-8AED-3B769478C119}"/>
              </a:ext>
            </a:extLst>
          </p:cNvPr>
          <p:cNvSpPr>
            <a:spLocks noGrp="1"/>
          </p:cNvSpPr>
          <p:nvPr>
            <p:ph type="body" sz="quarter" idx="41" hasCustomPrompt="1"/>
          </p:nvPr>
        </p:nvSpPr>
        <p:spPr>
          <a:xfrm>
            <a:off x="8389853" y="2763628"/>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7" name="Text Placeholder 8">
            <a:extLst>
              <a:ext uri="{FF2B5EF4-FFF2-40B4-BE49-F238E27FC236}">
                <a16:creationId xmlns:a16="http://schemas.microsoft.com/office/drawing/2014/main" id="{62C32E91-D8E9-4BA8-A624-895DE8AA8491}"/>
              </a:ext>
            </a:extLst>
          </p:cNvPr>
          <p:cNvSpPr>
            <a:spLocks noGrp="1"/>
          </p:cNvSpPr>
          <p:nvPr>
            <p:ph type="body" sz="quarter" idx="42" hasCustomPrompt="1"/>
          </p:nvPr>
        </p:nvSpPr>
        <p:spPr>
          <a:xfrm>
            <a:off x="8389853" y="3308026"/>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78" name="Text Placeholder 8">
            <a:extLst>
              <a:ext uri="{FF2B5EF4-FFF2-40B4-BE49-F238E27FC236}">
                <a16:creationId xmlns:a16="http://schemas.microsoft.com/office/drawing/2014/main" id="{F1130669-0109-4E3E-A5C4-482856912438}"/>
              </a:ext>
            </a:extLst>
          </p:cNvPr>
          <p:cNvSpPr>
            <a:spLocks noGrp="1"/>
          </p:cNvSpPr>
          <p:nvPr>
            <p:ph type="body" sz="quarter" idx="43" hasCustomPrompt="1"/>
          </p:nvPr>
        </p:nvSpPr>
        <p:spPr>
          <a:xfrm>
            <a:off x="8104421" y="1849225"/>
            <a:ext cx="3495182" cy="724293"/>
          </a:xfrm>
          <a:prstGeom prst="roundRect">
            <a:avLst>
              <a:gd name="adj" fmla="val 11461"/>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79" name="Text Placeholder 8">
            <a:extLst>
              <a:ext uri="{FF2B5EF4-FFF2-40B4-BE49-F238E27FC236}">
                <a16:creationId xmlns:a16="http://schemas.microsoft.com/office/drawing/2014/main" id="{372F436A-01E7-4BEC-88F1-59F625CF962C}"/>
              </a:ext>
            </a:extLst>
          </p:cNvPr>
          <p:cNvSpPr>
            <a:spLocks noGrp="1"/>
          </p:cNvSpPr>
          <p:nvPr>
            <p:ph type="body" sz="quarter" idx="44" hasCustomPrompt="1"/>
          </p:nvPr>
        </p:nvSpPr>
        <p:spPr>
          <a:xfrm>
            <a:off x="8389853" y="3852424"/>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0" name="Text Placeholder 8">
            <a:extLst>
              <a:ext uri="{FF2B5EF4-FFF2-40B4-BE49-F238E27FC236}">
                <a16:creationId xmlns:a16="http://schemas.microsoft.com/office/drawing/2014/main" id="{99F4ECD3-E7D3-4293-B502-C28E5E9F2A76}"/>
              </a:ext>
            </a:extLst>
          </p:cNvPr>
          <p:cNvSpPr>
            <a:spLocks noGrp="1"/>
          </p:cNvSpPr>
          <p:nvPr>
            <p:ph type="body" sz="quarter" idx="45" hasCustomPrompt="1"/>
          </p:nvPr>
        </p:nvSpPr>
        <p:spPr>
          <a:xfrm>
            <a:off x="8389853" y="4396822"/>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81" name="Text Placeholder 8">
            <a:extLst>
              <a:ext uri="{FF2B5EF4-FFF2-40B4-BE49-F238E27FC236}">
                <a16:creationId xmlns:a16="http://schemas.microsoft.com/office/drawing/2014/main" id="{9AA73148-F0E8-4754-B397-8B4709A608BE}"/>
              </a:ext>
            </a:extLst>
          </p:cNvPr>
          <p:cNvSpPr>
            <a:spLocks noGrp="1"/>
          </p:cNvSpPr>
          <p:nvPr>
            <p:ph type="body" sz="quarter" idx="46" hasCustomPrompt="1"/>
          </p:nvPr>
        </p:nvSpPr>
        <p:spPr>
          <a:xfrm>
            <a:off x="8389853" y="4941221"/>
            <a:ext cx="3209750"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22842777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3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134803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134803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106260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134803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134803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134803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394200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394200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365657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394200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394200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394200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6535982"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6535982"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6250550"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6535982"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6535982"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6535982"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9129957" y="2763628"/>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9129957" y="3308026"/>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8844525" y="1849225"/>
            <a:ext cx="2312196"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9129957" y="3852424"/>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9129957" y="4396822"/>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9129957" y="4941221"/>
            <a:ext cx="2026763"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13577899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4_4 Objectives">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16" name="Title 1">
            <a:extLst>
              <a:ext uri="{FF2B5EF4-FFF2-40B4-BE49-F238E27FC236}">
                <a16:creationId xmlns:a16="http://schemas.microsoft.com/office/drawing/2014/main" id="{CA374119-1D8E-4E59-84A0-B1A0ABF81EE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0" name="Text Placeholder 15">
            <a:extLst>
              <a:ext uri="{FF2B5EF4-FFF2-40B4-BE49-F238E27FC236}">
                <a16:creationId xmlns:a16="http://schemas.microsoft.com/office/drawing/2014/main" id="{85F173DB-13B5-4297-A544-E58487465B5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46" name="Text Placeholder 8">
            <a:extLst>
              <a:ext uri="{FF2B5EF4-FFF2-40B4-BE49-F238E27FC236}">
                <a16:creationId xmlns:a16="http://schemas.microsoft.com/office/drawing/2014/main" id="{D79FCC77-B0AF-4F16-8A7A-7BFFD5FD1D3A}"/>
              </a:ext>
            </a:extLst>
          </p:cNvPr>
          <p:cNvSpPr>
            <a:spLocks noGrp="1"/>
          </p:cNvSpPr>
          <p:nvPr userDrawn="1">
            <p:ph type="body" sz="quarter" idx="25" hasCustomPrompt="1"/>
          </p:nvPr>
        </p:nvSpPr>
        <p:spPr>
          <a:xfrm>
            <a:off x="618748"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8" name="Text Placeholder 8">
            <a:extLst>
              <a:ext uri="{FF2B5EF4-FFF2-40B4-BE49-F238E27FC236}">
                <a16:creationId xmlns:a16="http://schemas.microsoft.com/office/drawing/2014/main" id="{57BD3087-2B9D-43DE-BCC5-E8A6F86DCE77}"/>
              </a:ext>
            </a:extLst>
          </p:cNvPr>
          <p:cNvSpPr>
            <a:spLocks noGrp="1"/>
          </p:cNvSpPr>
          <p:nvPr>
            <p:ph type="body" sz="quarter" idx="30" hasCustomPrompt="1"/>
          </p:nvPr>
        </p:nvSpPr>
        <p:spPr>
          <a:xfrm>
            <a:off x="618748"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9" name="Text Placeholder 8">
            <a:extLst>
              <a:ext uri="{FF2B5EF4-FFF2-40B4-BE49-F238E27FC236}">
                <a16:creationId xmlns:a16="http://schemas.microsoft.com/office/drawing/2014/main" id="{992DC1E7-02F3-4A5E-9B49-81C824BB5C54}"/>
              </a:ext>
            </a:extLst>
          </p:cNvPr>
          <p:cNvSpPr>
            <a:spLocks noGrp="1"/>
          </p:cNvSpPr>
          <p:nvPr>
            <p:ph type="body" sz="quarter" idx="31" hasCustomPrompt="1"/>
          </p:nvPr>
        </p:nvSpPr>
        <p:spPr>
          <a:xfrm>
            <a:off x="345458"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40" name="Text Placeholder 8">
            <a:extLst>
              <a:ext uri="{FF2B5EF4-FFF2-40B4-BE49-F238E27FC236}">
                <a16:creationId xmlns:a16="http://schemas.microsoft.com/office/drawing/2014/main" id="{4FB3919F-51ED-41F5-84B5-A1ABB9B738C7}"/>
              </a:ext>
            </a:extLst>
          </p:cNvPr>
          <p:cNvSpPr>
            <a:spLocks noGrp="1"/>
          </p:cNvSpPr>
          <p:nvPr>
            <p:ph type="body" sz="quarter" idx="32" hasCustomPrompt="1"/>
          </p:nvPr>
        </p:nvSpPr>
        <p:spPr>
          <a:xfrm>
            <a:off x="618748"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41" name="Text Placeholder 8">
            <a:extLst>
              <a:ext uri="{FF2B5EF4-FFF2-40B4-BE49-F238E27FC236}">
                <a16:creationId xmlns:a16="http://schemas.microsoft.com/office/drawing/2014/main" id="{415CF6F6-F379-4109-97EB-B1AA833F26B3}"/>
              </a:ext>
            </a:extLst>
          </p:cNvPr>
          <p:cNvSpPr>
            <a:spLocks noGrp="1"/>
          </p:cNvSpPr>
          <p:nvPr>
            <p:ph type="body" sz="quarter" idx="33" hasCustomPrompt="1"/>
          </p:nvPr>
        </p:nvSpPr>
        <p:spPr>
          <a:xfrm>
            <a:off x="618748"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1" name="Text Placeholder 8">
            <a:extLst>
              <a:ext uri="{FF2B5EF4-FFF2-40B4-BE49-F238E27FC236}">
                <a16:creationId xmlns:a16="http://schemas.microsoft.com/office/drawing/2014/main" id="{1EB75C63-906A-460F-8623-7FE720C14F97}"/>
              </a:ext>
            </a:extLst>
          </p:cNvPr>
          <p:cNvSpPr>
            <a:spLocks noGrp="1"/>
          </p:cNvSpPr>
          <p:nvPr>
            <p:ph type="body" sz="quarter" idx="34" hasCustomPrompt="1"/>
          </p:nvPr>
        </p:nvSpPr>
        <p:spPr>
          <a:xfrm>
            <a:off x="618748"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2" name="Text Placeholder 8">
            <a:extLst>
              <a:ext uri="{FF2B5EF4-FFF2-40B4-BE49-F238E27FC236}">
                <a16:creationId xmlns:a16="http://schemas.microsoft.com/office/drawing/2014/main" id="{0F125C9E-8F1E-4AEA-9212-F9DA22F160C3}"/>
              </a:ext>
            </a:extLst>
          </p:cNvPr>
          <p:cNvSpPr>
            <a:spLocks noGrp="1"/>
          </p:cNvSpPr>
          <p:nvPr>
            <p:ph type="body" sz="quarter" idx="35" hasCustomPrompt="1"/>
          </p:nvPr>
        </p:nvSpPr>
        <p:spPr>
          <a:xfrm>
            <a:off x="294056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3" name="Text Placeholder 8">
            <a:extLst>
              <a:ext uri="{FF2B5EF4-FFF2-40B4-BE49-F238E27FC236}">
                <a16:creationId xmlns:a16="http://schemas.microsoft.com/office/drawing/2014/main" id="{8C014905-6E32-49B1-B029-DC66C5E16B44}"/>
              </a:ext>
            </a:extLst>
          </p:cNvPr>
          <p:cNvSpPr>
            <a:spLocks noGrp="1"/>
          </p:cNvSpPr>
          <p:nvPr>
            <p:ph type="body" sz="quarter" idx="36" hasCustomPrompt="1"/>
          </p:nvPr>
        </p:nvSpPr>
        <p:spPr>
          <a:xfrm>
            <a:off x="294056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4" name="Text Placeholder 8">
            <a:extLst>
              <a:ext uri="{FF2B5EF4-FFF2-40B4-BE49-F238E27FC236}">
                <a16:creationId xmlns:a16="http://schemas.microsoft.com/office/drawing/2014/main" id="{5DF7D154-5DA0-46FB-BF83-1130C6061205}"/>
              </a:ext>
            </a:extLst>
          </p:cNvPr>
          <p:cNvSpPr>
            <a:spLocks noGrp="1"/>
          </p:cNvSpPr>
          <p:nvPr>
            <p:ph type="body" sz="quarter" idx="37" hasCustomPrompt="1"/>
          </p:nvPr>
        </p:nvSpPr>
        <p:spPr>
          <a:xfrm>
            <a:off x="266727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55" name="Text Placeholder 8">
            <a:extLst>
              <a:ext uri="{FF2B5EF4-FFF2-40B4-BE49-F238E27FC236}">
                <a16:creationId xmlns:a16="http://schemas.microsoft.com/office/drawing/2014/main" id="{63D370B0-F5C4-4120-A34C-C3D42970B575}"/>
              </a:ext>
            </a:extLst>
          </p:cNvPr>
          <p:cNvSpPr>
            <a:spLocks noGrp="1"/>
          </p:cNvSpPr>
          <p:nvPr>
            <p:ph type="body" sz="quarter" idx="38" hasCustomPrompt="1"/>
          </p:nvPr>
        </p:nvSpPr>
        <p:spPr>
          <a:xfrm>
            <a:off x="294056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6" name="Text Placeholder 8">
            <a:extLst>
              <a:ext uri="{FF2B5EF4-FFF2-40B4-BE49-F238E27FC236}">
                <a16:creationId xmlns:a16="http://schemas.microsoft.com/office/drawing/2014/main" id="{C9B40FC2-6152-4B43-9F38-5876CA3BFA37}"/>
              </a:ext>
            </a:extLst>
          </p:cNvPr>
          <p:cNvSpPr>
            <a:spLocks noGrp="1"/>
          </p:cNvSpPr>
          <p:nvPr>
            <p:ph type="body" sz="quarter" idx="39" hasCustomPrompt="1"/>
          </p:nvPr>
        </p:nvSpPr>
        <p:spPr>
          <a:xfrm>
            <a:off x="294056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7" name="Text Placeholder 8">
            <a:extLst>
              <a:ext uri="{FF2B5EF4-FFF2-40B4-BE49-F238E27FC236}">
                <a16:creationId xmlns:a16="http://schemas.microsoft.com/office/drawing/2014/main" id="{62FC250B-2D9F-4439-9DE5-28568953FA02}"/>
              </a:ext>
            </a:extLst>
          </p:cNvPr>
          <p:cNvSpPr>
            <a:spLocks noGrp="1"/>
          </p:cNvSpPr>
          <p:nvPr>
            <p:ph type="body" sz="quarter" idx="40" hasCustomPrompt="1"/>
          </p:nvPr>
        </p:nvSpPr>
        <p:spPr>
          <a:xfrm>
            <a:off x="294056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8" name="Text Placeholder 8">
            <a:extLst>
              <a:ext uri="{FF2B5EF4-FFF2-40B4-BE49-F238E27FC236}">
                <a16:creationId xmlns:a16="http://schemas.microsoft.com/office/drawing/2014/main" id="{FE22E975-7F56-433B-955A-AEFD08B16C88}"/>
              </a:ext>
            </a:extLst>
          </p:cNvPr>
          <p:cNvSpPr>
            <a:spLocks noGrp="1"/>
          </p:cNvSpPr>
          <p:nvPr>
            <p:ph type="body" sz="quarter" idx="41" hasCustomPrompt="1"/>
          </p:nvPr>
        </p:nvSpPr>
        <p:spPr>
          <a:xfrm>
            <a:off x="5262374"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59" name="Text Placeholder 8">
            <a:extLst>
              <a:ext uri="{FF2B5EF4-FFF2-40B4-BE49-F238E27FC236}">
                <a16:creationId xmlns:a16="http://schemas.microsoft.com/office/drawing/2014/main" id="{1B1D088D-51CB-423C-B539-7045EF3EA634}"/>
              </a:ext>
            </a:extLst>
          </p:cNvPr>
          <p:cNvSpPr>
            <a:spLocks noGrp="1"/>
          </p:cNvSpPr>
          <p:nvPr>
            <p:ph type="body" sz="quarter" idx="42" hasCustomPrompt="1"/>
          </p:nvPr>
        </p:nvSpPr>
        <p:spPr>
          <a:xfrm>
            <a:off x="5262374"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0" name="Text Placeholder 8">
            <a:extLst>
              <a:ext uri="{FF2B5EF4-FFF2-40B4-BE49-F238E27FC236}">
                <a16:creationId xmlns:a16="http://schemas.microsoft.com/office/drawing/2014/main" id="{CEB4FAC7-1BCA-497A-B05D-87585DF8ADDE}"/>
              </a:ext>
            </a:extLst>
          </p:cNvPr>
          <p:cNvSpPr>
            <a:spLocks noGrp="1"/>
          </p:cNvSpPr>
          <p:nvPr>
            <p:ph type="body" sz="quarter" idx="43" hasCustomPrompt="1"/>
          </p:nvPr>
        </p:nvSpPr>
        <p:spPr>
          <a:xfrm>
            <a:off x="4989084"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1" name="Text Placeholder 8">
            <a:extLst>
              <a:ext uri="{FF2B5EF4-FFF2-40B4-BE49-F238E27FC236}">
                <a16:creationId xmlns:a16="http://schemas.microsoft.com/office/drawing/2014/main" id="{F0DB9DA3-D101-4E7E-B27E-8803C8753067}"/>
              </a:ext>
            </a:extLst>
          </p:cNvPr>
          <p:cNvSpPr>
            <a:spLocks noGrp="1"/>
          </p:cNvSpPr>
          <p:nvPr>
            <p:ph type="body" sz="quarter" idx="44" hasCustomPrompt="1"/>
          </p:nvPr>
        </p:nvSpPr>
        <p:spPr>
          <a:xfrm>
            <a:off x="5262374"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2" name="Text Placeholder 8">
            <a:extLst>
              <a:ext uri="{FF2B5EF4-FFF2-40B4-BE49-F238E27FC236}">
                <a16:creationId xmlns:a16="http://schemas.microsoft.com/office/drawing/2014/main" id="{62A721C1-FD90-413D-BE32-935076D92EC8}"/>
              </a:ext>
            </a:extLst>
          </p:cNvPr>
          <p:cNvSpPr>
            <a:spLocks noGrp="1"/>
          </p:cNvSpPr>
          <p:nvPr>
            <p:ph type="body" sz="quarter" idx="45" hasCustomPrompt="1"/>
          </p:nvPr>
        </p:nvSpPr>
        <p:spPr>
          <a:xfrm>
            <a:off x="5262374"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3" name="Text Placeholder 8">
            <a:extLst>
              <a:ext uri="{FF2B5EF4-FFF2-40B4-BE49-F238E27FC236}">
                <a16:creationId xmlns:a16="http://schemas.microsoft.com/office/drawing/2014/main" id="{5FB380CE-3398-49CF-B983-2BB34A6BCF20}"/>
              </a:ext>
            </a:extLst>
          </p:cNvPr>
          <p:cNvSpPr>
            <a:spLocks noGrp="1"/>
          </p:cNvSpPr>
          <p:nvPr>
            <p:ph type="body" sz="quarter" idx="46" hasCustomPrompt="1"/>
          </p:nvPr>
        </p:nvSpPr>
        <p:spPr>
          <a:xfrm>
            <a:off x="5262374"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4" name="Text Placeholder 8">
            <a:extLst>
              <a:ext uri="{FF2B5EF4-FFF2-40B4-BE49-F238E27FC236}">
                <a16:creationId xmlns:a16="http://schemas.microsoft.com/office/drawing/2014/main" id="{67EB024D-CD92-4442-9E9B-7176FD3E8696}"/>
              </a:ext>
            </a:extLst>
          </p:cNvPr>
          <p:cNvSpPr>
            <a:spLocks noGrp="1"/>
          </p:cNvSpPr>
          <p:nvPr>
            <p:ph type="body" sz="quarter" idx="47" hasCustomPrompt="1"/>
          </p:nvPr>
        </p:nvSpPr>
        <p:spPr>
          <a:xfrm>
            <a:off x="7584187"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5" name="Text Placeholder 8">
            <a:extLst>
              <a:ext uri="{FF2B5EF4-FFF2-40B4-BE49-F238E27FC236}">
                <a16:creationId xmlns:a16="http://schemas.microsoft.com/office/drawing/2014/main" id="{303A2B01-1ACF-476E-A3C1-817231CA1B56}"/>
              </a:ext>
            </a:extLst>
          </p:cNvPr>
          <p:cNvSpPr>
            <a:spLocks noGrp="1"/>
          </p:cNvSpPr>
          <p:nvPr>
            <p:ph type="body" sz="quarter" idx="48" hasCustomPrompt="1"/>
          </p:nvPr>
        </p:nvSpPr>
        <p:spPr>
          <a:xfrm>
            <a:off x="7584187"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6" name="Text Placeholder 8">
            <a:extLst>
              <a:ext uri="{FF2B5EF4-FFF2-40B4-BE49-F238E27FC236}">
                <a16:creationId xmlns:a16="http://schemas.microsoft.com/office/drawing/2014/main" id="{56CBF29C-4A3C-45AB-A9B6-B75D4B7B96A5}"/>
              </a:ext>
            </a:extLst>
          </p:cNvPr>
          <p:cNvSpPr>
            <a:spLocks noGrp="1"/>
          </p:cNvSpPr>
          <p:nvPr>
            <p:ph type="body" sz="quarter" idx="49" hasCustomPrompt="1"/>
          </p:nvPr>
        </p:nvSpPr>
        <p:spPr>
          <a:xfrm>
            <a:off x="7310897"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67" name="Text Placeholder 8">
            <a:extLst>
              <a:ext uri="{FF2B5EF4-FFF2-40B4-BE49-F238E27FC236}">
                <a16:creationId xmlns:a16="http://schemas.microsoft.com/office/drawing/2014/main" id="{7B15A0F6-40BC-446C-A67F-9053BF859349}"/>
              </a:ext>
            </a:extLst>
          </p:cNvPr>
          <p:cNvSpPr>
            <a:spLocks noGrp="1"/>
          </p:cNvSpPr>
          <p:nvPr>
            <p:ph type="body" sz="quarter" idx="50" hasCustomPrompt="1"/>
          </p:nvPr>
        </p:nvSpPr>
        <p:spPr>
          <a:xfrm>
            <a:off x="7584187"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8" name="Text Placeholder 8">
            <a:extLst>
              <a:ext uri="{FF2B5EF4-FFF2-40B4-BE49-F238E27FC236}">
                <a16:creationId xmlns:a16="http://schemas.microsoft.com/office/drawing/2014/main" id="{56BBFFB0-31A5-448D-8AB9-3B5C35F5A138}"/>
              </a:ext>
            </a:extLst>
          </p:cNvPr>
          <p:cNvSpPr>
            <a:spLocks noGrp="1"/>
          </p:cNvSpPr>
          <p:nvPr>
            <p:ph type="body" sz="quarter" idx="51" hasCustomPrompt="1"/>
          </p:nvPr>
        </p:nvSpPr>
        <p:spPr>
          <a:xfrm>
            <a:off x="7584187"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69" name="Text Placeholder 8">
            <a:extLst>
              <a:ext uri="{FF2B5EF4-FFF2-40B4-BE49-F238E27FC236}">
                <a16:creationId xmlns:a16="http://schemas.microsoft.com/office/drawing/2014/main" id="{38655B6D-3576-4702-A4B6-31176E224A2F}"/>
              </a:ext>
            </a:extLst>
          </p:cNvPr>
          <p:cNvSpPr>
            <a:spLocks noGrp="1"/>
          </p:cNvSpPr>
          <p:nvPr>
            <p:ph type="body" sz="quarter" idx="52" hasCustomPrompt="1"/>
          </p:nvPr>
        </p:nvSpPr>
        <p:spPr>
          <a:xfrm>
            <a:off x="7584187"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0" name="Text Placeholder 8">
            <a:extLst>
              <a:ext uri="{FF2B5EF4-FFF2-40B4-BE49-F238E27FC236}">
                <a16:creationId xmlns:a16="http://schemas.microsoft.com/office/drawing/2014/main" id="{80AC20E9-2630-4957-8CB1-54AA62DA38E5}"/>
              </a:ext>
            </a:extLst>
          </p:cNvPr>
          <p:cNvSpPr>
            <a:spLocks noGrp="1"/>
          </p:cNvSpPr>
          <p:nvPr>
            <p:ph type="body" sz="quarter" idx="53" hasCustomPrompt="1"/>
          </p:nvPr>
        </p:nvSpPr>
        <p:spPr>
          <a:xfrm>
            <a:off x="9930521" y="2763628"/>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1" name="Text Placeholder 8">
            <a:extLst>
              <a:ext uri="{FF2B5EF4-FFF2-40B4-BE49-F238E27FC236}">
                <a16:creationId xmlns:a16="http://schemas.microsoft.com/office/drawing/2014/main" id="{B16395D1-AC3C-40EF-A985-C449ACB4B8FD}"/>
              </a:ext>
            </a:extLst>
          </p:cNvPr>
          <p:cNvSpPr>
            <a:spLocks noGrp="1"/>
          </p:cNvSpPr>
          <p:nvPr>
            <p:ph type="body" sz="quarter" idx="54" hasCustomPrompt="1"/>
          </p:nvPr>
        </p:nvSpPr>
        <p:spPr>
          <a:xfrm>
            <a:off x="9930521" y="3308026"/>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2" name="Text Placeholder 8">
            <a:extLst>
              <a:ext uri="{FF2B5EF4-FFF2-40B4-BE49-F238E27FC236}">
                <a16:creationId xmlns:a16="http://schemas.microsoft.com/office/drawing/2014/main" id="{72A4F081-2F59-49A8-8F4E-F4CDD13EC4E8}"/>
              </a:ext>
            </a:extLst>
          </p:cNvPr>
          <p:cNvSpPr>
            <a:spLocks noGrp="1"/>
          </p:cNvSpPr>
          <p:nvPr>
            <p:ph type="body" sz="quarter" idx="55" hasCustomPrompt="1"/>
          </p:nvPr>
        </p:nvSpPr>
        <p:spPr>
          <a:xfrm>
            <a:off x="9657231" y="1849225"/>
            <a:ext cx="2213831" cy="724293"/>
          </a:xfrm>
          <a:prstGeom prst="roundRect">
            <a:avLst/>
          </a:prstGeom>
          <a:ln>
            <a:solidFill>
              <a:schemeClr val="accent2"/>
            </a:solidFill>
          </a:ln>
        </p:spPr>
        <p:txBody>
          <a:bodyPr anchor="ctr" anchorCtr="0">
            <a:normAutofit/>
          </a:bodyPr>
          <a:lstStyle>
            <a:lvl1pPr marL="0" indent="0" algn="ctr">
              <a:buNone/>
              <a:defRPr sz="3000">
                <a:solidFill>
                  <a:schemeClr val="tx1"/>
                </a:solidFill>
              </a:defRPr>
            </a:lvl1pPr>
          </a:lstStyle>
          <a:p>
            <a:pPr lvl="0"/>
            <a:r>
              <a:rPr lang="en-US" dirty="0"/>
              <a:t>Objective</a:t>
            </a:r>
          </a:p>
        </p:txBody>
      </p:sp>
      <p:sp>
        <p:nvSpPr>
          <p:cNvPr id="33" name="Text Placeholder 8">
            <a:extLst>
              <a:ext uri="{FF2B5EF4-FFF2-40B4-BE49-F238E27FC236}">
                <a16:creationId xmlns:a16="http://schemas.microsoft.com/office/drawing/2014/main" id="{0839627E-CB4B-4D36-9812-475B1E9B9571}"/>
              </a:ext>
            </a:extLst>
          </p:cNvPr>
          <p:cNvSpPr>
            <a:spLocks noGrp="1"/>
          </p:cNvSpPr>
          <p:nvPr>
            <p:ph type="body" sz="quarter" idx="56" hasCustomPrompt="1"/>
          </p:nvPr>
        </p:nvSpPr>
        <p:spPr>
          <a:xfrm>
            <a:off x="9930521" y="3852424"/>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4" name="Text Placeholder 8">
            <a:extLst>
              <a:ext uri="{FF2B5EF4-FFF2-40B4-BE49-F238E27FC236}">
                <a16:creationId xmlns:a16="http://schemas.microsoft.com/office/drawing/2014/main" id="{BB4F870B-C7F7-45E0-B77E-55532957AE1F}"/>
              </a:ext>
            </a:extLst>
          </p:cNvPr>
          <p:cNvSpPr>
            <a:spLocks noGrp="1"/>
          </p:cNvSpPr>
          <p:nvPr>
            <p:ph type="body" sz="quarter" idx="57" hasCustomPrompt="1"/>
          </p:nvPr>
        </p:nvSpPr>
        <p:spPr>
          <a:xfrm>
            <a:off x="9930521" y="4396822"/>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
        <p:nvSpPr>
          <p:cNvPr id="35" name="Text Placeholder 8">
            <a:extLst>
              <a:ext uri="{FF2B5EF4-FFF2-40B4-BE49-F238E27FC236}">
                <a16:creationId xmlns:a16="http://schemas.microsoft.com/office/drawing/2014/main" id="{2BDA3741-4679-4220-9ADD-24C50B4D4C70}"/>
              </a:ext>
            </a:extLst>
          </p:cNvPr>
          <p:cNvSpPr>
            <a:spLocks noGrp="1"/>
          </p:cNvSpPr>
          <p:nvPr>
            <p:ph type="body" sz="quarter" idx="58" hasCustomPrompt="1"/>
          </p:nvPr>
        </p:nvSpPr>
        <p:spPr>
          <a:xfrm>
            <a:off x="9930521" y="4941221"/>
            <a:ext cx="1940541" cy="430212"/>
          </a:xfrm>
          <a:prstGeom prst="roundRect">
            <a:avLst/>
          </a:prstGeom>
          <a:ln>
            <a:solidFill>
              <a:schemeClr val="accent2"/>
            </a:solidFill>
          </a:ln>
        </p:spPr>
        <p:txBody>
          <a:bodyPr anchor="ctr" anchorCtr="0">
            <a:normAutofit/>
          </a:bodyPr>
          <a:lstStyle>
            <a:lvl1pPr marL="0" indent="0" algn="ctr">
              <a:buNone/>
              <a:defRPr sz="1400">
                <a:solidFill>
                  <a:schemeClr val="tx1"/>
                </a:solidFill>
              </a:defRPr>
            </a:lvl1pPr>
          </a:lstStyle>
          <a:p>
            <a:pPr lvl="0"/>
            <a:r>
              <a:rPr lang="en-US" dirty="0"/>
              <a:t>Sub point</a:t>
            </a:r>
          </a:p>
        </p:txBody>
      </p:sp>
    </p:spTree>
    <p:extLst>
      <p:ext uri="{BB962C8B-B14F-4D97-AF65-F5344CB8AC3E}">
        <p14:creationId xmlns:p14="http://schemas.microsoft.com/office/powerpoint/2010/main" val="2752409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1_Technical Appendix">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7" name="Shape 1164">
            <a:extLst>
              <a:ext uri="{FF2B5EF4-FFF2-40B4-BE49-F238E27FC236}">
                <a16:creationId xmlns:a16="http://schemas.microsoft.com/office/drawing/2014/main" id="{EDD0DAFE-FA9B-4FD6-A68F-6DC1768FD838}"/>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7" name="Title 1">
            <a:extLst>
              <a:ext uri="{FF2B5EF4-FFF2-40B4-BE49-F238E27FC236}">
                <a16:creationId xmlns:a16="http://schemas.microsoft.com/office/drawing/2014/main" id="{4FA640F1-DB6F-4748-BCA7-BD5CF821447C}"/>
              </a:ext>
            </a:extLst>
          </p:cNvPr>
          <p:cNvSpPr>
            <a:spLocks noGrp="1"/>
          </p:cNvSpPr>
          <p:nvPr>
            <p:ph type="title"/>
          </p:nvPr>
        </p:nvSpPr>
        <p:spPr>
          <a:xfrm>
            <a:off x="334963" y="828475"/>
            <a:ext cx="11053761"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8" name="Text Placeholder 15">
            <a:extLst>
              <a:ext uri="{FF2B5EF4-FFF2-40B4-BE49-F238E27FC236}">
                <a16:creationId xmlns:a16="http://schemas.microsoft.com/office/drawing/2014/main" id="{1C1424D3-AAB0-4D9B-8CD3-528D2238AF45}"/>
              </a:ext>
            </a:extLst>
          </p:cNvPr>
          <p:cNvSpPr>
            <a:spLocks noGrp="1"/>
          </p:cNvSpPr>
          <p:nvPr>
            <p:ph type="body" sz="quarter" idx="11" hasCustomPrompt="1"/>
          </p:nvPr>
        </p:nvSpPr>
        <p:spPr>
          <a:xfrm>
            <a:off x="334963" y="180789"/>
            <a:ext cx="11053779"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1" name="Text Placeholder 20">
            <a:extLst>
              <a:ext uri="{FF2B5EF4-FFF2-40B4-BE49-F238E27FC236}">
                <a16:creationId xmlns:a16="http://schemas.microsoft.com/office/drawing/2014/main" id="{DE48DAB3-EA5E-406A-A36C-E9D17D543B01}"/>
              </a:ext>
            </a:extLst>
          </p:cNvPr>
          <p:cNvSpPr>
            <a:spLocks noGrp="1"/>
          </p:cNvSpPr>
          <p:nvPr>
            <p:ph type="body" sz="quarter" idx="18"/>
          </p:nvPr>
        </p:nvSpPr>
        <p:spPr>
          <a:xfrm>
            <a:off x="334962" y="1773238"/>
            <a:ext cx="11053761" cy="4140200"/>
          </a:xfrm>
        </p:spPr>
        <p:txBody>
          <a:bodyPr>
            <a:normAutofit/>
          </a:bodyPr>
          <a:lstStyle>
            <a:lvl1pPr marL="0" indent="0">
              <a:spcBef>
                <a:spcPts val="800"/>
              </a:spcBef>
              <a:buNone/>
              <a:defRPr sz="1200">
                <a:solidFill>
                  <a:schemeClr val="tx1"/>
                </a:solidFill>
              </a:defRPr>
            </a:lvl1pPr>
            <a:lvl2pPr marL="179388" indent="-179388">
              <a:spcBef>
                <a:spcPts val="0"/>
              </a:spcBef>
              <a:spcAft>
                <a:spcPts val="600"/>
              </a:spcAft>
              <a:buFont typeface="Arial" panose="020B0604020202020204" pitchFamily="34" charset="0"/>
              <a:buChar char="•"/>
              <a:defRPr sz="1200">
                <a:solidFill>
                  <a:schemeClr val="tx1"/>
                </a:solidFill>
              </a:defRPr>
            </a:lvl2pPr>
            <a:lvl3pPr marL="358775" indent="-179388">
              <a:spcBef>
                <a:spcPts val="0"/>
              </a:spcBef>
              <a:spcAft>
                <a:spcPts val="600"/>
              </a:spcAft>
              <a:defRPr sz="1200">
                <a:solidFill>
                  <a:schemeClr val="tx1"/>
                </a:solidFill>
              </a:defRPr>
            </a:lvl3pPr>
            <a:lvl4pPr marL="358775" indent="-179388">
              <a:defRPr sz="1200"/>
            </a:lvl4pPr>
            <a:lvl5pPr marL="358775" indent="-179388">
              <a:defRPr sz="1200"/>
            </a:lvl5pPr>
          </a:lstStyle>
          <a:p>
            <a:pPr lvl="0"/>
            <a:r>
              <a:rPr lang="en-US"/>
              <a:t>Click to edit Master text styles</a:t>
            </a:r>
          </a:p>
          <a:p>
            <a:pPr lvl="1"/>
            <a:r>
              <a:rPr lang="en-US"/>
              <a:t>Second level</a:t>
            </a:r>
          </a:p>
          <a:p>
            <a:pPr lvl="2"/>
            <a:r>
              <a:rPr lang="en-US"/>
              <a:t>Third level</a:t>
            </a:r>
          </a:p>
        </p:txBody>
      </p:sp>
    </p:spTree>
    <p:extLst>
      <p:ext uri="{BB962C8B-B14F-4D97-AF65-F5344CB8AC3E}">
        <p14:creationId xmlns:p14="http://schemas.microsoft.com/office/powerpoint/2010/main" val="13948768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pos="3840">
          <p15:clr>
            <a:srgbClr val="FBAE40"/>
          </p15:clr>
        </p15:guide>
      </p15:sldGuideLst>
    </p:ext>
  </p:extLst>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1_Thank You">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p:txBody>
          <a:bodyPr/>
          <a:lstStyle>
            <a:lvl1pPr>
              <a:defRPr>
                <a:solidFill>
                  <a:schemeClr val="tx1"/>
                </a:solidFill>
              </a:defRPr>
            </a:lvl1pPr>
          </a:lstStyle>
          <a:p>
            <a:fld id="{3CF2D5F0-42C9-44CC-9D46-F1CEB28D430F}" type="slidenum">
              <a:rPr lang="en-GB" smtClean="0"/>
              <a:pPr/>
              <a:t>‹#›</a:t>
            </a:fld>
            <a:endParaRPr lang="en-GB" dirty="0"/>
          </a:p>
        </p:txBody>
      </p:sp>
      <p:sp>
        <p:nvSpPr>
          <p:cNvPr id="10" name="Text Placeholder 15">
            <a:extLst>
              <a:ext uri="{FF2B5EF4-FFF2-40B4-BE49-F238E27FC236}">
                <a16:creationId xmlns:a16="http://schemas.microsoft.com/office/drawing/2014/main" id="{92D1609D-7758-40DF-80EF-992AD510CACA}"/>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Thank</a:t>
            </a:r>
          </a:p>
        </p:txBody>
      </p:sp>
      <p:sp>
        <p:nvSpPr>
          <p:cNvPr id="13" name="Title 1">
            <a:extLst>
              <a:ext uri="{FF2B5EF4-FFF2-40B4-BE49-F238E27FC236}">
                <a16:creationId xmlns:a16="http://schemas.microsoft.com/office/drawing/2014/main" id="{A3FB55F1-292B-4A81-B7F8-A65CD2FCD443}"/>
              </a:ext>
            </a:extLst>
          </p:cNvPr>
          <p:cNvSpPr>
            <a:spLocks noGrp="1"/>
          </p:cNvSpPr>
          <p:nvPr>
            <p:ph type="title" hasCustomPrompt="1"/>
          </p:nvPr>
        </p:nvSpPr>
        <p:spPr>
          <a:xfrm>
            <a:off x="334963" y="828475"/>
            <a:ext cx="4356083" cy="653022"/>
          </a:xfrm>
        </p:spPr>
        <p:txBody>
          <a:bodyPr lIns="72000" tIns="0" bIns="0"/>
          <a:lstStyle>
            <a:lvl1pPr>
              <a:defRPr>
                <a:solidFill>
                  <a:schemeClr val="tx1"/>
                </a:solidFill>
              </a:defRPr>
            </a:lvl1pPr>
          </a:lstStyle>
          <a:p>
            <a:r>
              <a:rPr lang="en-US" dirty="0"/>
              <a:t>You</a:t>
            </a:r>
            <a:endParaRPr lang="en-GB" dirty="0"/>
          </a:p>
        </p:txBody>
      </p:sp>
      <p:sp>
        <p:nvSpPr>
          <p:cNvPr id="14" name="Shape 1164">
            <a:extLst>
              <a:ext uri="{FF2B5EF4-FFF2-40B4-BE49-F238E27FC236}">
                <a16:creationId xmlns:a16="http://schemas.microsoft.com/office/drawing/2014/main" id="{C8D4B34F-2F5D-4FD1-94FF-74F08A0F7E3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9" name="Text Placeholder 8">
            <a:extLst>
              <a:ext uri="{FF2B5EF4-FFF2-40B4-BE49-F238E27FC236}">
                <a16:creationId xmlns:a16="http://schemas.microsoft.com/office/drawing/2014/main" id="{C88A7A83-EB77-4F82-AD76-7A4AB0CE8965}"/>
              </a:ext>
            </a:extLst>
          </p:cNvPr>
          <p:cNvSpPr>
            <a:spLocks noGrp="1"/>
          </p:cNvSpPr>
          <p:nvPr>
            <p:ph type="body" sz="quarter" idx="31" hasCustomPrompt="1"/>
          </p:nvPr>
        </p:nvSpPr>
        <p:spPr>
          <a:xfrm>
            <a:off x="334963" y="1849225"/>
            <a:ext cx="4608512" cy="724293"/>
          </a:xfrm>
          <a:prstGeom prst="roundRect">
            <a:avLst>
              <a:gd name="adj" fmla="val 0"/>
            </a:avLst>
          </a:prstGeom>
          <a:ln>
            <a:noFill/>
          </a:ln>
        </p:spPr>
        <p:txBody>
          <a:bodyPr lIns="0" anchor="ctr" anchorCtr="0">
            <a:noAutofit/>
          </a:bodyPr>
          <a:lstStyle>
            <a:lvl1pPr marL="0" indent="0" algn="l">
              <a:buNone/>
              <a:defRPr sz="3000">
                <a:solidFill>
                  <a:schemeClr val="tx1"/>
                </a:solidFill>
              </a:defRPr>
            </a:lvl1pPr>
          </a:lstStyle>
          <a:p>
            <a:pPr lvl="0"/>
            <a:r>
              <a:rPr lang="en-US" dirty="0"/>
              <a:t>Contact</a:t>
            </a:r>
          </a:p>
        </p:txBody>
      </p:sp>
      <p:sp>
        <p:nvSpPr>
          <p:cNvPr id="11" name="Text Placeholder 8">
            <a:extLst>
              <a:ext uri="{FF2B5EF4-FFF2-40B4-BE49-F238E27FC236}">
                <a16:creationId xmlns:a16="http://schemas.microsoft.com/office/drawing/2014/main" id="{D0D41DF7-0259-46E9-89E9-C0C9B63AFEB3}"/>
              </a:ext>
            </a:extLst>
          </p:cNvPr>
          <p:cNvSpPr>
            <a:spLocks noGrp="1"/>
          </p:cNvSpPr>
          <p:nvPr>
            <p:ph type="body" sz="quarter" idx="32" hasCustomPrompt="1"/>
          </p:nvPr>
        </p:nvSpPr>
        <p:spPr>
          <a:xfrm>
            <a:off x="334963" y="2857894"/>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2" name="Text Placeholder 8">
            <a:extLst>
              <a:ext uri="{FF2B5EF4-FFF2-40B4-BE49-F238E27FC236}">
                <a16:creationId xmlns:a16="http://schemas.microsoft.com/office/drawing/2014/main" id="{F85406AD-D908-4D9A-BA0A-6061D23C9E08}"/>
              </a:ext>
            </a:extLst>
          </p:cNvPr>
          <p:cNvSpPr>
            <a:spLocks noGrp="1"/>
          </p:cNvSpPr>
          <p:nvPr>
            <p:ph type="body" sz="quarter" idx="33" hasCustomPrompt="1"/>
          </p:nvPr>
        </p:nvSpPr>
        <p:spPr>
          <a:xfrm>
            <a:off x="334963" y="3187832"/>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17" name="Text Placeholder 8">
            <a:extLst>
              <a:ext uri="{FF2B5EF4-FFF2-40B4-BE49-F238E27FC236}">
                <a16:creationId xmlns:a16="http://schemas.microsoft.com/office/drawing/2014/main" id="{78BD595C-E605-4EF1-944D-F917626BED0F}"/>
              </a:ext>
            </a:extLst>
          </p:cNvPr>
          <p:cNvSpPr>
            <a:spLocks noGrp="1"/>
          </p:cNvSpPr>
          <p:nvPr>
            <p:ph type="body" sz="quarter" idx="34" hasCustomPrompt="1"/>
          </p:nvPr>
        </p:nvSpPr>
        <p:spPr>
          <a:xfrm>
            <a:off x="334963" y="3979685"/>
            <a:ext cx="4608512" cy="290660"/>
          </a:xfrm>
          <a:prstGeom prst="roundRect">
            <a:avLst>
              <a:gd name="adj" fmla="val 0"/>
            </a:avLst>
          </a:prstGeom>
          <a:ln>
            <a:noFill/>
          </a:ln>
        </p:spPr>
        <p:txBody>
          <a:bodyPr lIns="0" anchor="ctr" anchorCtr="0">
            <a:noAutofit/>
          </a:bodyPr>
          <a:lstStyle>
            <a:lvl1pPr marL="0" indent="0" algn="l">
              <a:buNone/>
              <a:defRPr sz="1800" b="1">
                <a:solidFill>
                  <a:schemeClr val="tx1"/>
                </a:solidFill>
              </a:defRPr>
            </a:lvl1pPr>
          </a:lstStyle>
          <a:p>
            <a:pPr lvl="0"/>
            <a:r>
              <a:rPr lang="en-US" dirty="0"/>
              <a:t>Contact name</a:t>
            </a:r>
          </a:p>
        </p:txBody>
      </p:sp>
      <p:sp>
        <p:nvSpPr>
          <p:cNvPr id="18" name="Text Placeholder 8">
            <a:extLst>
              <a:ext uri="{FF2B5EF4-FFF2-40B4-BE49-F238E27FC236}">
                <a16:creationId xmlns:a16="http://schemas.microsoft.com/office/drawing/2014/main" id="{5DEE3D86-E1F8-487A-BB50-436D0D1A30B0}"/>
              </a:ext>
            </a:extLst>
          </p:cNvPr>
          <p:cNvSpPr>
            <a:spLocks noGrp="1"/>
          </p:cNvSpPr>
          <p:nvPr>
            <p:ph type="body" sz="quarter" idx="35" hasCustomPrompt="1"/>
          </p:nvPr>
        </p:nvSpPr>
        <p:spPr>
          <a:xfrm>
            <a:off x="334963" y="4309623"/>
            <a:ext cx="4608512" cy="290660"/>
          </a:xfrm>
          <a:prstGeom prst="roundRect">
            <a:avLst>
              <a:gd name="adj" fmla="val 0"/>
            </a:avLst>
          </a:prstGeom>
          <a:ln>
            <a:noFill/>
          </a:ln>
        </p:spPr>
        <p:txBody>
          <a:bodyPr lIns="0" anchor="ctr" anchorCtr="0">
            <a:noAutofit/>
          </a:bodyPr>
          <a:lstStyle>
            <a:lvl1pPr marL="0" indent="0" algn="l">
              <a:buNone/>
              <a:defRPr sz="1600">
                <a:solidFill>
                  <a:schemeClr val="tx1"/>
                </a:solidFill>
              </a:defRPr>
            </a:lvl1pPr>
          </a:lstStyle>
          <a:p>
            <a:pPr lvl="0"/>
            <a:r>
              <a:rPr lang="en-US" dirty="0"/>
              <a:t>Contact email</a:t>
            </a:r>
          </a:p>
        </p:txBody>
      </p:sp>
      <p:sp>
        <p:nvSpPr>
          <p:cNvPr id="2" name="Rectangle 1">
            <a:extLst>
              <a:ext uri="{FF2B5EF4-FFF2-40B4-BE49-F238E27FC236}">
                <a16:creationId xmlns:a16="http://schemas.microsoft.com/office/drawing/2014/main" id="{3B15FBC7-328D-45ED-BCC7-40C2F6C590B0}"/>
              </a:ext>
            </a:extLst>
          </p:cNvPr>
          <p:cNvSpPr/>
          <p:nvPr userDrawn="1"/>
        </p:nvSpPr>
        <p:spPr>
          <a:xfrm>
            <a:off x="5461950" y="2829613"/>
            <a:ext cx="5926775" cy="1877437"/>
          </a:xfrm>
          <a:prstGeom prst="rect">
            <a:avLst/>
          </a:prstGeom>
        </p:spPr>
        <p:txBody>
          <a:bodyPr wrap="square" lIns="0">
            <a:spAutoFit/>
          </a:bodyPr>
          <a:lstStyle/>
          <a:p>
            <a:r>
              <a:rPr lang="en-GB" sz="1600" b="1" dirty="0">
                <a:solidFill>
                  <a:schemeClr val="tx1"/>
                </a:solidFill>
                <a:latin typeface="Calibri" panose="020F0502020204030204" pitchFamily="34" charset="0"/>
              </a:rPr>
              <a:t>Progressive Partnership </a:t>
            </a:r>
            <a:br>
              <a:rPr lang="en-GB" sz="1600" b="1"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Q Court, 3 Quality Street </a:t>
            </a:r>
            <a:br>
              <a:rPr lang="en-GB" sz="16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Edinburgh, </a:t>
            </a:r>
            <a:br>
              <a:rPr lang="en-GB" sz="16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EH4 5BP </a:t>
            </a:r>
          </a:p>
          <a:p>
            <a:br>
              <a:rPr lang="en-GB" sz="1000" dirty="0">
                <a:solidFill>
                  <a:schemeClr val="tx1"/>
                </a:solidFill>
                <a:latin typeface="Calibri" panose="020F0502020204030204" pitchFamily="34" charset="0"/>
              </a:rPr>
            </a:br>
            <a:r>
              <a:rPr lang="en-GB" sz="1600" dirty="0">
                <a:solidFill>
                  <a:schemeClr val="tx1"/>
                </a:solidFill>
                <a:latin typeface="Calibri" panose="020F0502020204030204" pitchFamily="34" charset="0"/>
              </a:rPr>
              <a:t>0131 316 1900 </a:t>
            </a:r>
          </a:p>
          <a:p>
            <a:endParaRPr lang="en-GB" sz="1000" dirty="0">
              <a:solidFill>
                <a:schemeClr val="tx1"/>
              </a:solidFill>
              <a:latin typeface="Calibri" panose="020F0502020204030204" pitchFamily="34" charset="0"/>
            </a:endParaRPr>
          </a:p>
          <a:p>
            <a:r>
              <a:rPr lang="en-GB" sz="1600" dirty="0">
                <a:solidFill>
                  <a:schemeClr val="tx1"/>
                </a:solidFill>
                <a:latin typeface="Calibri" panose="020F0502020204030204" pitchFamily="34" charset="0"/>
                <a:hlinkClick r:id="rId2"/>
              </a:rPr>
              <a:t>info@progressivepartnership.co.uk</a:t>
            </a:r>
            <a:endParaRPr lang="en-US" sz="1600" dirty="0">
              <a:solidFill>
                <a:schemeClr val="tx1"/>
              </a:solidFill>
            </a:endParaRPr>
          </a:p>
        </p:txBody>
      </p:sp>
    </p:spTree>
    <p:extLst>
      <p:ext uri="{BB962C8B-B14F-4D97-AF65-F5344CB8AC3E}">
        <p14:creationId xmlns:p14="http://schemas.microsoft.com/office/powerpoint/2010/main" val="29114412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1930" userDrawn="1">
          <p15:clr>
            <a:srgbClr val="FBAE40"/>
          </p15:clr>
        </p15:guide>
        <p15:guide id="8" orient="horz" pos="2637"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Method - Text Boxes">
    <p:spTree>
      <p:nvGrpSpPr>
        <p:cNvPr id="1" name=""/>
        <p:cNvGrpSpPr/>
        <p:nvPr/>
      </p:nvGrpSpPr>
      <p:grpSpPr>
        <a:xfrm>
          <a:off x="0" y="0"/>
          <a:ext cx="0" cy="0"/>
          <a:chOff x="0" y="0"/>
          <a:chExt cx="0" cy="0"/>
        </a:xfrm>
      </p:grpSpPr>
      <p:sp>
        <p:nvSpPr>
          <p:cNvPr id="26" name="Text Placeholder 3">
            <a:extLst>
              <a:ext uri="{FF2B5EF4-FFF2-40B4-BE49-F238E27FC236}">
                <a16:creationId xmlns:a16="http://schemas.microsoft.com/office/drawing/2014/main" id="{AC7174C0-80A5-4342-A3CC-9F04C0AB1F15}"/>
              </a:ext>
            </a:extLst>
          </p:cNvPr>
          <p:cNvSpPr>
            <a:spLocks noGrp="1"/>
          </p:cNvSpPr>
          <p:nvPr>
            <p:ph type="body" sz="quarter" idx="15"/>
          </p:nvPr>
        </p:nvSpPr>
        <p:spPr>
          <a:xfrm>
            <a:off x="428625" y="2687638"/>
            <a:ext cx="5343525" cy="355600"/>
          </a:xfrm>
          <a:solidFill>
            <a:schemeClr val="accent2"/>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5" name="Text Placeholder 3">
            <a:extLst>
              <a:ext uri="{FF2B5EF4-FFF2-40B4-BE49-F238E27FC236}">
                <a16:creationId xmlns:a16="http://schemas.microsoft.com/office/drawing/2014/main" id="{4E53D4F7-B538-47BA-B4B0-F14C1D63F562}"/>
              </a:ext>
            </a:extLst>
          </p:cNvPr>
          <p:cNvSpPr>
            <a:spLocks noGrp="1"/>
          </p:cNvSpPr>
          <p:nvPr>
            <p:ph type="body" sz="quarter" idx="14"/>
          </p:nvPr>
        </p:nvSpPr>
        <p:spPr>
          <a:xfrm>
            <a:off x="334963" y="2173288"/>
            <a:ext cx="11053762" cy="355600"/>
          </a:xfrm>
          <a:noFill/>
        </p:spPr>
        <p:txBody>
          <a:bodyPr anchor="ctr" anchorCtr="0">
            <a:normAutofit/>
          </a:bodyPr>
          <a:lstStyle>
            <a:lvl1pPr marL="0" indent="0" algn="ctr">
              <a:buNone/>
              <a:defRPr sz="1800">
                <a:solidFill>
                  <a:schemeClr val="tx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4" name="Text Placeholder 3">
            <a:extLst>
              <a:ext uri="{FF2B5EF4-FFF2-40B4-BE49-F238E27FC236}">
                <a16:creationId xmlns:a16="http://schemas.microsoft.com/office/drawing/2014/main" id="{B31DA6E3-44C6-43B1-AC03-2FBD670DD379}"/>
              </a:ext>
            </a:extLst>
          </p:cNvPr>
          <p:cNvSpPr>
            <a:spLocks noGrp="1"/>
          </p:cNvSpPr>
          <p:nvPr>
            <p:ph type="body" sz="quarter" idx="13"/>
          </p:nvPr>
        </p:nvSpPr>
        <p:spPr>
          <a:xfrm>
            <a:off x="334963" y="1773238"/>
            <a:ext cx="11053762" cy="355600"/>
          </a:xfrm>
          <a:solidFill>
            <a:schemeClr val="accent1"/>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 name="Title 1">
            <a:extLst>
              <a:ext uri="{FF2B5EF4-FFF2-40B4-BE49-F238E27FC236}">
                <a16:creationId xmlns:a16="http://schemas.microsoft.com/office/drawing/2014/main" id="{95EC12AF-120D-4624-B482-2C84BF89782C}"/>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sp>
        <p:nvSpPr>
          <p:cNvPr id="24" name="Text Placeholder 15">
            <a:extLst>
              <a:ext uri="{FF2B5EF4-FFF2-40B4-BE49-F238E27FC236}">
                <a16:creationId xmlns:a16="http://schemas.microsoft.com/office/drawing/2014/main" id="{B9FE2189-FAA4-4EC9-BCA0-8A6052D96AD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lide Number Placeholder 5">
            <a:extLst>
              <a:ext uri="{FF2B5EF4-FFF2-40B4-BE49-F238E27FC236}">
                <a16:creationId xmlns:a16="http://schemas.microsoft.com/office/drawing/2014/main" id="{8A74B032-60D2-4360-9843-7088F0C2CD2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7" name="Text Placeholder 3">
            <a:extLst>
              <a:ext uri="{FF2B5EF4-FFF2-40B4-BE49-F238E27FC236}">
                <a16:creationId xmlns:a16="http://schemas.microsoft.com/office/drawing/2014/main" id="{AAFFBC41-42B4-4940-80FF-AB5F3F07D393}"/>
              </a:ext>
            </a:extLst>
          </p:cNvPr>
          <p:cNvSpPr>
            <a:spLocks noGrp="1"/>
          </p:cNvSpPr>
          <p:nvPr>
            <p:ph type="body" sz="quarter" idx="16"/>
          </p:nvPr>
        </p:nvSpPr>
        <p:spPr>
          <a:xfrm>
            <a:off x="428625" y="309260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8" name="Text Placeholder 3">
            <a:extLst>
              <a:ext uri="{FF2B5EF4-FFF2-40B4-BE49-F238E27FC236}">
                <a16:creationId xmlns:a16="http://schemas.microsoft.com/office/drawing/2014/main" id="{AED2DB75-260A-4EA2-8163-A3A69A10F01A}"/>
              </a:ext>
            </a:extLst>
          </p:cNvPr>
          <p:cNvSpPr>
            <a:spLocks noGrp="1"/>
          </p:cNvSpPr>
          <p:nvPr>
            <p:ph type="body" sz="quarter" idx="17"/>
          </p:nvPr>
        </p:nvSpPr>
        <p:spPr>
          <a:xfrm>
            <a:off x="428625" y="359411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29" name="Text Placeholder 3">
            <a:extLst>
              <a:ext uri="{FF2B5EF4-FFF2-40B4-BE49-F238E27FC236}">
                <a16:creationId xmlns:a16="http://schemas.microsoft.com/office/drawing/2014/main" id="{D8F4CF5D-5EE5-41EE-A6FD-1F29FDECAA32}"/>
              </a:ext>
            </a:extLst>
          </p:cNvPr>
          <p:cNvSpPr>
            <a:spLocks noGrp="1"/>
          </p:cNvSpPr>
          <p:nvPr>
            <p:ph type="body" sz="quarter" idx="18"/>
          </p:nvPr>
        </p:nvSpPr>
        <p:spPr>
          <a:xfrm>
            <a:off x="428625" y="409561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0" name="Text Placeholder 3">
            <a:extLst>
              <a:ext uri="{FF2B5EF4-FFF2-40B4-BE49-F238E27FC236}">
                <a16:creationId xmlns:a16="http://schemas.microsoft.com/office/drawing/2014/main" id="{19644F64-31D7-4853-BAE6-6C7E3D57E0CF}"/>
              </a:ext>
            </a:extLst>
          </p:cNvPr>
          <p:cNvSpPr>
            <a:spLocks noGrp="1"/>
          </p:cNvSpPr>
          <p:nvPr>
            <p:ph type="body" sz="quarter" idx="19"/>
          </p:nvPr>
        </p:nvSpPr>
        <p:spPr>
          <a:xfrm>
            <a:off x="428625" y="4597121"/>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1" name="Text Placeholder 3">
            <a:extLst>
              <a:ext uri="{FF2B5EF4-FFF2-40B4-BE49-F238E27FC236}">
                <a16:creationId xmlns:a16="http://schemas.microsoft.com/office/drawing/2014/main" id="{15D4F098-CD79-4228-B5F5-DB2F60850DA1}"/>
              </a:ext>
            </a:extLst>
          </p:cNvPr>
          <p:cNvSpPr>
            <a:spLocks noGrp="1"/>
          </p:cNvSpPr>
          <p:nvPr>
            <p:ph type="body" sz="quarter" idx="20"/>
          </p:nvPr>
        </p:nvSpPr>
        <p:spPr>
          <a:xfrm>
            <a:off x="428625" y="5098626"/>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2" name="Text Placeholder 3">
            <a:extLst>
              <a:ext uri="{FF2B5EF4-FFF2-40B4-BE49-F238E27FC236}">
                <a16:creationId xmlns:a16="http://schemas.microsoft.com/office/drawing/2014/main" id="{A3E43D5A-D6D9-480C-B304-CB2034E92E1A}"/>
              </a:ext>
            </a:extLst>
          </p:cNvPr>
          <p:cNvSpPr>
            <a:spLocks noGrp="1"/>
          </p:cNvSpPr>
          <p:nvPr>
            <p:ph type="body" sz="quarter" idx="21"/>
          </p:nvPr>
        </p:nvSpPr>
        <p:spPr>
          <a:xfrm>
            <a:off x="428625" y="5600129"/>
            <a:ext cx="5343525" cy="448360"/>
          </a:xfrm>
          <a:solidFill>
            <a:schemeClr val="accent2">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3" name="Text Placeholder 3">
            <a:extLst>
              <a:ext uri="{FF2B5EF4-FFF2-40B4-BE49-F238E27FC236}">
                <a16:creationId xmlns:a16="http://schemas.microsoft.com/office/drawing/2014/main" id="{67F68B22-CF63-4B8B-BED6-A0177F523F68}"/>
              </a:ext>
            </a:extLst>
          </p:cNvPr>
          <p:cNvSpPr>
            <a:spLocks noGrp="1"/>
          </p:cNvSpPr>
          <p:nvPr>
            <p:ph type="body" sz="quarter" idx="22"/>
          </p:nvPr>
        </p:nvSpPr>
        <p:spPr>
          <a:xfrm>
            <a:off x="5981700" y="309260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4" name="Text Placeholder 3">
            <a:extLst>
              <a:ext uri="{FF2B5EF4-FFF2-40B4-BE49-F238E27FC236}">
                <a16:creationId xmlns:a16="http://schemas.microsoft.com/office/drawing/2014/main" id="{0BA2F974-DA7A-457B-BB09-D46137004C8E}"/>
              </a:ext>
            </a:extLst>
          </p:cNvPr>
          <p:cNvSpPr>
            <a:spLocks noGrp="1"/>
          </p:cNvSpPr>
          <p:nvPr>
            <p:ph type="body" sz="quarter" idx="23"/>
          </p:nvPr>
        </p:nvSpPr>
        <p:spPr>
          <a:xfrm>
            <a:off x="5981700" y="359411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5" name="Text Placeholder 3">
            <a:extLst>
              <a:ext uri="{FF2B5EF4-FFF2-40B4-BE49-F238E27FC236}">
                <a16:creationId xmlns:a16="http://schemas.microsoft.com/office/drawing/2014/main" id="{F37BB99F-3BE1-4CD3-B6B6-F078ACA55A04}"/>
              </a:ext>
            </a:extLst>
          </p:cNvPr>
          <p:cNvSpPr>
            <a:spLocks noGrp="1"/>
          </p:cNvSpPr>
          <p:nvPr>
            <p:ph type="body" sz="quarter" idx="24"/>
          </p:nvPr>
        </p:nvSpPr>
        <p:spPr>
          <a:xfrm>
            <a:off x="5981700" y="409561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6" name="Text Placeholder 3">
            <a:extLst>
              <a:ext uri="{FF2B5EF4-FFF2-40B4-BE49-F238E27FC236}">
                <a16:creationId xmlns:a16="http://schemas.microsoft.com/office/drawing/2014/main" id="{AAF9FBFE-C419-43C0-BEBE-2822255DB6AC}"/>
              </a:ext>
            </a:extLst>
          </p:cNvPr>
          <p:cNvSpPr>
            <a:spLocks noGrp="1"/>
          </p:cNvSpPr>
          <p:nvPr>
            <p:ph type="body" sz="quarter" idx="25"/>
          </p:nvPr>
        </p:nvSpPr>
        <p:spPr>
          <a:xfrm>
            <a:off x="5981700" y="4597121"/>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7" name="Text Placeholder 3">
            <a:extLst>
              <a:ext uri="{FF2B5EF4-FFF2-40B4-BE49-F238E27FC236}">
                <a16:creationId xmlns:a16="http://schemas.microsoft.com/office/drawing/2014/main" id="{894199EB-E9C0-4D78-AE7E-FB0765BACF05}"/>
              </a:ext>
            </a:extLst>
          </p:cNvPr>
          <p:cNvSpPr>
            <a:spLocks noGrp="1"/>
          </p:cNvSpPr>
          <p:nvPr>
            <p:ph type="body" sz="quarter" idx="26"/>
          </p:nvPr>
        </p:nvSpPr>
        <p:spPr>
          <a:xfrm>
            <a:off x="5981700" y="5600129"/>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
        <p:nvSpPr>
          <p:cNvPr id="38" name="Text Placeholder 3">
            <a:extLst>
              <a:ext uri="{FF2B5EF4-FFF2-40B4-BE49-F238E27FC236}">
                <a16:creationId xmlns:a16="http://schemas.microsoft.com/office/drawing/2014/main" id="{A471076A-80CE-4091-A311-9B095BDD095E}"/>
              </a:ext>
            </a:extLst>
          </p:cNvPr>
          <p:cNvSpPr>
            <a:spLocks noGrp="1"/>
          </p:cNvSpPr>
          <p:nvPr>
            <p:ph type="body" sz="quarter" idx="27"/>
          </p:nvPr>
        </p:nvSpPr>
        <p:spPr>
          <a:xfrm>
            <a:off x="5981700" y="2687638"/>
            <a:ext cx="5343526" cy="355600"/>
          </a:xfrm>
          <a:solidFill>
            <a:schemeClr val="accent2">
              <a:lumMod val="60000"/>
              <a:lumOff val="40000"/>
            </a:schemeClr>
          </a:solidFill>
        </p:spPr>
        <p:txBody>
          <a:bodyPr anchor="ctr" anchorCtr="0">
            <a:normAutofit/>
          </a:bodyPr>
          <a:lstStyle>
            <a:lvl1pPr marL="0" indent="0" algn="ctr">
              <a:buNone/>
              <a:defRPr sz="1800">
                <a:solidFill>
                  <a:schemeClr val="bg1"/>
                </a:solidFill>
              </a:defRPr>
            </a:lvl1pPr>
            <a:lvl2pPr marL="457200" indent="0" algn="ctr">
              <a:buNone/>
              <a:defRPr sz="1800">
                <a:solidFill>
                  <a:schemeClr val="bg1"/>
                </a:solidFill>
              </a:defRPr>
            </a:lvl2pPr>
            <a:lvl3pPr marL="914400" indent="0" algn="ctr">
              <a:buNone/>
              <a:defRPr sz="1800">
                <a:solidFill>
                  <a:schemeClr val="bg1"/>
                </a:solidFill>
              </a:defRPr>
            </a:lvl3pPr>
            <a:lvl4pPr marL="1371600" indent="0" algn="ctr">
              <a:buNone/>
              <a:defRPr sz="1800">
                <a:solidFill>
                  <a:schemeClr val="bg1"/>
                </a:solidFill>
              </a:defRPr>
            </a:lvl4pPr>
            <a:lvl5pPr marL="1828800" indent="0" algn="ctr">
              <a:buNone/>
              <a:defRPr sz="1800">
                <a:solidFill>
                  <a:schemeClr val="bg1"/>
                </a:solidFill>
              </a:defRPr>
            </a:lvl5pPr>
          </a:lstStyle>
          <a:p>
            <a:pPr lvl="0"/>
            <a:r>
              <a:rPr lang="en-US"/>
              <a:t>Click to edit Master text styles</a:t>
            </a:r>
          </a:p>
        </p:txBody>
      </p:sp>
      <p:sp>
        <p:nvSpPr>
          <p:cNvPr id="22" name="Text Placeholder 3">
            <a:extLst>
              <a:ext uri="{FF2B5EF4-FFF2-40B4-BE49-F238E27FC236}">
                <a16:creationId xmlns:a16="http://schemas.microsoft.com/office/drawing/2014/main" id="{FC054381-063F-4E84-9A03-EE3344367266}"/>
              </a:ext>
            </a:extLst>
          </p:cNvPr>
          <p:cNvSpPr>
            <a:spLocks noGrp="1"/>
          </p:cNvSpPr>
          <p:nvPr>
            <p:ph type="body" sz="quarter" idx="28"/>
          </p:nvPr>
        </p:nvSpPr>
        <p:spPr>
          <a:xfrm>
            <a:off x="5981700" y="5098626"/>
            <a:ext cx="5343525" cy="448360"/>
          </a:xfrm>
          <a:solidFill>
            <a:schemeClr val="accent2">
              <a:lumMod val="60000"/>
              <a:lumOff val="40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tIns="126000" bIns="126000" rtlCol="0" anchor="ctr">
            <a:spAutoFit/>
          </a:bodyPr>
          <a:lstStyle>
            <a:lvl1pPr marL="0" indent="0">
              <a:buNone/>
              <a:defRPr lang="en-US" sz="1400" dirty="0">
                <a:solidFill>
                  <a:schemeClr val="tx1"/>
                </a:solidFill>
              </a:defRPr>
            </a:lvl1pPr>
          </a:lstStyle>
          <a:p>
            <a:pPr marL="0" lvl="0"/>
            <a:r>
              <a:rPr lang="en-US"/>
              <a:t>Click to edit Master text styles</a:t>
            </a:r>
          </a:p>
        </p:txBody>
      </p:sp>
    </p:spTree>
    <p:extLst>
      <p:ext uri="{BB962C8B-B14F-4D97-AF65-F5344CB8AC3E}">
        <p14:creationId xmlns:p14="http://schemas.microsoft.com/office/powerpoint/2010/main" val="3355205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3238"/>
            <a:ext cx="6419169" cy="414020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2" name="Subtitle 2">
            <a:extLst>
              <a:ext uri="{FF2B5EF4-FFF2-40B4-BE49-F238E27FC236}">
                <a16:creationId xmlns:a16="http://schemas.microsoft.com/office/drawing/2014/main" id="{6B73036E-03E0-4BC8-A1DA-B54489EC8F54}"/>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Title 1">
            <a:extLst>
              <a:ext uri="{FF2B5EF4-FFF2-40B4-BE49-F238E27FC236}">
                <a16:creationId xmlns:a16="http://schemas.microsoft.com/office/drawing/2014/main" id="{5D8861A1-2098-4A9A-8082-B69749034F3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4" name="Text Placeholder 15">
            <a:extLst>
              <a:ext uri="{FF2B5EF4-FFF2-40B4-BE49-F238E27FC236}">
                <a16:creationId xmlns:a16="http://schemas.microsoft.com/office/drawing/2014/main" id="{9F5DA177-EBEB-4456-9E97-EB20BA509A6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5" name="Slide Number Placeholder 5">
            <a:extLst>
              <a:ext uri="{FF2B5EF4-FFF2-40B4-BE49-F238E27FC236}">
                <a16:creationId xmlns:a16="http://schemas.microsoft.com/office/drawing/2014/main" id="{DC564927-45F2-46F4-ADD6-026787ADC088}"/>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33479774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guide id="7" orient="horz" pos="416">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hart and Content">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4F54C031-8B4D-4FA0-BDE8-AF15EA630F42}"/>
              </a:ext>
            </a:extLst>
          </p:cNvPr>
          <p:cNvSpPr>
            <a:spLocks noGrp="1"/>
          </p:cNvSpPr>
          <p:nvPr>
            <p:ph type="pic" sz="quarter" idx="21"/>
          </p:nvPr>
        </p:nvSpPr>
        <p:spPr>
          <a:xfrm>
            <a:off x="4968875" y="1773238"/>
            <a:ext cx="6419850" cy="4140200"/>
          </a:xfrm>
        </p:spPr>
        <p:txBody>
          <a:bodyPr/>
          <a:lstStyle>
            <a:lvl1pPr>
              <a:defRPr>
                <a:solidFill>
                  <a:schemeClr val="tx1"/>
                </a:solidFill>
              </a:defRPr>
            </a:lvl1pPr>
          </a:lstStyle>
          <a:p>
            <a:r>
              <a:rPr lang="en-US" dirty="0"/>
              <a:t>Click icon to add picture</a:t>
            </a:r>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4" name="Title 1">
            <a:extLst>
              <a:ext uri="{FF2B5EF4-FFF2-40B4-BE49-F238E27FC236}">
                <a16:creationId xmlns:a16="http://schemas.microsoft.com/office/drawing/2014/main" id="{C0F3B955-9A8F-443F-9072-EE58F9F7FA5B}"/>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38C8F27D-B720-49FD-BA9A-2D3CA5B24D81}"/>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3" name="Subtitle 2">
            <a:extLst>
              <a:ext uri="{FF2B5EF4-FFF2-40B4-BE49-F238E27FC236}">
                <a16:creationId xmlns:a16="http://schemas.microsoft.com/office/drawing/2014/main" id="{8898E0E6-56FB-45EA-9FA9-86DC943AF5B3}"/>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
        <p:nvSpPr>
          <p:cNvPr id="16" name="Slide Number Placeholder 5">
            <a:extLst>
              <a:ext uri="{FF2B5EF4-FFF2-40B4-BE49-F238E27FC236}">
                <a16:creationId xmlns:a16="http://schemas.microsoft.com/office/drawing/2014/main" id="{06DDDFAC-040A-4EE8-BAD7-D2D2D117953A}"/>
              </a:ext>
            </a:extLst>
          </p:cNvPr>
          <p:cNvSpPr>
            <a:spLocks noGrp="1"/>
          </p:cNvSpPr>
          <p:nvPr>
            <p:ph type="sldNum" sz="quarter" idx="12"/>
          </p:nvPr>
        </p:nvSpPr>
        <p:spPr>
          <a:xfrm>
            <a:off x="11353800" y="6356350"/>
            <a:ext cx="838200" cy="530019"/>
          </a:xfrm>
        </p:spPr>
        <p:txBody>
          <a:bodyPr/>
          <a:lstStyle>
            <a:lvl1pPr>
              <a:defRPr>
                <a:solidFill>
                  <a:schemeClr val="tx1"/>
                </a:solidFill>
              </a:defRPr>
            </a:lvl1pPr>
          </a:lstStyle>
          <a:p>
            <a:fld id="{3CF2D5F0-42C9-44CC-9D46-F1CEB28D430F}" type="slidenum">
              <a:rPr lang="en-GB" smtClean="0"/>
              <a:pPr/>
              <a:t>‹#›</a:t>
            </a:fld>
            <a:endParaRPr lang="en-GB" dirty="0"/>
          </a:p>
        </p:txBody>
      </p:sp>
    </p:spTree>
    <p:extLst>
      <p:ext uri="{BB962C8B-B14F-4D97-AF65-F5344CB8AC3E}">
        <p14:creationId xmlns:p14="http://schemas.microsoft.com/office/powerpoint/2010/main" val="8965765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x  Charts and Content">
    <p:spTree>
      <p:nvGrpSpPr>
        <p:cNvPr id="1" name=""/>
        <p:cNvGrpSpPr/>
        <p:nvPr/>
      </p:nvGrpSpPr>
      <p:grpSpPr>
        <a:xfrm>
          <a:off x="0" y="0"/>
          <a:ext cx="0" cy="0"/>
          <a:chOff x="0" y="0"/>
          <a:chExt cx="0" cy="0"/>
        </a:xfrm>
      </p:grpSpPr>
      <p:sp>
        <p:nvSpPr>
          <p:cNvPr id="16" name="Chart Placeholder 15">
            <a:extLst>
              <a:ext uri="{FF2B5EF4-FFF2-40B4-BE49-F238E27FC236}">
                <a16:creationId xmlns:a16="http://schemas.microsoft.com/office/drawing/2014/main" id="{3D28CB36-D6BB-4908-BAB1-20AB873E9EC1}"/>
              </a:ext>
            </a:extLst>
          </p:cNvPr>
          <p:cNvSpPr>
            <a:spLocks noGrp="1"/>
          </p:cNvSpPr>
          <p:nvPr>
            <p:ph type="chart" sz="quarter" idx="16"/>
          </p:nvPr>
        </p:nvSpPr>
        <p:spPr>
          <a:xfrm>
            <a:off x="4969556" y="1775666"/>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6" name="Slide Number Placeholder 5">
            <a:extLst>
              <a:ext uri="{FF2B5EF4-FFF2-40B4-BE49-F238E27FC236}">
                <a16:creationId xmlns:a16="http://schemas.microsoft.com/office/drawing/2014/main" id="{CCF8812C-F3E6-43F3-8DA6-66757153B7B0}"/>
              </a:ext>
            </a:extLst>
          </p:cNvPr>
          <p:cNvSpPr>
            <a:spLocks noGrp="1"/>
          </p:cNvSpPr>
          <p:nvPr>
            <p:ph type="sldNum" sz="quarter" idx="12"/>
          </p:nvPr>
        </p:nvSpPr>
        <p:spPr>
          <a:xfrm>
            <a:off x="11388724" y="6356350"/>
            <a:ext cx="803275" cy="530019"/>
          </a:xfrm>
        </p:spPr>
        <p:txBody>
          <a:bodyPr/>
          <a:lstStyle>
            <a:lvl1pPr>
              <a:defRPr>
                <a:solidFill>
                  <a:schemeClr val="tx1"/>
                </a:solidFill>
              </a:defRPr>
            </a:lvl1pPr>
          </a:lstStyle>
          <a:p>
            <a:fld id="{3CF2D5F0-42C9-44CC-9D46-F1CEB28D430F}" type="slidenum">
              <a:rPr lang="en-GB" smtClean="0"/>
              <a:pPr/>
              <a:t>‹#›</a:t>
            </a:fld>
            <a:endParaRPr lang="en-GB" dirty="0"/>
          </a:p>
        </p:txBody>
      </p:sp>
      <p:sp>
        <p:nvSpPr>
          <p:cNvPr id="21" name="Text Placeholder 20">
            <a:extLst>
              <a:ext uri="{FF2B5EF4-FFF2-40B4-BE49-F238E27FC236}">
                <a16:creationId xmlns:a16="http://schemas.microsoft.com/office/drawing/2014/main" id="{FEC6329B-4D6C-4125-94F0-1030A2604448}"/>
              </a:ext>
            </a:extLst>
          </p:cNvPr>
          <p:cNvSpPr>
            <a:spLocks noGrp="1"/>
          </p:cNvSpPr>
          <p:nvPr>
            <p:ph type="body" sz="quarter" idx="18"/>
          </p:nvPr>
        </p:nvSpPr>
        <p:spPr>
          <a:xfrm>
            <a:off x="334963" y="1773238"/>
            <a:ext cx="4356091" cy="4140200"/>
          </a:xfrm>
        </p:spPr>
        <p:txBody>
          <a:bodyPr>
            <a:normAutofit/>
          </a:bodyPr>
          <a:lstStyle>
            <a:lvl1pPr>
              <a:defRPr sz="1600">
                <a:solidFill>
                  <a:schemeClr val="tx1"/>
                </a:solidFill>
              </a:defRPr>
            </a:lvl1pPr>
            <a:lvl2pPr>
              <a:defRPr sz="1400">
                <a:solidFill>
                  <a:schemeClr val="tx1"/>
                </a:solidFill>
              </a:defRPr>
            </a:lvl2pPr>
            <a:lvl3pPr>
              <a:defRPr sz="1200">
                <a:solidFill>
                  <a:schemeClr val="tx1"/>
                </a:solidFill>
              </a:defRPr>
            </a:lvl3pPr>
            <a:lvl4pPr>
              <a:defRPr sz="1100">
                <a:solidFill>
                  <a:schemeClr val="tx1"/>
                </a:solidFill>
              </a:defRPr>
            </a:lvl4pPr>
            <a:lvl5pPr>
              <a:defRPr sz="11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22" name="Text Placeholder 15">
            <a:extLst>
              <a:ext uri="{FF2B5EF4-FFF2-40B4-BE49-F238E27FC236}">
                <a16:creationId xmlns:a16="http://schemas.microsoft.com/office/drawing/2014/main" id="{F2A97D82-1BAC-4D88-86D5-59D4E2AC926E}"/>
              </a:ext>
            </a:extLst>
          </p:cNvPr>
          <p:cNvSpPr>
            <a:spLocks noGrp="1"/>
          </p:cNvSpPr>
          <p:nvPr>
            <p:ph type="body" sz="quarter" idx="19"/>
          </p:nvPr>
        </p:nvSpPr>
        <p:spPr>
          <a:xfrm>
            <a:off x="4943477" y="6114064"/>
            <a:ext cx="4367674" cy="344487"/>
          </a:xfrm>
          <a:prstGeom prst="rect">
            <a:avLst/>
          </a:prstGeom>
        </p:spPr>
        <p:txBody>
          <a:bodyPr anchor="b" anchorCtr="0">
            <a:noAutofit/>
          </a:bodyPr>
          <a:lstStyle>
            <a:lvl1pPr marL="0" marR="0" indent="0" algn="l"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23" name="Shape 1164">
            <a:extLst>
              <a:ext uri="{FF2B5EF4-FFF2-40B4-BE49-F238E27FC236}">
                <a16:creationId xmlns:a16="http://schemas.microsoft.com/office/drawing/2014/main" id="{66EC86FA-FC7D-4CBD-9273-9370E73CA98F}"/>
              </a:ext>
            </a:extLst>
          </p:cNvPr>
          <p:cNvSpPr/>
          <p:nvPr userDrawn="1"/>
        </p:nvSpPr>
        <p:spPr>
          <a:xfrm flipH="1">
            <a:off x="308881" y="180128"/>
            <a:ext cx="0" cy="1311128"/>
          </a:xfrm>
          <a:prstGeom prst="line">
            <a:avLst/>
          </a:prstGeom>
          <a:ln w="76200">
            <a:solidFill>
              <a:srgbClr val="9F962B"/>
            </a:solidFill>
            <a:miter lim="400000"/>
          </a:ln>
        </p:spPr>
        <p:txBody>
          <a:bodyPr lIns="0" tIns="0" rIns="0" bIns="0"/>
          <a:lstStyle/>
          <a:p>
            <a:pPr defTabSz="457200">
              <a:defRPr sz="1200">
                <a:solidFill>
                  <a:srgbClr val="000000"/>
                </a:solidFill>
                <a:latin typeface="Helvetica"/>
                <a:ea typeface="Helvetica"/>
                <a:cs typeface="Helvetica"/>
                <a:sym typeface="Helvetica"/>
              </a:defRPr>
            </a:pPr>
            <a:endParaRPr dirty="0">
              <a:solidFill>
                <a:schemeClr val="tx1"/>
              </a:solidFill>
            </a:endParaRPr>
          </a:p>
        </p:txBody>
      </p:sp>
      <p:cxnSp>
        <p:nvCxnSpPr>
          <p:cNvPr id="10" name="Straight Connector 9">
            <a:extLst>
              <a:ext uri="{FF2B5EF4-FFF2-40B4-BE49-F238E27FC236}">
                <a16:creationId xmlns:a16="http://schemas.microsoft.com/office/drawing/2014/main" id="{C09600BD-552C-4991-8556-7E3DB5313396}"/>
              </a:ext>
            </a:extLst>
          </p:cNvPr>
          <p:cNvCxnSpPr/>
          <p:nvPr userDrawn="1"/>
        </p:nvCxnSpPr>
        <p:spPr>
          <a:xfrm>
            <a:off x="4687272" y="0"/>
            <a:ext cx="0" cy="6734695"/>
          </a:xfrm>
          <a:prstGeom prst="line">
            <a:avLst/>
          </a:prstGeom>
          <a:noFill/>
          <a:ln w="12700" cap="flat">
            <a:solidFill>
              <a:srgbClr val="9FA052"/>
            </a:solidFill>
            <a:prstDash val="solid"/>
            <a:miter lim="400000"/>
          </a:ln>
          <a:effectLst/>
          <a:sp3d/>
        </p:spPr>
        <p:style>
          <a:lnRef idx="0">
            <a:scrgbClr r="0" g="0" b="0"/>
          </a:lnRef>
          <a:fillRef idx="0">
            <a:scrgbClr r="0" g="0" b="0"/>
          </a:fillRef>
          <a:effectRef idx="0">
            <a:scrgbClr r="0" g="0" b="0"/>
          </a:effectRef>
          <a:fontRef idx="none"/>
        </p:style>
      </p:cxnSp>
      <p:sp>
        <p:nvSpPr>
          <p:cNvPr id="11" name="Text Placeholder 15">
            <a:extLst>
              <a:ext uri="{FF2B5EF4-FFF2-40B4-BE49-F238E27FC236}">
                <a16:creationId xmlns:a16="http://schemas.microsoft.com/office/drawing/2014/main" id="{76455754-034B-4FE0-8D3A-6BDB29E0E168}"/>
              </a:ext>
            </a:extLst>
          </p:cNvPr>
          <p:cNvSpPr>
            <a:spLocks noGrp="1"/>
          </p:cNvSpPr>
          <p:nvPr>
            <p:ph type="body" sz="quarter" idx="20"/>
          </p:nvPr>
        </p:nvSpPr>
        <p:spPr>
          <a:xfrm>
            <a:off x="9311150" y="6114063"/>
            <a:ext cx="2077576" cy="344487"/>
          </a:xfrm>
          <a:prstGeom prst="rect">
            <a:avLst/>
          </a:prstGeom>
        </p:spPr>
        <p:txBody>
          <a:bodyPr anchor="b" anchorCtr="0">
            <a:noAutofit/>
          </a:bodyPr>
          <a:lstStyle>
            <a:lvl1pPr marL="0" marR="0" indent="0" algn="r" defTabSz="914400" eaLnBrk="1" fontAlgn="auto" latinLnBrk="0" hangingPunct="1">
              <a:lnSpc>
                <a:spcPct val="90000"/>
              </a:lnSpc>
              <a:spcBef>
                <a:spcPts val="1000"/>
              </a:spcBef>
              <a:spcAft>
                <a:spcPts val="0"/>
              </a:spcAft>
              <a:buClrTx/>
              <a:buSzPct val="100000"/>
              <a:buFont typeface="Arial"/>
              <a:buNone/>
              <a:tabLst/>
              <a:defRPr sz="1200" b="1">
                <a:solidFill>
                  <a:schemeClr val="tx1"/>
                </a:solidFill>
                <a:latin typeface="+mj-lt"/>
              </a:defRPr>
            </a:lvl1pPr>
          </a:lstStyle>
          <a:p>
            <a:pPr marL="0" marR="0" lvl="0" indent="0" algn="l" defTabSz="914400" eaLnBrk="1" fontAlgn="auto" latinLnBrk="0" hangingPunct="1">
              <a:lnSpc>
                <a:spcPct val="90000"/>
              </a:lnSpc>
              <a:spcBef>
                <a:spcPts val="1000"/>
              </a:spcBef>
              <a:spcAft>
                <a:spcPts val="0"/>
              </a:spcAft>
              <a:buClrTx/>
              <a:buSzPct val="100000"/>
              <a:buFont typeface="Arial"/>
              <a:buNone/>
              <a:tabLst/>
              <a:defRPr/>
            </a:pPr>
            <a:r>
              <a:rPr lang="en-US" sz="1200" spc="0">
                <a:solidFill>
                  <a:srgbClr val="5F5F5F"/>
                </a:solidFill>
                <a:latin typeface="Calibri" panose="020F0502020204030204" pitchFamily="34" charset="0"/>
              </a:rPr>
              <a:t>Click to edit Master text styles</a:t>
            </a:r>
          </a:p>
        </p:txBody>
      </p:sp>
      <p:sp>
        <p:nvSpPr>
          <p:cNvPr id="13" name="Chart Placeholder 15">
            <a:extLst>
              <a:ext uri="{FF2B5EF4-FFF2-40B4-BE49-F238E27FC236}">
                <a16:creationId xmlns:a16="http://schemas.microsoft.com/office/drawing/2014/main" id="{AA0A2279-7B6C-4193-A5E4-3CA2087F071F}"/>
              </a:ext>
            </a:extLst>
          </p:cNvPr>
          <p:cNvSpPr>
            <a:spLocks noGrp="1"/>
          </p:cNvSpPr>
          <p:nvPr>
            <p:ph type="chart" sz="quarter" idx="21"/>
          </p:nvPr>
        </p:nvSpPr>
        <p:spPr>
          <a:xfrm>
            <a:off x="4969555" y="3896798"/>
            <a:ext cx="6419169" cy="2016640"/>
          </a:xfrm>
        </p:spPr>
        <p:txBody>
          <a:bodyPr>
            <a:normAutofit/>
          </a:bodyPr>
          <a:lstStyle>
            <a:lvl1pPr marL="0" indent="0">
              <a:buNone/>
              <a:defRPr sz="2400">
                <a:solidFill>
                  <a:schemeClr val="tx1"/>
                </a:solidFill>
              </a:defRPr>
            </a:lvl1pPr>
          </a:lstStyle>
          <a:p>
            <a:r>
              <a:rPr lang="en-US" dirty="0"/>
              <a:t>Click icon to add chart</a:t>
            </a:r>
            <a:endParaRPr lang="en-GB" dirty="0"/>
          </a:p>
        </p:txBody>
      </p:sp>
      <p:sp>
        <p:nvSpPr>
          <p:cNvPr id="14" name="Title 1">
            <a:extLst>
              <a:ext uri="{FF2B5EF4-FFF2-40B4-BE49-F238E27FC236}">
                <a16:creationId xmlns:a16="http://schemas.microsoft.com/office/drawing/2014/main" id="{758746CB-0715-4CFC-8448-2B9C4A95B3D9}"/>
              </a:ext>
            </a:extLst>
          </p:cNvPr>
          <p:cNvSpPr>
            <a:spLocks noGrp="1"/>
          </p:cNvSpPr>
          <p:nvPr>
            <p:ph type="title"/>
          </p:nvPr>
        </p:nvSpPr>
        <p:spPr>
          <a:xfrm>
            <a:off x="334963" y="828475"/>
            <a:ext cx="4356083" cy="653022"/>
          </a:xfrm>
        </p:spPr>
        <p:txBody>
          <a:bodyPr lIns="72000" tIns="0" bIns="0">
            <a:normAutofit/>
          </a:bodyPr>
          <a:lstStyle>
            <a:lvl1pPr>
              <a:defRPr sz="3600">
                <a:solidFill>
                  <a:schemeClr val="tx1"/>
                </a:solidFill>
              </a:defRPr>
            </a:lvl1pPr>
          </a:lstStyle>
          <a:p>
            <a:r>
              <a:rPr lang="en-US"/>
              <a:t>Click to edit Master title style</a:t>
            </a:r>
            <a:endParaRPr lang="en-GB" dirty="0"/>
          </a:p>
        </p:txBody>
      </p:sp>
      <p:sp>
        <p:nvSpPr>
          <p:cNvPr id="15" name="Text Placeholder 15">
            <a:extLst>
              <a:ext uri="{FF2B5EF4-FFF2-40B4-BE49-F238E27FC236}">
                <a16:creationId xmlns:a16="http://schemas.microsoft.com/office/drawing/2014/main" id="{81B001C3-295F-4BFC-94CA-ABC1A2F5CFE6}"/>
              </a:ext>
            </a:extLst>
          </p:cNvPr>
          <p:cNvSpPr>
            <a:spLocks noGrp="1"/>
          </p:cNvSpPr>
          <p:nvPr>
            <p:ph type="body" sz="quarter" idx="11" hasCustomPrompt="1"/>
          </p:nvPr>
        </p:nvSpPr>
        <p:spPr>
          <a:xfrm>
            <a:off x="334964" y="180789"/>
            <a:ext cx="4356090" cy="653022"/>
          </a:xfrm>
          <a:prstGeom prst="rect">
            <a:avLst/>
          </a:prstGeom>
        </p:spPr>
        <p:txBody>
          <a:bodyPr lIns="72000" tIns="0" rIns="0" bIns="0" anchor="ctr" anchorCtr="0"/>
          <a:lstStyle>
            <a:lvl1pPr marL="0" marR="0" indent="0" algn="l" defTabSz="914400" rtl="0" fontAlgn="auto" latinLnBrk="0" hangingPunct="0">
              <a:lnSpc>
                <a:spcPct val="90000"/>
              </a:lnSpc>
              <a:spcBef>
                <a:spcPts val="0"/>
              </a:spcBef>
              <a:spcAft>
                <a:spcPts val="0"/>
              </a:spcAft>
              <a:buClrTx/>
              <a:buSzTx/>
              <a:buFontTx/>
              <a:buNone/>
              <a:tabLst/>
              <a:defRPr kumimoji="0" lang="en-GB" sz="4400" b="0" i="0" u="none" strike="noStrike" cap="none" spc="0" normalizeH="0" baseline="0" dirty="0" smtClean="0">
                <a:ln>
                  <a:noFill/>
                </a:ln>
                <a:solidFill>
                  <a:schemeClr val="tx1"/>
                </a:solidFill>
                <a:effectLst/>
                <a:uFillTx/>
                <a:latin typeface="Calibri" panose="020F0502020204030204" pitchFamily="34" charset="0"/>
                <a:ea typeface="+mj-ea"/>
                <a:cs typeface="Myriad Pro"/>
                <a:sym typeface="Montserrat"/>
              </a:defRPr>
            </a:lvl1pPr>
          </a:lstStyle>
          <a:p>
            <a:pPr>
              <a:lnSpc>
                <a:spcPct val="90000"/>
              </a:lnSpc>
              <a:defRPr sz="4400">
                <a:latin typeface="+mj-lt"/>
                <a:ea typeface="+mj-ea"/>
                <a:cs typeface="+mj-cs"/>
                <a:sym typeface="Montserrat"/>
              </a:defRPr>
            </a:pPr>
            <a:r>
              <a:rPr lang="en-GB" sz="4400" dirty="0">
                <a:latin typeface="Calibri" panose="020F0502020204030204" pitchFamily="34" charset="0"/>
                <a:cs typeface="Myriad Pro"/>
                <a:sym typeface="Montserrat"/>
              </a:rPr>
              <a:t>Extant things</a:t>
            </a:r>
          </a:p>
        </p:txBody>
      </p:sp>
      <p:sp>
        <p:nvSpPr>
          <p:cNvPr id="17" name="Subtitle 2">
            <a:extLst>
              <a:ext uri="{FF2B5EF4-FFF2-40B4-BE49-F238E27FC236}">
                <a16:creationId xmlns:a16="http://schemas.microsoft.com/office/drawing/2014/main" id="{8AB2B771-B26B-4A1C-97E9-A881BA3439EE}"/>
              </a:ext>
            </a:extLst>
          </p:cNvPr>
          <p:cNvSpPr>
            <a:spLocks noGrp="1"/>
          </p:cNvSpPr>
          <p:nvPr>
            <p:ph type="subTitle" idx="1"/>
          </p:nvPr>
        </p:nvSpPr>
        <p:spPr>
          <a:xfrm>
            <a:off x="4969556" y="327507"/>
            <a:ext cx="5879420" cy="882145"/>
          </a:xfrm>
        </p:spPr>
        <p:txBody>
          <a:bodyPr vert="horz" lIns="91440" tIns="45720" rIns="91440" bIns="45720" rtlCol="0">
            <a:normAutofit/>
          </a:bodyPr>
          <a:lstStyle>
            <a:lvl1pPr marL="0" indent="0">
              <a:buFontTx/>
              <a:buNone/>
              <a:defRPr lang="en-GB" dirty="0">
                <a:solidFill>
                  <a:schemeClr val="tx1"/>
                </a:solidFill>
                <a:latin typeface="Calibri" panose="020F0502020204030204" pitchFamily="34" charset="0"/>
                <a:cs typeface="Myriad Pro"/>
              </a:defRPr>
            </a:lvl1pPr>
          </a:lstStyle>
          <a:p>
            <a:pPr marL="228600" lvl="0" indent="-228600"/>
            <a:r>
              <a:rPr lang="en-US"/>
              <a:t>Click to edit Master subtitle style</a:t>
            </a:r>
            <a:endParaRPr lang="en-GB" dirty="0"/>
          </a:p>
        </p:txBody>
      </p:sp>
    </p:spTree>
    <p:extLst>
      <p:ext uri="{BB962C8B-B14F-4D97-AF65-F5344CB8AC3E}">
        <p14:creationId xmlns:p14="http://schemas.microsoft.com/office/powerpoint/2010/main" val="193495936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1117">
          <p15:clr>
            <a:srgbClr val="FBAE40"/>
          </p15:clr>
        </p15:guide>
        <p15:guide id="2" pos="211">
          <p15:clr>
            <a:srgbClr val="FBAE40"/>
          </p15:clr>
        </p15:guide>
        <p15:guide id="3" pos="3114">
          <p15:clr>
            <a:srgbClr val="FBAE40"/>
          </p15:clr>
        </p15:guide>
        <p15:guide id="4" pos="3432">
          <p15:clr>
            <a:srgbClr val="FBAE40"/>
          </p15:clr>
        </p15:guide>
        <p15:guide id="5" pos="7174">
          <p15:clr>
            <a:srgbClr val="FBAE40"/>
          </p15:clr>
        </p15:guide>
        <p15:guide id="6" orient="horz" pos="3725">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55" Type="http://schemas.openxmlformats.org/officeDocument/2006/relationships/slideLayout" Target="../slideLayouts/slideLayout55.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8" Type="http://schemas.openxmlformats.org/officeDocument/2006/relationships/theme" Target="../theme/theme1.xml"/><Relationship Id="rId5" Type="http://schemas.openxmlformats.org/officeDocument/2006/relationships/slideLayout" Target="../slideLayouts/slideLayout5.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56" Type="http://schemas.openxmlformats.org/officeDocument/2006/relationships/slideLayout" Target="../slideLayouts/slideLayout56.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59" Type="http://schemas.openxmlformats.org/officeDocument/2006/relationships/image" Target="../media/image1.png"/><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slideLayout" Target="../slideLayouts/slideLayout54.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57" Type="http://schemas.openxmlformats.org/officeDocument/2006/relationships/slideLayout" Target="../slideLayouts/slideLayout57.xml"/><Relationship Id="rId10" Type="http://schemas.openxmlformats.org/officeDocument/2006/relationships/slideLayout" Target="../slideLayouts/slideLayout10.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D20DD60-B84D-4E39-B02E-1A0E9A9D27AB}"/>
              </a:ext>
            </a:extLst>
          </p:cNvPr>
          <p:cNvSpPr>
            <a:spLocks noGrp="1"/>
          </p:cNvSpPr>
          <p:nvPr>
            <p:ph type="sldNum" sz="quarter" idx="4"/>
          </p:nvPr>
        </p:nvSpPr>
        <p:spPr>
          <a:xfrm>
            <a:off x="11353800" y="6356350"/>
            <a:ext cx="838200" cy="530019"/>
          </a:xfrm>
          <a:prstGeom prst="rect">
            <a:avLst/>
          </a:prstGeom>
        </p:spPr>
        <p:txBody>
          <a:bodyPr vert="horz" lIns="91440" tIns="45720" rIns="91440" bIns="45720" rtlCol="0" anchor="ctr"/>
          <a:lstStyle>
            <a:lvl1pPr algn="r">
              <a:defRPr sz="1100">
                <a:solidFill>
                  <a:schemeClr val="tx1">
                    <a:lumMod val="75000"/>
                    <a:lumOff val="25000"/>
                  </a:schemeClr>
                </a:solidFill>
              </a:defRPr>
            </a:lvl1pPr>
          </a:lstStyle>
          <a:p>
            <a:fld id="{3CF2D5F0-42C9-44CC-9D46-F1CEB28D430F}" type="slidenum">
              <a:rPr lang="en-GB" smtClean="0"/>
              <a:pPr/>
              <a:t>‹#›</a:t>
            </a:fld>
            <a:endParaRPr lang="en-GB" dirty="0"/>
          </a:p>
        </p:txBody>
      </p:sp>
      <p:sp>
        <p:nvSpPr>
          <p:cNvPr id="2" name="Title Placeholder 1">
            <a:extLst>
              <a:ext uri="{FF2B5EF4-FFF2-40B4-BE49-F238E27FC236}">
                <a16:creationId xmlns:a16="http://schemas.microsoft.com/office/drawing/2014/main" id="{F3677B5B-E2F4-452D-A6E9-010FD6040A2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dirty="0"/>
          </a:p>
        </p:txBody>
      </p:sp>
      <p:sp>
        <p:nvSpPr>
          <p:cNvPr id="3" name="Text Placeholder 2">
            <a:extLst>
              <a:ext uri="{FF2B5EF4-FFF2-40B4-BE49-F238E27FC236}">
                <a16:creationId xmlns:a16="http://schemas.microsoft.com/office/drawing/2014/main" id="{A0618B95-7BAD-40C4-96AA-6AE939079FC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pic>
        <p:nvPicPr>
          <p:cNvPr id="8" name="Picture 7">
            <a:extLst>
              <a:ext uri="{FF2B5EF4-FFF2-40B4-BE49-F238E27FC236}">
                <a16:creationId xmlns:a16="http://schemas.microsoft.com/office/drawing/2014/main" id="{45D9C78A-42D2-4820-B680-64E54A9EDED6}"/>
              </a:ext>
            </a:extLst>
          </p:cNvPr>
          <p:cNvPicPr>
            <a:picLocks noChangeAspect="1"/>
          </p:cNvPicPr>
          <p:nvPr userDrawn="1"/>
        </p:nvPicPr>
        <p:blipFill>
          <a:blip r:embed="rId59">
            <a:extLst>
              <a:ext uri="{28A0092B-C50C-407E-A947-70E740481C1C}">
                <a14:useLocalDpi xmlns:a14="http://schemas.microsoft.com/office/drawing/2010/main" val="0"/>
              </a:ext>
            </a:extLst>
          </a:blip>
          <a:srcRect/>
          <a:stretch/>
        </p:blipFill>
        <p:spPr>
          <a:xfrm>
            <a:off x="11081516" y="171965"/>
            <a:ext cx="974628" cy="974169"/>
          </a:xfrm>
          <a:prstGeom prst="rect">
            <a:avLst/>
          </a:prstGeom>
        </p:spPr>
      </p:pic>
      <p:sp>
        <p:nvSpPr>
          <p:cNvPr id="9" name="Rectangle 8">
            <a:extLst>
              <a:ext uri="{FF2B5EF4-FFF2-40B4-BE49-F238E27FC236}">
                <a16:creationId xmlns:a16="http://schemas.microsoft.com/office/drawing/2014/main" id="{E741FDFC-B648-4422-A302-B2CDB631C208}"/>
              </a:ext>
            </a:extLst>
          </p:cNvPr>
          <p:cNvSpPr/>
          <p:nvPr userDrawn="1"/>
        </p:nvSpPr>
        <p:spPr>
          <a:xfrm>
            <a:off x="0" y="6749209"/>
            <a:ext cx="12192000" cy="137160"/>
          </a:xfrm>
          <a:prstGeom prst="rect">
            <a:avLst/>
          </a:prstGeom>
          <a:solidFill>
            <a:srgbClr val="9FA052"/>
          </a:solidFill>
          <a:ln w="12700" cap="flat">
            <a:no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1175661033"/>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4" r:id="rId4"/>
    <p:sldLayoutId id="2147483695" r:id="rId5"/>
    <p:sldLayoutId id="2147483696" r:id="rId6"/>
    <p:sldLayoutId id="2147483697" r:id="rId7"/>
    <p:sldLayoutId id="2147483698" r:id="rId8"/>
    <p:sldLayoutId id="2147483699" r:id="rId9"/>
    <p:sldLayoutId id="2147483700" r:id="rId10"/>
    <p:sldLayoutId id="2147483701" r:id="rId11"/>
    <p:sldLayoutId id="2147483702" r:id="rId12"/>
    <p:sldLayoutId id="2147483703" r:id="rId13"/>
    <p:sldLayoutId id="2147483704" r:id="rId14"/>
    <p:sldLayoutId id="2147483705" r:id="rId15"/>
    <p:sldLayoutId id="2147483706" r:id="rId16"/>
    <p:sldLayoutId id="2147483707" r:id="rId17"/>
    <p:sldLayoutId id="2147483708" r:id="rId18"/>
    <p:sldLayoutId id="2147483709" r:id="rId19"/>
    <p:sldLayoutId id="2147483710" r:id="rId20"/>
    <p:sldLayoutId id="2147483711" r:id="rId21"/>
    <p:sldLayoutId id="2147483712" r:id="rId22"/>
    <p:sldLayoutId id="2147483713" r:id="rId23"/>
    <p:sldLayoutId id="2147483714" r:id="rId24"/>
    <p:sldLayoutId id="2147483715" r:id="rId25"/>
    <p:sldLayoutId id="2147483716" r:id="rId26"/>
    <p:sldLayoutId id="2147483717" r:id="rId27"/>
    <p:sldLayoutId id="2147483718" r:id="rId28"/>
    <p:sldLayoutId id="2147483719" r:id="rId29"/>
    <p:sldLayoutId id="2147483649" r:id="rId30"/>
    <p:sldLayoutId id="2147483684" r:id="rId31"/>
    <p:sldLayoutId id="2147483666" r:id="rId32"/>
    <p:sldLayoutId id="2147483677" r:id="rId33"/>
    <p:sldLayoutId id="2147483689" r:id="rId34"/>
    <p:sldLayoutId id="2147483688" r:id="rId35"/>
    <p:sldLayoutId id="2147483665" r:id="rId36"/>
    <p:sldLayoutId id="2147483669" r:id="rId37"/>
    <p:sldLayoutId id="2147483668" r:id="rId38"/>
    <p:sldLayoutId id="2147483664" r:id="rId39"/>
    <p:sldLayoutId id="2147483660" r:id="rId40"/>
    <p:sldLayoutId id="2147483686" r:id="rId41"/>
    <p:sldLayoutId id="2147483662" r:id="rId42"/>
    <p:sldLayoutId id="2147483671" r:id="rId43"/>
    <p:sldLayoutId id="2147483681" r:id="rId44"/>
    <p:sldLayoutId id="2147483673" r:id="rId45"/>
    <p:sldLayoutId id="2147483667" r:id="rId46"/>
    <p:sldLayoutId id="2147483680" r:id="rId47"/>
    <p:sldLayoutId id="2147483685" r:id="rId48"/>
    <p:sldLayoutId id="2147483672" r:id="rId49"/>
    <p:sldLayoutId id="2147483670" r:id="rId50"/>
    <p:sldLayoutId id="2147483675" r:id="rId51"/>
    <p:sldLayoutId id="2147483674" r:id="rId52"/>
    <p:sldLayoutId id="2147483678" r:id="rId53"/>
    <p:sldLayoutId id="2147483679" r:id="rId54"/>
    <p:sldLayoutId id="2147483687" r:id="rId55"/>
    <p:sldLayoutId id="2147483683" r:id="rId56"/>
    <p:sldLayoutId id="2147483682" r:id="rId57"/>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chart" Target="../charts/chart7.xml"/></Relationships>
</file>

<file path=ppt/slides/_rels/slide1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0.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chart" Target="../charts/chart1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chart" Target="../charts/chart18.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19.xml"/><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chart" Target="../charts/chart20.xml"/></Relationships>
</file>

<file path=ppt/slides/_rels/slide25.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chart" Target="../charts/chart23.xml"/><Relationship Id="rId2" Type="http://schemas.openxmlformats.org/officeDocument/2006/relationships/notesSlide" Target="../notesSlides/notesSlide27.xml"/><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8.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xml"/><Relationship Id="rId1" Type="http://schemas.openxmlformats.org/officeDocument/2006/relationships/slideLayout" Target="../slideLayouts/slideLayout4.xml"/><Relationship Id="rId4" Type="http://schemas.openxmlformats.org/officeDocument/2006/relationships/image" Target="../media/image15.jpeg"/></Relationships>
</file>

<file path=ppt/slides/_rels/slide30.xml.rels><?xml version="1.0" encoding="UTF-8" standalone="yes"?>
<Relationships xmlns="http://schemas.openxmlformats.org/package/2006/relationships"><Relationship Id="rId3" Type="http://schemas.openxmlformats.org/officeDocument/2006/relationships/chart" Target="../charts/chart25.xml"/><Relationship Id="rId2" Type="http://schemas.openxmlformats.org/officeDocument/2006/relationships/notesSlide" Target="../notesSlides/notesSlide29.xml"/><Relationship Id="rId1" Type="http://schemas.openxmlformats.org/officeDocument/2006/relationships/slideLayout" Target="../slideLayouts/slideLayout20.xml"/><Relationship Id="rId4" Type="http://schemas.openxmlformats.org/officeDocument/2006/relationships/chart" Target="../charts/chart26.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chart" Target="../charts/chart27.xml"/><Relationship Id="rId2" Type="http://schemas.openxmlformats.org/officeDocument/2006/relationships/notesSlide" Target="../notesSlides/notesSlide31.xml"/><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32.xml"/><Relationship Id="rId1" Type="http://schemas.openxmlformats.org/officeDocument/2006/relationships/slideLayout" Target="../slideLayouts/slideLayout20.xml"/><Relationship Id="rId4" Type="http://schemas.openxmlformats.org/officeDocument/2006/relationships/chart" Target="../charts/chart29.xml"/></Relationships>
</file>

<file path=ppt/slides/_rels/slide34.xml.rels><?xml version="1.0" encoding="UTF-8" standalone="yes"?>
<Relationships xmlns="http://schemas.openxmlformats.org/package/2006/relationships"><Relationship Id="rId3" Type="http://schemas.openxmlformats.org/officeDocument/2006/relationships/chart" Target="../charts/chart30.xml"/><Relationship Id="rId2" Type="http://schemas.openxmlformats.org/officeDocument/2006/relationships/notesSlide" Target="../notesSlides/notesSlide33.xml"/><Relationship Id="rId1" Type="http://schemas.openxmlformats.org/officeDocument/2006/relationships/slideLayout" Target="../slideLayouts/slideLayout20.xml"/><Relationship Id="rId4" Type="http://schemas.openxmlformats.org/officeDocument/2006/relationships/chart" Target="../charts/chart31.xml"/></Relationships>
</file>

<file path=ppt/slides/_rels/slide35.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notesSlide" Target="../notesSlides/notesSlide34.xml"/><Relationship Id="rId1" Type="http://schemas.openxmlformats.org/officeDocument/2006/relationships/slideLayout" Target="../slideLayouts/slideLayout20.xml"/><Relationship Id="rId4" Type="http://schemas.openxmlformats.org/officeDocument/2006/relationships/chart" Target="../charts/chart33.xml"/></Relationships>
</file>

<file path=ppt/slides/_rels/slide36.xml.rels><?xml version="1.0" encoding="UTF-8" standalone="yes"?>
<Relationships xmlns="http://schemas.openxmlformats.org/package/2006/relationships"><Relationship Id="rId3" Type="http://schemas.openxmlformats.org/officeDocument/2006/relationships/chart" Target="../charts/chart34.xml"/><Relationship Id="rId2" Type="http://schemas.openxmlformats.org/officeDocument/2006/relationships/notesSlide" Target="../notesSlides/notesSlide35.xml"/><Relationship Id="rId1" Type="http://schemas.openxmlformats.org/officeDocument/2006/relationships/slideLayout" Target="../slideLayouts/slideLayout20.xml"/><Relationship Id="rId4" Type="http://schemas.openxmlformats.org/officeDocument/2006/relationships/chart" Target="../charts/chart35.xml"/></Relationships>
</file>

<file path=ppt/slides/_rels/slide37.xml.rels><?xml version="1.0" encoding="UTF-8" standalone="yes"?>
<Relationships xmlns="http://schemas.openxmlformats.org/package/2006/relationships"><Relationship Id="rId3" Type="http://schemas.openxmlformats.org/officeDocument/2006/relationships/chart" Target="../charts/chart36.xml"/><Relationship Id="rId2" Type="http://schemas.openxmlformats.org/officeDocument/2006/relationships/notesSlide" Target="../notesSlides/notesSlide36.xml"/><Relationship Id="rId1" Type="http://schemas.openxmlformats.org/officeDocument/2006/relationships/slideLayout" Target="../slideLayouts/slideLayout17.xml"/></Relationships>
</file>

<file path=ppt/slides/_rels/slide38.xml.rels><?xml version="1.0" encoding="UTF-8" standalone="yes"?>
<Relationships xmlns="http://schemas.openxmlformats.org/package/2006/relationships"><Relationship Id="rId3" Type="http://schemas.openxmlformats.org/officeDocument/2006/relationships/chart" Target="../charts/chart37.xml"/><Relationship Id="rId2" Type="http://schemas.openxmlformats.org/officeDocument/2006/relationships/notesSlide" Target="../notesSlides/notesSlide37.xml"/><Relationship Id="rId1" Type="http://schemas.openxmlformats.org/officeDocument/2006/relationships/slideLayout" Target="../slideLayouts/slideLayout17.xml"/><Relationship Id="rId4" Type="http://schemas.openxmlformats.org/officeDocument/2006/relationships/chart" Target="../charts/chart38.xml"/></Relationships>
</file>

<file path=ppt/slides/_rels/slide39.xml.rels><?xml version="1.0" encoding="UTF-8" standalone="yes"?>
<Relationships xmlns="http://schemas.openxmlformats.org/package/2006/relationships"><Relationship Id="rId3" Type="http://schemas.openxmlformats.org/officeDocument/2006/relationships/chart" Target="../charts/chart39.xml"/><Relationship Id="rId2" Type="http://schemas.openxmlformats.org/officeDocument/2006/relationships/notesSlide" Target="../notesSlides/notesSlide38.xml"/><Relationship Id="rId1" Type="http://schemas.openxmlformats.org/officeDocument/2006/relationships/slideLayout" Target="../slideLayouts/slideLayout17.xml"/><Relationship Id="rId4" Type="http://schemas.openxmlformats.org/officeDocument/2006/relationships/chart" Target="../charts/chart4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notesSlide" Target="../notesSlides/notesSlide39.xml"/><Relationship Id="rId1" Type="http://schemas.openxmlformats.org/officeDocument/2006/relationships/slideLayout" Target="../slideLayouts/slideLayout17.xml"/><Relationship Id="rId4" Type="http://schemas.openxmlformats.org/officeDocument/2006/relationships/chart" Target="../charts/chart4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3.xml"/></Relationships>
</file>

<file path=ppt/slides/_rels/slide42.xml.rels><?xml version="1.0" encoding="UTF-8" standalone="yes"?>
<Relationships xmlns="http://schemas.openxmlformats.org/package/2006/relationships"><Relationship Id="rId3" Type="http://schemas.openxmlformats.org/officeDocument/2006/relationships/chart" Target="../charts/chart43.xml"/><Relationship Id="rId2" Type="http://schemas.openxmlformats.org/officeDocument/2006/relationships/notesSlide" Target="../notesSlides/notesSlide41.xml"/><Relationship Id="rId1" Type="http://schemas.openxmlformats.org/officeDocument/2006/relationships/slideLayout" Target="../slideLayouts/slideLayout17.xml"/></Relationships>
</file>

<file path=ppt/slides/_rels/slide43.xml.rels><?xml version="1.0" encoding="UTF-8" standalone="yes"?>
<Relationships xmlns="http://schemas.openxmlformats.org/package/2006/relationships"><Relationship Id="rId3" Type="http://schemas.openxmlformats.org/officeDocument/2006/relationships/chart" Target="../charts/chart44.xml"/><Relationship Id="rId2" Type="http://schemas.openxmlformats.org/officeDocument/2006/relationships/notesSlide" Target="../notesSlides/notesSlide42.xml"/><Relationship Id="rId1" Type="http://schemas.openxmlformats.org/officeDocument/2006/relationships/slideLayout" Target="../slideLayouts/slideLayout17.xml"/><Relationship Id="rId4" Type="http://schemas.openxmlformats.org/officeDocument/2006/relationships/chart" Target="../charts/chart45.xml"/></Relationships>
</file>

<file path=ppt/slides/_rels/slide44.xml.rels><?xml version="1.0" encoding="UTF-8" standalone="yes"?>
<Relationships xmlns="http://schemas.openxmlformats.org/package/2006/relationships"><Relationship Id="rId3" Type="http://schemas.openxmlformats.org/officeDocument/2006/relationships/chart" Target="../charts/chart46.xml"/><Relationship Id="rId2" Type="http://schemas.openxmlformats.org/officeDocument/2006/relationships/notesSlide" Target="../notesSlides/notesSlide43.xml"/><Relationship Id="rId1" Type="http://schemas.openxmlformats.org/officeDocument/2006/relationships/slideLayout" Target="../slideLayouts/slideLayout20.xml"/><Relationship Id="rId4" Type="http://schemas.openxmlformats.org/officeDocument/2006/relationships/chart" Target="../charts/chart47.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chart" Target="../charts/chart48.xml"/><Relationship Id="rId2" Type="http://schemas.openxmlformats.org/officeDocument/2006/relationships/notesSlide" Target="../notesSlides/notesSlide45.xml"/><Relationship Id="rId1" Type="http://schemas.openxmlformats.org/officeDocument/2006/relationships/slideLayout" Target="../slideLayouts/slideLayout17.xml"/><Relationship Id="rId4" Type="http://schemas.openxmlformats.org/officeDocument/2006/relationships/chart" Target="../charts/chart49.xml"/></Relationships>
</file>

<file path=ppt/slides/_rels/slide47.xml.rels><?xml version="1.0" encoding="UTF-8" standalone="yes"?>
<Relationships xmlns="http://schemas.openxmlformats.org/package/2006/relationships"><Relationship Id="rId3" Type="http://schemas.openxmlformats.org/officeDocument/2006/relationships/chart" Target="../charts/chart50.xml"/><Relationship Id="rId2" Type="http://schemas.openxmlformats.org/officeDocument/2006/relationships/notesSlide" Target="../notesSlides/notesSlide46.xml"/><Relationship Id="rId1" Type="http://schemas.openxmlformats.org/officeDocument/2006/relationships/slideLayout" Target="../slideLayouts/slideLayout17.xml"/><Relationship Id="rId4" Type="http://schemas.openxmlformats.org/officeDocument/2006/relationships/chart" Target="../charts/chart51.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3.xml"/></Relationships>
</file>

<file path=ppt/slides/_rels/slide49.xml.rels><?xml version="1.0" encoding="UTF-8" standalone="yes"?>
<Relationships xmlns="http://schemas.openxmlformats.org/package/2006/relationships"><Relationship Id="rId3" Type="http://schemas.openxmlformats.org/officeDocument/2006/relationships/chart" Target="../charts/chart52.xml"/><Relationship Id="rId2" Type="http://schemas.openxmlformats.org/officeDocument/2006/relationships/notesSlide" Target="../notesSlides/notesSlide48.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chart" Target="../charts/chart53.xml"/><Relationship Id="rId2" Type="http://schemas.openxmlformats.org/officeDocument/2006/relationships/notesSlide" Target="../notesSlides/notesSlide49.xml"/><Relationship Id="rId1" Type="http://schemas.openxmlformats.org/officeDocument/2006/relationships/slideLayout" Target="../slideLayouts/slideLayout17.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3.xml"/></Relationships>
</file>

<file path=ppt/slides/_rels/slide52.xml.rels><?xml version="1.0" encoding="UTF-8" standalone="yes"?>
<Relationships xmlns="http://schemas.openxmlformats.org/package/2006/relationships"><Relationship Id="rId3" Type="http://schemas.openxmlformats.org/officeDocument/2006/relationships/chart" Target="../charts/chart54.xml"/><Relationship Id="rId2" Type="http://schemas.openxmlformats.org/officeDocument/2006/relationships/notesSlide" Target="../notesSlides/notesSlide51.xml"/><Relationship Id="rId1" Type="http://schemas.openxmlformats.org/officeDocument/2006/relationships/slideLayout" Target="../slideLayouts/slideLayout17.xml"/><Relationship Id="rId5" Type="http://schemas.openxmlformats.org/officeDocument/2006/relationships/chart" Target="../charts/chart56.xml"/><Relationship Id="rId4" Type="http://schemas.openxmlformats.org/officeDocument/2006/relationships/chart" Target="../charts/chart55.xml"/></Relationships>
</file>

<file path=ppt/slides/_rels/slide53.xml.rels><?xml version="1.0" encoding="UTF-8" standalone="yes"?>
<Relationships xmlns="http://schemas.openxmlformats.org/package/2006/relationships"><Relationship Id="rId3" Type="http://schemas.openxmlformats.org/officeDocument/2006/relationships/chart" Target="../charts/chart57.xml"/><Relationship Id="rId2" Type="http://schemas.openxmlformats.org/officeDocument/2006/relationships/notesSlide" Target="../notesSlides/notesSlide52.xml"/><Relationship Id="rId1" Type="http://schemas.openxmlformats.org/officeDocument/2006/relationships/slideLayout" Target="../slideLayouts/slideLayout20.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4.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17.xml"/><Relationship Id="rId4" Type="http://schemas.openxmlformats.org/officeDocument/2006/relationships/chart" Target="../charts/char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4.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4.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chart" Target="../charts/chart58.xml"/><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3.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19.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19.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18.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7.xml"/><Relationship Id="rId1" Type="http://schemas.openxmlformats.org/officeDocument/2006/relationships/slideLayout" Target="../slideLayouts/slideLayout18.xml"/></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68.xml"/><Relationship Id="rId1" Type="http://schemas.openxmlformats.org/officeDocument/2006/relationships/slideLayout" Target="../slideLayouts/slideLayout18.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0.xml.rels><?xml version="1.0" encoding="UTF-8" standalone="yes"?>
<Relationships xmlns="http://schemas.openxmlformats.org/package/2006/relationships"><Relationship Id="rId2" Type="http://schemas.openxmlformats.org/officeDocument/2006/relationships/notesSlide" Target="../notesSlides/notesSlide69.xml"/><Relationship Id="rId1" Type="http://schemas.openxmlformats.org/officeDocument/2006/relationships/slideLayout" Target="../slideLayouts/slideLayout3.xml"/></Relationships>
</file>

<file path=ppt/slides/_rels/slide71.xml.rels><?xml version="1.0" encoding="UTF-8" standalone="yes"?>
<Relationships xmlns="http://schemas.openxmlformats.org/package/2006/relationships"><Relationship Id="rId3" Type="http://schemas.openxmlformats.org/officeDocument/2006/relationships/chart" Target="../charts/chart59.xml"/><Relationship Id="rId2" Type="http://schemas.openxmlformats.org/officeDocument/2006/relationships/notesSlide" Target="../notesSlides/notesSlide70.xml"/><Relationship Id="rId1" Type="http://schemas.openxmlformats.org/officeDocument/2006/relationships/slideLayout" Target="../slideLayouts/slideLayout17.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71.xml"/><Relationship Id="rId1" Type="http://schemas.openxmlformats.org/officeDocument/2006/relationships/slideLayout" Target="../slideLayouts/slideLayout17.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72.xml"/><Relationship Id="rId1" Type="http://schemas.openxmlformats.org/officeDocument/2006/relationships/slideLayout" Target="../slideLayouts/slideLayout3.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8.xml"/></Relationships>
</file>

<file path=ppt/slides/_rels/slide75.xml.rels><?xml version="1.0" encoding="UTF-8" standalone="yes"?>
<Relationships xmlns="http://schemas.openxmlformats.org/package/2006/relationships"><Relationship Id="rId2" Type="http://schemas.openxmlformats.org/officeDocument/2006/relationships/notesSlide" Target="../notesSlides/notesSlide73.xml"/><Relationship Id="rId1" Type="http://schemas.openxmlformats.org/officeDocument/2006/relationships/slideLayout" Target="../slideLayouts/slideLayout3.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77.xml.rels><?xml version="1.0" encoding="UTF-8" standalone="yes"?>
<Relationships xmlns="http://schemas.openxmlformats.org/package/2006/relationships"><Relationship Id="rId3" Type="http://schemas.openxmlformats.org/officeDocument/2006/relationships/hyperlink" Target="mailto:diane.mcgregor@progressivepartnership.co.uk" TargetMode="External"/><Relationship Id="rId2" Type="http://schemas.openxmlformats.org/officeDocument/2006/relationships/notesSlide" Target="../notesSlides/notesSlide74.xml"/><Relationship Id="rId1" Type="http://schemas.openxmlformats.org/officeDocument/2006/relationships/slideLayout" Target="../slideLayouts/slideLayout29.xml"/><Relationship Id="rId4" Type="http://schemas.openxmlformats.org/officeDocument/2006/relationships/hyperlink" Target="mailto:ruth.bryan@progressivepartnership.co.uk" TargetMode="Externa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rcRect/>
          <a:stretch/>
        </p:blipFill>
        <p:spPr>
          <a:xfrm>
            <a:off x="1624929" y="5760580"/>
            <a:ext cx="1031607" cy="1031607"/>
          </a:xfrm>
          <a:prstGeom prst="rect">
            <a:avLst/>
          </a:prstGeom>
        </p:spPr>
      </p:pic>
      <p:pic>
        <p:nvPicPr>
          <p:cNvPr id="3" name="Picture 2">
            <a:extLst>
              <a:ext uri="{FF2B5EF4-FFF2-40B4-BE49-F238E27FC236}">
                <a16:creationId xmlns:a16="http://schemas.microsoft.com/office/drawing/2014/main" id="{B4EFB057-A0A8-33C2-AADB-ABBC97E8E0D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721804" y="5714860"/>
            <a:ext cx="1188630" cy="1143140"/>
          </a:xfrm>
          <a:prstGeom prst="rect">
            <a:avLst/>
          </a:prstGeom>
        </p:spPr>
      </p:pic>
      <p:pic>
        <p:nvPicPr>
          <p:cNvPr id="4" name="Picture 3" descr="A black background with a circle of colorful squares&#10;&#10;Description automatically generated">
            <a:extLst>
              <a:ext uri="{FF2B5EF4-FFF2-40B4-BE49-F238E27FC236}">
                <a16:creationId xmlns:a16="http://schemas.microsoft.com/office/drawing/2014/main" id="{270C35D7-00BD-2666-CFEF-0EA7879F97A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53318" y="5701928"/>
            <a:ext cx="1189394" cy="1143874"/>
          </a:xfrm>
          <a:prstGeom prst="rect">
            <a:avLst/>
          </a:prstGeom>
        </p:spPr>
      </p:pic>
      <p:sp>
        <p:nvSpPr>
          <p:cNvPr id="10" name="Subtitle 7">
            <a:extLst>
              <a:ext uri="{FF2B5EF4-FFF2-40B4-BE49-F238E27FC236}">
                <a16:creationId xmlns:a16="http://schemas.microsoft.com/office/drawing/2014/main" id="{D76DBE21-A3B8-C0E4-100E-A57A6A2459B1}"/>
              </a:ext>
            </a:extLst>
          </p:cNvPr>
          <p:cNvSpPr txBox="1">
            <a:spLocks/>
          </p:cNvSpPr>
          <p:nvPr/>
        </p:nvSpPr>
        <p:spPr>
          <a:xfrm>
            <a:off x="2640012" y="2420811"/>
            <a:ext cx="6119810" cy="1073530"/>
          </a:xfrm>
          <a:prstGeom prst="rect">
            <a:avLst/>
          </a:prstGeom>
        </p:spPr>
        <p:txBody>
          <a:bodyPr vert="horz" lIns="91440" tIns="0" rIns="91440" bIns="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40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nSpc>
                <a:spcPct val="100000"/>
              </a:lnSpc>
              <a:spcBef>
                <a:spcPts val="0"/>
              </a:spcBef>
            </a:pPr>
            <a:r>
              <a:rPr lang="en-GB" sz="2400" b="1" dirty="0"/>
              <a:t>RITS: Drivers’ Attitudes and Behaviours Tracking Study</a:t>
            </a:r>
            <a:endParaRPr lang="en-GB" sz="1000" b="1" dirty="0"/>
          </a:p>
          <a:p>
            <a:pPr>
              <a:lnSpc>
                <a:spcPct val="100000"/>
              </a:lnSpc>
              <a:spcBef>
                <a:spcPts val="0"/>
              </a:spcBef>
            </a:pPr>
            <a:r>
              <a:rPr lang="en-GB" sz="2400" dirty="0"/>
              <a:t>Wave 25 – September 2025</a:t>
            </a:r>
            <a:endParaRPr lang="en-US" sz="2400" dirty="0"/>
          </a:p>
        </p:txBody>
      </p:sp>
      <p:sp>
        <p:nvSpPr>
          <p:cNvPr id="15" name="Title 6">
            <a:extLst>
              <a:ext uri="{FF2B5EF4-FFF2-40B4-BE49-F238E27FC236}">
                <a16:creationId xmlns:a16="http://schemas.microsoft.com/office/drawing/2014/main" id="{519A1534-3FF9-E87B-3D69-BFE425D18D5C}"/>
              </a:ext>
            </a:extLst>
          </p:cNvPr>
          <p:cNvSpPr>
            <a:spLocks noGrp="1"/>
          </p:cNvSpPr>
          <p:nvPr>
            <p:ph type="ctrTitle"/>
          </p:nvPr>
        </p:nvSpPr>
        <p:spPr>
          <a:xfrm>
            <a:off x="2640012" y="3494340"/>
            <a:ext cx="6119810" cy="540626"/>
          </a:xfrm>
        </p:spPr>
        <p:txBody>
          <a:bodyPr/>
          <a:lstStyle/>
          <a:p>
            <a:r>
              <a:rPr lang="en-GB" sz="2400" dirty="0"/>
              <a:t>Transport Scotland / Scottish Government</a:t>
            </a:r>
          </a:p>
        </p:txBody>
      </p:sp>
      <p:sp>
        <p:nvSpPr>
          <p:cNvPr id="16" name="Text Placeholder 8">
            <a:extLst>
              <a:ext uri="{FF2B5EF4-FFF2-40B4-BE49-F238E27FC236}">
                <a16:creationId xmlns:a16="http://schemas.microsoft.com/office/drawing/2014/main" id="{9954E1AB-6E40-733B-2AC9-287E8CD7369A}"/>
              </a:ext>
            </a:extLst>
          </p:cNvPr>
          <p:cNvSpPr>
            <a:spLocks noGrp="1"/>
          </p:cNvSpPr>
          <p:nvPr>
            <p:ph type="body" sz="quarter" idx="15"/>
          </p:nvPr>
        </p:nvSpPr>
        <p:spPr>
          <a:xfrm>
            <a:off x="2640024" y="4138209"/>
            <a:ext cx="6119798" cy="394201"/>
          </a:xfrm>
        </p:spPr>
        <p:txBody>
          <a:bodyPr>
            <a:normAutofit/>
          </a:bodyPr>
          <a:lstStyle/>
          <a:p>
            <a:r>
              <a:rPr lang="en-US" sz="2000" dirty="0"/>
              <a:t>November 2025</a:t>
            </a:r>
            <a:endParaRPr lang="en-GB" sz="2000" dirty="0"/>
          </a:p>
        </p:txBody>
      </p:sp>
    </p:spTree>
    <p:extLst>
      <p:ext uri="{BB962C8B-B14F-4D97-AF65-F5344CB8AC3E}">
        <p14:creationId xmlns:p14="http://schemas.microsoft.com/office/powerpoint/2010/main" val="11002142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Agreement with statements about driving speeds on different types of roads has stabilised this wave. The vast majority continue to agree that in built up areas, it may be necessary to drive below the speed limit, and just over half agree that there should be a maximum speed limit on all country roads.</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295128" y="6424832"/>
            <a:ext cx="6528754" cy="311232"/>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10</a:t>
            </a:fld>
            <a:endParaRPr lang="en-GB" dirty="0"/>
          </a:p>
        </p:txBody>
      </p:sp>
      <p:graphicFrame>
        <p:nvGraphicFramePr>
          <p:cNvPr id="6" name="Chart 5"/>
          <p:cNvGraphicFramePr/>
          <p:nvPr>
            <p:extLst>
              <p:ext uri="{D42A27DB-BD31-4B8C-83A1-F6EECF244321}">
                <p14:modId xmlns:p14="http://schemas.microsoft.com/office/powerpoint/2010/main" val="1015243022"/>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 Placeholder 7">
            <a:extLst>
              <a:ext uri="{FF2B5EF4-FFF2-40B4-BE49-F238E27FC236}">
                <a16:creationId xmlns:a16="http://schemas.microsoft.com/office/drawing/2014/main" id="{A71CB2EE-EE0D-82B3-F9B5-8691CE9917F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2741264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3" y="180788"/>
            <a:ext cx="10675937" cy="1299219"/>
          </a:xfrm>
        </p:spPr>
        <p:txBody>
          <a:bodyPr vert="horz" lIns="72000" tIns="0" rIns="0" bIns="0" rtlCol="0" anchor="ctr" anchorCtr="0">
            <a:noAutofit/>
          </a:bodyPr>
          <a:lstStyle/>
          <a:p>
            <a:r>
              <a:rPr lang="en-US" sz="2400" dirty="0"/>
              <a:t>Perceived seriousness of most speeding behaviours broadly consistent with recent waves with no significant changes since Feb ‘25. Longer term erosion of perceptions that driving +10mph in cities/town is very serious still apparent. </a:t>
            </a:r>
            <a:endParaRPr lang="en-GB" sz="2400" dirty="0"/>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295127" y="6438480"/>
            <a:ext cx="7745937" cy="299283"/>
          </a:xfrm>
          <a:prstGeom prst="rect">
            <a:avLst/>
          </a:prstGeom>
        </p:spPr>
        <p:txBody>
          <a:bodyPr>
            <a:noAutofit/>
          </a:bodyPr>
          <a:lstStyle/>
          <a:p>
            <a:pPr marL="0" indent="0">
              <a:lnSpc>
                <a:spcPct val="100000"/>
              </a:lnSpc>
              <a:spcBef>
                <a:spcPts val="0"/>
              </a:spcBef>
              <a:buNone/>
            </a:pPr>
            <a:r>
              <a:rPr lang="en-GB" sz="1000" dirty="0"/>
              <a:t>Q4. How serious do you think each of these are in terms of the risks to the safety of drivers, their passengers and/or other road users?</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11</a:t>
            </a:fld>
            <a:endParaRPr lang="en-GB" dirty="0"/>
          </a:p>
        </p:txBody>
      </p:sp>
      <p:graphicFrame>
        <p:nvGraphicFramePr>
          <p:cNvPr id="6" name="Chart 5"/>
          <p:cNvGraphicFramePr/>
          <p:nvPr>
            <p:extLst>
              <p:ext uri="{D42A27DB-BD31-4B8C-83A1-F6EECF244321}">
                <p14:modId xmlns:p14="http://schemas.microsoft.com/office/powerpoint/2010/main" val="3407762687"/>
              </p:ext>
            </p:extLst>
          </p:nvPr>
        </p:nvGraphicFramePr>
        <p:xfrm>
          <a:off x="298752" y="1577753"/>
          <a:ext cx="7546388"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p:cNvSpPr txBox="1"/>
          <p:nvPr/>
        </p:nvSpPr>
        <p:spPr>
          <a:xfrm>
            <a:off x="8255834" y="1487434"/>
            <a:ext cx="3936166" cy="584775"/>
          </a:xfrm>
          <a:prstGeom prst="rect">
            <a:avLst/>
          </a:prstGeom>
          <a:noFill/>
        </p:spPr>
        <p:txBody>
          <a:bodyPr wrap="square" rtlCol="0">
            <a:spAutoFit/>
          </a:bodyPr>
          <a:lstStyle/>
          <a:p>
            <a:r>
              <a:rPr lang="en-GB" sz="1600" dirty="0"/>
              <a:t>% rating ‘very serious’ across all behaviours </a:t>
            </a:r>
          </a:p>
          <a:p>
            <a:r>
              <a:rPr lang="en-GB" sz="1600" dirty="0"/>
              <a:t>– Sep 2025</a:t>
            </a:r>
          </a:p>
        </p:txBody>
      </p:sp>
      <p:graphicFrame>
        <p:nvGraphicFramePr>
          <p:cNvPr id="15" name="Chart 14"/>
          <p:cNvGraphicFramePr/>
          <p:nvPr>
            <p:extLst>
              <p:ext uri="{D42A27DB-BD31-4B8C-83A1-F6EECF244321}">
                <p14:modId xmlns:p14="http://schemas.microsoft.com/office/powerpoint/2010/main" val="4062366785"/>
              </p:ext>
            </p:extLst>
          </p:nvPr>
        </p:nvGraphicFramePr>
        <p:xfrm>
          <a:off x="7767687" y="1877568"/>
          <a:ext cx="4424313" cy="4764659"/>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 Placeholder 7">
            <a:extLst>
              <a:ext uri="{FF2B5EF4-FFF2-40B4-BE49-F238E27FC236}">
                <a16:creationId xmlns:a16="http://schemas.microsoft.com/office/drawing/2014/main" id="{ABB65289-7E38-0052-B172-C38C5A8D1F6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524320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299219"/>
          </a:xfrm>
        </p:spPr>
        <p:txBody>
          <a:bodyPr>
            <a:normAutofit fontScale="92500"/>
          </a:bodyPr>
          <a:lstStyle/>
          <a:p>
            <a:r>
              <a:rPr lang="en-GB" sz="2200" dirty="0"/>
              <a:t>Majority of drivers continue to agree it’s important to adhere to 20mph speed limits, and that they reduce collisions and make communities safer; however, many find them frustrating and feel it can be unclear why they are imposed. Increases in negative perceptions since 2024 have been maintained this wave. Over longer term there remains a converging trend in positive and negative perceptions.</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96165" y="6444421"/>
            <a:ext cx="7745937" cy="299283"/>
          </a:xfrm>
          <a:prstGeom prst="rect">
            <a:avLst/>
          </a:prstGeom>
        </p:spPr>
        <p:txBody>
          <a:bodyPr>
            <a:noAutofit/>
          </a:bodyPr>
          <a:lstStyle/>
          <a:p>
            <a:pPr marL="0" indent="0">
              <a:lnSpc>
                <a:spcPct val="100000"/>
              </a:lnSpc>
              <a:spcBef>
                <a:spcPts val="0"/>
              </a:spcBef>
              <a:buNone/>
            </a:pPr>
            <a:r>
              <a:rPr lang="en-GB" sz="1000" dirty="0"/>
              <a:t>Q7. Here are some statements made by other people about 20mph speed limits.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12</a:t>
            </a:fld>
            <a:endParaRPr lang="en-GB" dirty="0"/>
          </a:p>
        </p:txBody>
      </p:sp>
      <p:graphicFrame>
        <p:nvGraphicFramePr>
          <p:cNvPr id="6" name="Chart 5"/>
          <p:cNvGraphicFramePr/>
          <p:nvPr>
            <p:extLst>
              <p:ext uri="{D42A27DB-BD31-4B8C-83A1-F6EECF244321}">
                <p14:modId xmlns:p14="http://schemas.microsoft.com/office/powerpoint/2010/main" val="2404728551"/>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7">
            <a:extLst>
              <a:ext uri="{FF2B5EF4-FFF2-40B4-BE49-F238E27FC236}">
                <a16:creationId xmlns:a16="http://schemas.microsoft.com/office/drawing/2014/main" id="{6D6B97C0-F42C-08FB-41C1-D35141C4486A}"/>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2696983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533765785"/>
              </p:ext>
            </p:extLst>
          </p:nvPr>
        </p:nvGraphicFramePr>
        <p:xfrm>
          <a:off x="10730512" y="1415758"/>
          <a:ext cx="940118" cy="4702804"/>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345794">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1215">
                <a:tc>
                  <a:txBody>
                    <a:bodyPr/>
                    <a:lstStyle/>
                    <a:p>
                      <a:pPr algn="ctr"/>
                      <a:r>
                        <a:rPr lang="en-GB" sz="1200" b="0" dirty="0"/>
                        <a:t>77%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215">
                <a:tc>
                  <a:txBody>
                    <a:bodyPr/>
                    <a:lstStyle/>
                    <a:p>
                      <a:pPr algn="ctr"/>
                      <a:r>
                        <a:rPr lang="en-GB" sz="1200" b="0" dirty="0"/>
                        <a:t>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1215">
                <a:tc>
                  <a:txBody>
                    <a:bodyPr/>
                    <a:lstStyle/>
                    <a:p>
                      <a:pPr algn="ctr"/>
                      <a:r>
                        <a:rPr lang="en-GB" sz="1200" b="0" dirty="0"/>
                        <a:t>74%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11215">
                <a:tc>
                  <a:txBody>
                    <a:bodyPr/>
                    <a:lstStyle/>
                    <a:p>
                      <a:pPr algn="ctr"/>
                      <a:r>
                        <a:rPr lang="en-GB" sz="1200" b="0" dirty="0"/>
                        <a:t>72%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11215">
                <a:tc>
                  <a:txBody>
                    <a:bodyPr/>
                    <a:lstStyle/>
                    <a:p>
                      <a:pPr algn="ctr"/>
                      <a:r>
                        <a:rPr lang="en-GB" sz="1200" b="0" dirty="0"/>
                        <a:t>82%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8703484"/>
                  </a:ext>
                </a:extLst>
              </a:tr>
              <a:tr h="311215">
                <a:tc>
                  <a:txBody>
                    <a:bodyPr/>
                    <a:lstStyle/>
                    <a:p>
                      <a:pPr algn="ctr"/>
                      <a:r>
                        <a:rPr lang="en-GB" sz="1200" b="0" dirty="0"/>
                        <a:t>77%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9288118"/>
                  </a:ext>
                </a:extLst>
              </a:tr>
              <a:tr h="311215">
                <a:tc>
                  <a:txBody>
                    <a:bodyPr/>
                    <a:lstStyle/>
                    <a:p>
                      <a:pPr algn="ctr"/>
                      <a:r>
                        <a:rPr lang="en-GB" sz="1200" b="0" dirty="0"/>
                        <a:t>80%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86882845"/>
                  </a:ext>
                </a:extLst>
              </a:tr>
              <a:tr h="311215">
                <a:tc>
                  <a:txBody>
                    <a:bodyPr/>
                    <a:lstStyle/>
                    <a:p>
                      <a:pPr algn="ctr"/>
                      <a:r>
                        <a:rPr lang="en-GB" sz="1200" b="0" dirty="0"/>
                        <a:t>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1215">
                <a:tc>
                  <a:txBody>
                    <a:bodyPr/>
                    <a:lstStyle/>
                    <a:p>
                      <a:pPr algn="ctr"/>
                      <a:r>
                        <a:rPr lang="en-GB" sz="12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1215">
                <a:tc>
                  <a:txBody>
                    <a:bodyPr/>
                    <a:lstStyle/>
                    <a:p>
                      <a:pPr algn="ctr"/>
                      <a:r>
                        <a:rPr lang="en-GB" sz="1200" b="0" dirty="0"/>
                        <a:t>67%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3474244"/>
                  </a:ext>
                </a:extLst>
              </a:tr>
              <a:tr h="311215">
                <a:tc>
                  <a:txBody>
                    <a:bodyPr/>
                    <a:lstStyle/>
                    <a:p>
                      <a:pPr algn="ctr"/>
                      <a:r>
                        <a:rPr lang="en-US" sz="1200" b="0" dirty="0"/>
                        <a:t>70%</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154200"/>
                  </a:ext>
                </a:extLst>
              </a:tr>
              <a:tr h="311215">
                <a:tc>
                  <a:txBody>
                    <a:bodyPr/>
                    <a:lstStyle/>
                    <a:p>
                      <a:pPr algn="ctr"/>
                      <a:r>
                        <a:rPr lang="en-GB" sz="1200" b="0" dirty="0"/>
                        <a:t>73%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862049"/>
                  </a:ext>
                </a:extLst>
              </a:tr>
              <a:tr h="311215">
                <a:tc>
                  <a:txBody>
                    <a:bodyPr/>
                    <a:lstStyle/>
                    <a:p>
                      <a:pPr algn="ctr"/>
                      <a:r>
                        <a:rPr lang="en-GB" sz="1200" b="0" dirty="0"/>
                        <a:t>74%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9633326"/>
                  </a:ext>
                </a:extLst>
              </a:tr>
              <a:tr h="311215">
                <a:tc>
                  <a:txBody>
                    <a:bodyPr/>
                    <a:lstStyle/>
                    <a:p>
                      <a:pPr algn="ctr"/>
                      <a:r>
                        <a:rPr lang="en-GB" sz="1200" b="0" dirty="0"/>
                        <a:t>76%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3782147"/>
                  </a:ext>
                </a:extLst>
              </a:tr>
            </a:tbl>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200" dirty="0"/>
              <a:t>The majority of drivers, four in five in Sept ‘25, continue to agree in principle with the use of road safety cameras. Three quarters also believe that people should see their use as a good thing and there has been an increasing trend in this perception since 2021.</a:t>
            </a:r>
          </a:p>
        </p:txBody>
      </p:sp>
      <p:sp>
        <p:nvSpPr>
          <p:cNvPr id="11" name="Text Placeholder 7"/>
          <p:cNvSpPr>
            <a:spLocks noGrp="1"/>
          </p:cNvSpPr>
          <p:nvPr>
            <p:ph type="body" sz="quarter" idx="26"/>
          </p:nvPr>
        </p:nvSpPr>
        <p:spPr>
          <a:xfrm>
            <a:off x="71455" y="6359248"/>
            <a:ext cx="9109121" cy="400110"/>
          </a:xfrm>
          <a:prstGeom prst="rect">
            <a:avLst/>
          </a:prstGeom>
        </p:spPr>
        <p:txBody>
          <a:bodyPr>
            <a:spAutoFit/>
          </a:bodyPr>
          <a:lstStyle/>
          <a:p>
            <a:pPr marL="0" indent="0">
              <a:lnSpc>
                <a:spcPct val="100000"/>
              </a:lnSpc>
              <a:spcBef>
                <a:spcPts val="0"/>
              </a:spcBef>
              <a:buNone/>
            </a:pPr>
            <a:r>
              <a:rPr lang="en-GB" sz="1000" dirty="0"/>
              <a:t>Q10. How much do you agree or disagree with the use of road safety cameras on Scotland’s roads? Q11. Here are some statements people have made about road safety cameras in general, including both speed cameras and red traffic light cameras.  For each one, please indicate the extent to which you agree or disagree with the statement.</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13</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3949644484"/>
              </p:ext>
            </p:extLst>
          </p:nvPr>
        </p:nvGraphicFramePr>
        <p:xfrm>
          <a:off x="2587376" y="1355429"/>
          <a:ext cx="8590659" cy="51661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19289" y="1432966"/>
            <a:ext cx="8658458" cy="369332"/>
          </a:xfrm>
          <a:prstGeom prst="rect">
            <a:avLst/>
          </a:prstGeom>
          <a:noFill/>
        </p:spPr>
        <p:txBody>
          <a:bodyPr wrap="square" rtlCol="0">
            <a:spAutoFit/>
          </a:bodyPr>
          <a:lstStyle/>
          <a:p>
            <a:r>
              <a:rPr lang="en-GB" dirty="0"/>
              <a:t>Agreement with statements about road safety cameras (%)</a:t>
            </a:r>
          </a:p>
        </p:txBody>
      </p:sp>
      <p:cxnSp>
        <p:nvCxnSpPr>
          <p:cNvPr id="4" name="Straight Connector 3"/>
          <p:cNvCxnSpPr/>
          <p:nvPr/>
        </p:nvCxnSpPr>
        <p:spPr>
          <a:xfrm>
            <a:off x="429249" y="3935661"/>
            <a:ext cx="11397690" cy="485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29249" y="2654648"/>
            <a:ext cx="2603108" cy="523220"/>
          </a:xfrm>
          <a:prstGeom prst="rect">
            <a:avLst/>
          </a:prstGeom>
          <a:noFill/>
        </p:spPr>
        <p:txBody>
          <a:bodyPr wrap="square" rtlCol="0">
            <a:spAutoFit/>
          </a:bodyPr>
          <a:lstStyle/>
          <a:p>
            <a:pPr algn="ctr"/>
            <a:r>
              <a:rPr lang="en-GB" sz="1400" dirty="0"/>
              <a:t>The use of road safety cameras on Scotland’s roads</a:t>
            </a:r>
          </a:p>
        </p:txBody>
      </p:sp>
      <p:sp>
        <p:nvSpPr>
          <p:cNvPr id="14" name="TextBox 13">
            <a:extLst>
              <a:ext uri="{FF2B5EF4-FFF2-40B4-BE49-F238E27FC236}">
                <a16:creationId xmlns:a16="http://schemas.microsoft.com/office/drawing/2014/main" id="{3E91BEE8-B168-44E6-81E1-8367CF677475}"/>
              </a:ext>
            </a:extLst>
          </p:cNvPr>
          <p:cNvSpPr txBox="1"/>
          <p:nvPr/>
        </p:nvSpPr>
        <p:spPr>
          <a:xfrm>
            <a:off x="429249" y="4655765"/>
            <a:ext cx="2603108" cy="738664"/>
          </a:xfrm>
          <a:prstGeom prst="rect">
            <a:avLst/>
          </a:prstGeom>
          <a:noFill/>
        </p:spPr>
        <p:txBody>
          <a:bodyPr wrap="square" rtlCol="0">
            <a:spAutoFit/>
          </a:bodyPr>
          <a:lstStyle/>
          <a:p>
            <a:pPr algn="ctr"/>
            <a:r>
              <a:rPr lang="en-GB" sz="1400" dirty="0"/>
              <a:t>People should see the use of road safety cameras as a good thing</a:t>
            </a:r>
          </a:p>
        </p:txBody>
      </p:sp>
      <p:sp>
        <p:nvSpPr>
          <p:cNvPr id="8" name="Text Placeholder 7">
            <a:extLst>
              <a:ext uri="{FF2B5EF4-FFF2-40B4-BE49-F238E27FC236}">
                <a16:creationId xmlns:a16="http://schemas.microsoft.com/office/drawing/2014/main" id="{BDD840CB-5AD1-A15D-CFDD-6BA834BFCA0E}"/>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29594082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569355826"/>
              </p:ext>
            </p:extLst>
          </p:nvPr>
        </p:nvGraphicFramePr>
        <p:xfrm>
          <a:off x="10718480" y="1415759"/>
          <a:ext cx="940118" cy="4712445"/>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346503">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1853">
                <a:tc>
                  <a:txBody>
                    <a:bodyPr/>
                    <a:lstStyle/>
                    <a:p>
                      <a:pPr algn="ctr"/>
                      <a:r>
                        <a:rPr lang="en-GB" sz="1200" b="0" dirty="0"/>
                        <a:t>71%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853">
                <a:tc>
                  <a:txBody>
                    <a:bodyPr/>
                    <a:lstStyle/>
                    <a:p>
                      <a:pPr algn="ctr"/>
                      <a:r>
                        <a:rPr lang="en-GB" sz="1200" b="0" dirty="0"/>
                        <a:t>78%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1853">
                <a:tc>
                  <a:txBody>
                    <a:bodyPr/>
                    <a:lstStyle/>
                    <a:p>
                      <a:pPr algn="ctr"/>
                      <a:r>
                        <a:rPr lang="en-GB" sz="1200" b="0" dirty="0"/>
                        <a:t>67%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11853">
                <a:tc>
                  <a:txBody>
                    <a:bodyPr/>
                    <a:lstStyle/>
                    <a:p>
                      <a:pPr algn="ctr"/>
                      <a:r>
                        <a:rPr lang="en-GB" sz="1200" b="0" dirty="0"/>
                        <a:t>69%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11853">
                <a:tc>
                  <a:txBody>
                    <a:bodyPr/>
                    <a:lstStyle/>
                    <a:p>
                      <a:pPr algn="ctr"/>
                      <a:r>
                        <a:rPr lang="en-GB" sz="1200" b="0" dirty="0"/>
                        <a:t>71%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8703484"/>
                  </a:ext>
                </a:extLst>
              </a:tr>
              <a:tr h="311853">
                <a:tc>
                  <a:txBody>
                    <a:bodyPr/>
                    <a:lstStyle/>
                    <a:p>
                      <a:pPr algn="ctr"/>
                      <a:r>
                        <a:rPr lang="en-GB" sz="12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9288118"/>
                  </a:ext>
                </a:extLst>
              </a:tr>
              <a:tr h="311853">
                <a:tc>
                  <a:txBody>
                    <a:bodyPr/>
                    <a:lstStyle/>
                    <a:p>
                      <a:pPr algn="ctr"/>
                      <a:r>
                        <a:rPr lang="en-GB" sz="12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0656807"/>
                  </a:ext>
                </a:extLst>
              </a:tr>
              <a:tr h="311853">
                <a:tc>
                  <a:txBody>
                    <a:bodyPr/>
                    <a:lstStyle/>
                    <a:p>
                      <a:pPr algn="ctr"/>
                      <a:r>
                        <a:rPr lang="en-GB" sz="1200" b="0" dirty="0"/>
                        <a:t>59%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1853">
                <a:tc>
                  <a:txBody>
                    <a:bodyPr/>
                    <a:lstStyle/>
                    <a:p>
                      <a:pPr algn="ctr"/>
                      <a:r>
                        <a:rPr lang="en-GB" sz="1200" b="0" dirty="0"/>
                        <a:t>64%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1853">
                <a:tc>
                  <a:txBody>
                    <a:bodyPr/>
                    <a:lstStyle/>
                    <a:p>
                      <a:pPr algn="ctr"/>
                      <a:r>
                        <a:rPr lang="en-GB" sz="1200" b="0" dirty="0"/>
                        <a:t>57%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3474244"/>
                  </a:ext>
                </a:extLst>
              </a:tr>
              <a:tr h="311853">
                <a:tc>
                  <a:txBody>
                    <a:bodyPr/>
                    <a:lstStyle/>
                    <a:p>
                      <a:pPr algn="ctr"/>
                      <a:r>
                        <a:rPr lang="en-US" sz="1200" b="0" dirty="0"/>
                        <a:t>59%</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154200"/>
                  </a:ext>
                </a:extLst>
              </a:tr>
              <a:tr h="311853">
                <a:tc>
                  <a:txBody>
                    <a:bodyPr/>
                    <a:lstStyle/>
                    <a:p>
                      <a:pPr algn="ctr"/>
                      <a:r>
                        <a:rPr lang="en-GB" sz="1200" b="0" dirty="0"/>
                        <a:t>66%</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862049"/>
                  </a:ext>
                </a:extLst>
              </a:tr>
              <a:tr h="311853">
                <a:tc>
                  <a:txBody>
                    <a:bodyPr/>
                    <a:lstStyle/>
                    <a:p>
                      <a:pPr algn="ctr"/>
                      <a:r>
                        <a:rPr lang="en-GB" sz="1200" b="0" dirty="0"/>
                        <a:t>68%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9633326"/>
                  </a:ext>
                </a:extLst>
              </a:tr>
              <a:tr h="311853">
                <a:tc>
                  <a:txBody>
                    <a:bodyPr/>
                    <a:lstStyle/>
                    <a:p>
                      <a:pPr algn="ctr"/>
                      <a:r>
                        <a:rPr lang="en-GB" sz="1200" b="0" dirty="0"/>
                        <a:t>68%</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9585939"/>
                  </a:ext>
                </a:extLst>
              </a:tr>
            </a:tbl>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Most drivers continue to agree that road safety cameras help discourage dangerous driving and prevent collisions where they are used. These findings are consistent with Feb ‘25 showing a stabilisation in the increasing trend since 2021. </a:t>
            </a:r>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14</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4050015128"/>
              </p:ext>
            </p:extLst>
          </p:nvPr>
        </p:nvGraphicFramePr>
        <p:xfrm>
          <a:off x="2587376" y="1355429"/>
          <a:ext cx="8590659" cy="51661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19289" y="1432966"/>
            <a:ext cx="8658458" cy="369332"/>
          </a:xfrm>
          <a:prstGeom prst="rect">
            <a:avLst/>
          </a:prstGeom>
          <a:noFill/>
        </p:spPr>
        <p:txBody>
          <a:bodyPr wrap="square" rtlCol="0">
            <a:spAutoFit/>
          </a:bodyPr>
          <a:lstStyle/>
          <a:p>
            <a:r>
              <a:rPr lang="en-GB" dirty="0"/>
              <a:t>Agreement with statements about road safety cameras (%)</a:t>
            </a:r>
          </a:p>
        </p:txBody>
      </p:sp>
      <p:cxnSp>
        <p:nvCxnSpPr>
          <p:cNvPr id="4" name="Straight Connector 3"/>
          <p:cNvCxnSpPr/>
          <p:nvPr/>
        </p:nvCxnSpPr>
        <p:spPr>
          <a:xfrm>
            <a:off x="429249" y="3935661"/>
            <a:ext cx="11397690" cy="485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29249" y="2654648"/>
            <a:ext cx="2603108" cy="738664"/>
          </a:xfrm>
          <a:prstGeom prst="rect">
            <a:avLst/>
          </a:prstGeom>
          <a:noFill/>
        </p:spPr>
        <p:txBody>
          <a:bodyPr wrap="square" rtlCol="0">
            <a:spAutoFit/>
          </a:bodyPr>
          <a:lstStyle/>
          <a:p>
            <a:pPr algn="ctr"/>
            <a:r>
              <a:rPr lang="en-GB" sz="1400" dirty="0"/>
              <a:t>Road safety cameras help discourage dangerous driving in the areas where they are used</a:t>
            </a:r>
          </a:p>
        </p:txBody>
      </p:sp>
      <p:sp>
        <p:nvSpPr>
          <p:cNvPr id="14" name="TextBox 13">
            <a:extLst>
              <a:ext uri="{FF2B5EF4-FFF2-40B4-BE49-F238E27FC236}">
                <a16:creationId xmlns:a16="http://schemas.microsoft.com/office/drawing/2014/main" id="{3E91BEE8-B168-44E6-81E1-8367CF677475}"/>
              </a:ext>
            </a:extLst>
          </p:cNvPr>
          <p:cNvSpPr txBox="1"/>
          <p:nvPr/>
        </p:nvSpPr>
        <p:spPr>
          <a:xfrm>
            <a:off x="429249" y="4655765"/>
            <a:ext cx="2603108" cy="738664"/>
          </a:xfrm>
          <a:prstGeom prst="rect">
            <a:avLst/>
          </a:prstGeom>
          <a:noFill/>
        </p:spPr>
        <p:txBody>
          <a:bodyPr wrap="square" rtlCol="0">
            <a:spAutoFit/>
          </a:bodyPr>
          <a:lstStyle/>
          <a:p>
            <a:pPr algn="ctr"/>
            <a:r>
              <a:rPr lang="en-GB" sz="1400" dirty="0"/>
              <a:t>Road safety cameras help prevent collisions in the areas where they are used</a:t>
            </a:r>
          </a:p>
        </p:txBody>
      </p:sp>
      <p:sp>
        <p:nvSpPr>
          <p:cNvPr id="8" name="Text Placeholder 7">
            <a:extLst>
              <a:ext uri="{FF2B5EF4-FFF2-40B4-BE49-F238E27FC236}">
                <a16:creationId xmlns:a16="http://schemas.microsoft.com/office/drawing/2014/main" id="{D04894B3-6F1E-9A28-ADD6-20385D676115}"/>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17" name="Text Placeholder 7">
            <a:extLst>
              <a:ext uri="{FF2B5EF4-FFF2-40B4-BE49-F238E27FC236}">
                <a16:creationId xmlns:a16="http://schemas.microsoft.com/office/drawing/2014/main" id="{0DE46482-7EF5-F22E-D83F-212C0E4E0D5E}"/>
              </a:ext>
            </a:extLst>
          </p:cNvPr>
          <p:cNvSpPr txBox="1">
            <a:spLocks/>
          </p:cNvSpPr>
          <p:nvPr/>
        </p:nvSpPr>
        <p:spPr>
          <a:xfrm>
            <a:off x="71456" y="6354425"/>
            <a:ext cx="7941576" cy="400110"/>
          </a:xfrm>
          <a:prstGeom prst="rect">
            <a:avLst/>
          </a:prstGeom>
        </p:spPr>
        <p:txBody>
          <a:bodyPr vert="horz" wrap="square" lIns="91440" tIns="45720" rIns="91440" bIns="45720" rtlCol="0" anchor="ctr" anchorCtr="0">
            <a:sp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sz="1000" dirty="0"/>
              <a:t>Q11. Here are some statements people have made about road safety cameras in general, including both speed cameras and red traffic light cameras.  For each one, please indicate the extent to which you agree or disagree with the statement.</a:t>
            </a:r>
            <a:endParaRPr lang="en-GB" sz="1000" b="1" dirty="0"/>
          </a:p>
        </p:txBody>
      </p:sp>
    </p:spTree>
    <p:extLst>
      <p:ext uri="{BB962C8B-B14F-4D97-AF65-F5344CB8AC3E}">
        <p14:creationId xmlns:p14="http://schemas.microsoft.com/office/powerpoint/2010/main" val="13880334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Table 8"/>
          <p:cNvGraphicFramePr>
            <a:graphicFrameLocks noGrp="1"/>
          </p:cNvGraphicFramePr>
          <p:nvPr>
            <p:extLst>
              <p:ext uri="{D42A27DB-BD31-4B8C-83A1-F6EECF244321}">
                <p14:modId xmlns:p14="http://schemas.microsoft.com/office/powerpoint/2010/main" val="3120307814"/>
              </p:ext>
            </p:extLst>
          </p:nvPr>
        </p:nvGraphicFramePr>
        <p:xfrm>
          <a:off x="10730512" y="1415759"/>
          <a:ext cx="940118" cy="4707625"/>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346149">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1534">
                <a:tc>
                  <a:txBody>
                    <a:bodyPr/>
                    <a:lstStyle/>
                    <a:p>
                      <a:pPr algn="ctr"/>
                      <a:r>
                        <a:rPr lang="en-GB" sz="1200" b="0" dirty="0"/>
                        <a:t>61%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11534">
                <a:tc>
                  <a:txBody>
                    <a:bodyPr/>
                    <a:lstStyle/>
                    <a:p>
                      <a:pPr algn="ctr"/>
                      <a:r>
                        <a:rPr lang="en-GB" sz="1200" b="0" dirty="0"/>
                        <a:t>57%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311534">
                <a:tc>
                  <a:txBody>
                    <a:bodyPr/>
                    <a:lstStyle/>
                    <a:p>
                      <a:pPr algn="ctr"/>
                      <a:r>
                        <a:rPr lang="en-GB" sz="1200" b="0" dirty="0"/>
                        <a:t>55%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11534">
                <a:tc>
                  <a:txBody>
                    <a:bodyPr/>
                    <a:lstStyle/>
                    <a:p>
                      <a:pPr algn="ctr"/>
                      <a:r>
                        <a:rPr lang="en-GB" sz="1200" b="0" dirty="0"/>
                        <a:t>60%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311534">
                <a:tc>
                  <a:txBody>
                    <a:bodyPr/>
                    <a:lstStyle/>
                    <a:p>
                      <a:pPr algn="ctr"/>
                      <a:r>
                        <a:rPr lang="en-GB" sz="1200" b="0" dirty="0"/>
                        <a:t>61%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8703484"/>
                  </a:ext>
                </a:extLst>
              </a:tr>
              <a:tr h="311534">
                <a:tc>
                  <a:txBody>
                    <a:bodyPr/>
                    <a:lstStyle/>
                    <a:p>
                      <a:pPr algn="ctr"/>
                      <a:r>
                        <a:rPr lang="en-GB" sz="1200" b="0" dirty="0"/>
                        <a:t>64%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39288118"/>
                  </a:ext>
                </a:extLst>
              </a:tr>
              <a:tr h="311534">
                <a:tc>
                  <a:txBody>
                    <a:bodyPr/>
                    <a:lstStyle/>
                    <a:p>
                      <a:pPr algn="ctr"/>
                      <a:r>
                        <a:rPr lang="en-GB" sz="1200" b="0" dirty="0"/>
                        <a:t>61%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67492057"/>
                  </a:ext>
                </a:extLst>
              </a:tr>
              <a:tr h="311534">
                <a:tc>
                  <a:txBody>
                    <a:bodyPr/>
                    <a:lstStyle/>
                    <a:p>
                      <a:pPr algn="ctr"/>
                      <a:r>
                        <a:rPr lang="en-GB" sz="1200" b="0" dirty="0"/>
                        <a:t>27%</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11534">
                <a:tc>
                  <a:txBody>
                    <a:bodyPr/>
                    <a:lstStyle/>
                    <a:p>
                      <a:pPr algn="ctr"/>
                      <a:r>
                        <a:rPr lang="en-GB" sz="1200" b="0" dirty="0"/>
                        <a:t>29%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11534">
                <a:tc>
                  <a:txBody>
                    <a:bodyPr/>
                    <a:lstStyle/>
                    <a:p>
                      <a:pPr algn="ctr"/>
                      <a:r>
                        <a:rPr lang="en-GB" sz="1200" b="0" dirty="0"/>
                        <a:t>25%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53474244"/>
                  </a:ext>
                </a:extLst>
              </a:tr>
              <a:tr h="311534">
                <a:tc>
                  <a:txBody>
                    <a:bodyPr/>
                    <a:lstStyle/>
                    <a:p>
                      <a:pPr algn="ctr"/>
                      <a:r>
                        <a:rPr lang="en-US" sz="1200" b="0" dirty="0"/>
                        <a:t>29%</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7154200"/>
                  </a:ext>
                </a:extLst>
              </a:tr>
              <a:tr h="311534">
                <a:tc>
                  <a:txBody>
                    <a:bodyPr/>
                    <a:lstStyle/>
                    <a:p>
                      <a:pPr algn="ctr"/>
                      <a:r>
                        <a:rPr lang="en-GB" sz="1200" b="0" dirty="0"/>
                        <a:t>32%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23862049"/>
                  </a:ext>
                </a:extLst>
              </a:tr>
              <a:tr h="311534">
                <a:tc>
                  <a:txBody>
                    <a:bodyPr/>
                    <a:lstStyle/>
                    <a:p>
                      <a:pPr algn="ctr"/>
                      <a:r>
                        <a:rPr lang="en-GB" sz="1200" b="0" dirty="0"/>
                        <a:t>33%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89633326"/>
                  </a:ext>
                </a:extLst>
              </a:tr>
              <a:tr h="311534">
                <a:tc>
                  <a:txBody>
                    <a:bodyPr/>
                    <a:lstStyle/>
                    <a:p>
                      <a:pPr algn="ctr"/>
                      <a:r>
                        <a:rPr lang="en-GB" sz="1200" b="0" dirty="0"/>
                        <a:t>30%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01647662"/>
                  </a:ext>
                </a:extLst>
              </a:tr>
            </a:tbl>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200" dirty="0"/>
              <a:t>Similar to previous waves, despite the positive views of road safety cameras, most drivers feel they are an easy way of making money out of motorists. Opinion was split on whether there are too many speed cameras - drivers were roughly equally likely to agree and disagree with this statement.</a:t>
            </a:r>
          </a:p>
        </p:txBody>
      </p:sp>
      <p:sp>
        <p:nvSpPr>
          <p:cNvPr id="11" name="Text Placeholder 7"/>
          <p:cNvSpPr>
            <a:spLocks noGrp="1"/>
          </p:cNvSpPr>
          <p:nvPr>
            <p:ph type="body" sz="quarter" idx="26"/>
          </p:nvPr>
        </p:nvSpPr>
        <p:spPr>
          <a:xfrm>
            <a:off x="71456" y="6354425"/>
            <a:ext cx="7941576" cy="400110"/>
          </a:xfrm>
          <a:prstGeom prst="rect">
            <a:avLst/>
          </a:prstGeom>
        </p:spPr>
        <p:txBody>
          <a:bodyPr wrap="square">
            <a:spAutoFit/>
          </a:bodyPr>
          <a:lstStyle/>
          <a:p>
            <a:pPr marL="0" indent="0">
              <a:lnSpc>
                <a:spcPct val="100000"/>
              </a:lnSpc>
              <a:spcBef>
                <a:spcPts val="0"/>
              </a:spcBef>
              <a:buNone/>
            </a:pPr>
            <a:r>
              <a:rPr lang="en-GB" sz="1000" dirty="0"/>
              <a:t>Q11. Here are some statements people have made about road safety cameras in general, including both speed cameras and red traffic light cameras.  For each one, please indicate the extent to which you agree or disagree with the statement.</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15</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3226621421"/>
              </p:ext>
            </p:extLst>
          </p:nvPr>
        </p:nvGraphicFramePr>
        <p:xfrm>
          <a:off x="2587376" y="1355429"/>
          <a:ext cx="8590659" cy="5166141"/>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p:cNvSpPr txBox="1"/>
          <p:nvPr/>
        </p:nvSpPr>
        <p:spPr>
          <a:xfrm>
            <a:off x="619289" y="1432966"/>
            <a:ext cx="8658458" cy="369332"/>
          </a:xfrm>
          <a:prstGeom prst="rect">
            <a:avLst/>
          </a:prstGeom>
          <a:noFill/>
        </p:spPr>
        <p:txBody>
          <a:bodyPr wrap="square" rtlCol="0">
            <a:spAutoFit/>
          </a:bodyPr>
          <a:lstStyle/>
          <a:p>
            <a:r>
              <a:rPr lang="en-GB" dirty="0"/>
              <a:t>Agreement with statements about road safety cameras (%)</a:t>
            </a:r>
          </a:p>
        </p:txBody>
      </p:sp>
      <p:cxnSp>
        <p:nvCxnSpPr>
          <p:cNvPr id="4" name="Straight Connector 3"/>
          <p:cNvCxnSpPr/>
          <p:nvPr/>
        </p:nvCxnSpPr>
        <p:spPr>
          <a:xfrm>
            <a:off x="429249" y="3935661"/>
            <a:ext cx="11397690" cy="4854"/>
          </a:xfrm>
          <a:prstGeom prst="line">
            <a:avLst/>
          </a:prstGeom>
          <a:ln w="9525">
            <a:prstDash val="dash"/>
          </a:ln>
        </p:spPr>
        <p:style>
          <a:lnRef idx="1">
            <a:schemeClr val="accent1"/>
          </a:lnRef>
          <a:fillRef idx="0">
            <a:schemeClr val="accent1"/>
          </a:fillRef>
          <a:effectRef idx="0">
            <a:schemeClr val="accent1"/>
          </a:effectRef>
          <a:fontRef idx="minor">
            <a:schemeClr val="tx1"/>
          </a:fontRef>
        </p:style>
      </p:cxnSp>
      <p:sp>
        <p:nvSpPr>
          <p:cNvPr id="6" name="TextBox 5"/>
          <p:cNvSpPr txBox="1"/>
          <p:nvPr/>
        </p:nvSpPr>
        <p:spPr>
          <a:xfrm>
            <a:off x="429249" y="2654648"/>
            <a:ext cx="2603108" cy="738664"/>
          </a:xfrm>
          <a:prstGeom prst="rect">
            <a:avLst/>
          </a:prstGeom>
          <a:noFill/>
        </p:spPr>
        <p:txBody>
          <a:bodyPr wrap="square" rtlCol="0">
            <a:spAutoFit/>
          </a:bodyPr>
          <a:lstStyle/>
          <a:p>
            <a:pPr algn="ctr"/>
            <a:r>
              <a:rPr lang="en-GB" sz="1400" dirty="0"/>
              <a:t>Road safety cameras are an easy way of making money out of motorists</a:t>
            </a:r>
          </a:p>
        </p:txBody>
      </p:sp>
      <p:sp>
        <p:nvSpPr>
          <p:cNvPr id="14" name="TextBox 13">
            <a:extLst>
              <a:ext uri="{FF2B5EF4-FFF2-40B4-BE49-F238E27FC236}">
                <a16:creationId xmlns:a16="http://schemas.microsoft.com/office/drawing/2014/main" id="{3E91BEE8-B168-44E6-81E1-8367CF677475}"/>
              </a:ext>
            </a:extLst>
          </p:cNvPr>
          <p:cNvSpPr txBox="1"/>
          <p:nvPr/>
        </p:nvSpPr>
        <p:spPr>
          <a:xfrm>
            <a:off x="429249" y="4655765"/>
            <a:ext cx="2603108" cy="523220"/>
          </a:xfrm>
          <a:prstGeom prst="rect">
            <a:avLst/>
          </a:prstGeom>
          <a:noFill/>
        </p:spPr>
        <p:txBody>
          <a:bodyPr wrap="square" rtlCol="0">
            <a:spAutoFit/>
          </a:bodyPr>
          <a:lstStyle/>
          <a:p>
            <a:pPr algn="ctr"/>
            <a:r>
              <a:rPr lang="en-GB" sz="1400" dirty="0"/>
              <a:t>There are too many road safety cameras</a:t>
            </a:r>
          </a:p>
        </p:txBody>
      </p:sp>
      <p:sp>
        <p:nvSpPr>
          <p:cNvPr id="7" name="Text Placeholder 7">
            <a:extLst>
              <a:ext uri="{FF2B5EF4-FFF2-40B4-BE49-F238E27FC236}">
                <a16:creationId xmlns:a16="http://schemas.microsoft.com/office/drawing/2014/main" id="{4D3945FD-7DC8-D0EF-AD8F-56A721178E37}"/>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9129455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5BB11A-C103-BDB3-7D1F-C37F1DC5CA33}"/>
            </a:ext>
          </a:extLst>
        </p:cNvPr>
        <p:cNvGrpSpPr/>
        <p:nvPr/>
      </p:nvGrpSpPr>
      <p:grpSpPr>
        <a:xfrm>
          <a:off x="0" y="0"/>
          <a:ext cx="0" cy="0"/>
          <a:chOff x="0" y="0"/>
          <a:chExt cx="0" cy="0"/>
        </a:xfrm>
      </p:grpSpPr>
      <p:graphicFrame>
        <p:nvGraphicFramePr>
          <p:cNvPr id="9" name="Table 8">
            <a:extLst>
              <a:ext uri="{FF2B5EF4-FFF2-40B4-BE49-F238E27FC236}">
                <a16:creationId xmlns:a16="http://schemas.microsoft.com/office/drawing/2014/main" id="{67E86448-8383-92DE-4AA3-5E6C17C7503F}"/>
              </a:ext>
            </a:extLst>
          </p:cNvPr>
          <p:cNvGraphicFramePr>
            <a:graphicFrameLocks noGrp="1"/>
          </p:cNvGraphicFramePr>
          <p:nvPr>
            <p:extLst>
              <p:ext uri="{D42A27DB-BD31-4B8C-83A1-F6EECF244321}">
                <p14:modId xmlns:p14="http://schemas.microsoft.com/office/powerpoint/2010/main" val="713312264"/>
              </p:ext>
            </p:extLst>
          </p:nvPr>
        </p:nvGraphicFramePr>
        <p:xfrm>
          <a:off x="10521595" y="2217822"/>
          <a:ext cx="940118" cy="2720284"/>
        </p:xfrm>
        <a:graphic>
          <a:graphicData uri="http://schemas.openxmlformats.org/drawingml/2006/table">
            <a:tbl>
              <a:tblPr firstRow="1" bandRow="1">
                <a:tableStyleId>{2D5ABB26-0587-4C30-8999-92F81FD0307C}</a:tableStyleId>
              </a:tblPr>
              <a:tblGrid>
                <a:gridCol w="940118">
                  <a:extLst>
                    <a:ext uri="{9D8B030D-6E8A-4147-A177-3AD203B41FA5}">
                      <a16:colId xmlns:a16="http://schemas.microsoft.com/office/drawing/2014/main" val="20000"/>
                    </a:ext>
                  </a:extLst>
                </a:gridCol>
              </a:tblGrid>
              <a:tr h="498498">
                <a:tc>
                  <a:txBody>
                    <a:bodyPr/>
                    <a:lstStyle/>
                    <a:p>
                      <a:pPr algn="ctr"/>
                      <a:r>
                        <a:rPr lang="en-GB" sz="1400" b="1" dirty="0"/>
                        <a:t>Net 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1110893">
                <a:tc>
                  <a:txBody>
                    <a:bodyPr/>
                    <a:lstStyle/>
                    <a:p>
                      <a:pPr algn="ctr"/>
                      <a:r>
                        <a:rPr lang="en-GB" sz="1600" b="0" dirty="0"/>
                        <a:t>75%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1"/>
                  </a:ext>
                </a:extLst>
              </a:tr>
              <a:tr h="1110893">
                <a:tc>
                  <a:txBody>
                    <a:bodyPr/>
                    <a:lstStyle/>
                    <a:p>
                      <a:pPr algn="ctr"/>
                      <a:r>
                        <a:rPr lang="en-US" sz="1600" b="0" dirty="0"/>
                        <a:t>77%</a:t>
                      </a:r>
                      <a:endParaRPr lang="en-GB" sz="16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7496492"/>
                  </a:ext>
                </a:extLst>
              </a:tr>
            </a:tbl>
          </a:graphicData>
        </a:graphic>
      </p:graphicFrame>
      <p:sp>
        <p:nvSpPr>
          <p:cNvPr id="10" name="Text Placeholder 4">
            <a:extLst>
              <a:ext uri="{FF2B5EF4-FFF2-40B4-BE49-F238E27FC236}">
                <a16:creationId xmlns:a16="http://schemas.microsoft.com/office/drawing/2014/main" id="{2EF6329A-52F2-6148-CF13-8C305A1E7B89}"/>
              </a:ext>
            </a:extLst>
          </p:cNvPr>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As in the previous wave, around three quarters of drivers agreed, with almost half agreeing strongly, that drivers would be less likely to do things like not use a seatbelt or use a mobile phone if road safety cameras could record these behaviours.</a:t>
            </a:r>
          </a:p>
        </p:txBody>
      </p:sp>
      <p:sp>
        <p:nvSpPr>
          <p:cNvPr id="11" name="Text Placeholder 7">
            <a:extLst>
              <a:ext uri="{FF2B5EF4-FFF2-40B4-BE49-F238E27FC236}">
                <a16:creationId xmlns:a16="http://schemas.microsoft.com/office/drawing/2014/main" id="{64E388C5-325C-D496-F703-32F2397450FC}"/>
              </a:ext>
            </a:extLst>
          </p:cNvPr>
          <p:cNvSpPr>
            <a:spLocks noGrp="1"/>
          </p:cNvSpPr>
          <p:nvPr>
            <p:ph type="body" sz="quarter" idx="26"/>
          </p:nvPr>
        </p:nvSpPr>
        <p:spPr>
          <a:xfrm>
            <a:off x="71456" y="6354425"/>
            <a:ext cx="7941576" cy="400110"/>
          </a:xfrm>
          <a:prstGeom prst="rect">
            <a:avLst/>
          </a:prstGeom>
        </p:spPr>
        <p:txBody>
          <a:bodyPr wrap="square">
            <a:spAutoFit/>
          </a:bodyPr>
          <a:lstStyle/>
          <a:p>
            <a:pPr marL="0" indent="0">
              <a:lnSpc>
                <a:spcPct val="100000"/>
              </a:lnSpc>
              <a:spcBef>
                <a:spcPts val="0"/>
              </a:spcBef>
              <a:buNone/>
            </a:pPr>
            <a:r>
              <a:rPr lang="en-GB" sz="1000" dirty="0"/>
              <a:t>Q11. Here are some statements people have made about road safety cameras in general, including both speed cameras and red traffic light cameras.  For each one, please indicate the extent to which you agree or disagree with the statement. New statement for Feb ‘25.</a:t>
            </a:r>
            <a:endParaRPr lang="en-GB" sz="1000" b="1" dirty="0"/>
          </a:p>
        </p:txBody>
      </p:sp>
      <p:sp>
        <p:nvSpPr>
          <p:cNvPr id="93" name="Slide Number Placeholder 92">
            <a:extLst>
              <a:ext uri="{FF2B5EF4-FFF2-40B4-BE49-F238E27FC236}">
                <a16:creationId xmlns:a16="http://schemas.microsoft.com/office/drawing/2014/main" id="{C4D31833-20B5-5AFA-F1B7-66AACA4B5DCA}"/>
              </a:ext>
            </a:extLst>
          </p:cNvPr>
          <p:cNvSpPr>
            <a:spLocks noGrp="1"/>
          </p:cNvSpPr>
          <p:nvPr>
            <p:ph type="sldNum" sz="quarter" idx="12"/>
          </p:nvPr>
        </p:nvSpPr>
        <p:spPr/>
        <p:txBody>
          <a:bodyPr/>
          <a:lstStyle/>
          <a:p>
            <a:fld id="{3CF2D5F0-42C9-44CC-9D46-F1CEB28D430F}" type="slidenum">
              <a:rPr lang="en-GB" smtClean="0"/>
              <a:pPr/>
              <a:t>16</a:t>
            </a:fld>
            <a:endParaRPr lang="en-GB" dirty="0"/>
          </a:p>
        </p:txBody>
      </p:sp>
      <p:graphicFrame>
        <p:nvGraphicFramePr>
          <p:cNvPr id="12" name="Chart Placeholder 13">
            <a:extLst>
              <a:ext uri="{FF2B5EF4-FFF2-40B4-BE49-F238E27FC236}">
                <a16:creationId xmlns:a16="http://schemas.microsoft.com/office/drawing/2014/main" id="{F36EF830-5F7A-08D2-C66E-47D7343D6FB7}"/>
              </a:ext>
            </a:extLst>
          </p:cNvPr>
          <p:cNvGraphicFramePr>
            <a:graphicFrameLocks/>
          </p:cNvGraphicFramePr>
          <p:nvPr>
            <p:extLst>
              <p:ext uri="{D42A27DB-BD31-4B8C-83A1-F6EECF244321}">
                <p14:modId xmlns:p14="http://schemas.microsoft.com/office/powerpoint/2010/main" val="4219712970"/>
              </p:ext>
            </p:extLst>
          </p:nvPr>
        </p:nvGraphicFramePr>
        <p:xfrm>
          <a:off x="2823587" y="2446138"/>
          <a:ext cx="8060154" cy="306028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BC8BB2DD-736F-84FB-9306-EFE9E8B55892}"/>
              </a:ext>
            </a:extLst>
          </p:cNvPr>
          <p:cNvSpPr txBox="1"/>
          <p:nvPr/>
        </p:nvSpPr>
        <p:spPr>
          <a:xfrm>
            <a:off x="619289" y="1993752"/>
            <a:ext cx="8658458" cy="369332"/>
          </a:xfrm>
          <a:prstGeom prst="rect">
            <a:avLst/>
          </a:prstGeom>
          <a:noFill/>
        </p:spPr>
        <p:txBody>
          <a:bodyPr wrap="square" rtlCol="0">
            <a:spAutoFit/>
          </a:bodyPr>
          <a:lstStyle/>
          <a:p>
            <a:r>
              <a:rPr lang="en-GB" dirty="0"/>
              <a:t>Agreement with statements about road safety cameras (%)</a:t>
            </a:r>
          </a:p>
        </p:txBody>
      </p:sp>
      <p:sp>
        <p:nvSpPr>
          <p:cNvPr id="6" name="TextBox 5">
            <a:extLst>
              <a:ext uri="{FF2B5EF4-FFF2-40B4-BE49-F238E27FC236}">
                <a16:creationId xmlns:a16="http://schemas.microsoft.com/office/drawing/2014/main" id="{292A8861-EC21-E065-06AC-D8C4D87CB309}"/>
              </a:ext>
            </a:extLst>
          </p:cNvPr>
          <p:cNvSpPr txBox="1"/>
          <p:nvPr/>
        </p:nvSpPr>
        <p:spPr>
          <a:xfrm>
            <a:off x="619289" y="3180570"/>
            <a:ext cx="2603108" cy="1169551"/>
          </a:xfrm>
          <a:prstGeom prst="rect">
            <a:avLst/>
          </a:prstGeom>
          <a:noFill/>
        </p:spPr>
        <p:txBody>
          <a:bodyPr wrap="square" rtlCol="0">
            <a:spAutoFit/>
          </a:bodyPr>
          <a:lstStyle/>
          <a:p>
            <a:pPr algn="ctr"/>
            <a:r>
              <a:rPr lang="en-GB" sz="1400" dirty="0"/>
              <a:t>Drivers would be less likely to do things like driving without a seatbelt or using a mobile phone if road safety cameras could record them doing these things</a:t>
            </a:r>
          </a:p>
        </p:txBody>
      </p:sp>
      <p:sp>
        <p:nvSpPr>
          <p:cNvPr id="7" name="Text Placeholder 7">
            <a:extLst>
              <a:ext uri="{FF2B5EF4-FFF2-40B4-BE49-F238E27FC236}">
                <a16:creationId xmlns:a16="http://schemas.microsoft.com/office/drawing/2014/main" id="{3433D0D3-DB91-9CF5-7A2F-D4712FA0107E}"/>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2068181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Drink and drug driving</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17</a:t>
            </a:fld>
            <a:endParaRPr lang="en-GB" dirty="0"/>
          </a:p>
        </p:txBody>
      </p:sp>
    </p:spTree>
    <p:extLst>
      <p:ext uri="{BB962C8B-B14F-4D97-AF65-F5344CB8AC3E}">
        <p14:creationId xmlns:p14="http://schemas.microsoft.com/office/powerpoint/2010/main" val="21106484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205DB6E-D016-FE17-686B-6B36ADB69B57}"/>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248C0B44-ACE7-595B-F045-3FFD52943134}"/>
              </a:ext>
            </a:extLst>
          </p:cNvPr>
          <p:cNvSpPr>
            <a:spLocks noGrp="1"/>
          </p:cNvSpPr>
          <p:nvPr>
            <p:ph type="body" sz="quarter" idx="11"/>
          </p:nvPr>
        </p:nvSpPr>
        <p:spPr>
          <a:xfrm>
            <a:off x="334964" y="180788"/>
            <a:ext cx="10571161" cy="1299219"/>
          </a:xfrm>
        </p:spPr>
        <p:txBody>
          <a:bodyPr vert="horz" lIns="72000" tIns="0" rIns="0" bIns="0" rtlCol="0" anchor="ctr" anchorCtr="0">
            <a:normAutofit/>
          </a:bodyPr>
          <a:lstStyle/>
          <a:p>
            <a:r>
              <a:rPr lang="en-GB" sz="2400" dirty="0"/>
              <a:t>As in all previous waves, very few drivers admit to drink or drug driving. An uptick since Feb ‘22 in those admitting to driving whilst under the influence of alcohol has not developed further.</a:t>
            </a:r>
          </a:p>
        </p:txBody>
      </p:sp>
      <p:sp>
        <p:nvSpPr>
          <p:cNvPr id="12" name="Text Placeholder 14">
            <a:extLst>
              <a:ext uri="{FF2B5EF4-FFF2-40B4-BE49-F238E27FC236}">
                <a16:creationId xmlns:a16="http://schemas.microsoft.com/office/drawing/2014/main" id="{99C5F258-0377-AF40-93FC-402A2FCAE97E}"/>
              </a:ext>
            </a:extLst>
          </p:cNvPr>
          <p:cNvSpPr>
            <a:spLocks noGrp="1"/>
          </p:cNvSpPr>
          <p:nvPr>
            <p:ph type="body" sz="quarter" idx="26"/>
          </p:nvPr>
        </p:nvSpPr>
        <p:spPr>
          <a:xfrm>
            <a:off x="168869" y="6458069"/>
            <a:ext cx="7745937" cy="299283"/>
          </a:xfrm>
          <a:prstGeom prst="rect">
            <a:avLst/>
          </a:prstGeom>
        </p:spPr>
        <p:txBody>
          <a:bodyPr>
            <a:noAutofit/>
          </a:bodyPr>
          <a:lstStyle/>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93" name="Slide Number Placeholder 92">
            <a:extLst>
              <a:ext uri="{FF2B5EF4-FFF2-40B4-BE49-F238E27FC236}">
                <a16:creationId xmlns:a16="http://schemas.microsoft.com/office/drawing/2014/main" id="{816833F0-BBD7-C2D0-4662-4D7A362399ED}"/>
              </a:ext>
            </a:extLst>
          </p:cNvPr>
          <p:cNvSpPr>
            <a:spLocks noGrp="1"/>
          </p:cNvSpPr>
          <p:nvPr>
            <p:ph type="sldNum" sz="quarter" idx="12"/>
          </p:nvPr>
        </p:nvSpPr>
        <p:spPr/>
        <p:txBody>
          <a:bodyPr/>
          <a:lstStyle/>
          <a:p>
            <a:fld id="{3CF2D5F0-42C9-44CC-9D46-F1CEB28D430F}" type="slidenum">
              <a:rPr lang="en-GB" smtClean="0"/>
              <a:pPr/>
              <a:t>18</a:t>
            </a:fld>
            <a:endParaRPr lang="en-GB" dirty="0"/>
          </a:p>
        </p:txBody>
      </p:sp>
      <p:graphicFrame>
        <p:nvGraphicFramePr>
          <p:cNvPr id="6" name="Chart 5">
            <a:extLst>
              <a:ext uri="{FF2B5EF4-FFF2-40B4-BE49-F238E27FC236}">
                <a16:creationId xmlns:a16="http://schemas.microsoft.com/office/drawing/2014/main" id="{C5F713C2-5E6D-4697-0238-1ABA45909508}"/>
              </a:ext>
            </a:extLst>
          </p:cNvPr>
          <p:cNvGraphicFramePr/>
          <p:nvPr>
            <p:extLst>
              <p:ext uri="{D42A27DB-BD31-4B8C-83A1-F6EECF244321}">
                <p14:modId xmlns:p14="http://schemas.microsoft.com/office/powerpoint/2010/main" val="4136363608"/>
              </p:ext>
            </p:extLst>
          </p:nvPr>
        </p:nvGraphicFramePr>
        <p:xfrm>
          <a:off x="372755" y="1607622"/>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956EE1EC-0A57-C364-314C-0A007C6BF615}"/>
              </a:ext>
            </a:extLst>
          </p:cNvPr>
          <p:cNvSpPr txBox="1"/>
          <p:nvPr/>
        </p:nvSpPr>
        <p:spPr>
          <a:xfrm>
            <a:off x="8638256" y="5213444"/>
            <a:ext cx="2620009" cy="400110"/>
          </a:xfrm>
          <a:prstGeom prst="rect">
            <a:avLst/>
          </a:prstGeom>
          <a:noFill/>
          <a:ln>
            <a:solidFill>
              <a:schemeClr val="accent1"/>
            </a:solidFill>
          </a:ln>
        </p:spPr>
        <p:txBody>
          <a:bodyPr wrap="square" rtlCol="0">
            <a:spAutoFit/>
          </a:bodyPr>
          <a:lstStyle/>
          <a:p>
            <a:pPr algn="ctr"/>
            <a:r>
              <a:rPr lang="en-GB" sz="1000" dirty="0"/>
              <a:t>*Wording change Aug ‘20 (previously ‘driven after taking illegal drugs’)</a:t>
            </a:r>
          </a:p>
        </p:txBody>
      </p:sp>
      <p:sp>
        <p:nvSpPr>
          <p:cNvPr id="5" name="Text Placeholder 7">
            <a:extLst>
              <a:ext uri="{FF2B5EF4-FFF2-40B4-BE49-F238E27FC236}">
                <a16:creationId xmlns:a16="http://schemas.microsoft.com/office/drawing/2014/main" id="{F688DEC5-5521-5DEF-249B-3E17A9051638}"/>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42287279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7" name="Chart 16">
            <a:extLst>
              <a:ext uri="{FF2B5EF4-FFF2-40B4-BE49-F238E27FC236}">
                <a16:creationId xmlns:a16="http://schemas.microsoft.com/office/drawing/2014/main" id="{8EB6C2A9-B82C-49CF-B3CD-7A9F5C971288}"/>
              </a:ext>
            </a:extLst>
          </p:cNvPr>
          <p:cNvGraphicFramePr/>
          <p:nvPr>
            <p:extLst>
              <p:ext uri="{D42A27DB-BD31-4B8C-83A1-F6EECF244321}">
                <p14:modId xmlns:p14="http://schemas.microsoft.com/office/powerpoint/2010/main" val="3865905209"/>
              </p:ext>
            </p:extLst>
          </p:nvPr>
        </p:nvGraphicFramePr>
        <p:xfrm>
          <a:off x="494675" y="1618938"/>
          <a:ext cx="11017771" cy="4737412"/>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200" dirty="0"/>
              <a:t>Findings in Sept ‘25 were broadly comparable with February regarding Scotland being tough on drink and drug driving. The decline in perceptions around tackling drink driving is not significant but worth noting for the next wave. Over four in five drivers agreed that one alcoholic drink could put you over the drink drive limit – this remains lower than in 2022.</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295128" y="6452129"/>
            <a:ext cx="6528754" cy="293026"/>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19</a:t>
            </a:fld>
            <a:endParaRPr lang="en-GB" dirty="0"/>
          </a:p>
        </p:txBody>
      </p:sp>
      <p:sp>
        <p:nvSpPr>
          <p:cNvPr id="5" name="Text Placeholder 7">
            <a:extLst>
              <a:ext uri="{FF2B5EF4-FFF2-40B4-BE49-F238E27FC236}">
                <a16:creationId xmlns:a16="http://schemas.microsoft.com/office/drawing/2014/main" id="{CDC4E86C-AB72-CC1B-EF1E-266D960816D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2188711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6E99432-F8CC-499D-8248-9802C958FCC4}"/>
              </a:ext>
            </a:extLst>
          </p:cNvPr>
          <p:cNvSpPr>
            <a:spLocks noGrp="1"/>
          </p:cNvSpPr>
          <p:nvPr>
            <p:ph type="body" sz="quarter" idx="11"/>
          </p:nvPr>
        </p:nvSpPr>
        <p:spPr>
          <a:xfrm>
            <a:off x="334963" y="180788"/>
            <a:ext cx="4608517" cy="1318609"/>
          </a:xfrm>
        </p:spPr>
        <p:txBody>
          <a:bodyPr/>
          <a:lstStyle/>
          <a:p>
            <a:r>
              <a:rPr lang="en-US" dirty="0"/>
              <a:t>Contents </a:t>
            </a:r>
          </a:p>
        </p:txBody>
      </p:sp>
      <p:pic>
        <p:nvPicPr>
          <p:cNvPr id="30" name="Picture Placeholder 29" descr="A picture containing object&#10;&#10;Description generated with high confidence">
            <a:extLst>
              <a:ext uri="{FF2B5EF4-FFF2-40B4-BE49-F238E27FC236}">
                <a16:creationId xmlns:a16="http://schemas.microsoft.com/office/drawing/2014/main" id="{67F18961-693B-4970-B1CE-BD2D846151A0}"/>
              </a:ext>
            </a:extLst>
          </p:cNvPr>
          <p:cNvPicPr>
            <a:picLocks noGrp="1" noChangeAspect="1"/>
          </p:cNvPicPr>
          <p:nvPr>
            <p:ph type="pic" sz="quarter" idx="21"/>
          </p:nvPr>
        </p:nvPicPr>
        <p:blipFill>
          <a:blip r:embed="rId3">
            <a:extLst>
              <a:ext uri="{28A0092B-C50C-407E-A947-70E740481C1C}">
                <a14:useLocalDpi xmlns:a14="http://schemas.microsoft.com/office/drawing/2010/main" val="0"/>
              </a:ext>
            </a:extLst>
          </a:blip>
          <a:srcRect/>
          <a:stretch>
            <a:fillRect/>
          </a:stretch>
        </p:blipFill>
        <p:spPr>
          <a:xfrm>
            <a:off x="1674315" y="1787264"/>
            <a:ext cx="796252" cy="796252"/>
          </a:xfrm>
        </p:spPr>
      </p:pic>
      <p:pic>
        <p:nvPicPr>
          <p:cNvPr id="69" name="Picture Placeholder 39">
            <a:extLst>
              <a:ext uri="{FF2B5EF4-FFF2-40B4-BE49-F238E27FC236}">
                <a16:creationId xmlns:a16="http://schemas.microsoft.com/office/drawing/2014/main" id="{5C3B5F44-5B9A-4168-8BC9-3C71A7D2C8F1}"/>
              </a:ext>
            </a:extLst>
          </p:cNvPr>
          <p:cNvPicPr>
            <a:picLocks noGrp="1" noChangeAspect="1"/>
          </p:cNvPicPr>
          <p:nvPr>
            <p:ph type="pic" sz="quarter" idx="22"/>
          </p:nvPr>
        </p:nvPicPr>
        <p:blipFill>
          <a:blip r:embed="rId4">
            <a:extLst>
              <a:ext uri="{28A0092B-C50C-407E-A947-70E740481C1C}">
                <a14:useLocalDpi xmlns:a14="http://schemas.microsoft.com/office/drawing/2010/main" val="0"/>
              </a:ext>
            </a:extLst>
          </a:blip>
          <a:srcRect/>
          <a:stretch>
            <a:fillRect/>
          </a:stretch>
        </p:blipFill>
        <p:spPr>
          <a:xfrm>
            <a:off x="1674315" y="3561156"/>
            <a:ext cx="796252" cy="796252"/>
          </a:xfrm>
        </p:spPr>
      </p:pic>
      <p:pic>
        <p:nvPicPr>
          <p:cNvPr id="68" name="Picture Placeholder 41">
            <a:extLst>
              <a:ext uri="{FF2B5EF4-FFF2-40B4-BE49-F238E27FC236}">
                <a16:creationId xmlns:a16="http://schemas.microsoft.com/office/drawing/2014/main" id="{400AB783-4A8E-4A0E-BA4F-0F1B026411DF}"/>
              </a:ext>
            </a:extLst>
          </p:cNvPr>
          <p:cNvPicPr>
            <a:picLocks noGrp="1" noChangeAspect="1"/>
          </p:cNvPicPr>
          <p:nvPr>
            <p:ph type="pic" sz="quarter" idx="23"/>
          </p:nvPr>
        </p:nvPicPr>
        <p:blipFill>
          <a:blip r:embed="rId5">
            <a:extLst>
              <a:ext uri="{28A0092B-C50C-407E-A947-70E740481C1C}">
                <a14:useLocalDpi xmlns:a14="http://schemas.microsoft.com/office/drawing/2010/main" val="0"/>
              </a:ext>
            </a:extLst>
          </a:blip>
          <a:srcRect/>
          <a:stretch>
            <a:fillRect/>
          </a:stretch>
        </p:blipFill>
        <p:spPr>
          <a:xfrm>
            <a:off x="5483342" y="1787264"/>
            <a:ext cx="796252" cy="796252"/>
          </a:xfrm>
        </p:spPr>
      </p:pic>
      <p:pic>
        <p:nvPicPr>
          <p:cNvPr id="44" name="Picture Placeholder 43">
            <a:extLst>
              <a:ext uri="{FF2B5EF4-FFF2-40B4-BE49-F238E27FC236}">
                <a16:creationId xmlns:a16="http://schemas.microsoft.com/office/drawing/2014/main" id="{EEA078F8-0594-4C45-B35C-C3DB555D4ACD}"/>
              </a:ext>
            </a:extLst>
          </p:cNvPr>
          <p:cNvPicPr>
            <a:picLocks noGrp="1" noChangeAspect="1"/>
          </p:cNvPicPr>
          <p:nvPr>
            <p:ph type="pic" sz="quarter" idx="24"/>
          </p:nvPr>
        </p:nvPicPr>
        <p:blipFill>
          <a:blip r:embed="rId6">
            <a:extLst>
              <a:ext uri="{28A0092B-C50C-407E-A947-70E740481C1C}">
                <a14:useLocalDpi xmlns:a14="http://schemas.microsoft.com/office/drawing/2010/main" val="0"/>
              </a:ext>
            </a:extLst>
          </a:blip>
          <a:srcRect l="100" r="100"/>
          <a:stretch>
            <a:fillRect/>
          </a:stretch>
        </p:blipFill>
        <p:spPr>
          <a:xfrm>
            <a:off x="5424976" y="5408231"/>
            <a:ext cx="796252" cy="796252"/>
          </a:xfrm>
        </p:spPr>
      </p:pic>
      <p:sp>
        <p:nvSpPr>
          <p:cNvPr id="9" name="Text Placeholder 8">
            <a:extLst>
              <a:ext uri="{FF2B5EF4-FFF2-40B4-BE49-F238E27FC236}">
                <a16:creationId xmlns:a16="http://schemas.microsoft.com/office/drawing/2014/main" id="{0ABA6B54-264D-4ABB-881C-B2268A7D878F}"/>
              </a:ext>
            </a:extLst>
          </p:cNvPr>
          <p:cNvSpPr>
            <a:spLocks noGrp="1"/>
          </p:cNvSpPr>
          <p:nvPr>
            <p:ph type="body" sz="quarter" idx="26"/>
          </p:nvPr>
        </p:nvSpPr>
        <p:spPr>
          <a:xfrm>
            <a:off x="2605701" y="2014574"/>
            <a:ext cx="3604151" cy="341632"/>
          </a:xfrm>
        </p:spPr>
        <p:txBody>
          <a:bodyPr/>
          <a:lstStyle/>
          <a:p>
            <a:r>
              <a:rPr lang="en-US" sz="1800" dirty="0"/>
              <a:t>Project background</a:t>
            </a:r>
          </a:p>
        </p:txBody>
      </p:sp>
      <p:sp>
        <p:nvSpPr>
          <p:cNvPr id="12" name="Text Placeholder 11">
            <a:extLst>
              <a:ext uri="{FF2B5EF4-FFF2-40B4-BE49-F238E27FC236}">
                <a16:creationId xmlns:a16="http://schemas.microsoft.com/office/drawing/2014/main" id="{C62806C6-61F2-4546-95E9-E14AAEADF97B}"/>
              </a:ext>
            </a:extLst>
          </p:cNvPr>
          <p:cNvSpPr>
            <a:spLocks noGrp="1"/>
          </p:cNvSpPr>
          <p:nvPr>
            <p:ph type="body" sz="quarter" idx="27"/>
          </p:nvPr>
        </p:nvSpPr>
        <p:spPr>
          <a:xfrm>
            <a:off x="2657407" y="3788466"/>
            <a:ext cx="3604151" cy="341632"/>
          </a:xfrm>
        </p:spPr>
        <p:txBody>
          <a:bodyPr/>
          <a:lstStyle/>
          <a:p>
            <a:r>
              <a:rPr lang="en-US" sz="1800" dirty="0"/>
              <a:t>Method and sample</a:t>
            </a:r>
          </a:p>
        </p:txBody>
      </p:sp>
      <p:sp>
        <p:nvSpPr>
          <p:cNvPr id="20" name="Text Placeholder 19">
            <a:extLst>
              <a:ext uri="{FF2B5EF4-FFF2-40B4-BE49-F238E27FC236}">
                <a16:creationId xmlns:a16="http://schemas.microsoft.com/office/drawing/2014/main" id="{38DE2D1D-4B73-4376-8D85-3CE32F53BCCD}"/>
              </a:ext>
            </a:extLst>
          </p:cNvPr>
          <p:cNvSpPr>
            <a:spLocks noGrp="1"/>
          </p:cNvSpPr>
          <p:nvPr>
            <p:ph type="body" sz="quarter" idx="28"/>
          </p:nvPr>
        </p:nvSpPr>
        <p:spPr>
          <a:xfrm>
            <a:off x="6491496" y="2014574"/>
            <a:ext cx="3604151" cy="341632"/>
          </a:xfrm>
        </p:spPr>
        <p:txBody>
          <a:bodyPr/>
          <a:lstStyle/>
          <a:p>
            <a:r>
              <a:rPr lang="en-US" sz="1800" dirty="0"/>
              <a:t>Research findings:</a:t>
            </a:r>
          </a:p>
        </p:txBody>
      </p:sp>
      <p:sp>
        <p:nvSpPr>
          <p:cNvPr id="23" name="Text Placeholder 22">
            <a:extLst>
              <a:ext uri="{FF2B5EF4-FFF2-40B4-BE49-F238E27FC236}">
                <a16:creationId xmlns:a16="http://schemas.microsoft.com/office/drawing/2014/main" id="{CE4FBD33-E835-401E-8388-A0324B2605C3}"/>
              </a:ext>
            </a:extLst>
          </p:cNvPr>
          <p:cNvSpPr>
            <a:spLocks noGrp="1"/>
          </p:cNvSpPr>
          <p:nvPr>
            <p:ph type="body" sz="quarter" idx="29"/>
          </p:nvPr>
        </p:nvSpPr>
        <p:spPr>
          <a:xfrm>
            <a:off x="6491496" y="5666886"/>
            <a:ext cx="3604151" cy="341632"/>
          </a:xfrm>
        </p:spPr>
        <p:txBody>
          <a:bodyPr/>
          <a:lstStyle/>
          <a:p>
            <a:r>
              <a:rPr lang="en-US" sz="1800" dirty="0"/>
              <a:t>Summary and conclusions</a:t>
            </a:r>
            <a:endParaRPr lang="en-US" sz="1800" dirty="0">
              <a:solidFill>
                <a:srgbClr val="FF0000"/>
              </a:solidFill>
            </a:endParaRPr>
          </a:p>
        </p:txBody>
      </p:sp>
      <p:sp>
        <p:nvSpPr>
          <p:cNvPr id="36" name="Slide Number Placeholder 35">
            <a:extLst>
              <a:ext uri="{FF2B5EF4-FFF2-40B4-BE49-F238E27FC236}">
                <a16:creationId xmlns:a16="http://schemas.microsoft.com/office/drawing/2014/main" id="{D30866FA-3C5A-4AF1-AEDD-5DDC6595ADAA}"/>
              </a:ext>
            </a:extLst>
          </p:cNvPr>
          <p:cNvSpPr>
            <a:spLocks noGrp="1"/>
          </p:cNvSpPr>
          <p:nvPr>
            <p:ph type="sldNum" sz="quarter" idx="12"/>
          </p:nvPr>
        </p:nvSpPr>
        <p:spPr/>
        <p:txBody>
          <a:bodyPr/>
          <a:lstStyle/>
          <a:p>
            <a:fld id="{3CF2D5F0-42C9-44CC-9D46-F1CEB28D430F}" type="slidenum">
              <a:rPr lang="en-GB" smtClean="0"/>
              <a:pPr/>
              <a:t>2</a:t>
            </a:fld>
            <a:endParaRPr lang="en-GB" dirty="0"/>
          </a:p>
        </p:txBody>
      </p:sp>
      <p:sp>
        <p:nvSpPr>
          <p:cNvPr id="16" name="TextBox 15"/>
          <p:cNvSpPr txBox="1"/>
          <p:nvPr/>
        </p:nvSpPr>
        <p:spPr>
          <a:xfrm>
            <a:off x="6782837" y="2365931"/>
            <a:ext cx="4127040" cy="3139321"/>
          </a:xfrm>
          <a:prstGeom prst="rect">
            <a:avLst/>
          </a:prstGeom>
          <a:noFill/>
        </p:spPr>
        <p:txBody>
          <a:bodyPr wrap="square" rtlCol="0">
            <a:spAutoFit/>
          </a:bodyPr>
          <a:lstStyle/>
          <a:p>
            <a:pPr marL="285750" indent="-285750">
              <a:buFont typeface="Arial" panose="020B0604020202020204" pitchFamily="34" charset="0"/>
              <a:buChar char="•"/>
            </a:pPr>
            <a:r>
              <a:rPr lang="en-GB" dirty="0"/>
              <a:t>Driver types</a:t>
            </a:r>
          </a:p>
          <a:p>
            <a:pPr marL="285750" indent="-285750">
              <a:buFont typeface="Arial" panose="020B0604020202020204" pitchFamily="34" charset="0"/>
              <a:buChar char="•"/>
            </a:pPr>
            <a:r>
              <a:rPr lang="en-GB" dirty="0"/>
              <a:t>Speeding</a:t>
            </a:r>
          </a:p>
          <a:p>
            <a:pPr marL="285750" indent="-285750">
              <a:buFont typeface="Arial" panose="020B0604020202020204" pitchFamily="34" charset="0"/>
              <a:buChar char="•"/>
            </a:pPr>
            <a:r>
              <a:rPr lang="en-GB" dirty="0"/>
              <a:t>Drink and drug driving</a:t>
            </a:r>
          </a:p>
          <a:p>
            <a:pPr marL="285750" indent="-285750">
              <a:buFont typeface="Arial" panose="020B0604020202020204" pitchFamily="34" charset="0"/>
              <a:buChar char="•"/>
            </a:pPr>
            <a:r>
              <a:rPr lang="en-GB" dirty="0"/>
              <a:t>Mobile phones</a:t>
            </a:r>
          </a:p>
          <a:p>
            <a:pPr marL="285750" indent="-285750">
              <a:buFont typeface="Arial" panose="020B0604020202020204" pitchFamily="34" charset="0"/>
              <a:buChar char="•"/>
            </a:pPr>
            <a:r>
              <a:rPr lang="en-GB" dirty="0"/>
              <a:t>Seatbelts</a:t>
            </a:r>
          </a:p>
          <a:p>
            <a:pPr marL="285750" indent="-285750">
              <a:buFont typeface="Arial" panose="020B0604020202020204" pitchFamily="34" charset="0"/>
              <a:buChar char="•"/>
            </a:pPr>
            <a:r>
              <a:rPr lang="en-GB" dirty="0"/>
              <a:t>Vulnerable road users</a:t>
            </a:r>
          </a:p>
          <a:p>
            <a:pPr marL="285750" indent="-285750">
              <a:buFont typeface="Arial" panose="020B0604020202020204" pitchFamily="34" charset="0"/>
              <a:buChar char="•"/>
            </a:pPr>
            <a:r>
              <a:rPr lang="en-GB" dirty="0"/>
              <a:t>Fatigue/distraction</a:t>
            </a:r>
          </a:p>
          <a:p>
            <a:pPr marL="285750" indent="-285750">
              <a:buFont typeface="Arial" panose="020B0604020202020204" pitchFamily="34" charset="0"/>
              <a:buChar char="•"/>
            </a:pPr>
            <a:r>
              <a:rPr lang="en-GB" dirty="0"/>
              <a:t>2050 zero fatalities target/Importance of driving safely</a:t>
            </a:r>
          </a:p>
          <a:p>
            <a:pPr marL="285750" indent="-285750">
              <a:buFont typeface="Arial" panose="020B0604020202020204" pitchFamily="34" charset="0"/>
              <a:buChar char="•"/>
            </a:pPr>
            <a:r>
              <a:rPr lang="en-GB" dirty="0"/>
              <a:t>Safety features in cars</a:t>
            </a:r>
          </a:p>
          <a:p>
            <a:pPr marL="285750" indent="-285750">
              <a:buFont typeface="Arial" panose="020B0604020202020204" pitchFamily="34" charset="0"/>
              <a:buChar char="•"/>
            </a:pPr>
            <a:r>
              <a:rPr lang="en-GB" dirty="0"/>
              <a:t>Advertising and marketing awareness</a:t>
            </a:r>
          </a:p>
        </p:txBody>
      </p:sp>
    </p:spTree>
    <p:extLst>
      <p:ext uri="{BB962C8B-B14F-4D97-AF65-F5344CB8AC3E}">
        <p14:creationId xmlns:p14="http://schemas.microsoft.com/office/powerpoint/2010/main" val="1340355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87EBEC-B5A1-C17A-A553-FF0A2595A7FA}"/>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40837C08-A5A5-07A3-17EF-5FCA277C3A6E}"/>
              </a:ext>
            </a:extLst>
          </p:cNvPr>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The proportion considering drink and drug driving to be very serious this wave is consistent with Feb, but has not recovered to 2024 levels. However, the vast majority continue to agree that these are the most serious driving behaviours.</a:t>
            </a:r>
          </a:p>
        </p:txBody>
      </p:sp>
      <p:sp>
        <p:nvSpPr>
          <p:cNvPr id="12" name="Text Placeholder 14">
            <a:extLst>
              <a:ext uri="{FF2B5EF4-FFF2-40B4-BE49-F238E27FC236}">
                <a16:creationId xmlns:a16="http://schemas.microsoft.com/office/drawing/2014/main" id="{9E0F9931-CD49-5215-C98B-A50F12405FCE}"/>
              </a:ext>
            </a:extLst>
          </p:cNvPr>
          <p:cNvSpPr>
            <a:spLocks noGrp="1"/>
          </p:cNvSpPr>
          <p:nvPr>
            <p:ph type="body" sz="quarter" idx="26"/>
          </p:nvPr>
        </p:nvSpPr>
        <p:spPr>
          <a:xfrm>
            <a:off x="295127" y="6453779"/>
            <a:ext cx="7745937" cy="299283"/>
          </a:xfrm>
          <a:prstGeom prst="rect">
            <a:avLst/>
          </a:prstGeom>
        </p:spPr>
        <p:txBody>
          <a:bodyPr>
            <a:noAutofit/>
          </a:bodyPr>
          <a:lstStyle/>
          <a:p>
            <a:pPr marL="0" indent="0">
              <a:lnSpc>
                <a:spcPct val="100000"/>
              </a:lnSpc>
              <a:spcBef>
                <a:spcPts val="0"/>
              </a:spcBef>
              <a:buNone/>
            </a:pPr>
            <a:r>
              <a:rPr lang="en-GB" sz="1000" dirty="0"/>
              <a:t>Q4. How serious do you think each of these are in terms of the risks to the safety of drivers, their passengers and/or other road users?</a:t>
            </a:r>
            <a:endParaRPr lang="en-GB" sz="1000" b="1" dirty="0"/>
          </a:p>
        </p:txBody>
      </p:sp>
      <p:sp>
        <p:nvSpPr>
          <p:cNvPr id="93" name="Slide Number Placeholder 92">
            <a:extLst>
              <a:ext uri="{FF2B5EF4-FFF2-40B4-BE49-F238E27FC236}">
                <a16:creationId xmlns:a16="http://schemas.microsoft.com/office/drawing/2014/main" id="{C4CB0F51-9DF4-B7C7-9343-ABFDA813318A}"/>
              </a:ext>
            </a:extLst>
          </p:cNvPr>
          <p:cNvSpPr>
            <a:spLocks noGrp="1"/>
          </p:cNvSpPr>
          <p:nvPr>
            <p:ph type="sldNum" sz="quarter" idx="12"/>
          </p:nvPr>
        </p:nvSpPr>
        <p:spPr/>
        <p:txBody>
          <a:bodyPr/>
          <a:lstStyle/>
          <a:p>
            <a:fld id="{3CF2D5F0-42C9-44CC-9D46-F1CEB28D430F}" type="slidenum">
              <a:rPr lang="en-GB" smtClean="0"/>
              <a:pPr/>
              <a:t>20</a:t>
            </a:fld>
            <a:endParaRPr lang="en-GB" dirty="0"/>
          </a:p>
        </p:txBody>
      </p:sp>
      <p:graphicFrame>
        <p:nvGraphicFramePr>
          <p:cNvPr id="6" name="Chart 5">
            <a:extLst>
              <a:ext uri="{FF2B5EF4-FFF2-40B4-BE49-F238E27FC236}">
                <a16:creationId xmlns:a16="http://schemas.microsoft.com/office/drawing/2014/main" id="{AD144CDA-DC28-6F2C-0F54-B8B6C880E442}"/>
              </a:ext>
            </a:extLst>
          </p:cNvPr>
          <p:cNvGraphicFramePr/>
          <p:nvPr>
            <p:extLst>
              <p:ext uri="{D42A27DB-BD31-4B8C-83A1-F6EECF244321}">
                <p14:modId xmlns:p14="http://schemas.microsoft.com/office/powerpoint/2010/main" val="1127781133"/>
              </p:ext>
            </p:extLst>
          </p:nvPr>
        </p:nvGraphicFramePr>
        <p:xfrm>
          <a:off x="494676" y="1618938"/>
          <a:ext cx="7150308"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4" name="TextBox 3">
            <a:extLst>
              <a:ext uri="{FF2B5EF4-FFF2-40B4-BE49-F238E27FC236}">
                <a16:creationId xmlns:a16="http://schemas.microsoft.com/office/drawing/2014/main" id="{C73FCDA1-E121-FB0E-EA20-610E2A1BAF2A}"/>
              </a:ext>
            </a:extLst>
          </p:cNvPr>
          <p:cNvSpPr txBox="1"/>
          <p:nvPr/>
        </p:nvSpPr>
        <p:spPr>
          <a:xfrm>
            <a:off x="8151059" y="1468962"/>
            <a:ext cx="3936166" cy="584775"/>
          </a:xfrm>
          <a:prstGeom prst="rect">
            <a:avLst/>
          </a:prstGeom>
          <a:noFill/>
        </p:spPr>
        <p:txBody>
          <a:bodyPr wrap="square" rtlCol="0">
            <a:spAutoFit/>
          </a:bodyPr>
          <a:lstStyle/>
          <a:p>
            <a:r>
              <a:rPr lang="en-GB" sz="1600" dirty="0"/>
              <a:t>% rating ‘very serious’ across all behaviours </a:t>
            </a:r>
          </a:p>
          <a:p>
            <a:r>
              <a:rPr lang="en-GB" sz="1600" dirty="0"/>
              <a:t>– Sep 2025</a:t>
            </a:r>
          </a:p>
        </p:txBody>
      </p:sp>
      <p:sp>
        <p:nvSpPr>
          <p:cNvPr id="7" name="Text Placeholder 7">
            <a:extLst>
              <a:ext uri="{FF2B5EF4-FFF2-40B4-BE49-F238E27FC236}">
                <a16:creationId xmlns:a16="http://schemas.microsoft.com/office/drawing/2014/main" id="{7536B13F-F818-FAD5-0153-3F134D266F1F}"/>
              </a:ext>
            </a:extLst>
          </p:cNvPr>
          <p:cNvSpPr txBox="1">
            <a:spLocks/>
          </p:cNvSpPr>
          <p:nvPr/>
        </p:nvSpPr>
        <p:spPr>
          <a:xfrm>
            <a:off x="9947414"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graphicFrame>
        <p:nvGraphicFramePr>
          <p:cNvPr id="11" name="Chart 10">
            <a:extLst>
              <a:ext uri="{FF2B5EF4-FFF2-40B4-BE49-F238E27FC236}">
                <a16:creationId xmlns:a16="http://schemas.microsoft.com/office/drawing/2014/main" id="{582C2244-7960-2373-8125-E4F6FA3164F4}"/>
              </a:ext>
            </a:extLst>
          </p:cNvPr>
          <p:cNvGraphicFramePr/>
          <p:nvPr>
            <p:extLst>
              <p:ext uri="{D42A27DB-BD31-4B8C-83A1-F6EECF244321}">
                <p14:modId xmlns:p14="http://schemas.microsoft.com/office/powerpoint/2010/main" val="3495508206"/>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60823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5703135" cy="1525603"/>
          </a:xfrm>
        </p:spPr>
        <p:txBody>
          <a:bodyPr/>
          <a:lstStyle/>
          <a:p>
            <a:r>
              <a:rPr lang="en-US" dirty="0"/>
              <a:t>Mobile phones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21</a:t>
            </a:fld>
            <a:endParaRPr lang="en-GB" dirty="0"/>
          </a:p>
        </p:txBody>
      </p:sp>
    </p:spTree>
    <p:extLst>
      <p:ext uri="{BB962C8B-B14F-4D97-AF65-F5344CB8AC3E}">
        <p14:creationId xmlns:p14="http://schemas.microsoft.com/office/powerpoint/2010/main" val="19437416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0A8FFA-F7C2-792C-3880-71C9DE4F7163}"/>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00802C79-9A5B-0E95-5C54-686C0763ECFA}"/>
              </a:ext>
            </a:extLst>
          </p:cNvPr>
          <p:cNvSpPr>
            <a:spLocks noGrp="1"/>
          </p:cNvSpPr>
          <p:nvPr>
            <p:ph type="body" sz="quarter" idx="11"/>
          </p:nvPr>
        </p:nvSpPr>
        <p:spPr>
          <a:xfrm>
            <a:off x="334964" y="180788"/>
            <a:ext cx="10817408" cy="1299219"/>
          </a:xfrm>
        </p:spPr>
        <p:txBody>
          <a:bodyPr vert="horz" lIns="72000" tIns="0" rIns="0" bIns="0" rtlCol="0" anchor="ctr" anchorCtr="0">
            <a:normAutofit/>
          </a:bodyPr>
          <a:lstStyle/>
          <a:p>
            <a:r>
              <a:rPr lang="en-US" sz="2400" dirty="0"/>
              <a:t>Consistently less than one in ten drivers report that they have used a hand-held mobile phone in the last 12 months. The proportion saying they have used a hands-free mobile this wave is consistent with Feb, maintaining an increase seen since Aug ‘24. </a:t>
            </a:r>
            <a:endParaRPr lang="en-GB" sz="2400" dirty="0"/>
          </a:p>
        </p:txBody>
      </p:sp>
      <p:sp>
        <p:nvSpPr>
          <p:cNvPr id="12" name="Text Placeholder 14">
            <a:extLst>
              <a:ext uri="{FF2B5EF4-FFF2-40B4-BE49-F238E27FC236}">
                <a16:creationId xmlns:a16="http://schemas.microsoft.com/office/drawing/2014/main" id="{4021A962-FCD4-DC94-B83A-D85EE7E9BA30}"/>
              </a:ext>
            </a:extLst>
          </p:cNvPr>
          <p:cNvSpPr>
            <a:spLocks noGrp="1"/>
          </p:cNvSpPr>
          <p:nvPr>
            <p:ph type="body" sz="quarter" idx="26"/>
          </p:nvPr>
        </p:nvSpPr>
        <p:spPr>
          <a:xfrm>
            <a:off x="168869" y="6471717"/>
            <a:ext cx="7745937" cy="299283"/>
          </a:xfrm>
          <a:prstGeom prst="rect">
            <a:avLst/>
          </a:prstGeom>
        </p:spPr>
        <p:txBody>
          <a:bodyPr>
            <a:noAutofit/>
          </a:bodyPr>
          <a:lstStyle/>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93" name="Slide Number Placeholder 92">
            <a:extLst>
              <a:ext uri="{FF2B5EF4-FFF2-40B4-BE49-F238E27FC236}">
                <a16:creationId xmlns:a16="http://schemas.microsoft.com/office/drawing/2014/main" id="{E31C6197-4226-5540-F585-D825CD58A4B6}"/>
              </a:ext>
            </a:extLst>
          </p:cNvPr>
          <p:cNvSpPr>
            <a:spLocks noGrp="1"/>
          </p:cNvSpPr>
          <p:nvPr>
            <p:ph type="sldNum" sz="quarter" idx="12"/>
          </p:nvPr>
        </p:nvSpPr>
        <p:spPr/>
        <p:txBody>
          <a:bodyPr/>
          <a:lstStyle/>
          <a:p>
            <a:fld id="{3CF2D5F0-42C9-44CC-9D46-F1CEB28D430F}" type="slidenum">
              <a:rPr lang="en-GB" smtClean="0"/>
              <a:pPr/>
              <a:t>22</a:t>
            </a:fld>
            <a:endParaRPr lang="en-GB" dirty="0"/>
          </a:p>
        </p:txBody>
      </p:sp>
      <p:graphicFrame>
        <p:nvGraphicFramePr>
          <p:cNvPr id="6" name="Chart 5">
            <a:extLst>
              <a:ext uri="{FF2B5EF4-FFF2-40B4-BE49-F238E27FC236}">
                <a16:creationId xmlns:a16="http://schemas.microsoft.com/office/drawing/2014/main" id="{91506EAF-E850-A2FC-D51B-595539245EAE}"/>
              </a:ext>
            </a:extLst>
          </p:cNvPr>
          <p:cNvGraphicFramePr/>
          <p:nvPr>
            <p:extLst>
              <p:ext uri="{D42A27DB-BD31-4B8C-83A1-F6EECF244321}">
                <p14:modId xmlns:p14="http://schemas.microsoft.com/office/powerpoint/2010/main" val="1020752255"/>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E25C37BD-0F7F-B380-8566-2621D094C6CE}"/>
              </a:ext>
            </a:extLst>
          </p:cNvPr>
          <p:cNvSpPr txBox="1"/>
          <p:nvPr/>
        </p:nvSpPr>
        <p:spPr>
          <a:xfrm>
            <a:off x="8532363" y="5059967"/>
            <a:ext cx="2620009" cy="400110"/>
          </a:xfrm>
          <a:prstGeom prst="rect">
            <a:avLst/>
          </a:prstGeom>
          <a:noFill/>
          <a:ln>
            <a:solidFill>
              <a:schemeClr val="accent1"/>
            </a:solidFill>
          </a:ln>
        </p:spPr>
        <p:txBody>
          <a:bodyPr wrap="square" rtlCol="0">
            <a:spAutoFit/>
          </a:bodyPr>
          <a:lstStyle/>
          <a:p>
            <a:pPr algn="ctr"/>
            <a:r>
              <a:rPr lang="en-GB" sz="1000" dirty="0"/>
              <a:t>*Wording change in Aug ‘21 – ‘for any reason’ added to both statements</a:t>
            </a:r>
          </a:p>
        </p:txBody>
      </p:sp>
      <p:sp>
        <p:nvSpPr>
          <p:cNvPr id="4" name="Text Placeholder 7">
            <a:extLst>
              <a:ext uri="{FF2B5EF4-FFF2-40B4-BE49-F238E27FC236}">
                <a16:creationId xmlns:a16="http://schemas.microsoft.com/office/drawing/2014/main" id="{263672F8-6258-4FFA-F117-A371466294CF}"/>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160789591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3" y="180788"/>
            <a:ext cx="10618909" cy="1299219"/>
          </a:xfrm>
        </p:spPr>
        <p:txBody>
          <a:bodyPr vert="horz" lIns="72000" tIns="0" rIns="0" bIns="0" rtlCol="0" anchor="ctr" anchorCtr="0">
            <a:normAutofit lnSpcReduction="10000"/>
          </a:bodyPr>
          <a:lstStyle/>
          <a:p>
            <a:r>
              <a:rPr lang="en-GB" sz="2400" dirty="0"/>
              <a:t>The vast majority of drivers continue to disagree that it’s OK to use a hand-held mobile phone when driving. The decline in the proportion strongly disagreeing and increase in those agreeing overall observed between Aug ‘24 and Feb ‘25 has not continued in Sept ‘25. </a:t>
            </a:r>
          </a:p>
        </p:txBody>
      </p:sp>
      <p:sp>
        <p:nvSpPr>
          <p:cNvPr id="11" name="Text Placeholder 7"/>
          <p:cNvSpPr>
            <a:spLocks noGrp="1"/>
          </p:cNvSpPr>
          <p:nvPr>
            <p:ph type="body" sz="quarter" idx="26"/>
          </p:nvPr>
        </p:nvSpPr>
        <p:spPr>
          <a:xfrm>
            <a:off x="146428" y="6356351"/>
            <a:ext cx="6550705" cy="400110"/>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 &lt;2% not shown.</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23</a:t>
            </a:fld>
            <a:endParaRPr lang="en-GB" dirty="0"/>
          </a:p>
        </p:txBody>
      </p:sp>
      <p:graphicFrame>
        <p:nvGraphicFramePr>
          <p:cNvPr id="12" name="Chart Placeholder 13">
            <a:extLst>
              <a:ext uri="{FF2B5EF4-FFF2-40B4-BE49-F238E27FC236}">
                <a16:creationId xmlns:a16="http://schemas.microsoft.com/office/drawing/2014/main" id="{F83DB8D7-227B-4989-B57F-768C3E32D747}"/>
              </a:ext>
            </a:extLst>
          </p:cNvPr>
          <p:cNvGraphicFramePr>
            <a:graphicFrameLocks/>
          </p:cNvGraphicFramePr>
          <p:nvPr>
            <p:extLst>
              <p:ext uri="{D42A27DB-BD31-4B8C-83A1-F6EECF244321}">
                <p14:modId xmlns:p14="http://schemas.microsoft.com/office/powerpoint/2010/main" val="1330935552"/>
              </p:ext>
            </p:extLst>
          </p:nvPr>
        </p:nvGraphicFramePr>
        <p:xfrm>
          <a:off x="-18786" y="1639128"/>
          <a:ext cx="10618908" cy="450320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098368889"/>
              </p:ext>
            </p:extLst>
          </p:nvPr>
        </p:nvGraphicFramePr>
        <p:xfrm>
          <a:off x="10600122" y="1332065"/>
          <a:ext cx="832161" cy="4473511"/>
        </p:xfrm>
        <a:graphic>
          <a:graphicData uri="http://schemas.openxmlformats.org/drawingml/2006/table">
            <a:tbl>
              <a:tblPr firstRow="1" bandRow="1">
                <a:tableStyleId>{2D5ABB26-0587-4C30-8999-92F81FD0307C}</a:tableStyleId>
              </a:tblPr>
              <a:tblGrid>
                <a:gridCol w="832161">
                  <a:extLst>
                    <a:ext uri="{9D8B030D-6E8A-4147-A177-3AD203B41FA5}">
                      <a16:colId xmlns:a16="http://schemas.microsoft.com/office/drawing/2014/main" val="20000"/>
                    </a:ext>
                  </a:extLst>
                </a:gridCol>
              </a:tblGrid>
              <a:tr h="518791">
                <a:tc>
                  <a:txBody>
                    <a:bodyPr/>
                    <a:lstStyle/>
                    <a:p>
                      <a:pPr algn="ctr"/>
                      <a:r>
                        <a:rPr lang="en-GB" sz="1400" b="1" dirty="0"/>
                        <a:t>Net disagree</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282480">
                <a:tc>
                  <a:txBody>
                    <a:bodyPr/>
                    <a:lstStyle/>
                    <a:p>
                      <a:pPr algn="ctr"/>
                      <a:r>
                        <a:rPr lang="en-GB" sz="1200" b="0" dirty="0"/>
                        <a:t>93%</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4"/>
                  </a:ext>
                </a:extLst>
              </a:tr>
              <a:tr h="282480">
                <a:tc>
                  <a:txBody>
                    <a:bodyPr/>
                    <a:lstStyle/>
                    <a:p>
                      <a:pPr algn="ctr"/>
                      <a:r>
                        <a:rPr lang="en-GB" sz="1200" b="0" dirty="0"/>
                        <a:t>91%</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5"/>
                  </a:ext>
                </a:extLst>
              </a:tr>
              <a:tr h="282480">
                <a:tc>
                  <a:txBody>
                    <a:bodyPr/>
                    <a:lstStyle/>
                    <a:p>
                      <a:pPr algn="ctr"/>
                      <a:r>
                        <a:rPr lang="en-GB" sz="1200" b="0" dirty="0"/>
                        <a:t>94%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6"/>
                  </a:ext>
                </a:extLst>
              </a:tr>
              <a:tr h="282480">
                <a:tc>
                  <a:txBody>
                    <a:bodyPr/>
                    <a:lstStyle/>
                    <a:p>
                      <a:pPr algn="ctr"/>
                      <a:r>
                        <a:rPr lang="en-GB" sz="1200" b="0" dirty="0"/>
                        <a:t>94%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7"/>
                  </a:ext>
                </a:extLst>
              </a:tr>
              <a:tr h="282480">
                <a:tc>
                  <a:txBody>
                    <a:bodyPr/>
                    <a:lstStyle/>
                    <a:p>
                      <a:pPr algn="ctr"/>
                      <a:r>
                        <a:rPr lang="en-GB" sz="1200" b="0" dirty="0"/>
                        <a:t>95%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282480">
                <a:tc>
                  <a:txBody>
                    <a:bodyPr/>
                    <a:lstStyle/>
                    <a:p>
                      <a:pPr algn="ctr"/>
                      <a:r>
                        <a:rPr lang="en-GB" sz="1200" b="0" dirty="0"/>
                        <a:t>95%</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282480">
                <a:tc>
                  <a:txBody>
                    <a:bodyPr/>
                    <a:lstStyle/>
                    <a:p>
                      <a:pPr algn="ctr"/>
                      <a:r>
                        <a:rPr lang="en-GB" sz="1200" b="0" dirty="0"/>
                        <a:t>89%</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282480">
                <a:tc>
                  <a:txBody>
                    <a:bodyPr/>
                    <a:lstStyle/>
                    <a:p>
                      <a:pPr algn="ctr"/>
                      <a:r>
                        <a:rPr lang="en-GB" sz="1200" b="0" dirty="0"/>
                        <a:t>84%</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282480">
                <a:tc>
                  <a:txBody>
                    <a:bodyPr/>
                    <a:lstStyle/>
                    <a:p>
                      <a:pPr algn="ctr"/>
                      <a:r>
                        <a:rPr lang="en-GB" sz="1200" b="0" dirty="0"/>
                        <a:t>92%</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282480">
                <a:tc>
                  <a:txBody>
                    <a:bodyPr/>
                    <a:lstStyle/>
                    <a:p>
                      <a:pPr algn="ctr"/>
                      <a:r>
                        <a:rPr lang="en-US" sz="1200" b="0" dirty="0"/>
                        <a:t>87%</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86794342"/>
                  </a:ext>
                </a:extLst>
              </a:tr>
              <a:tr h="282480">
                <a:tc>
                  <a:txBody>
                    <a:bodyPr/>
                    <a:lstStyle/>
                    <a:p>
                      <a:pPr algn="ctr"/>
                      <a:r>
                        <a:rPr lang="en-GB" sz="1200" b="0" dirty="0"/>
                        <a:t>90%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75562966"/>
                  </a:ext>
                </a:extLst>
              </a:tr>
              <a:tr h="282480">
                <a:tc>
                  <a:txBody>
                    <a:bodyPr/>
                    <a:lstStyle/>
                    <a:p>
                      <a:pPr algn="ctr"/>
                      <a:r>
                        <a:rPr lang="en-GB" sz="1200" b="0" dirty="0"/>
                        <a:t>90%</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66775469"/>
                  </a:ext>
                </a:extLst>
              </a:tr>
              <a:tr h="282480">
                <a:tc>
                  <a:txBody>
                    <a:bodyPr/>
                    <a:lstStyle/>
                    <a:p>
                      <a:pPr algn="ctr"/>
                      <a:r>
                        <a:rPr lang="en-US" sz="1200" b="0" dirty="0"/>
                        <a:t>88%</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53860322"/>
                  </a:ext>
                </a:extLst>
              </a:tr>
              <a:tr h="282480">
                <a:tc>
                  <a:txBody>
                    <a:bodyPr/>
                    <a:lstStyle/>
                    <a:p>
                      <a:pPr algn="ctr"/>
                      <a:r>
                        <a:rPr lang="en-US" sz="1200" b="0" dirty="0"/>
                        <a:t>89%</a:t>
                      </a:r>
                      <a:endParaRPr lang="en-GB" sz="1200" b="0" dirty="0"/>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52425098"/>
                  </a:ext>
                </a:extLst>
              </a:tr>
            </a:tbl>
          </a:graphicData>
        </a:graphic>
      </p:graphicFrame>
      <p:sp>
        <p:nvSpPr>
          <p:cNvPr id="2" name="TextBox 1"/>
          <p:cNvSpPr txBox="1"/>
          <p:nvPr/>
        </p:nvSpPr>
        <p:spPr>
          <a:xfrm>
            <a:off x="597091" y="1498859"/>
            <a:ext cx="8658458" cy="369332"/>
          </a:xfrm>
          <a:prstGeom prst="rect">
            <a:avLst/>
          </a:prstGeom>
          <a:noFill/>
        </p:spPr>
        <p:txBody>
          <a:bodyPr wrap="square" rtlCol="0">
            <a:spAutoFit/>
          </a:bodyPr>
          <a:lstStyle/>
          <a:p>
            <a:r>
              <a:rPr lang="en-GB" dirty="0"/>
              <a:t>It’s OK to use a hand-held mobile phone for any reason when you are driving</a:t>
            </a:r>
          </a:p>
        </p:txBody>
      </p:sp>
      <p:sp>
        <p:nvSpPr>
          <p:cNvPr id="14" name="TextBox 13">
            <a:extLst>
              <a:ext uri="{FF2B5EF4-FFF2-40B4-BE49-F238E27FC236}">
                <a16:creationId xmlns:a16="http://schemas.microsoft.com/office/drawing/2014/main" id="{2BA4A964-5648-463C-A052-A824B72161D1}"/>
              </a:ext>
            </a:extLst>
          </p:cNvPr>
          <p:cNvSpPr txBox="1"/>
          <p:nvPr/>
        </p:nvSpPr>
        <p:spPr>
          <a:xfrm>
            <a:off x="9425563" y="6049288"/>
            <a:ext cx="2620009" cy="400110"/>
          </a:xfrm>
          <a:prstGeom prst="rect">
            <a:avLst/>
          </a:prstGeom>
          <a:noFill/>
          <a:ln>
            <a:solidFill>
              <a:schemeClr val="accent1"/>
            </a:solidFill>
          </a:ln>
        </p:spPr>
        <p:txBody>
          <a:bodyPr wrap="square" rtlCol="0">
            <a:spAutoFit/>
          </a:bodyPr>
          <a:lstStyle/>
          <a:p>
            <a:pPr algn="ctr"/>
            <a:r>
              <a:rPr lang="en-GB" sz="1000" dirty="0"/>
              <a:t>*Wording change in Aug ‘21 – ‘for any reason’ added to statement</a:t>
            </a:r>
          </a:p>
        </p:txBody>
      </p:sp>
      <p:sp>
        <p:nvSpPr>
          <p:cNvPr id="5" name="Text Placeholder 7">
            <a:extLst>
              <a:ext uri="{FF2B5EF4-FFF2-40B4-BE49-F238E27FC236}">
                <a16:creationId xmlns:a16="http://schemas.microsoft.com/office/drawing/2014/main" id="{29B1DAA7-7963-97AC-E58F-D9791CDD37AA}"/>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221788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07691" cy="1299219"/>
          </a:xfrm>
        </p:spPr>
        <p:txBody>
          <a:bodyPr vert="horz" lIns="72000" tIns="0" rIns="0" bIns="0" rtlCol="0" anchor="ctr" anchorCtr="0">
            <a:normAutofit/>
          </a:bodyPr>
          <a:lstStyle/>
          <a:p>
            <a:r>
              <a:rPr lang="en-GB" sz="2400" dirty="0"/>
              <a:t>Using a hand-held mobile when driving remains the third most ‘very serious’ driving behaviour according to drivers, with three quarters considering it to be ‘very serious’. This is broadly consistent with recent waves of the tracker.</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64498" y="6444588"/>
            <a:ext cx="7745937" cy="299283"/>
          </a:xfrm>
          <a:prstGeom prst="rect">
            <a:avLst/>
          </a:prstGeom>
        </p:spPr>
        <p:txBody>
          <a:bodyPr>
            <a:noAutofit/>
          </a:bodyPr>
          <a:lstStyle/>
          <a:p>
            <a:pPr marL="0" indent="0">
              <a:lnSpc>
                <a:spcPct val="100000"/>
              </a:lnSpc>
              <a:spcBef>
                <a:spcPts val="0"/>
              </a:spcBef>
              <a:buNone/>
            </a:pPr>
            <a:r>
              <a:rPr lang="en-GB" sz="1000" dirty="0"/>
              <a:t>Q4. How serious do you think each of these are in terms of the risks to the safety of drivers, their passengers and/or other road users?</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24</a:t>
            </a:fld>
            <a:endParaRPr lang="en-GB" dirty="0"/>
          </a:p>
        </p:txBody>
      </p:sp>
      <p:graphicFrame>
        <p:nvGraphicFramePr>
          <p:cNvPr id="6" name="Chart 5"/>
          <p:cNvGraphicFramePr/>
          <p:nvPr>
            <p:extLst>
              <p:ext uri="{D42A27DB-BD31-4B8C-83A1-F6EECF244321}">
                <p14:modId xmlns:p14="http://schemas.microsoft.com/office/powerpoint/2010/main" val="4273180822"/>
              </p:ext>
            </p:extLst>
          </p:nvPr>
        </p:nvGraphicFramePr>
        <p:xfrm>
          <a:off x="494676" y="1618938"/>
          <a:ext cx="7546388"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02C790D2-04A2-B912-05E4-D1522505D72E}"/>
              </a:ext>
            </a:extLst>
          </p:cNvPr>
          <p:cNvSpPr txBox="1"/>
          <p:nvPr/>
        </p:nvSpPr>
        <p:spPr>
          <a:xfrm>
            <a:off x="8255834" y="1487434"/>
            <a:ext cx="3936166" cy="584775"/>
          </a:xfrm>
          <a:prstGeom prst="rect">
            <a:avLst/>
          </a:prstGeom>
          <a:noFill/>
        </p:spPr>
        <p:txBody>
          <a:bodyPr wrap="square" rtlCol="0">
            <a:spAutoFit/>
          </a:bodyPr>
          <a:lstStyle/>
          <a:p>
            <a:r>
              <a:rPr lang="en-GB" sz="1600" dirty="0"/>
              <a:t>% rating ‘very serious’ across all behaviours </a:t>
            </a:r>
          </a:p>
          <a:p>
            <a:r>
              <a:rPr lang="en-GB" sz="1600" dirty="0"/>
              <a:t>– Sep 2025</a:t>
            </a:r>
          </a:p>
        </p:txBody>
      </p:sp>
      <p:sp>
        <p:nvSpPr>
          <p:cNvPr id="8" name="Text Placeholder 7">
            <a:extLst>
              <a:ext uri="{FF2B5EF4-FFF2-40B4-BE49-F238E27FC236}">
                <a16:creationId xmlns:a16="http://schemas.microsoft.com/office/drawing/2014/main" id="{DD2F7D51-D940-9D0B-A7A1-B5A6EFEA041D}"/>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graphicFrame>
        <p:nvGraphicFramePr>
          <p:cNvPr id="3" name="Chart 2">
            <a:extLst>
              <a:ext uri="{FF2B5EF4-FFF2-40B4-BE49-F238E27FC236}">
                <a16:creationId xmlns:a16="http://schemas.microsoft.com/office/drawing/2014/main" id="{D9D1085D-0F33-3288-D9F0-988A68B3BA95}"/>
              </a:ext>
            </a:extLst>
          </p:cNvPr>
          <p:cNvGraphicFramePr/>
          <p:nvPr>
            <p:extLst>
              <p:ext uri="{D42A27DB-BD31-4B8C-83A1-F6EECF244321}">
                <p14:modId xmlns:p14="http://schemas.microsoft.com/office/powerpoint/2010/main" val="934903848"/>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595447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397400"/>
          </a:xfrm>
        </p:spPr>
        <p:txBody>
          <a:bodyPr>
            <a:normAutofit/>
          </a:bodyPr>
          <a:lstStyle/>
          <a:p>
            <a:r>
              <a:rPr lang="en-US" sz="2400" dirty="0"/>
              <a:t>Results </a:t>
            </a:r>
            <a:r>
              <a:rPr lang="en-GB" sz="2400" dirty="0"/>
              <a:t>this wave were consistent with recent years of the study – just under three in ten agreed there is more chance of getting stopped for traffic offences compared to a year ago. </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93527" y="6356350"/>
            <a:ext cx="6537473" cy="380132"/>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25</a:t>
            </a:fld>
            <a:endParaRPr lang="en-GB" dirty="0"/>
          </a:p>
        </p:txBody>
      </p:sp>
      <p:graphicFrame>
        <p:nvGraphicFramePr>
          <p:cNvPr id="6" name="Chart 5"/>
          <p:cNvGraphicFramePr/>
          <p:nvPr>
            <p:extLst>
              <p:ext uri="{D42A27DB-BD31-4B8C-83A1-F6EECF244321}">
                <p14:modId xmlns:p14="http://schemas.microsoft.com/office/powerpoint/2010/main" val="1137552682"/>
              </p:ext>
            </p:extLst>
          </p:nvPr>
        </p:nvGraphicFramePr>
        <p:xfrm>
          <a:off x="494675" y="1618938"/>
          <a:ext cx="11347555"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14" name="TextBox 13">
            <a:extLst>
              <a:ext uri="{FF2B5EF4-FFF2-40B4-BE49-F238E27FC236}">
                <a16:creationId xmlns:a16="http://schemas.microsoft.com/office/drawing/2014/main" id="{32DBE78D-031D-3BD3-30E1-751A5D42F323}"/>
              </a:ext>
            </a:extLst>
          </p:cNvPr>
          <p:cNvSpPr txBox="1"/>
          <p:nvPr/>
        </p:nvSpPr>
        <p:spPr>
          <a:xfrm>
            <a:off x="8667640" y="4623212"/>
            <a:ext cx="2686160" cy="246221"/>
          </a:xfrm>
          <a:prstGeom prst="rect">
            <a:avLst/>
          </a:prstGeom>
          <a:noFill/>
          <a:ln>
            <a:solidFill>
              <a:schemeClr val="accent1"/>
            </a:solidFill>
          </a:ln>
        </p:spPr>
        <p:txBody>
          <a:bodyPr wrap="square" rtlCol="0">
            <a:spAutoFit/>
          </a:bodyPr>
          <a:lstStyle/>
          <a:p>
            <a:pPr algn="r"/>
            <a:r>
              <a:rPr lang="en-US" sz="1000" dirty="0"/>
              <a:t>Positive statement: increase = improvement</a:t>
            </a:r>
          </a:p>
        </p:txBody>
      </p:sp>
      <p:sp>
        <p:nvSpPr>
          <p:cNvPr id="4" name="Text Placeholder 7">
            <a:extLst>
              <a:ext uri="{FF2B5EF4-FFF2-40B4-BE49-F238E27FC236}">
                <a16:creationId xmlns:a16="http://schemas.microsoft.com/office/drawing/2014/main" id="{4D89D1B2-B7FC-0DEE-FD62-61E2ACCA4CC0}"/>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10363055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4"/>
          <p:cNvSpPr>
            <a:spLocks noGrp="1"/>
          </p:cNvSpPr>
          <p:nvPr>
            <p:ph type="body" sz="quarter" idx="11"/>
          </p:nvPr>
        </p:nvSpPr>
        <p:spPr>
          <a:xfrm>
            <a:off x="334964" y="180788"/>
            <a:ext cx="10656690" cy="1397400"/>
          </a:xfrm>
        </p:spPr>
        <p:txBody>
          <a:bodyPr>
            <a:normAutofit/>
          </a:bodyPr>
          <a:lstStyle/>
          <a:p>
            <a:r>
              <a:rPr lang="en-GB" sz="2400" dirty="0"/>
              <a:t>The results for</a:t>
            </a:r>
            <a:r>
              <a:rPr lang="en-US" sz="2400" dirty="0"/>
              <a:t> </a:t>
            </a:r>
            <a:r>
              <a:rPr lang="en-GB" sz="2400" dirty="0"/>
              <a:t>statements about the risks of being caught and penalties for offences like using a mobile phone when driving were broadly consistent with recent years of the study. The slight declines since Feb ‘25 are not significant.</a:t>
            </a:r>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93528" y="6371824"/>
            <a:ext cx="6622140" cy="367638"/>
          </a:xfrm>
          <a:prstGeom prst="rect">
            <a:avLst/>
          </a:prstGeom>
        </p:spPr>
        <p:txBody>
          <a:bodyPr>
            <a:noAutofit/>
          </a:bodyPr>
          <a:lstStyle/>
          <a:p>
            <a:pPr marL="0" indent="0">
              <a:lnSpc>
                <a:spcPct val="100000"/>
              </a:lnSpc>
              <a:spcBef>
                <a:spcPts val="0"/>
              </a:spcBef>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26</a:t>
            </a:fld>
            <a:endParaRPr lang="en-GB" dirty="0"/>
          </a:p>
        </p:txBody>
      </p:sp>
      <p:graphicFrame>
        <p:nvGraphicFramePr>
          <p:cNvPr id="6" name="Chart 5"/>
          <p:cNvGraphicFramePr/>
          <p:nvPr>
            <p:extLst>
              <p:ext uri="{D42A27DB-BD31-4B8C-83A1-F6EECF244321}">
                <p14:modId xmlns:p14="http://schemas.microsoft.com/office/powerpoint/2010/main" val="4223244948"/>
              </p:ext>
            </p:extLst>
          </p:nvPr>
        </p:nvGraphicFramePr>
        <p:xfrm>
          <a:off x="494675" y="1618938"/>
          <a:ext cx="11347555"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21D6F8A9-CB5D-C373-8AC7-CECB3954A520}"/>
              </a:ext>
            </a:extLst>
          </p:cNvPr>
          <p:cNvSpPr txBox="1"/>
          <p:nvPr/>
        </p:nvSpPr>
        <p:spPr>
          <a:xfrm>
            <a:off x="8858559" y="5239062"/>
            <a:ext cx="2686160" cy="246221"/>
          </a:xfrm>
          <a:prstGeom prst="rect">
            <a:avLst/>
          </a:prstGeom>
          <a:noFill/>
          <a:ln>
            <a:solidFill>
              <a:schemeClr val="accent1"/>
            </a:solidFill>
          </a:ln>
        </p:spPr>
        <p:txBody>
          <a:bodyPr wrap="square" rtlCol="0">
            <a:spAutoFit/>
          </a:bodyPr>
          <a:lstStyle/>
          <a:p>
            <a:pPr algn="r"/>
            <a:r>
              <a:rPr lang="en-US" sz="1000" dirty="0"/>
              <a:t>Negative statements: decrease = improvement</a:t>
            </a:r>
          </a:p>
        </p:txBody>
      </p:sp>
      <p:sp>
        <p:nvSpPr>
          <p:cNvPr id="4" name="Text Placeholder 7">
            <a:extLst>
              <a:ext uri="{FF2B5EF4-FFF2-40B4-BE49-F238E27FC236}">
                <a16:creationId xmlns:a16="http://schemas.microsoft.com/office/drawing/2014/main" id="{5247E6B3-6AD6-F6CF-02CF-E90D0B9AD3D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3245418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Seatbelts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27</a:t>
            </a:fld>
            <a:endParaRPr lang="en-GB" dirty="0"/>
          </a:p>
        </p:txBody>
      </p:sp>
    </p:spTree>
    <p:extLst>
      <p:ext uri="{BB962C8B-B14F-4D97-AF65-F5344CB8AC3E}">
        <p14:creationId xmlns:p14="http://schemas.microsoft.com/office/powerpoint/2010/main" val="1406523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784CBA3-D598-4B1F-BAA3-EE14B5154290}" type="slidenum">
              <a:rPr lang="en-AU" smtClean="0"/>
              <a:pPr/>
              <a:t>28</a:t>
            </a:fld>
            <a:endParaRPr lang="en-AU" dirty="0"/>
          </a:p>
        </p:txBody>
      </p:sp>
      <p:graphicFrame>
        <p:nvGraphicFramePr>
          <p:cNvPr id="8" name="Content Placeholder 7"/>
          <p:cNvGraphicFramePr>
            <a:graphicFrameLocks noGrp="1"/>
          </p:cNvGraphicFramePr>
          <p:nvPr>
            <p:ph sz="quarter" idx="18"/>
            <p:extLst>
              <p:ext uri="{D42A27DB-BD31-4B8C-83A1-F6EECF244321}">
                <p14:modId xmlns:p14="http://schemas.microsoft.com/office/powerpoint/2010/main" val="2055602324"/>
              </p:ext>
            </p:extLst>
          </p:nvPr>
        </p:nvGraphicFramePr>
        <p:xfrm>
          <a:off x="334963" y="1773238"/>
          <a:ext cx="10188132"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p:cNvSpPr>
            <a:spLocks noGrp="1"/>
          </p:cNvSpPr>
          <p:nvPr>
            <p:ph type="body" sz="quarter" idx="11"/>
          </p:nvPr>
        </p:nvSpPr>
        <p:spPr>
          <a:xfrm>
            <a:off x="334964" y="180788"/>
            <a:ext cx="10647668" cy="1299219"/>
          </a:xfrm>
        </p:spPr>
        <p:txBody>
          <a:bodyPr vert="horz" lIns="72000" tIns="0" rIns="0" bIns="0" rtlCol="0" anchor="ctr" anchorCtr="0">
            <a:noAutofit/>
          </a:bodyPr>
          <a:lstStyle/>
          <a:p>
            <a:r>
              <a:rPr lang="en-GB" sz="2400" dirty="0"/>
              <a:t>Following a low in Aug ‘21, there have been very consistent levels of seatbelt non-compliance, with just under one in ten admitting to not wearing a seatbelt in the front or back of the car in Sept ‘25.</a:t>
            </a:r>
          </a:p>
        </p:txBody>
      </p:sp>
      <p:sp>
        <p:nvSpPr>
          <p:cNvPr id="10" name="Rectangle 9">
            <a:extLst>
              <a:ext uri="{FF2B5EF4-FFF2-40B4-BE49-F238E27FC236}">
                <a16:creationId xmlns:a16="http://schemas.microsoft.com/office/drawing/2014/main" id="{DC2B4B4A-D253-483D-ABCD-1997BE71BEC1}"/>
              </a:ext>
            </a:extLst>
          </p:cNvPr>
          <p:cNvSpPr/>
          <p:nvPr/>
        </p:nvSpPr>
        <p:spPr>
          <a:xfrm>
            <a:off x="0" y="6491759"/>
            <a:ext cx="8651382" cy="230832"/>
          </a:xfrm>
          <a:prstGeom prst="rect">
            <a:avLst/>
          </a:prstGeom>
        </p:spPr>
        <p:txBody>
          <a:bodyPr vert="horz" lIns="91440" tIns="45720" rIns="91440" bIns="45720" rtlCol="0">
            <a:spAutoFit/>
          </a:bodyPr>
          <a:lstStyle/>
          <a:p>
            <a:pPr marL="266700" lvl="1">
              <a:lnSpc>
                <a:spcPct val="90000"/>
              </a:lnSpc>
              <a:spcBef>
                <a:spcPts val="500"/>
              </a:spcBef>
            </a:pPr>
            <a:r>
              <a:rPr lang="en-US" sz="1000" dirty="0"/>
              <a:t>Q5. Which of the following have you done at all in the last 12 months, even if only on one occasion or for a short distance?</a:t>
            </a:r>
          </a:p>
        </p:txBody>
      </p:sp>
      <p:sp>
        <p:nvSpPr>
          <p:cNvPr id="3" name="Text Placeholder 7">
            <a:extLst>
              <a:ext uri="{FF2B5EF4-FFF2-40B4-BE49-F238E27FC236}">
                <a16:creationId xmlns:a16="http://schemas.microsoft.com/office/drawing/2014/main" id="{12EF79D2-8922-7B90-B89A-747D0C6220BC}"/>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142346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29</a:t>
            </a:fld>
            <a:endParaRPr lang="en-AU" dirty="0"/>
          </a:p>
        </p:txBody>
      </p:sp>
      <p:graphicFrame>
        <p:nvGraphicFramePr>
          <p:cNvPr id="8" name="Content Placeholder 7"/>
          <p:cNvGraphicFramePr>
            <a:graphicFrameLocks noGrp="1"/>
          </p:cNvGraphicFramePr>
          <p:nvPr>
            <p:ph sz="quarter" idx="18"/>
            <p:extLst>
              <p:ext uri="{D42A27DB-BD31-4B8C-83A1-F6EECF244321}">
                <p14:modId xmlns:p14="http://schemas.microsoft.com/office/powerpoint/2010/main" val="1492134903"/>
              </p:ext>
            </p:extLst>
          </p:nvPr>
        </p:nvGraphicFramePr>
        <p:xfrm>
          <a:off x="334963" y="1773238"/>
          <a:ext cx="11053762" cy="4486388"/>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US" sz="2200" dirty="0"/>
              <a:t>A persistent minority of around one in five drivers continue to agree that it’s not important to wear a seatbelt in the back of a car, while one in ten who feel it’s not essential if just nipping around the corner. This is especially pronounced among people who drive for work. Around one in six agree that penalties are an insufficient deterrent.</a:t>
            </a:r>
            <a:endParaRPr lang="en-GB" sz="2200" dirty="0"/>
          </a:p>
        </p:txBody>
      </p:sp>
      <p:sp>
        <p:nvSpPr>
          <p:cNvPr id="10" name="Text Placeholder 4"/>
          <p:cNvSpPr txBox="1">
            <a:spLocks/>
          </p:cNvSpPr>
          <p:nvPr/>
        </p:nvSpPr>
        <p:spPr>
          <a:xfrm>
            <a:off x="381000" y="5491233"/>
            <a:ext cx="11563351" cy="700088"/>
          </a:xfrm>
          <a:prstGeom prst="rect">
            <a:avLst/>
          </a:prstGeom>
        </p:spPr>
        <p:txBody>
          <a:bodyPr lIns="0" tIns="0" rIns="0" bIns="108000" anchor="b">
            <a:noAutofit/>
          </a:bodyPr>
          <a:lstStyle>
            <a:lvl1pPr marL="0" indent="0" algn="l" defTabSz="914400" rtl="0" eaLnBrk="1" latinLnBrk="0" hangingPunct="1">
              <a:spcBef>
                <a:spcPct val="20000"/>
              </a:spcBef>
              <a:buFont typeface="Arial" pitchFamily="34" charset="0"/>
              <a:buNone/>
              <a:defRPr sz="60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sz="800" dirty="0"/>
          </a:p>
        </p:txBody>
      </p:sp>
      <p:sp>
        <p:nvSpPr>
          <p:cNvPr id="13" name="TextBox 12">
            <a:extLst>
              <a:ext uri="{FF2B5EF4-FFF2-40B4-BE49-F238E27FC236}">
                <a16:creationId xmlns:a16="http://schemas.microsoft.com/office/drawing/2014/main" id="{7C039CD7-DA51-49B8-8C2D-A4B88532F8B8}"/>
              </a:ext>
            </a:extLst>
          </p:cNvPr>
          <p:cNvSpPr txBox="1"/>
          <p:nvPr/>
        </p:nvSpPr>
        <p:spPr>
          <a:xfrm>
            <a:off x="8499288" y="5263692"/>
            <a:ext cx="2686160" cy="246221"/>
          </a:xfrm>
          <a:prstGeom prst="rect">
            <a:avLst/>
          </a:prstGeom>
          <a:noFill/>
          <a:ln>
            <a:solidFill>
              <a:schemeClr val="accent1"/>
            </a:solidFill>
          </a:ln>
        </p:spPr>
        <p:txBody>
          <a:bodyPr wrap="square" rtlCol="0">
            <a:spAutoFit/>
          </a:bodyPr>
          <a:lstStyle/>
          <a:p>
            <a:pPr algn="r"/>
            <a:r>
              <a:rPr lang="en-US" sz="1000" dirty="0"/>
              <a:t>Negative statements: decrease = improvement</a:t>
            </a:r>
          </a:p>
        </p:txBody>
      </p:sp>
      <p:sp>
        <p:nvSpPr>
          <p:cNvPr id="2" name="Text Placeholder 14">
            <a:extLst>
              <a:ext uri="{FF2B5EF4-FFF2-40B4-BE49-F238E27FC236}">
                <a16:creationId xmlns:a16="http://schemas.microsoft.com/office/drawing/2014/main" id="{597FC96D-7F5E-F47E-D891-C28609B9F32F}"/>
              </a:ext>
            </a:extLst>
          </p:cNvPr>
          <p:cNvSpPr txBox="1">
            <a:spLocks/>
          </p:cNvSpPr>
          <p:nvPr/>
        </p:nvSpPr>
        <p:spPr>
          <a:xfrm>
            <a:off x="193528" y="6379444"/>
            <a:ext cx="6622140" cy="367638"/>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Q2. We are interested in your views about driving. You will now see some statements other people have made about this. How much do you agree or disagree with each?</a:t>
            </a:r>
            <a:endParaRPr lang="en-GB" sz="1000" b="1" dirty="0"/>
          </a:p>
        </p:txBody>
      </p:sp>
      <p:sp>
        <p:nvSpPr>
          <p:cNvPr id="4" name="Text Placeholder 7">
            <a:extLst>
              <a:ext uri="{FF2B5EF4-FFF2-40B4-BE49-F238E27FC236}">
                <a16:creationId xmlns:a16="http://schemas.microsoft.com/office/drawing/2014/main" id="{B64BEBA3-6395-1E1B-F611-D3C0CEC830A6}"/>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34302445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91397A91-C355-4EA7-BCCD-37ED672092B8}"/>
              </a:ext>
            </a:extLst>
          </p:cNvPr>
          <p:cNvSpPr>
            <a:spLocks noGrp="1"/>
          </p:cNvSpPr>
          <p:nvPr>
            <p:ph type="body" sz="quarter" idx="11"/>
          </p:nvPr>
        </p:nvSpPr>
        <p:spPr>
          <a:xfrm>
            <a:off x="334964" y="180789"/>
            <a:ext cx="3720793" cy="1310260"/>
          </a:xfrm>
        </p:spPr>
        <p:txBody>
          <a:bodyPr>
            <a:normAutofit/>
          </a:bodyPr>
          <a:lstStyle/>
          <a:p>
            <a:r>
              <a:rPr lang="en-US" dirty="0"/>
              <a:t>Project background</a:t>
            </a:r>
          </a:p>
        </p:txBody>
      </p:sp>
      <p:sp>
        <p:nvSpPr>
          <p:cNvPr id="5" name="Slide Number Placeholder 4">
            <a:extLst>
              <a:ext uri="{FF2B5EF4-FFF2-40B4-BE49-F238E27FC236}">
                <a16:creationId xmlns:a16="http://schemas.microsoft.com/office/drawing/2014/main" id="{03FEF19F-8813-424D-8370-9B947624B925}"/>
              </a:ext>
            </a:extLst>
          </p:cNvPr>
          <p:cNvSpPr>
            <a:spLocks noGrp="1"/>
          </p:cNvSpPr>
          <p:nvPr>
            <p:ph type="sldNum" sz="quarter" idx="12"/>
          </p:nvPr>
        </p:nvSpPr>
        <p:spPr/>
        <p:txBody>
          <a:bodyPr/>
          <a:lstStyle/>
          <a:p>
            <a:fld id="{3CF2D5F0-42C9-44CC-9D46-F1CEB28D430F}" type="slidenum">
              <a:rPr lang="en-GB" smtClean="0"/>
              <a:pPr/>
              <a:t>3</a:t>
            </a:fld>
            <a:endParaRPr lang="en-GB" dirty="0"/>
          </a:p>
        </p:txBody>
      </p:sp>
      <p:sp>
        <p:nvSpPr>
          <p:cNvPr id="18" name="Oval 17">
            <a:extLst>
              <a:ext uri="{FF2B5EF4-FFF2-40B4-BE49-F238E27FC236}">
                <a16:creationId xmlns:a16="http://schemas.microsoft.com/office/drawing/2014/main" id="{68AA9612-E45A-4F78-ABE9-DC8B298C5E2A}"/>
              </a:ext>
            </a:extLst>
          </p:cNvPr>
          <p:cNvSpPr/>
          <p:nvPr/>
        </p:nvSpPr>
        <p:spPr>
          <a:xfrm>
            <a:off x="4128180" y="2032146"/>
            <a:ext cx="3960000" cy="3960000"/>
          </a:xfrm>
          <a:prstGeom prst="ellipse">
            <a:avLst/>
          </a:prstGeom>
          <a:noFill/>
          <a:ln w="254000" cap="flat">
            <a:solidFill>
              <a:srgbClr val="9FA052"/>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no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effectLst/>
              <a:uFillTx/>
              <a:latin typeface="Calibri" panose="020F0502020204030204" pitchFamily="34" charset="0"/>
              <a:sym typeface="Open Sans"/>
            </a:endParaRPr>
          </a:p>
        </p:txBody>
      </p:sp>
      <p:grpSp>
        <p:nvGrpSpPr>
          <p:cNvPr id="20" name="Group 956">
            <a:extLst>
              <a:ext uri="{FF2B5EF4-FFF2-40B4-BE49-F238E27FC236}">
                <a16:creationId xmlns:a16="http://schemas.microsoft.com/office/drawing/2014/main" id="{A58EC0F8-AD52-4F88-A92E-955FA1C2C1EE}"/>
              </a:ext>
            </a:extLst>
          </p:cNvPr>
          <p:cNvGrpSpPr/>
          <p:nvPr userDrawn="1"/>
        </p:nvGrpSpPr>
        <p:grpSpPr>
          <a:xfrm>
            <a:off x="6665802" y="2526246"/>
            <a:ext cx="1366732" cy="416668"/>
            <a:chOff x="0" y="0"/>
            <a:chExt cx="1366730" cy="416667"/>
          </a:xfrm>
        </p:grpSpPr>
        <p:sp>
          <p:nvSpPr>
            <p:cNvPr id="24" name="Shape 954">
              <a:extLst>
                <a:ext uri="{FF2B5EF4-FFF2-40B4-BE49-F238E27FC236}">
                  <a16:creationId xmlns:a16="http://schemas.microsoft.com/office/drawing/2014/main" id="{E77A8560-1C3B-43AB-B9E3-241379781B92}"/>
                </a:ext>
              </a:extLst>
            </p:cNvPr>
            <p:cNvSpPr/>
            <p:nvPr/>
          </p:nvSpPr>
          <p:spPr>
            <a:xfrm flipV="1">
              <a:off x="0" y="0"/>
              <a:ext cx="243347" cy="416668"/>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25" name="Shape 955">
              <a:extLst>
                <a:ext uri="{FF2B5EF4-FFF2-40B4-BE49-F238E27FC236}">
                  <a16:creationId xmlns:a16="http://schemas.microsoft.com/office/drawing/2014/main" id="{646E3D2E-CE13-4CAC-AEDD-3ECB9E2AD9BD}"/>
                </a:ext>
              </a:extLst>
            </p:cNvPr>
            <p:cNvSpPr/>
            <p:nvPr/>
          </p:nvSpPr>
          <p:spPr>
            <a:xfrm>
              <a:off x="243347" y="0"/>
              <a:ext cx="1123384" cy="0"/>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grpSp>
        <p:nvGrpSpPr>
          <p:cNvPr id="21" name="Group 962">
            <a:extLst>
              <a:ext uri="{FF2B5EF4-FFF2-40B4-BE49-F238E27FC236}">
                <a16:creationId xmlns:a16="http://schemas.microsoft.com/office/drawing/2014/main" id="{6098E068-BAAC-4C73-B778-DA1DAD3AB8CC}"/>
              </a:ext>
            </a:extLst>
          </p:cNvPr>
          <p:cNvGrpSpPr/>
          <p:nvPr userDrawn="1"/>
        </p:nvGrpSpPr>
        <p:grpSpPr>
          <a:xfrm>
            <a:off x="4183826" y="2508793"/>
            <a:ext cx="1366731" cy="416668"/>
            <a:chOff x="11366" y="0"/>
            <a:chExt cx="1366730" cy="416667"/>
          </a:xfrm>
        </p:grpSpPr>
        <p:sp>
          <p:nvSpPr>
            <p:cNvPr id="22" name="Shape 960">
              <a:extLst>
                <a:ext uri="{FF2B5EF4-FFF2-40B4-BE49-F238E27FC236}">
                  <a16:creationId xmlns:a16="http://schemas.microsoft.com/office/drawing/2014/main" id="{C0DEE82E-D5D2-493B-AC89-0BE52159D6D7}"/>
                </a:ext>
              </a:extLst>
            </p:cNvPr>
            <p:cNvSpPr/>
            <p:nvPr/>
          </p:nvSpPr>
          <p:spPr>
            <a:xfrm flipH="1" flipV="1">
              <a:off x="1134750" y="0"/>
              <a:ext cx="243348" cy="416668"/>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23" name="Shape 961">
              <a:extLst>
                <a:ext uri="{FF2B5EF4-FFF2-40B4-BE49-F238E27FC236}">
                  <a16:creationId xmlns:a16="http://schemas.microsoft.com/office/drawing/2014/main" id="{FE94B14E-4238-4589-A4D5-212CA6F39C4C}"/>
                </a:ext>
              </a:extLst>
            </p:cNvPr>
            <p:cNvSpPr/>
            <p:nvPr/>
          </p:nvSpPr>
          <p:spPr>
            <a:xfrm flipH="1" flipV="1">
              <a:off x="11366" y="-1"/>
              <a:ext cx="1123384" cy="2"/>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grpSp>
        <p:nvGrpSpPr>
          <p:cNvPr id="27" name="Group 959">
            <a:extLst>
              <a:ext uri="{FF2B5EF4-FFF2-40B4-BE49-F238E27FC236}">
                <a16:creationId xmlns:a16="http://schemas.microsoft.com/office/drawing/2014/main" id="{BEB963E0-C56F-425D-A60C-804D1B754FD4}"/>
              </a:ext>
            </a:extLst>
          </p:cNvPr>
          <p:cNvGrpSpPr/>
          <p:nvPr userDrawn="1"/>
        </p:nvGrpSpPr>
        <p:grpSpPr>
          <a:xfrm>
            <a:off x="7007419" y="4888480"/>
            <a:ext cx="1340355" cy="417919"/>
            <a:chOff x="0" y="0"/>
            <a:chExt cx="1340354" cy="417918"/>
          </a:xfrm>
        </p:grpSpPr>
        <p:sp>
          <p:nvSpPr>
            <p:cNvPr id="31" name="Shape 957">
              <a:extLst>
                <a:ext uri="{FF2B5EF4-FFF2-40B4-BE49-F238E27FC236}">
                  <a16:creationId xmlns:a16="http://schemas.microsoft.com/office/drawing/2014/main" id="{9650A2F4-48B6-4514-AC9D-8BCAF54EB79A}"/>
                </a:ext>
              </a:extLst>
            </p:cNvPr>
            <p:cNvSpPr/>
            <p:nvPr/>
          </p:nvSpPr>
          <p:spPr>
            <a:xfrm>
              <a:off x="-1" y="-1"/>
              <a:ext cx="259596" cy="416650"/>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32" name="Shape 958">
              <a:extLst>
                <a:ext uri="{FF2B5EF4-FFF2-40B4-BE49-F238E27FC236}">
                  <a16:creationId xmlns:a16="http://schemas.microsoft.com/office/drawing/2014/main" id="{01D86BF6-2BF4-428C-BFA7-E8281F7AE780}"/>
                </a:ext>
              </a:extLst>
            </p:cNvPr>
            <p:cNvSpPr/>
            <p:nvPr/>
          </p:nvSpPr>
          <p:spPr>
            <a:xfrm>
              <a:off x="259594" y="417918"/>
              <a:ext cx="1080761" cy="1"/>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grpSp>
        <p:nvGrpSpPr>
          <p:cNvPr id="28" name="Group 965">
            <a:extLst>
              <a:ext uri="{FF2B5EF4-FFF2-40B4-BE49-F238E27FC236}">
                <a16:creationId xmlns:a16="http://schemas.microsoft.com/office/drawing/2014/main" id="{A00BF7BB-8FF7-47B2-940D-1857A6C9AE62}"/>
              </a:ext>
            </a:extLst>
          </p:cNvPr>
          <p:cNvGrpSpPr/>
          <p:nvPr userDrawn="1"/>
        </p:nvGrpSpPr>
        <p:grpSpPr>
          <a:xfrm>
            <a:off x="3841317" y="4847404"/>
            <a:ext cx="1340356" cy="417919"/>
            <a:chOff x="11366" y="0"/>
            <a:chExt cx="1340354" cy="417918"/>
          </a:xfrm>
        </p:grpSpPr>
        <p:sp>
          <p:nvSpPr>
            <p:cNvPr id="29" name="Shape 963">
              <a:extLst>
                <a:ext uri="{FF2B5EF4-FFF2-40B4-BE49-F238E27FC236}">
                  <a16:creationId xmlns:a16="http://schemas.microsoft.com/office/drawing/2014/main" id="{5523BDB3-8E80-4BEB-8AEE-8056A715E5BE}"/>
                </a:ext>
              </a:extLst>
            </p:cNvPr>
            <p:cNvSpPr/>
            <p:nvPr/>
          </p:nvSpPr>
          <p:spPr>
            <a:xfrm flipH="1">
              <a:off x="1092125" y="0"/>
              <a:ext cx="259596" cy="416648"/>
            </a:xfrm>
            <a:prstGeom prst="line">
              <a:avLst/>
            </a:prstGeom>
            <a:noFill/>
            <a:ln w="6350" cap="flat">
              <a:solidFill>
                <a:srgbClr val="D9D9D9"/>
              </a:solidFill>
              <a:prstDash val="solid"/>
              <a:miter lim="400000"/>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sp>
          <p:nvSpPr>
            <p:cNvPr id="30" name="Shape 964">
              <a:extLst>
                <a:ext uri="{FF2B5EF4-FFF2-40B4-BE49-F238E27FC236}">
                  <a16:creationId xmlns:a16="http://schemas.microsoft.com/office/drawing/2014/main" id="{0BD2DC81-5659-46E4-AE8B-A8EBF0E6715E}"/>
                </a:ext>
              </a:extLst>
            </p:cNvPr>
            <p:cNvSpPr/>
            <p:nvPr/>
          </p:nvSpPr>
          <p:spPr>
            <a:xfrm flipH="1" flipV="1">
              <a:off x="11366" y="417918"/>
              <a:ext cx="1080761" cy="1"/>
            </a:xfrm>
            <a:prstGeom prst="line">
              <a:avLst/>
            </a:prstGeom>
            <a:noFill/>
            <a:ln w="6350" cap="flat">
              <a:solidFill>
                <a:srgbClr val="D9D9D9"/>
              </a:solidFill>
              <a:prstDash val="solid"/>
              <a:miter lim="400000"/>
              <a:tailEnd type="oval" w="med" len="med"/>
            </a:ln>
            <a:effectLst/>
          </p:spPr>
          <p:txBody>
            <a:bodyPr wrap="square" lIns="0" tIns="0" rIns="0" bIns="0" numCol="1" anchor="t">
              <a:noAutofit/>
            </a:bodyPr>
            <a:lstStyle/>
            <a:p>
              <a:pPr defTabSz="457200">
                <a:defRPr sz="1200">
                  <a:solidFill>
                    <a:srgbClr val="000000"/>
                  </a:solidFill>
                  <a:latin typeface="Helvetica"/>
                  <a:ea typeface="Helvetica"/>
                  <a:cs typeface="Helvetica"/>
                  <a:sym typeface="Helvetica"/>
                </a:defRPr>
              </a:pPr>
              <a:endParaRPr b="1" dirty="0">
                <a:latin typeface="Calibri" panose="020F0502020204030204" pitchFamily="34" charset="0"/>
                <a:cs typeface="Myriad Pro"/>
              </a:endParaRPr>
            </a:p>
          </p:txBody>
        </p:sp>
      </p:grpSp>
      <p:sp>
        <p:nvSpPr>
          <p:cNvPr id="39" name="Text Placeholder 8">
            <a:extLst>
              <a:ext uri="{FF2B5EF4-FFF2-40B4-BE49-F238E27FC236}">
                <a16:creationId xmlns:a16="http://schemas.microsoft.com/office/drawing/2014/main" id="{19601BB0-9831-4FA6-86A9-D20175D86D6C}"/>
              </a:ext>
            </a:extLst>
          </p:cNvPr>
          <p:cNvSpPr txBox="1">
            <a:spLocks/>
          </p:cNvSpPr>
          <p:nvPr/>
        </p:nvSpPr>
        <p:spPr>
          <a:xfrm>
            <a:off x="8535333" y="4496340"/>
            <a:ext cx="3221838" cy="1643527"/>
          </a:xfrm>
          <a:prstGeom prst="rect">
            <a:avLst/>
          </a:prstGeom>
        </p:spPr>
        <p:txBody>
          <a:bodyPr wrap="square" anchor="ctr" anchorCtr="0">
            <a:sp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GB" dirty="0">
                <a:solidFill>
                  <a:schemeClr val="tx1"/>
                </a:solidFill>
              </a:rPr>
              <a:t>Up until 2022, two waves of research were conducted each year – in total 22 waves of research. Following a two-year hiatus the 23</a:t>
            </a:r>
            <a:r>
              <a:rPr lang="en-GB" baseline="30000" dirty="0">
                <a:solidFill>
                  <a:schemeClr val="tx1"/>
                </a:solidFill>
              </a:rPr>
              <a:t>rd</a:t>
            </a:r>
            <a:r>
              <a:rPr lang="en-GB" dirty="0">
                <a:solidFill>
                  <a:schemeClr val="tx1"/>
                </a:solidFill>
              </a:rPr>
              <a:t> wave was conducted in August 2024. This report details the findings from the most recent wave of research – Wave 25 – conducted in September 2025. </a:t>
            </a:r>
            <a:endParaRPr lang="en-GB" dirty="0">
              <a:solidFill>
                <a:schemeClr val="tx1"/>
              </a:solidFill>
              <a:cs typeface="Microsoft Tai Le" panose="020B0502040204020203" pitchFamily="34" charset="0"/>
            </a:endParaRPr>
          </a:p>
        </p:txBody>
      </p:sp>
      <p:sp>
        <p:nvSpPr>
          <p:cNvPr id="42" name="Text Placeholder 8">
            <a:extLst>
              <a:ext uri="{FF2B5EF4-FFF2-40B4-BE49-F238E27FC236}">
                <a16:creationId xmlns:a16="http://schemas.microsoft.com/office/drawing/2014/main" id="{F2D13D54-A0EC-430D-977E-E4E4BA36DAB9}"/>
              </a:ext>
            </a:extLst>
          </p:cNvPr>
          <p:cNvSpPr txBox="1">
            <a:spLocks/>
          </p:cNvSpPr>
          <p:nvPr/>
        </p:nvSpPr>
        <p:spPr>
          <a:xfrm>
            <a:off x="612175" y="1887715"/>
            <a:ext cx="3488182" cy="1169551"/>
          </a:xfrm>
          <a:prstGeom prst="rect">
            <a:avLst/>
          </a:prstGeom>
        </p:spPr>
        <p:txBody>
          <a:bodyPr anchor="ctr" anchorCtr="0">
            <a:sp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solidFill>
                  <a:schemeClr val="tx1">
                    <a:lumMod val="75000"/>
                  </a:schemeClr>
                </a:solidFill>
              </a:rPr>
              <a:t>The RITS Drivers’ Attitudes and Behaviours Tracking Study has been running since 2010.  The target audience for the research is a representative sample of drivers across Scotland. </a:t>
            </a:r>
            <a:endParaRPr lang="en-GB" dirty="0">
              <a:solidFill>
                <a:schemeClr val="tx1">
                  <a:lumMod val="75000"/>
                </a:schemeClr>
              </a:solidFill>
              <a:cs typeface="Microsoft Tai Le" panose="020B0502040204020203" pitchFamily="34" charset="0"/>
            </a:endParaRPr>
          </a:p>
        </p:txBody>
      </p:sp>
      <p:sp>
        <p:nvSpPr>
          <p:cNvPr id="43" name="Text Placeholder 8">
            <a:extLst>
              <a:ext uri="{FF2B5EF4-FFF2-40B4-BE49-F238E27FC236}">
                <a16:creationId xmlns:a16="http://schemas.microsoft.com/office/drawing/2014/main" id="{3AF22ADC-528E-4CA5-9C71-F22F0B63ECDB}"/>
              </a:ext>
            </a:extLst>
          </p:cNvPr>
          <p:cNvSpPr txBox="1">
            <a:spLocks/>
          </p:cNvSpPr>
          <p:nvPr/>
        </p:nvSpPr>
        <p:spPr>
          <a:xfrm>
            <a:off x="576807" y="4425297"/>
            <a:ext cx="3209974" cy="1600438"/>
          </a:xfrm>
          <a:prstGeom prst="rect">
            <a:avLst/>
          </a:prstGeom>
        </p:spPr>
        <p:txBody>
          <a:bodyPr anchor="ctr" anchorCtr="0">
            <a:sp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00000"/>
              </a:lnSpc>
              <a:spcBef>
                <a:spcPts val="0"/>
              </a:spcBef>
            </a:pPr>
            <a:r>
              <a:rPr lang="en-GB" dirty="0">
                <a:solidFill>
                  <a:schemeClr val="tx1">
                    <a:lumMod val="75000"/>
                  </a:schemeClr>
                </a:solidFill>
              </a:rPr>
              <a:t>The study was set up to provide a consistent monitor of driver attitudes and behaviours across Scotland to evaluate the impact of various road safety campaigns and initiatives run by the Scottish Government and Transport Scotland (Road Safety Scotland). </a:t>
            </a:r>
            <a:endParaRPr lang="en-GB" dirty="0">
              <a:solidFill>
                <a:schemeClr val="tx1">
                  <a:lumMod val="75000"/>
                </a:schemeClr>
              </a:solidFill>
              <a:cs typeface="Microsoft Tai Le" panose="020B0502040204020203" pitchFamily="34" charset="0"/>
            </a:endParaRPr>
          </a:p>
        </p:txBody>
      </p:sp>
      <p:sp>
        <p:nvSpPr>
          <p:cNvPr id="44" name="Text Placeholder 8">
            <a:extLst>
              <a:ext uri="{FF2B5EF4-FFF2-40B4-BE49-F238E27FC236}">
                <a16:creationId xmlns:a16="http://schemas.microsoft.com/office/drawing/2014/main" id="{11B024AB-25DC-49C4-84BE-FBE8E7C28CDB}"/>
              </a:ext>
            </a:extLst>
          </p:cNvPr>
          <p:cNvSpPr txBox="1">
            <a:spLocks/>
          </p:cNvSpPr>
          <p:nvPr/>
        </p:nvSpPr>
        <p:spPr>
          <a:xfrm>
            <a:off x="8364324" y="1832299"/>
            <a:ext cx="3346667" cy="1384995"/>
          </a:xfrm>
          <a:prstGeom prst="rect">
            <a:avLst/>
          </a:prstGeom>
        </p:spPr>
        <p:txBody>
          <a:bodyPr wrap="square" anchor="ctr" anchorCtr="0">
            <a:spAutoFit/>
          </a:bodyPr>
          <a:lstStyle>
            <a:lvl1pPr marL="0" indent="0" algn="r" defTabSz="914400" rtl="0" eaLnBrk="1" latinLnBrk="0" hangingPunct="1">
              <a:lnSpc>
                <a:spcPct val="90000"/>
              </a:lnSpc>
              <a:spcBef>
                <a:spcPts val="1000"/>
              </a:spcBef>
              <a:buFont typeface="Arial" panose="020B0604020202020204" pitchFamily="34" charset="0"/>
              <a:buNone/>
              <a:defRPr sz="14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l">
              <a:lnSpc>
                <a:spcPct val="100000"/>
              </a:lnSpc>
              <a:spcBef>
                <a:spcPts val="0"/>
              </a:spcBef>
            </a:pPr>
            <a:r>
              <a:rPr lang="en-GB" dirty="0">
                <a:solidFill>
                  <a:schemeClr val="tx1">
                    <a:lumMod val="75000"/>
                  </a:schemeClr>
                </a:solidFill>
              </a:rPr>
              <a:t>Individual campaigns are evaluated separately; however, a continuous monitor of attitudes and behaviours allows Transport Scotland, the Scottish Government and partners to assess longer term trends in a robust and consistent way.</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181970" y="4519488"/>
            <a:ext cx="1852420" cy="333436"/>
          </a:xfrm>
          <a:prstGeom prst="rect">
            <a:avLst/>
          </a:prstGeom>
        </p:spPr>
      </p:pic>
      <p:pic>
        <p:nvPicPr>
          <p:cNvPr id="1026" name="Picture 2" descr="Brand identity guidelines">
            <a:extLst>
              <a:ext uri="{FF2B5EF4-FFF2-40B4-BE49-F238E27FC236}">
                <a16:creationId xmlns:a16="http://schemas.microsoft.com/office/drawing/2014/main" id="{E460CFE9-A7D9-2724-1027-C120C1D7B33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60256" y="2687407"/>
            <a:ext cx="1298975" cy="18320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623599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30</a:t>
            </a:fld>
            <a:endParaRPr lang="en-AU" dirty="0"/>
          </a:p>
        </p:txBody>
      </p:sp>
      <p:graphicFrame>
        <p:nvGraphicFramePr>
          <p:cNvPr id="17" name="Content Placeholder 7"/>
          <p:cNvGraphicFramePr>
            <a:graphicFrameLocks noGrp="1"/>
          </p:cNvGraphicFramePr>
          <p:nvPr>
            <p:ph sz="quarter" idx="18"/>
            <p:extLst>
              <p:ext uri="{D42A27DB-BD31-4B8C-83A1-F6EECF244321}">
                <p14:modId xmlns:p14="http://schemas.microsoft.com/office/powerpoint/2010/main" val="1932615752"/>
              </p:ext>
            </p:extLst>
          </p:nvPr>
        </p:nvGraphicFramePr>
        <p:xfrm>
          <a:off x="334963" y="1773238"/>
          <a:ext cx="6737271"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16" name="Text Placeholder 4"/>
          <p:cNvSpPr>
            <a:spLocks noGrp="1"/>
          </p:cNvSpPr>
          <p:nvPr>
            <p:ph type="body" sz="quarter" idx="11"/>
          </p:nvPr>
        </p:nvSpPr>
        <p:spPr>
          <a:xfrm>
            <a:off x="334964" y="180788"/>
            <a:ext cx="10540559" cy="1299219"/>
          </a:xfrm>
        </p:spPr>
        <p:txBody>
          <a:bodyPr vert="horz" lIns="72000" tIns="0" rIns="0" bIns="0" rtlCol="0" anchor="ctr" anchorCtr="0">
            <a:normAutofit/>
          </a:bodyPr>
          <a:lstStyle/>
          <a:p>
            <a:r>
              <a:rPr lang="en-US" sz="2400" dirty="0"/>
              <a:t>Seven in ten drivers described not wearing a seatbelt in a car as very serious. It was again considered the fourth most serious driving behaviour this wave, as it has been for the past few years of the study.</a:t>
            </a:r>
            <a:endParaRPr lang="en-GB" sz="2400" dirty="0"/>
          </a:p>
        </p:txBody>
      </p:sp>
      <p:sp>
        <p:nvSpPr>
          <p:cNvPr id="14" name="Rectangle 13"/>
          <p:cNvSpPr/>
          <p:nvPr/>
        </p:nvSpPr>
        <p:spPr>
          <a:xfrm>
            <a:off x="233926" y="160526"/>
            <a:ext cx="11830478" cy="1097105"/>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2400" b="1" dirty="0">
              <a:solidFill>
                <a:srgbClr val="FF0000"/>
              </a:solidFill>
              <a:latin typeface="+mj-lt"/>
            </a:endParaRPr>
          </a:p>
        </p:txBody>
      </p:sp>
      <p:sp>
        <p:nvSpPr>
          <p:cNvPr id="11" name="Text Placeholder 14">
            <a:extLst>
              <a:ext uri="{FF2B5EF4-FFF2-40B4-BE49-F238E27FC236}">
                <a16:creationId xmlns:a16="http://schemas.microsoft.com/office/drawing/2014/main" id="{53DC2C36-3D8B-490C-A14F-17AF2679222F}"/>
              </a:ext>
            </a:extLst>
          </p:cNvPr>
          <p:cNvSpPr txBox="1">
            <a:spLocks/>
          </p:cNvSpPr>
          <p:nvPr/>
        </p:nvSpPr>
        <p:spPr>
          <a:xfrm>
            <a:off x="164498" y="6444588"/>
            <a:ext cx="7745937" cy="2992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Q4. How serious do you think each of these are in terms of the risks to the safety of drivers, their passengers and/or other road users?</a:t>
            </a:r>
            <a:endParaRPr lang="en-GB" sz="1000" b="1" dirty="0"/>
          </a:p>
        </p:txBody>
      </p:sp>
      <p:sp>
        <p:nvSpPr>
          <p:cNvPr id="2" name="TextBox 1">
            <a:extLst>
              <a:ext uri="{FF2B5EF4-FFF2-40B4-BE49-F238E27FC236}">
                <a16:creationId xmlns:a16="http://schemas.microsoft.com/office/drawing/2014/main" id="{0614BB4D-2A94-7C83-43B4-5E5DEBFD224B}"/>
              </a:ext>
            </a:extLst>
          </p:cNvPr>
          <p:cNvSpPr txBox="1"/>
          <p:nvPr/>
        </p:nvSpPr>
        <p:spPr>
          <a:xfrm>
            <a:off x="8021230" y="1442373"/>
            <a:ext cx="3936166" cy="584775"/>
          </a:xfrm>
          <a:prstGeom prst="rect">
            <a:avLst/>
          </a:prstGeom>
          <a:noFill/>
        </p:spPr>
        <p:txBody>
          <a:bodyPr wrap="square" rtlCol="0">
            <a:spAutoFit/>
          </a:bodyPr>
          <a:lstStyle/>
          <a:p>
            <a:r>
              <a:rPr lang="en-GB" sz="1600" dirty="0"/>
              <a:t>% rating ‘very serious’ across all behaviours </a:t>
            </a:r>
          </a:p>
          <a:p>
            <a:r>
              <a:rPr lang="en-GB" sz="1600" dirty="0"/>
              <a:t>– Sep 2025</a:t>
            </a:r>
          </a:p>
        </p:txBody>
      </p:sp>
      <p:sp>
        <p:nvSpPr>
          <p:cNvPr id="5" name="Text Placeholder 7">
            <a:extLst>
              <a:ext uri="{FF2B5EF4-FFF2-40B4-BE49-F238E27FC236}">
                <a16:creationId xmlns:a16="http://schemas.microsoft.com/office/drawing/2014/main" id="{51B5B561-3A99-B7A7-83F1-4C9951697171}"/>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graphicFrame>
        <p:nvGraphicFramePr>
          <p:cNvPr id="4" name="Chart 3">
            <a:extLst>
              <a:ext uri="{FF2B5EF4-FFF2-40B4-BE49-F238E27FC236}">
                <a16:creationId xmlns:a16="http://schemas.microsoft.com/office/drawing/2014/main" id="{4DE1CC6A-0272-F731-B8B0-302499E25C9B}"/>
              </a:ext>
            </a:extLst>
          </p:cNvPr>
          <p:cNvGraphicFramePr/>
          <p:nvPr>
            <p:extLst>
              <p:ext uri="{D42A27DB-BD31-4B8C-83A1-F6EECF244321}">
                <p14:modId xmlns:p14="http://schemas.microsoft.com/office/powerpoint/2010/main" val="4024285770"/>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411084126"/>
      </p:ext>
    </p:extLst>
  </p:cSld>
  <p:clrMapOvr>
    <a:masterClrMapping/>
  </p:clrMapOvr>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Vulnerable road users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31</a:t>
            </a:fld>
            <a:endParaRPr lang="en-GB" dirty="0"/>
          </a:p>
        </p:txBody>
      </p:sp>
    </p:spTree>
    <p:extLst>
      <p:ext uri="{BB962C8B-B14F-4D97-AF65-F5344CB8AC3E}">
        <p14:creationId xmlns:p14="http://schemas.microsoft.com/office/powerpoint/2010/main" val="26711386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32</a:t>
            </a:fld>
            <a:endParaRPr lang="en-AU" dirty="0"/>
          </a:p>
        </p:txBody>
      </p:sp>
      <p:graphicFrame>
        <p:nvGraphicFramePr>
          <p:cNvPr id="21" name="Content Placeholder 7">
            <a:extLst>
              <a:ext uri="{FF2B5EF4-FFF2-40B4-BE49-F238E27FC236}">
                <a16:creationId xmlns:a16="http://schemas.microsoft.com/office/drawing/2014/main" id="{84B52C0E-0028-4904-99DA-48BEA5361586}"/>
              </a:ext>
            </a:extLst>
          </p:cNvPr>
          <p:cNvGraphicFramePr>
            <a:graphicFrameLocks noGrp="1"/>
          </p:cNvGraphicFramePr>
          <p:nvPr>
            <p:ph sz="quarter" idx="18"/>
            <p:extLst>
              <p:ext uri="{D42A27DB-BD31-4B8C-83A1-F6EECF244321}">
                <p14:modId xmlns:p14="http://schemas.microsoft.com/office/powerpoint/2010/main" val="2176571103"/>
              </p:ext>
            </p:extLst>
          </p:nvPr>
        </p:nvGraphicFramePr>
        <p:xfrm>
          <a:off x="334963" y="1782665"/>
          <a:ext cx="11053762"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200" dirty="0"/>
              <a:t>The proportion always checking for bikes at junctions or when turning a corner has increased since Feb ‘25, with two thirds now saying they always do so. The proportion always checking for pedestrians remains stable at seven in 10, with six in 10 always giving a gap of at least 1.5m, again in line with recent waves.</a:t>
            </a:r>
          </a:p>
        </p:txBody>
      </p:sp>
      <p:sp>
        <p:nvSpPr>
          <p:cNvPr id="10" name="Rectangle 9">
            <a:extLst>
              <a:ext uri="{FF2B5EF4-FFF2-40B4-BE49-F238E27FC236}">
                <a16:creationId xmlns:a16="http://schemas.microsoft.com/office/drawing/2014/main" id="{B8F4591F-B7E9-40E0-B093-CC52E4CF8E85}"/>
              </a:ext>
            </a:extLst>
          </p:cNvPr>
          <p:cNvSpPr/>
          <p:nvPr/>
        </p:nvSpPr>
        <p:spPr>
          <a:xfrm>
            <a:off x="334963" y="6481540"/>
            <a:ext cx="8651382" cy="246221"/>
          </a:xfrm>
          <a:prstGeom prst="rect">
            <a:avLst/>
          </a:prstGeom>
        </p:spPr>
        <p:txBody>
          <a:bodyPr wrap="square" anchor="ctr">
            <a:spAutoFit/>
          </a:bodyPr>
          <a:lstStyle/>
          <a:p>
            <a:r>
              <a:rPr lang="en-US" sz="1000" dirty="0"/>
              <a:t>Q6. How frequently do you….?</a:t>
            </a:r>
          </a:p>
        </p:txBody>
      </p:sp>
      <p:sp>
        <p:nvSpPr>
          <p:cNvPr id="11" name="TextBox 10">
            <a:extLst>
              <a:ext uri="{FF2B5EF4-FFF2-40B4-BE49-F238E27FC236}">
                <a16:creationId xmlns:a16="http://schemas.microsoft.com/office/drawing/2014/main" id="{7C039CD7-DA51-49B8-8C2D-A4B88532F8B8}"/>
              </a:ext>
            </a:extLst>
          </p:cNvPr>
          <p:cNvSpPr txBox="1"/>
          <p:nvPr/>
        </p:nvSpPr>
        <p:spPr>
          <a:xfrm>
            <a:off x="8385747" y="5233763"/>
            <a:ext cx="2968053" cy="707886"/>
          </a:xfrm>
          <a:prstGeom prst="rect">
            <a:avLst/>
          </a:prstGeom>
          <a:noFill/>
          <a:ln>
            <a:solidFill>
              <a:schemeClr val="accent1"/>
            </a:solidFill>
          </a:ln>
        </p:spPr>
        <p:txBody>
          <a:bodyPr wrap="square" rtlCol="0">
            <a:spAutoFit/>
          </a:bodyPr>
          <a:lstStyle/>
          <a:p>
            <a:r>
              <a:rPr lang="en-US" sz="1000" dirty="0"/>
              <a:t>*’Or when turning a corner’ added to statements in Aug 2024</a:t>
            </a:r>
          </a:p>
          <a:p>
            <a:r>
              <a:rPr lang="en-US" sz="1000" dirty="0"/>
              <a:t>**Statement changed from ‘car’s width’ to 1.5 </a:t>
            </a:r>
            <a:r>
              <a:rPr lang="en-GB" sz="1000" dirty="0"/>
              <a:t>metres</a:t>
            </a:r>
            <a:r>
              <a:rPr lang="en-US" sz="1000" dirty="0"/>
              <a:t> in Nov 2019</a:t>
            </a:r>
          </a:p>
        </p:txBody>
      </p:sp>
      <p:sp>
        <p:nvSpPr>
          <p:cNvPr id="2" name="Text Placeholder 7">
            <a:extLst>
              <a:ext uri="{FF2B5EF4-FFF2-40B4-BE49-F238E27FC236}">
                <a16:creationId xmlns:a16="http://schemas.microsoft.com/office/drawing/2014/main" id="{A4E0D4C5-18A7-6FD0-DA9A-6D59816BF41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4" name="Oval 3">
            <a:extLst>
              <a:ext uri="{FF2B5EF4-FFF2-40B4-BE49-F238E27FC236}">
                <a16:creationId xmlns:a16="http://schemas.microsoft.com/office/drawing/2014/main" id="{9257686D-B835-BE79-3575-FCE58B3326BA}"/>
              </a:ext>
            </a:extLst>
          </p:cNvPr>
          <p:cNvSpPr/>
          <p:nvPr/>
        </p:nvSpPr>
        <p:spPr>
          <a:xfrm>
            <a:off x="7334776" y="3254123"/>
            <a:ext cx="333539" cy="195500"/>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16715065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33</a:t>
            </a:fld>
            <a:endParaRPr lang="en-AU" dirty="0"/>
          </a:p>
        </p:txBody>
      </p:sp>
      <p:graphicFrame>
        <p:nvGraphicFramePr>
          <p:cNvPr id="11" name="Content Placeholder 7"/>
          <p:cNvGraphicFramePr>
            <a:graphicFrameLocks noGrp="1"/>
          </p:cNvGraphicFramePr>
          <p:nvPr>
            <p:ph sz="quarter" idx="18"/>
            <p:extLst>
              <p:ext uri="{D42A27DB-BD31-4B8C-83A1-F6EECF244321}">
                <p14:modId xmlns:p14="http://schemas.microsoft.com/office/powerpoint/2010/main" val="405955682"/>
              </p:ext>
            </p:extLst>
          </p:nvPr>
        </p:nvGraphicFramePr>
        <p:xfrm>
          <a:off x="701284" y="1621536"/>
          <a:ext cx="6663483" cy="4356957"/>
        </p:xfrm>
        <a:graphic>
          <a:graphicData uri="http://schemas.openxmlformats.org/drawingml/2006/chart">
            <c:chart xmlns:c="http://schemas.openxmlformats.org/drawingml/2006/chart" xmlns:r="http://schemas.openxmlformats.org/officeDocument/2006/relationships" r:id="rId3"/>
          </a:graphicData>
        </a:graphic>
      </p:graphicFrame>
      <p:sp>
        <p:nvSpPr>
          <p:cNvPr id="20" name="Text Placeholder 4"/>
          <p:cNvSpPr>
            <a:spLocks noGrp="1"/>
          </p:cNvSpPr>
          <p:nvPr>
            <p:ph type="body" sz="quarter" idx="11"/>
          </p:nvPr>
        </p:nvSpPr>
        <p:spPr>
          <a:xfrm>
            <a:off x="334964" y="180788"/>
            <a:ext cx="10474550" cy="1299219"/>
          </a:xfrm>
        </p:spPr>
        <p:txBody>
          <a:bodyPr vert="horz" lIns="72000" tIns="0" rIns="0" bIns="0" rtlCol="0" anchor="ctr" anchorCtr="0">
            <a:noAutofit/>
          </a:bodyPr>
          <a:lstStyle/>
          <a:p>
            <a:r>
              <a:rPr lang="en-US" sz="2400" dirty="0"/>
              <a:t>A</a:t>
            </a:r>
            <a:r>
              <a:rPr lang="en-GB" sz="2400" dirty="0"/>
              <a:t>round two-thirds of drivers considered not looking out for motorcyclists or people on pedal/electric bikes at junctions to be ‘very serious’ – this is broadly consistent with recent waves of the study.</a:t>
            </a:r>
          </a:p>
        </p:txBody>
      </p:sp>
      <p:sp>
        <p:nvSpPr>
          <p:cNvPr id="12" name="Text Placeholder 14">
            <a:extLst>
              <a:ext uri="{FF2B5EF4-FFF2-40B4-BE49-F238E27FC236}">
                <a16:creationId xmlns:a16="http://schemas.microsoft.com/office/drawing/2014/main" id="{53DC2C36-3D8B-490C-A14F-17AF2679222F}"/>
              </a:ext>
            </a:extLst>
          </p:cNvPr>
          <p:cNvSpPr txBox="1">
            <a:spLocks/>
          </p:cNvSpPr>
          <p:nvPr/>
        </p:nvSpPr>
        <p:spPr>
          <a:xfrm>
            <a:off x="164498" y="6501150"/>
            <a:ext cx="7745937" cy="2992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Q4. How serious do you think each of these are in terms of the risks to the safety of drivers, their passengers and/or other road users?</a:t>
            </a:r>
            <a:endParaRPr lang="en-GB" sz="1000" b="1" dirty="0"/>
          </a:p>
        </p:txBody>
      </p:sp>
      <p:sp>
        <p:nvSpPr>
          <p:cNvPr id="17" name="TextBox 16">
            <a:extLst>
              <a:ext uri="{FF2B5EF4-FFF2-40B4-BE49-F238E27FC236}">
                <a16:creationId xmlns:a16="http://schemas.microsoft.com/office/drawing/2014/main" id="{7C039CD7-DA51-49B8-8C2D-A4B88532F8B8}"/>
              </a:ext>
            </a:extLst>
          </p:cNvPr>
          <p:cNvSpPr txBox="1"/>
          <p:nvPr/>
        </p:nvSpPr>
        <p:spPr>
          <a:xfrm>
            <a:off x="233926" y="6233239"/>
            <a:ext cx="2968053" cy="246221"/>
          </a:xfrm>
          <a:prstGeom prst="rect">
            <a:avLst/>
          </a:prstGeom>
          <a:noFill/>
          <a:ln>
            <a:solidFill>
              <a:schemeClr val="accent1"/>
            </a:solidFill>
          </a:ln>
        </p:spPr>
        <p:txBody>
          <a:bodyPr wrap="square" rtlCol="0">
            <a:spAutoFit/>
          </a:bodyPr>
          <a:lstStyle/>
          <a:p>
            <a:r>
              <a:rPr lang="en-US" sz="1000" dirty="0"/>
              <a:t>* Electric bikes added to statements in Nov 2019.</a:t>
            </a:r>
          </a:p>
        </p:txBody>
      </p:sp>
      <p:sp>
        <p:nvSpPr>
          <p:cNvPr id="2" name="TextBox 1">
            <a:extLst>
              <a:ext uri="{FF2B5EF4-FFF2-40B4-BE49-F238E27FC236}">
                <a16:creationId xmlns:a16="http://schemas.microsoft.com/office/drawing/2014/main" id="{C363B25F-E6C0-323D-7D79-6BF8B6647C9B}"/>
              </a:ext>
            </a:extLst>
          </p:cNvPr>
          <p:cNvSpPr txBox="1"/>
          <p:nvPr/>
        </p:nvSpPr>
        <p:spPr>
          <a:xfrm>
            <a:off x="8021230" y="1442373"/>
            <a:ext cx="3936166" cy="584775"/>
          </a:xfrm>
          <a:prstGeom prst="rect">
            <a:avLst/>
          </a:prstGeom>
          <a:noFill/>
        </p:spPr>
        <p:txBody>
          <a:bodyPr wrap="square" rtlCol="0">
            <a:spAutoFit/>
          </a:bodyPr>
          <a:lstStyle/>
          <a:p>
            <a:r>
              <a:rPr lang="en-GB" sz="1600" dirty="0"/>
              <a:t>% rating ‘very serious’ across all behaviours </a:t>
            </a:r>
          </a:p>
          <a:p>
            <a:r>
              <a:rPr lang="en-GB" sz="1600" dirty="0"/>
              <a:t>– Sep 2025</a:t>
            </a:r>
          </a:p>
        </p:txBody>
      </p:sp>
      <p:sp>
        <p:nvSpPr>
          <p:cNvPr id="5" name="Text Placeholder 7">
            <a:extLst>
              <a:ext uri="{FF2B5EF4-FFF2-40B4-BE49-F238E27FC236}">
                <a16:creationId xmlns:a16="http://schemas.microsoft.com/office/drawing/2014/main" id="{13D4C98B-B9C4-2849-ECD4-75F36DAD045F}"/>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graphicFrame>
        <p:nvGraphicFramePr>
          <p:cNvPr id="4" name="Chart 3">
            <a:extLst>
              <a:ext uri="{FF2B5EF4-FFF2-40B4-BE49-F238E27FC236}">
                <a16:creationId xmlns:a16="http://schemas.microsoft.com/office/drawing/2014/main" id="{A01F349F-671D-219D-2C5E-1A4562322D59}"/>
              </a:ext>
            </a:extLst>
          </p:cNvPr>
          <p:cNvGraphicFramePr/>
          <p:nvPr>
            <p:extLst>
              <p:ext uri="{D42A27DB-BD31-4B8C-83A1-F6EECF244321}">
                <p14:modId xmlns:p14="http://schemas.microsoft.com/office/powerpoint/2010/main" val="584440066"/>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119846813"/>
      </p:ext>
    </p:extLst>
  </p:cSld>
  <p:clrMapOvr>
    <a:masterClrMapping/>
  </p:clrMapOvr>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A98BA9-F19F-0AC8-EB0F-A03EC22A415F}"/>
            </a:ext>
          </a:extLst>
        </p:cNvPr>
        <p:cNvGrpSpPr/>
        <p:nvPr/>
      </p:nvGrpSpPr>
      <p:grpSpPr>
        <a:xfrm>
          <a:off x="0" y="0"/>
          <a:ext cx="0" cy="0"/>
          <a:chOff x="0" y="0"/>
          <a:chExt cx="0" cy="0"/>
        </a:xfrm>
      </p:grpSpPr>
      <p:graphicFrame>
        <p:nvGraphicFramePr>
          <p:cNvPr id="19" name="Content Placeholder 8">
            <a:extLst>
              <a:ext uri="{FF2B5EF4-FFF2-40B4-BE49-F238E27FC236}">
                <a16:creationId xmlns:a16="http://schemas.microsoft.com/office/drawing/2014/main" id="{1593B321-0B9D-5718-D1C8-96457A3038DB}"/>
              </a:ext>
            </a:extLst>
          </p:cNvPr>
          <p:cNvGraphicFramePr>
            <a:graphicFrameLocks/>
          </p:cNvGraphicFramePr>
          <p:nvPr>
            <p:extLst>
              <p:ext uri="{D42A27DB-BD31-4B8C-83A1-F6EECF244321}">
                <p14:modId xmlns:p14="http://schemas.microsoft.com/office/powerpoint/2010/main" val="195233443"/>
              </p:ext>
            </p:extLst>
          </p:nvPr>
        </p:nvGraphicFramePr>
        <p:xfrm>
          <a:off x="6802626" y="1773342"/>
          <a:ext cx="4707503" cy="427458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a:extLst>
              <a:ext uri="{FF2B5EF4-FFF2-40B4-BE49-F238E27FC236}">
                <a16:creationId xmlns:a16="http://schemas.microsoft.com/office/drawing/2014/main" id="{F22070A7-E86D-5F85-D516-DF867F288E72}"/>
              </a:ext>
            </a:extLst>
          </p:cNvPr>
          <p:cNvSpPr>
            <a:spLocks noGrp="1"/>
          </p:cNvSpPr>
          <p:nvPr>
            <p:ph type="sldNum" sz="quarter" idx="12"/>
          </p:nvPr>
        </p:nvSpPr>
        <p:spPr/>
        <p:txBody>
          <a:bodyPr/>
          <a:lstStyle/>
          <a:p>
            <a:fld id="{9784CBA3-D598-4B1F-BAA3-EE14B5154290}" type="slidenum">
              <a:rPr lang="en-AU" smtClean="0"/>
              <a:pPr/>
              <a:t>34</a:t>
            </a:fld>
            <a:endParaRPr lang="en-AU" dirty="0"/>
          </a:p>
        </p:txBody>
      </p:sp>
      <p:graphicFrame>
        <p:nvGraphicFramePr>
          <p:cNvPr id="39" name="Content Placeholder 8">
            <a:extLst>
              <a:ext uri="{FF2B5EF4-FFF2-40B4-BE49-F238E27FC236}">
                <a16:creationId xmlns:a16="http://schemas.microsoft.com/office/drawing/2014/main" id="{8A0ABBC2-EA83-564F-6D2B-AC7AD906CAE7}"/>
              </a:ext>
            </a:extLst>
          </p:cNvPr>
          <p:cNvGraphicFramePr>
            <a:graphicFrameLocks noGrp="1"/>
          </p:cNvGraphicFramePr>
          <p:nvPr>
            <p:ph sz="quarter" idx="18"/>
            <p:extLst>
              <p:ext uri="{D42A27DB-BD31-4B8C-83A1-F6EECF244321}">
                <p14:modId xmlns:p14="http://schemas.microsoft.com/office/powerpoint/2010/main" val="1975933219"/>
              </p:ext>
            </p:extLst>
          </p:nvPr>
        </p:nvGraphicFramePr>
        <p:xfrm>
          <a:off x="334963" y="1885351"/>
          <a:ext cx="6522958" cy="410985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Placeholder 4">
            <a:extLst>
              <a:ext uri="{FF2B5EF4-FFF2-40B4-BE49-F238E27FC236}">
                <a16:creationId xmlns:a16="http://schemas.microsoft.com/office/drawing/2014/main" id="{E5F9318F-CC6A-1BF2-F96A-3EE32DBD4EA3}"/>
              </a:ext>
            </a:extLst>
          </p:cNvPr>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US" sz="2400" dirty="0"/>
              <a:t>The proportion strongly agreeing that they always check for pedestrians was three quarters, an increase on Feb ‘25 and the first significant increase since Feb ‘21. Around two thirds strongly agree that they always check for bikes at junctions – as in all previous waves, a smaller proportion than regarding pedestrians.</a:t>
            </a:r>
            <a:endParaRPr lang="en-GB" sz="2400" dirty="0"/>
          </a:p>
        </p:txBody>
      </p:sp>
      <p:cxnSp>
        <p:nvCxnSpPr>
          <p:cNvPr id="21" name="Straight Connector 20">
            <a:extLst>
              <a:ext uri="{FF2B5EF4-FFF2-40B4-BE49-F238E27FC236}">
                <a16:creationId xmlns:a16="http://schemas.microsoft.com/office/drawing/2014/main" id="{9B1177A0-A5A8-6305-C791-F0DA4D2A3C4D}"/>
              </a:ext>
            </a:extLst>
          </p:cNvPr>
          <p:cNvCxnSpPr/>
          <p:nvPr/>
        </p:nvCxnSpPr>
        <p:spPr>
          <a:xfrm>
            <a:off x="6828027" y="1985200"/>
            <a:ext cx="15230" cy="4231414"/>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2E1157E5-D2D8-23B4-D35F-D36F36EBF9D1}"/>
              </a:ext>
            </a:extLst>
          </p:cNvPr>
          <p:cNvSpPr/>
          <p:nvPr/>
        </p:nvSpPr>
        <p:spPr>
          <a:xfrm>
            <a:off x="334963" y="6481540"/>
            <a:ext cx="8651382" cy="246221"/>
          </a:xfrm>
          <a:prstGeom prst="rect">
            <a:avLst/>
          </a:prstGeom>
        </p:spPr>
        <p:txBody>
          <a:bodyPr wrap="square" anchor="ctr">
            <a:spAutoFit/>
          </a:bodyPr>
          <a:lstStyle/>
          <a:p>
            <a:r>
              <a:rPr lang="en-US" sz="1000" dirty="0"/>
              <a:t>Q3. How much do you agree or disagree that……</a:t>
            </a:r>
          </a:p>
        </p:txBody>
      </p:sp>
      <p:sp>
        <p:nvSpPr>
          <p:cNvPr id="15" name="TextBox 14">
            <a:extLst>
              <a:ext uri="{FF2B5EF4-FFF2-40B4-BE49-F238E27FC236}">
                <a16:creationId xmlns:a16="http://schemas.microsoft.com/office/drawing/2014/main" id="{0243380F-0F05-4A58-11D0-63445F155ED2}"/>
              </a:ext>
            </a:extLst>
          </p:cNvPr>
          <p:cNvSpPr txBox="1"/>
          <p:nvPr/>
        </p:nvSpPr>
        <p:spPr>
          <a:xfrm>
            <a:off x="422512" y="6260134"/>
            <a:ext cx="5521088" cy="246221"/>
          </a:xfrm>
          <a:prstGeom prst="rect">
            <a:avLst/>
          </a:prstGeom>
          <a:noFill/>
          <a:ln>
            <a:solidFill>
              <a:schemeClr val="accent1"/>
            </a:solidFill>
          </a:ln>
        </p:spPr>
        <p:txBody>
          <a:bodyPr wrap="square" rtlCol="0">
            <a:spAutoFit/>
          </a:bodyPr>
          <a:lstStyle/>
          <a:p>
            <a:r>
              <a:rPr lang="en-US" sz="1000" dirty="0"/>
              <a:t>* Progressive does not have the historical data (pre-2019), so this is not included in the chart.</a:t>
            </a:r>
          </a:p>
        </p:txBody>
      </p:sp>
      <p:graphicFrame>
        <p:nvGraphicFramePr>
          <p:cNvPr id="16" name="Table 57">
            <a:extLst>
              <a:ext uri="{FF2B5EF4-FFF2-40B4-BE49-F238E27FC236}">
                <a16:creationId xmlns:a16="http://schemas.microsoft.com/office/drawing/2014/main" id="{4B16B0AF-82E3-90C2-16E4-FCA6FF0E398B}"/>
              </a:ext>
            </a:extLst>
          </p:cNvPr>
          <p:cNvGraphicFramePr>
            <a:graphicFrameLocks noGrp="1"/>
          </p:cNvGraphicFramePr>
          <p:nvPr>
            <p:extLst>
              <p:ext uri="{D42A27DB-BD31-4B8C-83A1-F6EECF244321}">
                <p14:modId xmlns:p14="http://schemas.microsoft.com/office/powerpoint/2010/main" val="4221647883"/>
              </p:ext>
            </p:extLst>
          </p:nvPr>
        </p:nvGraphicFramePr>
        <p:xfrm>
          <a:off x="1431985" y="2461859"/>
          <a:ext cx="5239721" cy="370840"/>
        </p:xfrm>
        <a:graphic>
          <a:graphicData uri="http://schemas.openxmlformats.org/drawingml/2006/table">
            <a:tbl>
              <a:tblPr>
                <a:tableStyleId>{69012ECD-51FC-41F1-AA8D-1B2483CD663E}</a:tableStyleId>
              </a:tblPr>
              <a:tblGrid>
                <a:gridCol w="628520">
                  <a:extLst>
                    <a:ext uri="{9D8B030D-6E8A-4147-A177-3AD203B41FA5}">
                      <a16:colId xmlns:a16="http://schemas.microsoft.com/office/drawing/2014/main" val="2343693948"/>
                    </a:ext>
                  </a:extLst>
                </a:gridCol>
                <a:gridCol w="569596">
                  <a:extLst>
                    <a:ext uri="{9D8B030D-6E8A-4147-A177-3AD203B41FA5}">
                      <a16:colId xmlns:a16="http://schemas.microsoft.com/office/drawing/2014/main" val="3618182467"/>
                    </a:ext>
                  </a:extLst>
                </a:gridCol>
                <a:gridCol w="650438">
                  <a:extLst>
                    <a:ext uri="{9D8B030D-6E8A-4147-A177-3AD203B41FA5}">
                      <a16:colId xmlns:a16="http://schemas.microsoft.com/office/drawing/2014/main" val="2918660489"/>
                    </a:ext>
                  </a:extLst>
                </a:gridCol>
                <a:gridCol w="572619">
                  <a:extLst>
                    <a:ext uri="{9D8B030D-6E8A-4147-A177-3AD203B41FA5}">
                      <a16:colId xmlns:a16="http://schemas.microsoft.com/office/drawing/2014/main" val="20006"/>
                    </a:ext>
                  </a:extLst>
                </a:gridCol>
                <a:gridCol w="572619">
                  <a:extLst>
                    <a:ext uri="{9D8B030D-6E8A-4147-A177-3AD203B41FA5}">
                      <a16:colId xmlns:a16="http://schemas.microsoft.com/office/drawing/2014/main" val="20007"/>
                    </a:ext>
                  </a:extLst>
                </a:gridCol>
                <a:gridCol w="580911">
                  <a:extLst>
                    <a:ext uri="{9D8B030D-6E8A-4147-A177-3AD203B41FA5}">
                      <a16:colId xmlns:a16="http://schemas.microsoft.com/office/drawing/2014/main" val="2680234718"/>
                    </a:ext>
                  </a:extLst>
                </a:gridCol>
                <a:gridCol w="608878">
                  <a:extLst>
                    <a:ext uri="{9D8B030D-6E8A-4147-A177-3AD203B41FA5}">
                      <a16:colId xmlns:a16="http://schemas.microsoft.com/office/drawing/2014/main" val="3758482431"/>
                    </a:ext>
                  </a:extLst>
                </a:gridCol>
                <a:gridCol w="528070">
                  <a:extLst>
                    <a:ext uri="{9D8B030D-6E8A-4147-A177-3AD203B41FA5}">
                      <a16:colId xmlns:a16="http://schemas.microsoft.com/office/drawing/2014/main" val="1128444256"/>
                    </a:ext>
                  </a:extLst>
                </a:gridCol>
                <a:gridCol w="528070">
                  <a:extLst>
                    <a:ext uri="{9D8B030D-6E8A-4147-A177-3AD203B41FA5}">
                      <a16:colId xmlns:a16="http://schemas.microsoft.com/office/drawing/2014/main" val="2101264141"/>
                    </a:ext>
                  </a:extLst>
                </a:gridCol>
              </a:tblGrid>
              <a:tr h="370840">
                <a:tc>
                  <a:txBody>
                    <a:bodyPr/>
                    <a:lstStyle/>
                    <a:p>
                      <a:pPr algn="r"/>
                      <a:r>
                        <a:rPr lang="en-GB" sz="1200" b="1" kern="1200" dirty="0">
                          <a:solidFill>
                            <a:schemeClr val="tx1"/>
                          </a:solidFill>
                          <a:latin typeface="+mn-lt"/>
                          <a:ea typeface="+mn-ea"/>
                          <a:cs typeface="+mn-cs"/>
                        </a:rPr>
                        <a:t>Total</a:t>
                      </a:r>
                      <a:r>
                        <a:rPr lang="en-GB" sz="1200" b="1" kern="1200" baseline="0" dirty="0">
                          <a:solidFill>
                            <a:schemeClr val="tx1"/>
                          </a:solidFill>
                          <a:latin typeface="+mn-lt"/>
                          <a:ea typeface="+mn-ea"/>
                          <a:cs typeface="+mn-cs"/>
                        </a:rPr>
                        <a:t> agree</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98%</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95%</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92%</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95%</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94%</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95%</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graphicFrame>
        <p:nvGraphicFramePr>
          <p:cNvPr id="17" name="Table 57">
            <a:extLst>
              <a:ext uri="{FF2B5EF4-FFF2-40B4-BE49-F238E27FC236}">
                <a16:creationId xmlns:a16="http://schemas.microsoft.com/office/drawing/2014/main" id="{BCB74617-9D1D-9930-AC92-93A589A9AD08}"/>
              </a:ext>
            </a:extLst>
          </p:cNvPr>
          <p:cNvGraphicFramePr>
            <a:graphicFrameLocks noGrp="1"/>
          </p:cNvGraphicFramePr>
          <p:nvPr>
            <p:extLst>
              <p:ext uri="{D42A27DB-BD31-4B8C-83A1-F6EECF244321}">
                <p14:modId xmlns:p14="http://schemas.microsoft.com/office/powerpoint/2010/main" val="2449153443"/>
              </p:ext>
            </p:extLst>
          </p:nvPr>
        </p:nvGraphicFramePr>
        <p:xfrm>
          <a:off x="6916844" y="2461859"/>
          <a:ext cx="4504528" cy="370840"/>
        </p:xfrm>
        <a:graphic>
          <a:graphicData uri="http://schemas.openxmlformats.org/drawingml/2006/table">
            <a:tbl>
              <a:tblPr>
                <a:tableStyleId>{69012ECD-51FC-41F1-AA8D-1B2483CD663E}</a:tableStyleId>
              </a:tblPr>
              <a:tblGrid>
                <a:gridCol w="563066">
                  <a:extLst>
                    <a:ext uri="{9D8B030D-6E8A-4147-A177-3AD203B41FA5}">
                      <a16:colId xmlns:a16="http://schemas.microsoft.com/office/drawing/2014/main" val="3618182467"/>
                    </a:ext>
                  </a:extLst>
                </a:gridCol>
                <a:gridCol w="563066">
                  <a:extLst>
                    <a:ext uri="{9D8B030D-6E8A-4147-A177-3AD203B41FA5}">
                      <a16:colId xmlns:a16="http://schemas.microsoft.com/office/drawing/2014/main" val="2918660489"/>
                    </a:ext>
                  </a:extLst>
                </a:gridCol>
                <a:gridCol w="563066">
                  <a:extLst>
                    <a:ext uri="{9D8B030D-6E8A-4147-A177-3AD203B41FA5}">
                      <a16:colId xmlns:a16="http://schemas.microsoft.com/office/drawing/2014/main" val="20005"/>
                    </a:ext>
                  </a:extLst>
                </a:gridCol>
                <a:gridCol w="563066">
                  <a:extLst>
                    <a:ext uri="{9D8B030D-6E8A-4147-A177-3AD203B41FA5}">
                      <a16:colId xmlns:a16="http://schemas.microsoft.com/office/drawing/2014/main" val="20006"/>
                    </a:ext>
                  </a:extLst>
                </a:gridCol>
                <a:gridCol w="563066">
                  <a:extLst>
                    <a:ext uri="{9D8B030D-6E8A-4147-A177-3AD203B41FA5}">
                      <a16:colId xmlns:a16="http://schemas.microsoft.com/office/drawing/2014/main" val="2948999829"/>
                    </a:ext>
                  </a:extLst>
                </a:gridCol>
                <a:gridCol w="563066">
                  <a:extLst>
                    <a:ext uri="{9D8B030D-6E8A-4147-A177-3AD203B41FA5}">
                      <a16:colId xmlns:a16="http://schemas.microsoft.com/office/drawing/2014/main" val="4134596361"/>
                    </a:ext>
                  </a:extLst>
                </a:gridCol>
                <a:gridCol w="563066">
                  <a:extLst>
                    <a:ext uri="{9D8B030D-6E8A-4147-A177-3AD203B41FA5}">
                      <a16:colId xmlns:a16="http://schemas.microsoft.com/office/drawing/2014/main" val="1460040290"/>
                    </a:ext>
                  </a:extLst>
                </a:gridCol>
                <a:gridCol w="563066">
                  <a:extLst>
                    <a:ext uri="{9D8B030D-6E8A-4147-A177-3AD203B41FA5}">
                      <a16:colId xmlns:a16="http://schemas.microsoft.com/office/drawing/2014/main" val="4128632641"/>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98%</a:t>
                      </a: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89%</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93%</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89%</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91%</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1" i="0" u="none" strike="noStrike" kern="1200" cap="none" spc="0" normalizeH="0" baseline="0" noProof="0" dirty="0">
                          <a:ln>
                            <a:noFill/>
                          </a:ln>
                          <a:solidFill>
                            <a:srgbClr val="4B4F56"/>
                          </a:solidFill>
                          <a:effectLst/>
                          <a:uLnTx/>
                          <a:uFillTx/>
                          <a:latin typeface="Calibri" panose="020F0502020204030204"/>
                          <a:ea typeface="+mn-ea"/>
                          <a:cs typeface="+mn-cs"/>
                        </a:rPr>
                        <a:t>93%</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92%</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93%</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2" name="Text Placeholder 7">
            <a:extLst>
              <a:ext uri="{FF2B5EF4-FFF2-40B4-BE49-F238E27FC236}">
                <a16:creationId xmlns:a16="http://schemas.microsoft.com/office/drawing/2014/main" id="{22E7D570-2280-9405-3FA6-F8A4B9D76FF8}"/>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4" name="TextBox 3">
            <a:extLst>
              <a:ext uri="{FF2B5EF4-FFF2-40B4-BE49-F238E27FC236}">
                <a16:creationId xmlns:a16="http://schemas.microsoft.com/office/drawing/2014/main" id="{854A8DD3-FDE9-A1EC-3419-F77246F639CE}"/>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
        <p:nvSpPr>
          <p:cNvPr id="5" name="Oval 4">
            <a:extLst>
              <a:ext uri="{FF2B5EF4-FFF2-40B4-BE49-F238E27FC236}">
                <a16:creationId xmlns:a16="http://schemas.microsoft.com/office/drawing/2014/main" id="{700A2DDA-BA70-BA99-9D38-DE8EA8697FC7}"/>
              </a:ext>
            </a:extLst>
          </p:cNvPr>
          <p:cNvSpPr/>
          <p:nvPr/>
        </p:nvSpPr>
        <p:spPr>
          <a:xfrm>
            <a:off x="6267883" y="3763633"/>
            <a:ext cx="333539" cy="195500"/>
          </a:xfrm>
          <a:prstGeom prst="ellipse">
            <a:avLst/>
          </a:prstGeom>
          <a:noFill/>
          <a:ln w="19050" cap="flat">
            <a:solidFill>
              <a:schemeClr val="accent1">
                <a:lumMod val="40000"/>
                <a:lumOff val="6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31597330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Content Placeholder 8">
            <a:extLst>
              <a:ext uri="{FF2B5EF4-FFF2-40B4-BE49-F238E27FC236}">
                <a16:creationId xmlns:a16="http://schemas.microsoft.com/office/drawing/2014/main" id="{9745D586-10F2-4911-8681-9B8BEC9D73DA}"/>
              </a:ext>
            </a:extLst>
          </p:cNvPr>
          <p:cNvGraphicFramePr>
            <a:graphicFrameLocks/>
          </p:cNvGraphicFramePr>
          <p:nvPr>
            <p:extLst>
              <p:ext uri="{D42A27DB-BD31-4B8C-83A1-F6EECF244321}">
                <p14:modId xmlns:p14="http://schemas.microsoft.com/office/powerpoint/2010/main" val="2189500111"/>
              </p:ext>
            </p:extLst>
          </p:nvPr>
        </p:nvGraphicFramePr>
        <p:xfrm>
          <a:off x="6802626" y="1773342"/>
          <a:ext cx="4707503" cy="4274580"/>
        </p:xfrm>
        <a:graphic>
          <a:graphicData uri="http://schemas.openxmlformats.org/drawingml/2006/chart">
            <c:chart xmlns:c="http://schemas.openxmlformats.org/drawingml/2006/chart" xmlns:r="http://schemas.openxmlformats.org/officeDocument/2006/relationships" r:id="rId3"/>
          </a:graphicData>
        </a:graphic>
      </p:graphicFrame>
      <p:sp>
        <p:nvSpPr>
          <p:cNvPr id="3" name="Slide Number Placeholder 2"/>
          <p:cNvSpPr>
            <a:spLocks noGrp="1"/>
          </p:cNvSpPr>
          <p:nvPr>
            <p:ph type="sldNum" sz="quarter" idx="12"/>
          </p:nvPr>
        </p:nvSpPr>
        <p:spPr/>
        <p:txBody>
          <a:bodyPr/>
          <a:lstStyle/>
          <a:p>
            <a:fld id="{9784CBA3-D598-4B1F-BAA3-EE14B5154290}" type="slidenum">
              <a:rPr lang="en-AU" smtClean="0"/>
              <a:pPr/>
              <a:t>35</a:t>
            </a:fld>
            <a:endParaRPr lang="en-AU" dirty="0"/>
          </a:p>
        </p:txBody>
      </p:sp>
      <p:graphicFrame>
        <p:nvGraphicFramePr>
          <p:cNvPr id="39" name="Content Placeholder 8">
            <a:extLst>
              <a:ext uri="{FF2B5EF4-FFF2-40B4-BE49-F238E27FC236}">
                <a16:creationId xmlns:a16="http://schemas.microsoft.com/office/drawing/2014/main" id="{E0BF2DB0-4AB6-4080-BB11-F5124CA64CCE}"/>
              </a:ext>
            </a:extLst>
          </p:cNvPr>
          <p:cNvGraphicFramePr>
            <a:graphicFrameLocks noGrp="1"/>
          </p:cNvGraphicFramePr>
          <p:nvPr>
            <p:ph sz="quarter" idx="18"/>
            <p:extLst>
              <p:ext uri="{D42A27DB-BD31-4B8C-83A1-F6EECF244321}">
                <p14:modId xmlns:p14="http://schemas.microsoft.com/office/powerpoint/2010/main" val="404381680"/>
              </p:ext>
            </p:extLst>
          </p:nvPr>
        </p:nvGraphicFramePr>
        <p:xfrm>
          <a:off x="334963" y="1885351"/>
          <a:ext cx="6522958" cy="4109857"/>
        </p:xfrm>
        <a:graphic>
          <a:graphicData uri="http://schemas.openxmlformats.org/drawingml/2006/chart">
            <c:chart xmlns:c="http://schemas.openxmlformats.org/drawingml/2006/chart" xmlns:r="http://schemas.openxmlformats.org/officeDocument/2006/relationships" r:id="rId4"/>
          </a:graphicData>
        </a:graphic>
      </p:graphicFrame>
      <p:sp>
        <p:nvSpPr>
          <p:cNvPr id="14"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US" sz="2400" dirty="0"/>
              <a:t>The vast majority of drivers </a:t>
            </a:r>
            <a:r>
              <a:rPr lang="en-GB" sz="2400" dirty="0"/>
              <a:t>agreed that they should give people on pedal/electric bikes 1.5m and that they often see people on pedal/electric bikes fail to obey the rules of the road. Over half strongly agree for each. This is consistent with findings in recent waves.</a:t>
            </a:r>
          </a:p>
        </p:txBody>
      </p:sp>
      <p:cxnSp>
        <p:nvCxnSpPr>
          <p:cNvPr id="21" name="Straight Connector 20"/>
          <p:cNvCxnSpPr/>
          <p:nvPr/>
        </p:nvCxnSpPr>
        <p:spPr>
          <a:xfrm>
            <a:off x="6828027" y="1985200"/>
            <a:ext cx="15230" cy="4231414"/>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35" name="Rectangle 34">
            <a:extLst>
              <a:ext uri="{FF2B5EF4-FFF2-40B4-BE49-F238E27FC236}">
                <a16:creationId xmlns:a16="http://schemas.microsoft.com/office/drawing/2014/main" id="{C1ED6968-7A4C-48CA-B544-E4A402633F7A}"/>
              </a:ext>
            </a:extLst>
          </p:cNvPr>
          <p:cNvSpPr/>
          <p:nvPr/>
        </p:nvSpPr>
        <p:spPr>
          <a:xfrm>
            <a:off x="334963" y="6481540"/>
            <a:ext cx="8651382" cy="246221"/>
          </a:xfrm>
          <a:prstGeom prst="rect">
            <a:avLst/>
          </a:prstGeom>
        </p:spPr>
        <p:txBody>
          <a:bodyPr wrap="square" anchor="ctr">
            <a:spAutoFit/>
          </a:bodyPr>
          <a:lstStyle/>
          <a:p>
            <a:r>
              <a:rPr lang="en-US" sz="1000" dirty="0"/>
              <a:t>Q3. How much do you agree or disagree that……</a:t>
            </a:r>
          </a:p>
        </p:txBody>
      </p:sp>
      <p:sp>
        <p:nvSpPr>
          <p:cNvPr id="15" name="TextBox 14">
            <a:extLst>
              <a:ext uri="{FF2B5EF4-FFF2-40B4-BE49-F238E27FC236}">
                <a16:creationId xmlns:a16="http://schemas.microsoft.com/office/drawing/2014/main" id="{7C039CD7-DA51-49B8-8C2D-A4B88532F8B8}"/>
              </a:ext>
            </a:extLst>
          </p:cNvPr>
          <p:cNvSpPr txBox="1"/>
          <p:nvPr/>
        </p:nvSpPr>
        <p:spPr>
          <a:xfrm>
            <a:off x="422512" y="6260134"/>
            <a:ext cx="4905919" cy="246221"/>
          </a:xfrm>
          <a:prstGeom prst="rect">
            <a:avLst/>
          </a:prstGeom>
          <a:noFill/>
          <a:ln>
            <a:solidFill>
              <a:schemeClr val="accent1"/>
            </a:solidFill>
          </a:ln>
        </p:spPr>
        <p:txBody>
          <a:bodyPr wrap="square" rtlCol="0">
            <a:spAutoFit/>
          </a:bodyPr>
          <a:lstStyle/>
          <a:p>
            <a:r>
              <a:rPr lang="en-US" sz="1000" dirty="0"/>
              <a:t>* Electric bikes added, and distance changed from ‘car’s width’ to 1.5 metres in Nov 2019.</a:t>
            </a:r>
          </a:p>
        </p:txBody>
      </p:sp>
      <p:graphicFrame>
        <p:nvGraphicFramePr>
          <p:cNvPr id="16" name="Table 57">
            <a:extLst>
              <a:ext uri="{FF2B5EF4-FFF2-40B4-BE49-F238E27FC236}">
                <a16:creationId xmlns:a16="http://schemas.microsoft.com/office/drawing/2014/main" id="{DCEDCE53-75A9-4C08-9A6E-5CEF667CAC1E}"/>
              </a:ext>
            </a:extLst>
          </p:cNvPr>
          <p:cNvGraphicFramePr>
            <a:graphicFrameLocks noGrp="1"/>
          </p:cNvGraphicFramePr>
          <p:nvPr>
            <p:extLst>
              <p:ext uri="{D42A27DB-BD31-4B8C-83A1-F6EECF244321}">
                <p14:modId xmlns:p14="http://schemas.microsoft.com/office/powerpoint/2010/main" val="1597194448"/>
              </p:ext>
            </p:extLst>
          </p:nvPr>
        </p:nvGraphicFramePr>
        <p:xfrm>
          <a:off x="1566331" y="2461859"/>
          <a:ext cx="5095002" cy="370840"/>
        </p:xfrm>
        <a:graphic>
          <a:graphicData uri="http://schemas.openxmlformats.org/drawingml/2006/table">
            <a:tbl>
              <a:tblPr>
                <a:tableStyleId>{69012ECD-51FC-41F1-AA8D-1B2483CD663E}</a:tableStyleId>
              </a:tblPr>
              <a:tblGrid>
                <a:gridCol w="541869">
                  <a:extLst>
                    <a:ext uri="{9D8B030D-6E8A-4147-A177-3AD203B41FA5}">
                      <a16:colId xmlns:a16="http://schemas.microsoft.com/office/drawing/2014/main" val="2343693948"/>
                    </a:ext>
                  </a:extLst>
                </a:gridCol>
                <a:gridCol w="541867">
                  <a:extLst>
                    <a:ext uri="{9D8B030D-6E8A-4147-A177-3AD203B41FA5}">
                      <a16:colId xmlns:a16="http://schemas.microsoft.com/office/drawing/2014/main" val="3760640251"/>
                    </a:ext>
                  </a:extLst>
                </a:gridCol>
                <a:gridCol w="491066">
                  <a:extLst>
                    <a:ext uri="{9D8B030D-6E8A-4147-A177-3AD203B41FA5}">
                      <a16:colId xmlns:a16="http://schemas.microsoft.com/office/drawing/2014/main" val="155627553"/>
                    </a:ext>
                  </a:extLst>
                </a:gridCol>
                <a:gridCol w="491067">
                  <a:extLst>
                    <a:ext uri="{9D8B030D-6E8A-4147-A177-3AD203B41FA5}">
                      <a16:colId xmlns:a16="http://schemas.microsoft.com/office/drawing/2014/main" val="3618182467"/>
                    </a:ext>
                  </a:extLst>
                </a:gridCol>
                <a:gridCol w="560763">
                  <a:extLst>
                    <a:ext uri="{9D8B030D-6E8A-4147-A177-3AD203B41FA5}">
                      <a16:colId xmlns:a16="http://schemas.microsoft.com/office/drawing/2014/main" val="2918660489"/>
                    </a:ext>
                  </a:extLst>
                </a:gridCol>
                <a:gridCol w="493674">
                  <a:extLst>
                    <a:ext uri="{9D8B030D-6E8A-4147-A177-3AD203B41FA5}">
                      <a16:colId xmlns:a16="http://schemas.microsoft.com/office/drawing/2014/main" val="20006"/>
                    </a:ext>
                  </a:extLst>
                </a:gridCol>
                <a:gridCol w="493674">
                  <a:extLst>
                    <a:ext uri="{9D8B030D-6E8A-4147-A177-3AD203B41FA5}">
                      <a16:colId xmlns:a16="http://schemas.microsoft.com/office/drawing/2014/main" val="20007"/>
                    </a:ext>
                  </a:extLst>
                </a:gridCol>
                <a:gridCol w="500822">
                  <a:extLst>
                    <a:ext uri="{9D8B030D-6E8A-4147-A177-3AD203B41FA5}">
                      <a16:colId xmlns:a16="http://schemas.microsoft.com/office/drawing/2014/main" val="2680234718"/>
                    </a:ext>
                  </a:extLst>
                </a:gridCol>
                <a:gridCol w="524934">
                  <a:extLst>
                    <a:ext uri="{9D8B030D-6E8A-4147-A177-3AD203B41FA5}">
                      <a16:colId xmlns:a16="http://schemas.microsoft.com/office/drawing/2014/main" val="3758482431"/>
                    </a:ext>
                  </a:extLst>
                </a:gridCol>
                <a:gridCol w="455266">
                  <a:extLst>
                    <a:ext uri="{9D8B030D-6E8A-4147-A177-3AD203B41FA5}">
                      <a16:colId xmlns:a16="http://schemas.microsoft.com/office/drawing/2014/main" val="1128444256"/>
                    </a:ext>
                  </a:extLst>
                </a:gridCol>
              </a:tblGrid>
              <a:tr h="370840">
                <a:tc>
                  <a:txBody>
                    <a:bodyPr/>
                    <a:lstStyle/>
                    <a:p>
                      <a:pPr algn="r"/>
                      <a:r>
                        <a:rPr lang="en-GB" sz="1200" b="1" kern="1200" dirty="0">
                          <a:solidFill>
                            <a:schemeClr val="tx1"/>
                          </a:solidFill>
                          <a:latin typeface="+mn-lt"/>
                          <a:ea typeface="+mn-ea"/>
                          <a:cs typeface="+mn-cs"/>
                        </a:rPr>
                        <a:t>Total</a:t>
                      </a:r>
                      <a:r>
                        <a:rPr lang="en-GB" sz="1200" b="1" kern="1200" baseline="0" dirty="0">
                          <a:solidFill>
                            <a:schemeClr val="tx1"/>
                          </a:solidFill>
                          <a:latin typeface="+mn-lt"/>
                          <a:ea typeface="+mn-ea"/>
                          <a:cs typeface="+mn-cs"/>
                        </a:rPr>
                        <a:t> agree</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89%</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86%</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97%</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87%</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90%</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89%</a:t>
                      </a:r>
                      <a:endParaRPr lang="en-GB" sz="12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graphicFrame>
        <p:nvGraphicFramePr>
          <p:cNvPr id="17" name="Table 57">
            <a:extLst>
              <a:ext uri="{FF2B5EF4-FFF2-40B4-BE49-F238E27FC236}">
                <a16:creationId xmlns:a16="http://schemas.microsoft.com/office/drawing/2014/main" id="{319C6DD4-7EC2-440C-8CF9-1A33EA6BDBE9}"/>
              </a:ext>
            </a:extLst>
          </p:cNvPr>
          <p:cNvGraphicFramePr>
            <a:graphicFrameLocks noGrp="1"/>
          </p:cNvGraphicFramePr>
          <p:nvPr>
            <p:extLst>
              <p:ext uri="{D42A27DB-BD31-4B8C-83A1-F6EECF244321}">
                <p14:modId xmlns:p14="http://schemas.microsoft.com/office/powerpoint/2010/main" val="3497866429"/>
              </p:ext>
            </p:extLst>
          </p:nvPr>
        </p:nvGraphicFramePr>
        <p:xfrm>
          <a:off x="6916844" y="2461859"/>
          <a:ext cx="4436964" cy="370840"/>
        </p:xfrm>
        <a:graphic>
          <a:graphicData uri="http://schemas.openxmlformats.org/drawingml/2006/table">
            <a:tbl>
              <a:tblPr>
                <a:tableStyleId>{69012ECD-51FC-41F1-AA8D-1B2483CD663E}</a:tableStyleId>
              </a:tblPr>
              <a:tblGrid>
                <a:gridCol w="492996">
                  <a:extLst>
                    <a:ext uri="{9D8B030D-6E8A-4147-A177-3AD203B41FA5}">
                      <a16:colId xmlns:a16="http://schemas.microsoft.com/office/drawing/2014/main" val="3760640251"/>
                    </a:ext>
                  </a:extLst>
                </a:gridCol>
                <a:gridCol w="492996">
                  <a:extLst>
                    <a:ext uri="{9D8B030D-6E8A-4147-A177-3AD203B41FA5}">
                      <a16:colId xmlns:a16="http://schemas.microsoft.com/office/drawing/2014/main" val="155627553"/>
                    </a:ext>
                  </a:extLst>
                </a:gridCol>
                <a:gridCol w="492996">
                  <a:extLst>
                    <a:ext uri="{9D8B030D-6E8A-4147-A177-3AD203B41FA5}">
                      <a16:colId xmlns:a16="http://schemas.microsoft.com/office/drawing/2014/main" val="3618182467"/>
                    </a:ext>
                  </a:extLst>
                </a:gridCol>
                <a:gridCol w="492996">
                  <a:extLst>
                    <a:ext uri="{9D8B030D-6E8A-4147-A177-3AD203B41FA5}">
                      <a16:colId xmlns:a16="http://schemas.microsoft.com/office/drawing/2014/main" val="2918660489"/>
                    </a:ext>
                  </a:extLst>
                </a:gridCol>
                <a:gridCol w="492996">
                  <a:extLst>
                    <a:ext uri="{9D8B030D-6E8A-4147-A177-3AD203B41FA5}">
                      <a16:colId xmlns:a16="http://schemas.microsoft.com/office/drawing/2014/main" val="20005"/>
                    </a:ext>
                  </a:extLst>
                </a:gridCol>
                <a:gridCol w="492996">
                  <a:extLst>
                    <a:ext uri="{9D8B030D-6E8A-4147-A177-3AD203B41FA5}">
                      <a16:colId xmlns:a16="http://schemas.microsoft.com/office/drawing/2014/main" val="20006"/>
                    </a:ext>
                  </a:extLst>
                </a:gridCol>
                <a:gridCol w="492996">
                  <a:extLst>
                    <a:ext uri="{9D8B030D-6E8A-4147-A177-3AD203B41FA5}">
                      <a16:colId xmlns:a16="http://schemas.microsoft.com/office/drawing/2014/main" val="2948999829"/>
                    </a:ext>
                  </a:extLst>
                </a:gridCol>
                <a:gridCol w="492996">
                  <a:extLst>
                    <a:ext uri="{9D8B030D-6E8A-4147-A177-3AD203B41FA5}">
                      <a16:colId xmlns:a16="http://schemas.microsoft.com/office/drawing/2014/main" val="4134596361"/>
                    </a:ext>
                  </a:extLst>
                </a:gridCol>
                <a:gridCol w="492996">
                  <a:extLst>
                    <a:ext uri="{9D8B030D-6E8A-4147-A177-3AD203B41FA5}">
                      <a16:colId xmlns:a16="http://schemas.microsoft.com/office/drawing/2014/main" val="146004029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86%</a:t>
                      </a:r>
                      <a:endParaRPr lang="en-GB" sz="1200"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85%</a:t>
                      </a:r>
                      <a:endParaRPr lang="en-GB" sz="1200"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82%</a:t>
                      </a: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84%</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i="0" u="none" strike="noStrike" kern="1200" baseline="0" dirty="0">
                          <a:solidFill>
                            <a:schemeClr val="tx1"/>
                          </a:solidFill>
                          <a:latin typeface="+mn-lt"/>
                          <a:ea typeface="+mn-ea"/>
                          <a:cs typeface="+mn-cs"/>
                        </a:rPr>
                        <a:t>82%</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endParaRPr lang="en-GB" sz="1200"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85</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83%</a:t>
                      </a:r>
                      <a:endParaRPr lang="en-GB" sz="1200" b="1" kern="120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2" name="Text Placeholder 7">
            <a:extLst>
              <a:ext uri="{FF2B5EF4-FFF2-40B4-BE49-F238E27FC236}">
                <a16:creationId xmlns:a16="http://schemas.microsoft.com/office/drawing/2014/main" id="{1FA7584F-9D92-3730-B3C4-A3F6B8607A7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4" name="TextBox 3">
            <a:extLst>
              <a:ext uri="{FF2B5EF4-FFF2-40B4-BE49-F238E27FC236}">
                <a16:creationId xmlns:a16="http://schemas.microsoft.com/office/drawing/2014/main" id="{55A3D7B4-18DF-4372-D93C-F4416F924796}"/>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42655839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36</a:t>
            </a:fld>
            <a:endParaRPr lang="en-AU" dirty="0"/>
          </a:p>
        </p:txBody>
      </p:sp>
      <p:graphicFrame>
        <p:nvGraphicFramePr>
          <p:cNvPr id="40" name="Content Placeholder 8">
            <a:extLst>
              <a:ext uri="{FF2B5EF4-FFF2-40B4-BE49-F238E27FC236}">
                <a16:creationId xmlns:a16="http://schemas.microsoft.com/office/drawing/2014/main" id="{B5709AB5-5216-4480-AC6E-DEBC07574C0C}"/>
              </a:ext>
            </a:extLst>
          </p:cNvPr>
          <p:cNvGraphicFramePr>
            <a:graphicFrameLocks noGrp="1"/>
          </p:cNvGraphicFramePr>
          <p:nvPr>
            <p:ph sz="quarter" idx="18"/>
            <p:extLst>
              <p:ext uri="{D42A27DB-BD31-4B8C-83A1-F6EECF244321}">
                <p14:modId xmlns:p14="http://schemas.microsoft.com/office/powerpoint/2010/main" val="390719396"/>
              </p:ext>
            </p:extLst>
          </p:nvPr>
        </p:nvGraphicFramePr>
        <p:xfrm>
          <a:off x="204716" y="1755606"/>
          <a:ext cx="6467255" cy="4153648"/>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p:cNvSpPr>
            <a:spLocks noGrp="1"/>
          </p:cNvSpPr>
          <p:nvPr>
            <p:ph type="body" sz="quarter" idx="11"/>
          </p:nvPr>
        </p:nvSpPr>
        <p:spPr>
          <a:xfrm>
            <a:off x="334964" y="180788"/>
            <a:ext cx="10691859" cy="1299219"/>
          </a:xfrm>
        </p:spPr>
        <p:txBody>
          <a:bodyPr vert="horz" lIns="72000" tIns="0" rIns="0" bIns="0" rtlCol="0" anchor="ctr" anchorCtr="0">
            <a:noAutofit/>
          </a:bodyPr>
          <a:lstStyle/>
          <a:p>
            <a:r>
              <a:rPr lang="en-GB" sz="2400" dirty="0"/>
              <a:t>Three-quarters agreed that drivers need to show more consideration, an increase on Feb ‘25. However, respondents were still more likely to agree that people cycling should show more consideration to drivers than vice-versa, consistent with the last few waves.</a:t>
            </a:r>
          </a:p>
        </p:txBody>
      </p:sp>
      <p:graphicFrame>
        <p:nvGraphicFramePr>
          <p:cNvPr id="11" name="Content Placeholder 8"/>
          <p:cNvGraphicFramePr>
            <a:graphicFrameLocks/>
          </p:cNvGraphicFramePr>
          <p:nvPr>
            <p:extLst>
              <p:ext uri="{D42A27DB-BD31-4B8C-83A1-F6EECF244321}">
                <p14:modId xmlns:p14="http://schemas.microsoft.com/office/powerpoint/2010/main" val="2166218818"/>
              </p:ext>
            </p:extLst>
          </p:nvPr>
        </p:nvGraphicFramePr>
        <p:xfrm>
          <a:off x="6773411" y="1527263"/>
          <a:ext cx="5023354" cy="4381991"/>
        </p:xfrm>
        <a:graphic>
          <a:graphicData uri="http://schemas.openxmlformats.org/drawingml/2006/chart">
            <c:chart xmlns:c="http://schemas.openxmlformats.org/drawingml/2006/chart" xmlns:r="http://schemas.openxmlformats.org/officeDocument/2006/relationships" r:id="rId4"/>
          </a:graphicData>
        </a:graphic>
      </p:graphicFrame>
      <p:sp>
        <p:nvSpPr>
          <p:cNvPr id="37" name="Rectangle 36">
            <a:extLst>
              <a:ext uri="{FF2B5EF4-FFF2-40B4-BE49-F238E27FC236}">
                <a16:creationId xmlns:a16="http://schemas.microsoft.com/office/drawing/2014/main" id="{7C8E4E29-083E-43FC-94B1-29F1772DB7E9}"/>
              </a:ext>
            </a:extLst>
          </p:cNvPr>
          <p:cNvSpPr/>
          <p:nvPr/>
        </p:nvSpPr>
        <p:spPr>
          <a:xfrm>
            <a:off x="334963" y="6481540"/>
            <a:ext cx="8651382" cy="246221"/>
          </a:xfrm>
          <a:prstGeom prst="rect">
            <a:avLst/>
          </a:prstGeom>
        </p:spPr>
        <p:txBody>
          <a:bodyPr wrap="square" anchor="ctr">
            <a:spAutoFit/>
          </a:bodyPr>
          <a:lstStyle/>
          <a:p>
            <a:r>
              <a:rPr lang="en-US" sz="1000" dirty="0"/>
              <a:t>Q3. How much do you agree or disagree that……</a:t>
            </a:r>
          </a:p>
        </p:txBody>
      </p:sp>
      <p:sp>
        <p:nvSpPr>
          <p:cNvPr id="20" name="TextBox 19">
            <a:extLst>
              <a:ext uri="{FF2B5EF4-FFF2-40B4-BE49-F238E27FC236}">
                <a16:creationId xmlns:a16="http://schemas.microsoft.com/office/drawing/2014/main" id="{7C039CD7-DA51-49B8-8C2D-A4B88532F8B8}"/>
              </a:ext>
            </a:extLst>
          </p:cNvPr>
          <p:cNvSpPr txBox="1"/>
          <p:nvPr/>
        </p:nvSpPr>
        <p:spPr>
          <a:xfrm>
            <a:off x="334963" y="6235319"/>
            <a:ext cx="2977647" cy="246221"/>
          </a:xfrm>
          <a:prstGeom prst="rect">
            <a:avLst/>
          </a:prstGeom>
          <a:noFill/>
          <a:ln>
            <a:solidFill>
              <a:schemeClr val="accent1"/>
            </a:solidFill>
          </a:ln>
        </p:spPr>
        <p:txBody>
          <a:bodyPr wrap="square" rtlCol="0">
            <a:spAutoFit/>
          </a:bodyPr>
          <a:lstStyle/>
          <a:p>
            <a:r>
              <a:rPr lang="en-US" sz="1000" dirty="0"/>
              <a:t>* Electric bikes added to statements in Nov 2019.</a:t>
            </a:r>
          </a:p>
        </p:txBody>
      </p:sp>
      <p:graphicFrame>
        <p:nvGraphicFramePr>
          <p:cNvPr id="21" name="Table 57">
            <a:extLst>
              <a:ext uri="{FF2B5EF4-FFF2-40B4-BE49-F238E27FC236}">
                <a16:creationId xmlns:a16="http://schemas.microsoft.com/office/drawing/2014/main" id="{4DA8370B-038A-4634-B5B8-CA95A977E56E}"/>
              </a:ext>
            </a:extLst>
          </p:cNvPr>
          <p:cNvGraphicFramePr>
            <a:graphicFrameLocks noGrp="1"/>
          </p:cNvGraphicFramePr>
          <p:nvPr>
            <p:extLst>
              <p:ext uri="{D42A27DB-BD31-4B8C-83A1-F6EECF244321}">
                <p14:modId xmlns:p14="http://schemas.microsoft.com/office/powerpoint/2010/main" val="2124682874"/>
              </p:ext>
            </p:extLst>
          </p:nvPr>
        </p:nvGraphicFramePr>
        <p:xfrm>
          <a:off x="929249" y="2280635"/>
          <a:ext cx="5656515" cy="370840"/>
        </p:xfrm>
        <a:graphic>
          <a:graphicData uri="http://schemas.openxmlformats.org/drawingml/2006/table">
            <a:tbl>
              <a:tblPr>
                <a:tableStyleId>{69012ECD-51FC-41F1-AA8D-1B2483CD663E}</a:tableStyleId>
              </a:tblPr>
              <a:tblGrid>
                <a:gridCol w="1073867">
                  <a:extLst>
                    <a:ext uri="{9D8B030D-6E8A-4147-A177-3AD203B41FA5}">
                      <a16:colId xmlns:a16="http://schemas.microsoft.com/office/drawing/2014/main" val="2343693948"/>
                    </a:ext>
                  </a:extLst>
                </a:gridCol>
                <a:gridCol w="495009">
                  <a:extLst>
                    <a:ext uri="{9D8B030D-6E8A-4147-A177-3AD203B41FA5}">
                      <a16:colId xmlns:a16="http://schemas.microsoft.com/office/drawing/2014/main" val="155627553"/>
                    </a:ext>
                  </a:extLst>
                </a:gridCol>
                <a:gridCol w="504679">
                  <a:extLst>
                    <a:ext uri="{9D8B030D-6E8A-4147-A177-3AD203B41FA5}">
                      <a16:colId xmlns:a16="http://schemas.microsoft.com/office/drawing/2014/main" val="3618182467"/>
                    </a:ext>
                  </a:extLst>
                </a:gridCol>
                <a:gridCol w="506589">
                  <a:extLst>
                    <a:ext uri="{9D8B030D-6E8A-4147-A177-3AD203B41FA5}">
                      <a16:colId xmlns:a16="http://schemas.microsoft.com/office/drawing/2014/main" val="2918660489"/>
                    </a:ext>
                  </a:extLst>
                </a:gridCol>
                <a:gridCol w="571606">
                  <a:extLst>
                    <a:ext uri="{9D8B030D-6E8A-4147-A177-3AD203B41FA5}">
                      <a16:colId xmlns:a16="http://schemas.microsoft.com/office/drawing/2014/main" val="20005"/>
                    </a:ext>
                  </a:extLst>
                </a:gridCol>
                <a:gridCol w="500953">
                  <a:extLst>
                    <a:ext uri="{9D8B030D-6E8A-4147-A177-3AD203B41FA5}">
                      <a16:colId xmlns:a16="http://schemas.microsoft.com/office/drawing/2014/main" val="20006"/>
                    </a:ext>
                  </a:extLst>
                </a:gridCol>
                <a:gridCol w="500953">
                  <a:extLst>
                    <a:ext uri="{9D8B030D-6E8A-4147-A177-3AD203B41FA5}">
                      <a16:colId xmlns:a16="http://schemas.microsoft.com/office/drawing/2014/main" val="20007"/>
                    </a:ext>
                  </a:extLst>
                </a:gridCol>
                <a:gridCol w="500953">
                  <a:extLst>
                    <a:ext uri="{9D8B030D-6E8A-4147-A177-3AD203B41FA5}">
                      <a16:colId xmlns:a16="http://schemas.microsoft.com/office/drawing/2014/main" val="254904454"/>
                    </a:ext>
                  </a:extLst>
                </a:gridCol>
                <a:gridCol w="500953">
                  <a:extLst>
                    <a:ext uri="{9D8B030D-6E8A-4147-A177-3AD203B41FA5}">
                      <a16:colId xmlns:a16="http://schemas.microsoft.com/office/drawing/2014/main" val="4181002521"/>
                    </a:ext>
                  </a:extLst>
                </a:gridCol>
                <a:gridCol w="500953">
                  <a:extLst>
                    <a:ext uri="{9D8B030D-6E8A-4147-A177-3AD203B41FA5}">
                      <a16:colId xmlns:a16="http://schemas.microsoft.com/office/drawing/2014/main" val="1205682495"/>
                    </a:ext>
                  </a:extLst>
                </a:gridCol>
              </a:tblGrid>
              <a:tr h="370840">
                <a:tc>
                  <a:txBody>
                    <a:bodyPr/>
                    <a:lstStyle/>
                    <a:p>
                      <a:pPr algn="r"/>
                      <a:r>
                        <a:rPr lang="en-GB" sz="1200" b="1" kern="1200" dirty="0">
                          <a:solidFill>
                            <a:schemeClr val="tx1"/>
                          </a:solidFill>
                          <a:latin typeface="+mn-lt"/>
                          <a:ea typeface="+mn-ea"/>
                          <a:cs typeface="+mn-cs"/>
                        </a:rPr>
                        <a:t>Total</a:t>
                      </a:r>
                      <a:r>
                        <a:rPr lang="en-GB" sz="1200" b="1" kern="1200" baseline="0" dirty="0">
                          <a:solidFill>
                            <a:schemeClr val="tx1"/>
                          </a:solidFill>
                          <a:latin typeface="+mn-lt"/>
                          <a:ea typeface="+mn-ea"/>
                          <a:cs typeface="+mn-cs"/>
                        </a:rPr>
                        <a:t> agree</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83%</a:t>
                      </a:r>
                      <a:endParaRPr lang="en-GB" sz="1197"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86%</a:t>
                      </a:r>
                      <a:endParaRPr lang="en-GB" sz="1197"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78%</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80%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70%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72%</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67</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68</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74%</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graphicFrame>
        <p:nvGraphicFramePr>
          <p:cNvPr id="22" name="Table 57">
            <a:extLst>
              <a:ext uri="{FF2B5EF4-FFF2-40B4-BE49-F238E27FC236}">
                <a16:creationId xmlns:a16="http://schemas.microsoft.com/office/drawing/2014/main" id="{C52FA68E-2BBE-4AF3-B4DD-E8FA721B3F80}"/>
              </a:ext>
            </a:extLst>
          </p:cNvPr>
          <p:cNvGraphicFramePr>
            <a:graphicFrameLocks noGrp="1"/>
          </p:cNvGraphicFramePr>
          <p:nvPr>
            <p:extLst>
              <p:ext uri="{D42A27DB-BD31-4B8C-83A1-F6EECF244321}">
                <p14:modId xmlns:p14="http://schemas.microsoft.com/office/powerpoint/2010/main" val="1323094746"/>
              </p:ext>
            </p:extLst>
          </p:nvPr>
        </p:nvGraphicFramePr>
        <p:xfrm>
          <a:off x="6963871" y="2275857"/>
          <a:ext cx="4607172" cy="370840"/>
        </p:xfrm>
        <a:graphic>
          <a:graphicData uri="http://schemas.openxmlformats.org/drawingml/2006/table">
            <a:tbl>
              <a:tblPr>
                <a:tableStyleId>{69012ECD-51FC-41F1-AA8D-1B2483CD663E}</a:tableStyleId>
              </a:tblPr>
              <a:tblGrid>
                <a:gridCol w="511908">
                  <a:extLst>
                    <a:ext uri="{9D8B030D-6E8A-4147-A177-3AD203B41FA5}">
                      <a16:colId xmlns:a16="http://schemas.microsoft.com/office/drawing/2014/main" val="155627553"/>
                    </a:ext>
                  </a:extLst>
                </a:gridCol>
                <a:gridCol w="511908">
                  <a:extLst>
                    <a:ext uri="{9D8B030D-6E8A-4147-A177-3AD203B41FA5}">
                      <a16:colId xmlns:a16="http://schemas.microsoft.com/office/drawing/2014/main" val="3618182467"/>
                    </a:ext>
                  </a:extLst>
                </a:gridCol>
                <a:gridCol w="511908">
                  <a:extLst>
                    <a:ext uri="{9D8B030D-6E8A-4147-A177-3AD203B41FA5}">
                      <a16:colId xmlns:a16="http://schemas.microsoft.com/office/drawing/2014/main" val="2918660489"/>
                    </a:ext>
                  </a:extLst>
                </a:gridCol>
                <a:gridCol w="511908">
                  <a:extLst>
                    <a:ext uri="{9D8B030D-6E8A-4147-A177-3AD203B41FA5}">
                      <a16:colId xmlns:a16="http://schemas.microsoft.com/office/drawing/2014/main" val="20004"/>
                    </a:ext>
                  </a:extLst>
                </a:gridCol>
                <a:gridCol w="511908">
                  <a:extLst>
                    <a:ext uri="{9D8B030D-6E8A-4147-A177-3AD203B41FA5}">
                      <a16:colId xmlns:a16="http://schemas.microsoft.com/office/drawing/2014/main" val="20005"/>
                    </a:ext>
                  </a:extLst>
                </a:gridCol>
                <a:gridCol w="511908">
                  <a:extLst>
                    <a:ext uri="{9D8B030D-6E8A-4147-A177-3AD203B41FA5}">
                      <a16:colId xmlns:a16="http://schemas.microsoft.com/office/drawing/2014/main" val="20006"/>
                    </a:ext>
                  </a:extLst>
                </a:gridCol>
                <a:gridCol w="511908">
                  <a:extLst>
                    <a:ext uri="{9D8B030D-6E8A-4147-A177-3AD203B41FA5}">
                      <a16:colId xmlns:a16="http://schemas.microsoft.com/office/drawing/2014/main" val="4102800457"/>
                    </a:ext>
                  </a:extLst>
                </a:gridCol>
                <a:gridCol w="511908">
                  <a:extLst>
                    <a:ext uri="{9D8B030D-6E8A-4147-A177-3AD203B41FA5}">
                      <a16:colId xmlns:a16="http://schemas.microsoft.com/office/drawing/2014/main" val="1837203064"/>
                    </a:ext>
                  </a:extLst>
                </a:gridCol>
                <a:gridCol w="511908">
                  <a:extLst>
                    <a:ext uri="{9D8B030D-6E8A-4147-A177-3AD203B41FA5}">
                      <a16:colId xmlns:a16="http://schemas.microsoft.com/office/drawing/2014/main" val="2292246820"/>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latin typeface="+mn-lt"/>
                        </a:rPr>
                        <a:t>81%</a:t>
                      </a:r>
                      <a:endParaRPr lang="en-GB" sz="1197"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dirty="0">
                          <a:solidFill>
                            <a:schemeClr val="tx1"/>
                          </a:solidFill>
                        </a:rPr>
                        <a:t>87%</a:t>
                      </a:r>
                      <a:endParaRPr lang="en-GB" sz="1197" b="1" i="0" u="none" strike="noStrike" kern="1200" baseline="0" dirty="0">
                        <a:solidFill>
                          <a:schemeClr val="tx1"/>
                        </a:solidFill>
                        <a:latin typeface="+mn-lt"/>
                        <a:ea typeface="+mn-ea"/>
                        <a:cs typeface="+mn-cs"/>
                      </a:endParaRP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97" b="1" i="0" u="none" strike="noStrike" kern="1200" baseline="0" dirty="0">
                          <a:solidFill>
                            <a:schemeClr val="tx1"/>
                          </a:solidFill>
                          <a:latin typeface="+mn-lt"/>
                          <a:ea typeface="+mn-ea"/>
                          <a:cs typeface="+mn-cs"/>
                        </a:rPr>
                        <a:t>72%</a:t>
                      </a:r>
                    </a:p>
                  </a:txBody>
                  <a:tcPr marL="108000" marR="72000" marT="0" marB="0" anchor="ctr">
                    <a:lnL>
                      <a:noFill/>
                    </a:lnL>
                    <a:lnR>
                      <a:noFill/>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97" b="1" i="0" u="none" strike="noStrike" kern="1200" baseline="0" dirty="0">
                          <a:solidFill>
                            <a:schemeClr val="tx1"/>
                          </a:solidFill>
                          <a:latin typeface="+mn-lt"/>
                          <a:ea typeface="+mn-ea"/>
                          <a:cs typeface="+mn-cs"/>
                        </a:rPr>
                        <a:t>75%</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197" b="1" i="0" u="none" strike="noStrike" kern="1200" baseline="0" dirty="0">
                          <a:solidFill>
                            <a:schemeClr val="tx1"/>
                          </a:solidFill>
                          <a:latin typeface="+mn-lt"/>
                          <a:ea typeface="+mn-ea"/>
                          <a:cs typeface="+mn-cs"/>
                        </a:rPr>
                        <a:t>75%</a:t>
                      </a: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79%</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79%</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78%</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97" b="1" i="0" u="none" strike="noStrike" kern="1200" baseline="0" dirty="0">
                          <a:solidFill>
                            <a:schemeClr val="tx1"/>
                          </a:solidFill>
                          <a:latin typeface="+mn-lt"/>
                          <a:ea typeface="+mn-ea"/>
                          <a:cs typeface="+mn-cs"/>
                        </a:rPr>
                        <a:t>78%</a:t>
                      </a:r>
                      <a:endParaRPr lang="en-GB" sz="1197" b="1" i="0" u="none" strike="noStrike" kern="1200" baseline="0" dirty="0">
                        <a:solidFill>
                          <a:schemeClr val="tx1"/>
                        </a:solidFill>
                        <a:latin typeface="+mn-lt"/>
                        <a:ea typeface="+mn-ea"/>
                        <a:cs typeface="+mn-cs"/>
                      </a:endParaRPr>
                    </a:p>
                  </a:txBody>
                  <a:tcPr marL="108000" marR="72000" marT="0" marB="0" anchor="ctr">
                    <a:lnL>
                      <a:noFill/>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cxnSp>
        <p:nvCxnSpPr>
          <p:cNvPr id="27" name="Straight Connector 26"/>
          <p:cNvCxnSpPr/>
          <p:nvPr/>
        </p:nvCxnSpPr>
        <p:spPr>
          <a:xfrm>
            <a:off x="6671971" y="1802011"/>
            <a:ext cx="15230" cy="4231414"/>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2" name="Text Placeholder 7">
            <a:extLst>
              <a:ext uri="{FF2B5EF4-FFF2-40B4-BE49-F238E27FC236}">
                <a16:creationId xmlns:a16="http://schemas.microsoft.com/office/drawing/2014/main" id="{5DA6301E-4416-105C-7D27-9ADBC6493218}"/>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5" name="TextBox 4">
            <a:extLst>
              <a:ext uri="{FF2B5EF4-FFF2-40B4-BE49-F238E27FC236}">
                <a16:creationId xmlns:a16="http://schemas.microsoft.com/office/drawing/2014/main" id="{C741A3D7-9224-A9FB-1CB8-DEC33E6A930B}"/>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
        <p:nvSpPr>
          <p:cNvPr id="4" name="Oval 3">
            <a:extLst>
              <a:ext uri="{FF2B5EF4-FFF2-40B4-BE49-F238E27FC236}">
                <a16:creationId xmlns:a16="http://schemas.microsoft.com/office/drawing/2014/main" id="{3F725954-7C6E-F143-5038-F7E76AA4C717}"/>
              </a:ext>
            </a:extLst>
          </p:cNvPr>
          <p:cNvSpPr/>
          <p:nvPr/>
        </p:nvSpPr>
        <p:spPr>
          <a:xfrm>
            <a:off x="6155563" y="2353752"/>
            <a:ext cx="366893" cy="215050"/>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4263306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0" name="Table 39">
            <a:extLst>
              <a:ext uri="{FF2B5EF4-FFF2-40B4-BE49-F238E27FC236}">
                <a16:creationId xmlns:a16="http://schemas.microsoft.com/office/drawing/2014/main" id="{83ECEC99-1DA7-4364-A473-314BB70207AC}"/>
              </a:ext>
            </a:extLst>
          </p:cNvPr>
          <p:cNvGraphicFramePr>
            <a:graphicFrameLocks noGrp="1"/>
          </p:cNvGraphicFramePr>
          <p:nvPr>
            <p:extLst>
              <p:ext uri="{D42A27DB-BD31-4B8C-83A1-F6EECF244321}">
                <p14:modId xmlns:p14="http://schemas.microsoft.com/office/powerpoint/2010/main" val="962575047"/>
              </p:ext>
            </p:extLst>
          </p:nvPr>
        </p:nvGraphicFramePr>
        <p:xfrm>
          <a:off x="10734235" y="1393676"/>
          <a:ext cx="637083" cy="4504701"/>
        </p:xfrm>
        <a:graphic>
          <a:graphicData uri="http://schemas.openxmlformats.org/drawingml/2006/table">
            <a:tbl>
              <a:tblPr firstRow="1" bandRow="1">
                <a:tableStyleId>{2D5ABB26-0587-4C30-8999-92F81FD0307C}</a:tableStyleId>
              </a:tblPr>
              <a:tblGrid>
                <a:gridCol w="637083">
                  <a:extLst>
                    <a:ext uri="{9D8B030D-6E8A-4147-A177-3AD203B41FA5}">
                      <a16:colId xmlns:a16="http://schemas.microsoft.com/office/drawing/2014/main" val="20000"/>
                    </a:ext>
                  </a:extLst>
                </a:gridCol>
              </a:tblGrid>
              <a:tr h="587425">
                <a:tc>
                  <a:txBody>
                    <a:bodyPr/>
                    <a:lstStyle/>
                    <a:p>
                      <a:pPr algn="ctr"/>
                      <a:r>
                        <a:rPr lang="en-GB" sz="12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73%</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8"/>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76%</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9"/>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0"/>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81%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1"/>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69%</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2"/>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72%</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13"/>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n-lt"/>
                          <a:ea typeface="+mn-ea"/>
                          <a:cs typeface="+mn-cs"/>
                        </a:rPr>
                        <a:t>65%</a:t>
                      </a:r>
                      <a:endParaRPr lang="en-GB" sz="12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510914615"/>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69</a:t>
                      </a:r>
                      <a:r>
                        <a:rPr lang="en-US" sz="1200" b="0" kern="1200" dirty="0">
                          <a:solidFill>
                            <a:schemeClr val="tx1"/>
                          </a:solidFill>
                          <a:latin typeface="+mn-lt"/>
                          <a:ea typeface="+mn-ea"/>
                          <a:cs typeface="+mn-cs"/>
                        </a:rPr>
                        <a:t>%</a:t>
                      </a:r>
                      <a:endParaRPr lang="en-GB" sz="12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1477962"/>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66%</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57680069"/>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0" kern="1200" dirty="0">
                          <a:solidFill>
                            <a:schemeClr val="tx1"/>
                          </a:solidFill>
                          <a:latin typeface="+mn-lt"/>
                          <a:ea typeface="+mn-ea"/>
                          <a:cs typeface="+mn-cs"/>
                        </a:rPr>
                        <a:t>61%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75608771"/>
                  </a:ext>
                </a:extLst>
              </a:tr>
              <a:tr h="35611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0" kern="1200" dirty="0">
                          <a:solidFill>
                            <a:schemeClr val="tx1"/>
                          </a:solidFill>
                          <a:latin typeface="+mn-lt"/>
                          <a:ea typeface="+mn-ea"/>
                          <a:cs typeface="+mn-cs"/>
                        </a:rPr>
                        <a:t>70%</a:t>
                      </a:r>
                      <a:endParaRPr lang="en-GB" sz="12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80827126"/>
                  </a:ext>
                </a:extLst>
              </a:tr>
            </a:tbl>
          </a:graphicData>
        </a:graphic>
      </p:graphicFrame>
      <p:sp>
        <p:nvSpPr>
          <p:cNvPr id="3" name="Slide Number Placeholder 2"/>
          <p:cNvSpPr>
            <a:spLocks noGrp="1"/>
          </p:cNvSpPr>
          <p:nvPr>
            <p:ph type="sldNum" sz="quarter" idx="12"/>
          </p:nvPr>
        </p:nvSpPr>
        <p:spPr/>
        <p:txBody>
          <a:bodyPr/>
          <a:lstStyle/>
          <a:p>
            <a:fld id="{9784CBA3-D598-4B1F-BAA3-EE14B5154290}" type="slidenum">
              <a:rPr lang="en-AU" smtClean="0"/>
              <a:pPr/>
              <a:t>37</a:t>
            </a:fld>
            <a:endParaRPr lang="en-AU" dirty="0"/>
          </a:p>
        </p:txBody>
      </p:sp>
      <p:graphicFrame>
        <p:nvGraphicFramePr>
          <p:cNvPr id="39" name="Content Placeholder 8">
            <a:extLst>
              <a:ext uri="{FF2B5EF4-FFF2-40B4-BE49-F238E27FC236}">
                <a16:creationId xmlns:a16="http://schemas.microsoft.com/office/drawing/2014/main" id="{63EEC968-E115-4506-AC42-9DADE936987D}"/>
              </a:ext>
            </a:extLst>
          </p:cNvPr>
          <p:cNvGraphicFramePr>
            <a:graphicFrameLocks noGrp="1"/>
          </p:cNvGraphicFramePr>
          <p:nvPr>
            <p:ph sz="quarter" idx="18"/>
            <p:extLst>
              <p:ext uri="{D42A27DB-BD31-4B8C-83A1-F6EECF244321}">
                <p14:modId xmlns:p14="http://schemas.microsoft.com/office/powerpoint/2010/main" val="1154565582"/>
              </p:ext>
            </p:extLst>
          </p:nvPr>
        </p:nvGraphicFramePr>
        <p:xfrm>
          <a:off x="334962" y="1495086"/>
          <a:ext cx="10432886" cy="4861264"/>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4"/>
          <p:cNvSpPr>
            <a:spLocks noGrp="1"/>
          </p:cNvSpPr>
          <p:nvPr>
            <p:ph type="body" sz="quarter" idx="11"/>
          </p:nvPr>
        </p:nvSpPr>
        <p:spPr>
          <a:xfrm>
            <a:off x="334963" y="180788"/>
            <a:ext cx="10647997" cy="1299219"/>
          </a:xfrm>
        </p:spPr>
        <p:txBody>
          <a:bodyPr vert="horz" lIns="72000" tIns="0" rIns="0" bIns="0" rtlCol="0" anchor="ctr" anchorCtr="0">
            <a:normAutofit/>
          </a:bodyPr>
          <a:lstStyle/>
          <a:p>
            <a:r>
              <a:rPr lang="en-GB" sz="2400" dirty="0"/>
              <a:t>The majority (seven in ten) of drivers agreed that people on bikes should have the same rights as drivers on the roads. This is an increase on Feb ‘25’s figure, which was the lowest level of agreement since the survey began.</a:t>
            </a:r>
          </a:p>
        </p:txBody>
      </p:sp>
      <p:sp>
        <p:nvSpPr>
          <p:cNvPr id="27" name="Rectangle 26">
            <a:extLst>
              <a:ext uri="{FF2B5EF4-FFF2-40B4-BE49-F238E27FC236}">
                <a16:creationId xmlns:a16="http://schemas.microsoft.com/office/drawing/2014/main" id="{7C64B292-AD4B-45F7-9502-3D8561235C93}"/>
              </a:ext>
            </a:extLst>
          </p:cNvPr>
          <p:cNvSpPr/>
          <p:nvPr/>
        </p:nvSpPr>
        <p:spPr>
          <a:xfrm>
            <a:off x="334963" y="6481540"/>
            <a:ext cx="8651382" cy="246221"/>
          </a:xfrm>
          <a:prstGeom prst="rect">
            <a:avLst/>
          </a:prstGeom>
        </p:spPr>
        <p:txBody>
          <a:bodyPr wrap="square" anchor="ctr">
            <a:spAutoFit/>
          </a:bodyPr>
          <a:lstStyle/>
          <a:p>
            <a:r>
              <a:rPr lang="en-US" sz="1000" dirty="0"/>
              <a:t>Q3. How much do you agree or disagree that……</a:t>
            </a:r>
          </a:p>
        </p:txBody>
      </p:sp>
      <p:sp>
        <p:nvSpPr>
          <p:cNvPr id="11" name="TextBox 10">
            <a:extLst>
              <a:ext uri="{FF2B5EF4-FFF2-40B4-BE49-F238E27FC236}">
                <a16:creationId xmlns:a16="http://schemas.microsoft.com/office/drawing/2014/main" id="{7C039CD7-DA51-49B8-8C2D-A4B88532F8B8}"/>
              </a:ext>
            </a:extLst>
          </p:cNvPr>
          <p:cNvSpPr txBox="1"/>
          <p:nvPr/>
        </p:nvSpPr>
        <p:spPr>
          <a:xfrm>
            <a:off x="3100609" y="6288322"/>
            <a:ext cx="4392128" cy="400110"/>
          </a:xfrm>
          <a:prstGeom prst="rect">
            <a:avLst/>
          </a:prstGeom>
          <a:noFill/>
          <a:ln>
            <a:solidFill>
              <a:schemeClr val="accent1"/>
            </a:solidFill>
          </a:ln>
        </p:spPr>
        <p:txBody>
          <a:bodyPr wrap="square" rtlCol="0">
            <a:spAutoFit/>
          </a:bodyPr>
          <a:lstStyle/>
          <a:p>
            <a:r>
              <a:rPr lang="en-US" sz="1000" dirty="0"/>
              <a:t>* Electric bikes added to statements between Nov 2019 and Aug ‘24. In waves prior to this and in Feb and Sep ‘25 the statement only referred to pedal bikes.</a:t>
            </a:r>
          </a:p>
        </p:txBody>
      </p:sp>
      <p:sp>
        <p:nvSpPr>
          <p:cNvPr id="15" name="Text Placeholder 7"/>
          <p:cNvSpPr txBox="1">
            <a:spLocks/>
          </p:cNvSpPr>
          <p:nvPr/>
        </p:nvSpPr>
        <p:spPr>
          <a:xfrm>
            <a:off x="8041064" y="6496619"/>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W25): 507</a:t>
            </a:r>
            <a:endParaRPr lang="en-GB" sz="1000" b="1" dirty="0">
              <a:solidFill>
                <a:srgbClr val="FF0000"/>
              </a:solidFill>
            </a:endParaRPr>
          </a:p>
          <a:p>
            <a:pPr marL="0" indent="0">
              <a:lnSpc>
                <a:spcPct val="100000"/>
              </a:lnSpc>
              <a:spcBef>
                <a:spcPts val="0"/>
              </a:spcBef>
              <a:buFont typeface="Arial" panose="020B0604020202020204" pitchFamily="34" charset="0"/>
              <a:buNone/>
            </a:pPr>
            <a:endParaRPr lang="en-GB" sz="1000" b="1" dirty="0"/>
          </a:p>
        </p:txBody>
      </p:sp>
      <p:sp>
        <p:nvSpPr>
          <p:cNvPr id="2" name="TextBox 1">
            <a:extLst>
              <a:ext uri="{FF2B5EF4-FFF2-40B4-BE49-F238E27FC236}">
                <a16:creationId xmlns:a16="http://schemas.microsoft.com/office/drawing/2014/main" id="{46537ADF-FECF-4EF2-C574-8253A9EF2B08}"/>
              </a:ext>
            </a:extLst>
          </p:cNvPr>
          <p:cNvSpPr txBox="1"/>
          <p:nvPr/>
        </p:nvSpPr>
        <p:spPr>
          <a:xfrm>
            <a:off x="422511" y="1605197"/>
            <a:ext cx="9243749" cy="369332"/>
          </a:xfrm>
          <a:prstGeom prst="rect">
            <a:avLst/>
          </a:prstGeom>
          <a:noFill/>
        </p:spPr>
        <p:txBody>
          <a:bodyPr wrap="none" rtlCol="0">
            <a:spAutoFit/>
          </a:bodyPr>
          <a:lstStyle/>
          <a:p>
            <a:r>
              <a:rPr lang="en-US" sz="1800" dirty="0">
                <a:solidFill>
                  <a:schemeClr val="tx1"/>
                </a:solidFill>
              </a:rPr>
              <a:t>People on pedal bikes have the same rights as car drivers on the roads - % agreeing/disagreeing*</a:t>
            </a:r>
          </a:p>
        </p:txBody>
      </p:sp>
      <p:sp>
        <p:nvSpPr>
          <p:cNvPr id="4" name="Oval 3">
            <a:extLst>
              <a:ext uri="{FF2B5EF4-FFF2-40B4-BE49-F238E27FC236}">
                <a16:creationId xmlns:a16="http://schemas.microsoft.com/office/drawing/2014/main" id="{C8D38109-A10F-4E24-5511-19BC00DA199C}"/>
              </a:ext>
            </a:extLst>
          </p:cNvPr>
          <p:cNvSpPr/>
          <p:nvPr/>
        </p:nvSpPr>
        <p:spPr>
          <a:xfrm>
            <a:off x="10850667" y="5624164"/>
            <a:ext cx="366893" cy="215050"/>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35006801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38</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253417" y="6316460"/>
            <a:ext cx="8965227" cy="400110"/>
          </a:xfrm>
          <a:prstGeom prst="rect">
            <a:avLst/>
          </a:prstGeom>
        </p:spPr>
        <p:txBody>
          <a:bodyPr wrap="square" anchor="ctr">
            <a:spAutoFit/>
          </a:bodyPr>
          <a:lstStyle/>
          <a:p>
            <a:r>
              <a:rPr lang="en-US" sz="1000" dirty="0"/>
              <a:t>Q3. How much do you agree or disagree that……</a:t>
            </a:r>
          </a:p>
          <a:p>
            <a:r>
              <a:rPr lang="en-US" sz="1000" dirty="0"/>
              <a:t>Note: In waves prior to Feb 2025 these two statements were combined</a:t>
            </a:r>
            <a:r>
              <a:rPr lang="en-US" sz="1000" i="1" dirty="0"/>
              <a:t>: People on pedal or electric bikes have the same rights as car drivers on the roads</a:t>
            </a:r>
          </a:p>
        </p:txBody>
      </p:sp>
      <p:sp>
        <p:nvSpPr>
          <p:cNvPr id="12" name="Text Placeholder 4"/>
          <p:cNvSpPr>
            <a:spLocks noGrp="1"/>
          </p:cNvSpPr>
          <p:nvPr>
            <p:ph type="body" sz="quarter" idx="11"/>
          </p:nvPr>
        </p:nvSpPr>
        <p:spPr>
          <a:xfrm>
            <a:off x="334964" y="180788"/>
            <a:ext cx="10647362" cy="1299219"/>
          </a:xfrm>
        </p:spPr>
        <p:txBody>
          <a:bodyPr vert="horz" lIns="72000" tIns="0" rIns="0" bIns="0" rtlCol="0" anchor="ctr" anchorCtr="0">
            <a:noAutofit/>
          </a:bodyPr>
          <a:lstStyle/>
          <a:p>
            <a:r>
              <a:rPr lang="en-US" sz="2400" dirty="0"/>
              <a:t>Drivers remained more likely to agree that people on pedal bikes have the same rights on the roads as car drivers, than people on electric bikes. However, the proportion agreeing increased for both since Feb ‘25.</a:t>
            </a:r>
          </a:p>
        </p:txBody>
      </p:sp>
      <p:graphicFrame>
        <p:nvGraphicFramePr>
          <p:cNvPr id="5" name="Table 4">
            <a:extLst>
              <a:ext uri="{FF2B5EF4-FFF2-40B4-BE49-F238E27FC236}">
                <a16:creationId xmlns:a16="http://schemas.microsoft.com/office/drawing/2014/main" id="{339BD0C0-45BB-D0A4-090E-8794A70FAF18}"/>
              </a:ext>
            </a:extLst>
          </p:cNvPr>
          <p:cNvGraphicFramePr>
            <a:graphicFrameLocks noGrp="1"/>
          </p:cNvGraphicFramePr>
          <p:nvPr>
            <p:extLst>
              <p:ext uri="{D42A27DB-BD31-4B8C-83A1-F6EECF244321}">
                <p14:modId xmlns:p14="http://schemas.microsoft.com/office/powerpoint/2010/main" val="3007283659"/>
              </p:ext>
            </p:extLst>
          </p:nvPr>
        </p:nvGraphicFramePr>
        <p:xfrm>
          <a:off x="9429151" y="1691621"/>
          <a:ext cx="771563" cy="1541028"/>
        </p:xfrm>
        <a:graphic>
          <a:graphicData uri="http://schemas.openxmlformats.org/drawingml/2006/table">
            <a:tbl>
              <a:tblPr firstRow="1" bandRow="1">
                <a:tableStyleId>{2D5ABB26-0587-4C30-8999-92F81FD0307C}</a:tableStyleId>
              </a:tblPr>
              <a:tblGrid>
                <a:gridCol w="771563">
                  <a:extLst>
                    <a:ext uri="{9D8B030D-6E8A-4147-A177-3AD203B41FA5}">
                      <a16:colId xmlns:a16="http://schemas.microsoft.com/office/drawing/2014/main" val="20000"/>
                    </a:ext>
                  </a:extLst>
                </a:gridCol>
              </a:tblGrid>
              <a:tr h="696522">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222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53%</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222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61%</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9666103"/>
                  </a:ext>
                </a:extLst>
              </a:tr>
            </a:tbl>
          </a:graphicData>
        </a:graphic>
      </p:graphicFrame>
      <p:graphicFrame>
        <p:nvGraphicFramePr>
          <p:cNvPr id="6" name="Content Placeholder 8">
            <a:extLst>
              <a:ext uri="{FF2B5EF4-FFF2-40B4-BE49-F238E27FC236}">
                <a16:creationId xmlns:a16="http://schemas.microsoft.com/office/drawing/2014/main" id="{778C5E82-4930-8ECD-ADAE-39A7823E1A53}"/>
              </a:ext>
            </a:extLst>
          </p:cNvPr>
          <p:cNvGraphicFramePr>
            <a:graphicFrameLocks noGrp="1"/>
          </p:cNvGraphicFramePr>
          <p:nvPr>
            <p:ph sz="quarter" idx="18"/>
            <p:extLst>
              <p:ext uri="{D42A27DB-BD31-4B8C-83A1-F6EECF244321}">
                <p14:modId xmlns:p14="http://schemas.microsoft.com/office/powerpoint/2010/main" val="1333220820"/>
              </p:ext>
            </p:extLst>
          </p:nvPr>
        </p:nvGraphicFramePr>
        <p:xfrm>
          <a:off x="1657034" y="1780473"/>
          <a:ext cx="7867214" cy="2065007"/>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2D8FFCBF-E981-69D2-15CC-B4FA0848D90A}"/>
              </a:ext>
            </a:extLst>
          </p:cNvPr>
          <p:cNvCxnSpPr>
            <a:cxnSpLocks/>
          </p:cNvCxnSpPr>
          <p:nvPr/>
        </p:nvCxnSpPr>
        <p:spPr>
          <a:xfrm flipH="1">
            <a:off x="603288" y="3960641"/>
            <a:ext cx="10876506" cy="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FD374570-9A0E-CCA0-DA0B-BBE6D3B074A0}"/>
              </a:ext>
            </a:extLst>
          </p:cNvPr>
          <p:cNvGraphicFramePr>
            <a:graphicFrameLocks noGrp="1"/>
          </p:cNvGraphicFramePr>
          <p:nvPr>
            <p:extLst>
              <p:ext uri="{D42A27DB-BD31-4B8C-83A1-F6EECF244321}">
                <p14:modId xmlns:p14="http://schemas.microsoft.com/office/powerpoint/2010/main" val="3534961656"/>
              </p:ext>
            </p:extLst>
          </p:nvPr>
        </p:nvGraphicFramePr>
        <p:xfrm>
          <a:off x="9439201" y="4044989"/>
          <a:ext cx="800268" cy="1493261"/>
        </p:xfrm>
        <a:graphic>
          <a:graphicData uri="http://schemas.openxmlformats.org/drawingml/2006/table">
            <a:tbl>
              <a:tblPr firstRow="1" bandRow="1">
                <a:tableStyleId>{2D5ABB26-0587-4C30-8999-92F81FD0307C}</a:tableStyleId>
              </a:tblPr>
              <a:tblGrid>
                <a:gridCol w="800268">
                  <a:extLst>
                    <a:ext uri="{9D8B030D-6E8A-4147-A177-3AD203B41FA5}">
                      <a16:colId xmlns:a16="http://schemas.microsoft.com/office/drawing/2014/main" val="20000"/>
                    </a:ext>
                  </a:extLst>
                </a:gridCol>
              </a:tblGrid>
              <a:tr h="627009">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45118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61%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41507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70%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555412"/>
                  </a:ext>
                </a:extLst>
              </a:tr>
            </a:tbl>
          </a:graphicData>
        </a:graphic>
      </p:graphicFrame>
      <p:graphicFrame>
        <p:nvGraphicFramePr>
          <p:cNvPr id="18" name="Content Placeholder 8">
            <a:extLst>
              <a:ext uri="{FF2B5EF4-FFF2-40B4-BE49-F238E27FC236}">
                <a16:creationId xmlns:a16="http://schemas.microsoft.com/office/drawing/2014/main" id="{A9CC5507-E703-E4AE-303D-C611043E595E}"/>
              </a:ext>
            </a:extLst>
          </p:cNvPr>
          <p:cNvGraphicFramePr>
            <a:graphicFrameLocks/>
          </p:cNvGraphicFramePr>
          <p:nvPr>
            <p:extLst>
              <p:ext uri="{D42A27DB-BD31-4B8C-83A1-F6EECF244321}">
                <p14:modId xmlns:p14="http://schemas.microsoft.com/office/powerpoint/2010/main" val="4090529862"/>
              </p:ext>
            </p:extLst>
          </p:nvPr>
        </p:nvGraphicFramePr>
        <p:xfrm>
          <a:off x="1799262" y="4073551"/>
          <a:ext cx="7724985" cy="2065007"/>
        </p:xfrm>
        <a:graphic>
          <a:graphicData uri="http://schemas.openxmlformats.org/drawingml/2006/chart">
            <c:chart xmlns:c="http://schemas.openxmlformats.org/drawingml/2006/chart" xmlns:r="http://schemas.openxmlformats.org/officeDocument/2006/relationships" r:id="rId4"/>
          </a:graphicData>
        </a:graphic>
      </p:graphicFrame>
      <p:sp>
        <p:nvSpPr>
          <p:cNvPr id="4" name="Text Placeholder 7">
            <a:extLst>
              <a:ext uri="{FF2B5EF4-FFF2-40B4-BE49-F238E27FC236}">
                <a16:creationId xmlns:a16="http://schemas.microsoft.com/office/drawing/2014/main" id="{38BA7C27-914C-14DE-0F42-09BB5154A92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8" name="TextBox 7">
            <a:extLst>
              <a:ext uri="{FF2B5EF4-FFF2-40B4-BE49-F238E27FC236}">
                <a16:creationId xmlns:a16="http://schemas.microsoft.com/office/drawing/2014/main" id="{66C79508-F67A-3A1C-553F-9850F9183DC8}"/>
              </a:ext>
            </a:extLst>
          </p:cNvPr>
          <p:cNvSpPr txBox="1"/>
          <p:nvPr/>
        </p:nvSpPr>
        <p:spPr>
          <a:xfrm>
            <a:off x="9609440" y="6266245"/>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
        <p:nvSpPr>
          <p:cNvPr id="2" name="Oval 1">
            <a:extLst>
              <a:ext uri="{FF2B5EF4-FFF2-40B4-BE49-F238E27FC236}">
                <a16:creationId xmlns:a16="http://schemas.microsoft.com/office/drawing/2014/main" id="{049C73FF-6B9E-0615-7484-C6902A430D1F}"/>
              </a:ext>
            </a:extLst>
          </p:cNvPr>
          <p:cNvSpPr/>
          <p:nvPr/>
        </p:nvSpPr>
        <p:spPr>
          <a:xfrm>
            <a:off x="9599500" y="2930777"/>
            <a:ext cx="403582" cy="236555"/>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9" name="Oval 8">
            <a:extLst>
              <a:ext uri="{FF2B5EF4-FFF2-40B4-BE49-F238E27FC236}">
                <a16:creationId xmlns:a16="http://schemas.microsoft.com/office/drawing/2014/main" id="{A4185EF7-665D-B2CC-CE4E-2729612DE662}"/>
              </a:ext>
            </a:extLst>
          </p:cNvPr>
          <p:cNvSpPr/>
          <p:nvPr/>
        </p:nvSpPr>
        <p:spPr>
          <a:xfrm>
            <a:off x="9613141" y="5236380"/>
            <a:ext cx="403582" cy="236555"/>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129302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371838-9861-9101-D362-0F7AFEE96CA4}"/>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354C31AD-26CC-3F03-5BC3-856AADCFBDC0}"/>
              </a:ext>
            </a:extLst>
          </p:cNvPr>
          <p:cNvSpPr>
            <a:spLocks noGrp="1"/>
          </p:cNvSpPr>
          <p:nvPr>
            <p:ph type="sldNum" sz="quarter" idx="12"/>
          </p:nvPr>
        </p:nvSpPr>
        <p:spPr/>
        <p:txBody>
          <a:bodyPr/>
          <a:lstStyle/>
          <a:p>
            <a:fld id="{9784CBA3-D598-4B1F-BAA3-EE14B5154290}" type="slidenum">
              <a:rPr lang="en-AU" smtClean="0"/>
              <a:pPr/>
              <a:t>39</a:t>
            </a:fld>
            <a:endParaRPr lang="en-AU" dirty="0"/>
          </a:p>
        </p:txBody>
      </p:sp>
      <p:sp>
        <p:nvSpPr>
          <p:cNvPr id="7" name="Rectangle 6">
            <a:extLst>
              <a:ext uri="{FF2B5EF4-FFF2-40B4-BE49-F238E27FC236}">
                <a16:creationId xmlns:a16="http://schemas.microsoft.com/office/drawing/2014/main" id="{E6410823-8FC9-E54B-A678-8921A19964D9}"/>
              </a:ext>
            </a:extLst>
          </p:cNvPr>
          <p:cNvSpPr/>
          <p:nvPr/>
        </p:nvSpPr>
        <p:spPr>
          <a:xfrm>
            <a:off x="253418" y="6239516"/>
            <a:ext cx="7191722" cy="553998"/>
          </a:xfrm>
          <a:prstGeom prst="rect">
            <a:avLst/>
          </a:prstGeom>
        </p:spPr>
        <p:txBody>
          <a:bodyPr wrap="square" anchor="ctr">
            <a:spAutoFit/>
          </a:bodyPr>
          <a:lstStyle/>
          <a:p>
            <a:r>
              <a:rPr lang="en-US" sz="1000" dirty="0"/>
              <a:t>Q2. Please indicate how much you agree or disagree with each of these statements. </a:t>
            </a:r>
          </a:p>
          <a:p>
            <a:r>
              <a:rPr lang="en-US" sz="1000" dirty="0"/>
              <a:t>Q4. How serious do you think each of these are in terms of the risks to the safety of drivers, their passengers and/or other road users?</a:t>
            </a:r>
          </a:p>
          <a:p>
            <a:r>
              <a:rPr lang="en-US" sz="1000" dirty="0"/>
              <a:t>Q5. Which of the following have you done at all in the last 12 months, even if only on one occasion or for a short distance? </a:t>
            </a:r>
            <a:endParaRPr lang="en-GB" sz="1000" dirty="0"/>
          </a:p>
        </p:txBody>
      </p:sp>
      <p:sp>
        <p:nvSpPr>
          <p:cNvPr id="12" name="Text Placeholder 4">
            <a:extLst>
              <a:ext uri="{FF2B5EF4-FFF2-40B4-BE49-F238E27FC236}">
                <a16:creationId xmlns:a16="http://schemas.microsoft.com/office/drawing/2014/main" id="{FD51D29E-F6FE-6EF2-9AE7-27A436DE93A2}"/>
              </a:ext>
            </a:extLst>
          </p:cNvPr>
          <p:cNvSpPr>
            <a:spLocks noGrp="1"/>
          </p:cNvSpPr>
          <p:nvPr>
            <p:ph type="body" sz="quarter" idx="11"/>
          </p:nvPr>
        </p:nvSpPr>
        <p:spPr>
          <a:xfrm>
            <a:off x="334964" y="180788"/>
            <a:ext cx="10647362" cy="1299219"/>
          </a:xfrm>
        </p:spPr>
        <p:txBody>
          <a:bodyPr vert="horz" lIns="72000" tIns="0" rIns="0" bIns="0" rtlCol="0" anchor="ctr" anchorCtr="0">
            <a:noAutofit/>
          </a:bodyPr>
          <a:lstStyle/>
          <a:p>
            <a:r>
              <a:rPr lang="en-GB" sz="2400" dirty="0"/>
              <a:t>There has been a decrease in the proportion saying they have parked on the pavement this wave compared to Feb ‘25 (31%), while the proportion disagreeing it’s necessary has increased this wave, and there is also evidence of an increasing trend in perceived seriousness.</a:t>
            </a:r>
          </a:p>
        </p:txBody>
      </p:sp>
      <p:graphicFrame>
        <p:nvGraphicFramePr>
          <p:cNvPr id="5" name="Table 4">
            <a:extLst>
              <a:ext uri="{FF2B5EF4-FFF2-40B4-BE49-F238E27FC236}">
                <a16:creationId xmlns:a16="http://schemas.microsoft.com/office/drawing/2014/main" id="{1935A1F0-B26B-3A5B-91C3-18DC4EE05AC7}"/>
              </a:ext>
            </a:extLst>
          </p:cNvPr>
          <p:cNvGraphicFramePr>
            <a:graphicFrameLocks noGrp="1"/>
          </p:cNvGraphicFramePr>
          <p:nvPr>
            <p:extLst>
              <p:ext uri="{D42A27DB-BD31-4B8C-83A1-F6EECF244321}">
                <p14:modId xmlns:p14="http://schemas.microsoft.com/office/powerpoint/2010/main" val="3747523307"/>
              </p:ext>
            </p:extLst>
          </p:nvPr>
        </p:nvGraphicFramePr>
        <p:xfrm>
          <a:off x="9297998" y="1731892"/>
          <a:ext cx="1684328" cy="1610468"/>
        </p:xfrm>
        <a:graphic>
          <a:graphicData uri="http://schemas.openxmlformats.org/drawingml/2006/table">
            <a:tbl>
              <a:tblPr firstRow="1" bandRow="1">
                <a:tableStyleId>{2D5ABB26-0587-4C30-8999-92F81FD0307C}</a:tableStyleId>
              </a:tblPr>
              <a:tblGrid>
                <a:gridCol w="840266">
                  <a:extLst>
                    <a:ext uri="{9D8B030D-6E8A-4147-A177-3AD203B41FA5}">
                      <a16:colId xmlns:a16="http://schemas.microsoft.com/office/drawing/2014/main" val="20000"/>
                    </a:ext>
                  </a:extLst>
                </a:gridCol>
                <a:gridCol w="844062">
                  <a:extLst>
                    <a:ext uri="{9D8B030D-6E8A-4147-A177-3AD203B41FA5}">
                      <a16:colId xmlns:a16="http://schemas.microsoft.com/office/drawing/2014/main" val="1214326454"/>
                    </a:ext>
                  </a:extLst>
                </a:gridCol>
              </a:tblGrid>
              <a:tr h="571352">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b="1" dirty="0">
                          <a:solidFill>
                            <a:schemeClr val="tx1"/>
                          </a:solidFill>
                        </a:rPr>
                        <a:t>Total disagree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463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463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42%</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59666103"/>
                  </a:ext>
                </a:extLst>
              </a:tr>
              <a:tr h="3463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48%</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7449859"/>
                  </a:ext>
                </a:extLst>
              </a:tr>
            </a:tbl>
          </a:graphicData>
        </a:graphic>
      </p:graphicFrame>
      <p:graphicFrame>
        <p:nvGraphicFramePr>
          <p:cNvPr id="6" name="Content Placeholder 8">
            <a:extLst>
              <a:ext uri="{FF2B5EF4-FFF2-40B4-BE49-F238E27FC236}">
                <a16:creationId xmlns:a16="http://schemas.microsoft.com/office/drawing/2014/main" id="{0BEF54B2-FC27-17FE-F5B5-F24174FB4079}"/>
              </a:ext>
            </a:extLst>
          </p:cNvPr>
          <p:cNvGraphicFramePr>
            <a:graphicFrameLocks noGrp="1"/>
          </p:cNvGraphicFramePr>
          <p:nvPr>
            <p:ph sz="quarter" idx="18"/>
            <p:extLst>
              <p:ext uri="{D42A27DB-BD31-4B8C-83A1-F6EECF244321}">
                <p14:modId xmlns:p14="http://schemas.microsoft.com/office/powerpoint/2010/main" val="874462032"/>
              </p:ext>
            </p:extLst>
          </p:nvPr>
        </p:nvGraphicFramePr>
        <p:xfrm>
          <a:off x="1657034" y="1780473"/>
          <a:ext cx="7867214" cy="2065007"/>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F9D11173-ED91-53FA-131F-5E4CC2D81C51}"/>
              </a:ext>
            </a:extLst>
          </p:cNvPr>
          <p:cNvCxnSpPr>
            <a:cxnSpLocks/>
          </p:cNvCxnSpPr>
          <p:nvPr/>
        </p:nvCxnSpPr>
        <p:spPr>
          <a:xfrm flipH="1">
            <a:off x="603288" y="3960641"/>
            <a:ext cx="10876506" cy="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08918838-BD66-160A-66AF-47395E511913}"/>
              </a:ext>
            </a:extLst>
          </p:cNvPr>
          <p:cNvGraphicFramePr>
            <a:graphicFrameLocks noGrp="1"/>
          </p:cNvGraphicFramePr>
          <p:nvPr>
            <p:extLst>
              <p:ext uri="{D42A27DB-BD31-4B8C-83A1-F6EECF244321}">
                <p14:modId xmlns:p14="http://schemas.microsoft.com/office/powerpoint/2010/main" val="72141740"/>
              </p:ext>
            </p:extLst>
          </p:nvPr>
        </p:nvGraphicFramePr>
        <p:xfrm>
          <a:off x="9297998" y="4087568"/>
          <a:ext cx="1835052" cy="1560393"/>
        </p:xfrm>
        <a:graphic>
          <a:graphicData uri="http://schemas.openxmlformats.org/drawingml/2006/table">
            <a:tbl>
              <a:tblPr firstRow="1" bandRow="1">
                <a:tableStyleId>{2D5ABB26-0587-4C30-8999-92F81FD0307C}</a:tableStyleId>
              </a:tblPr>
              <a:tblGrid>
                <a:gridCol w="917526">
                  <a:extLst>
                    <a:ext uri="{9D8B030D-6E8A-4147-A177-3AD203B41FA5}">
                      <a16:colId xmlns:a16="http://schemas.microsoft.com/office/drawing/2014/main" val="20000"/>
                    </a:ext>
                  </a:extLst>
                </a:gridCol>
                <a:gridCol w="917526">
                  <a:extLst>
                    <a:ext uri="{9D8B030D-6E8A-4147-A177-3AD203B41FA5}">
                      <a16:colId xmlns:a16="http://schemas.microsoft.com/office/drawing/2014/main" val="233757482"/>
                    </a:ext>
                  </a:extLst>
                </a:gridCol>
              </a:tblGrid>
              <a:tr h="512689">
                <a:tc>
                  <a:txBody>
                    <a:bodyPr/>
                    <a:lstStyle/>
                    <a:p>
                      <a:pPr algn="ctr"/>
                      <a:r>
                        <a:rPr lang="en-GB" sz="1400" b="1" dirty="0">
                          <a:solidFill>
                            <a:schemeClr val="tx1"/>
                          </a:solidFill>
                        </a:rPr>
                        <a:t>Total serious</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400" b="1" dirty="0">
                          <a:solidFill>
                            <a:schemeClr val="tx1"/>
                          </a:solidFill>
                        </a:rPr>
                        <a:t>Total not serious</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6892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57%</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43%</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393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18555412"/>
                  </a:ext>
                </a:extLst>
              </a:tr>
              <a:tr h="33939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62%</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38%</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44636580"/>
                  </a:ext>
                </a:extLst>
              </a:tr>
            </a:tbl>
          </a:graphicData>
        </a:graphic>
      </p:graphicFrame>
      <p:graphicFrame>
        <p:nvGraphicFramePr>
          <p:cNvPr id="18" name="Content Placeholder 8">
            <a:extLst>
              <a:ext uri="{FF2B5EF4-FFF2-40B4-BE49-F238E27FC236}">
                <a16:creationId xmlns:a16="http://schemas.microsoft.com/office/drawing/2014/main" id="{18DF6863-38FF-039A-AEDE-3DB91DD61659}"/>
              </a:ext>
            </a:extLst>
          </p:cNvPr>
          <p:cNvGraphicFramePr>
            <a:graphicFrameLocks/>
          </p:cNvGraphicFramePr>
          <p:nvPr>
            <p:extLst>
              <p:ext uri="{D42A27DB-BD31-4B8C-83A1-F6EECF244321}">
                <p14:modId xmlns:p14="http://schemas.microsoft.com/office/powerpoint/2010/main" val="3296259736"/>
              </p:ext>
            </p:extLst>
          </p:nvPr>
        </p:nvGraphicFramePr>
        <p:xfrm>
          <a:off x="1799262" y="4073551"/>
          <a:ext cx="7724985" cy="2065007"/>
        </p:xfrm>
        <a:graphic>
          <a:graphicData uri="http://schemas.openxmlformats.org/drawingml/2006/chart">
            <c:chart xmlns:c="http://schemas.openxmlformats.org/drawingml/2006/chart" xmlns:r="http://schemas.openxmlformats.org/officeDocument/2006/relationships" r:id="rId4"/>
          </a:graphicData>
        </a:graphic>
      </p:graphicFrame>
      <p:sp>
        <p:nvSpPr>
          <p:cNvPr id="2" name="TextBox 1">
            <a:extLst>
              <a:ext uri="{FF2B5EF4-FFF2-40B4-BE49-F238E27FC236}">
                <a16:creationId xmlns:a16="http://schemas.microsoft.com/office/drawing/2014/main" id="{65007801-5C3E-686F-72AC-E78F5144FD1D}"/>
              </a:ext>
            </a:extLst>
          </p:cNvPr>
          <p:cNvSpPr txBox="1"/>
          <p:nvPr/>
        </p:nvSpPr>
        <p:spPr>
          <a:xfrm>
            <a:off x="290666" y="1775807"/>
            <a:ext cx="1466850" cy="1323439"/>
          </a:xfrm>
          <a:prstGeom prst="rect">
            <a:avLst/>
          </a:prstGeom>
          <a:noFill/>
          <a:ln>
            <a:solidFill>
              <a:schemeClr val="accent1"/>
            </a:solidFill>
          </a:ln>
        </p:spPr>
        <p:txBody>
          <a:bodyPr wrap="square" rtlCol="0">
            <a:spAutoFit/>
          </a:bodyPr>
          <a:lstStyle/>
          <a:p>
            <a:pPr algn="ctr"/>
            <a:r>
              <a:rPr lang="en-GB" sz="1600" dirty="0"/>
              <a:t>25% of drivers reported they had pavement parked in last 12 months</a:t>
            </a:r>
          </a:p>
        </p:txBody>
      </p:sp>
      <p:sp>
        <p:nvSpPr>
          <p:cNvPr id="4" name="Text Placeholder 7">
            <a:extLst>
              <a:ext uri="{FF2B5EF4-FFF2-40B4-BE49-F238E27FC236}">
                <a16:creationId xmlns:a16="http://schemas.microsoft.com/office/drawing/2014/main" id="{DDA322EC-AF5C-0AF8-E182-CEE1EAAB5D7F}"/>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8" name="TextBox 7">
            <a:extLst>
              <a:ext uri="{FF2B5EF4-FFF2-40B4-BE49-F238E27FC236}">
                <a16:creationId xmlns:a16="http://schemas.microsoft.com/office/drawing/2014/main" id="{ABACAF29-95BD-81E7-70E9-4B490D37A909}"/>
              </a:ext>
            </a:extLst>
          </p:cNvPr>
          <p:cNvSpPr txBox="1"/>
          <p:nvPr/>
        </p:nvSpPr>
        <p:spPr>
          <a:xfrm>
            <a:off x="9609440" y="6266245"/>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
        <p:nvSpPr>
          <p:cNvPr id="9" name="Oval 8">
            <a:extLst>
              <a:ext uri="{FF2B5EF4-FFF2-40B4-BE49-F238E27FC236}">
                <a16:creationId xmlns:a16="http://schemas.microsoft.com/office/drawing/2014/main" id="{98A15814-2F5A-7B67-C6CB-90C33BD839C1}"/>
              </a:ext>
            </a:extLst>
          </p:cNvPr>
          <p:cNvSpPr/>
          <p:nvPr/>
        </p:nvSpPr>
        <p:spPr>
          <a:xfrm>
            <a:off x="10343114" y="3079368"/>
            <a:ext cx="403582" cy="236555"/>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1372728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Text Placeholder 39">
            <a:extLst>
              <a:ext uri="{FF2B5EF4-FFF2-40B4-BE49-F238E27FC236}">
                <a16:creationId xmlns:a16="http://schemas.microsoft.com/office/drawing/2014/main" id="{E5AE05D4-C2DD-4795-B654-F3299A59B932}"/>
              </a:ext>
            </a:extLst>
          </p:cNvPr>
          <p:cNvSpPr>
            <a:spLocks noGrp="1"/>
          </p:cNvSpPr>
          <p:nvPr>
            <p:ph type="body" sz="quarter" idx="15"/>
          </p:nvPr>
        </p:nvSpPr>
        <p:spPr>
          <a:xfrm>
            <a:off x="566525" y="2380735"/>
            <a:ext cx="5337983" cy="355600"/>
          </a:xfrm>
        </p:spPr>
        <p:txBody>
          <a:bodyPr/>
          <a:lstStyle/>
          <a:p>
            <a:r>
              <a:rPr lang="en-US" dirty="0"/>
              <a:t>Quantitative survey</a:t>
            </a:r>
          </a:p>
        </p:txBody>
      </p:sp>
      <p:sp>
        <p:nvSpPr>
          <p:cNvPr id="7" name="Text Placeholder 6">
            <a:extLst>
              <a:ext uri="{FF2B5EF4-FFF2-40B4-BE49-F238E27FC236}">
                <a16:creationId xmlns:a16="http://schemas.microsoft.com/office/drawing/2014/main" id="{0CDE4C6D-C5AC-4AA8-B676-AAD44C0D0174}"/>
              </a:ext>
            </a:extLst>
          </p:cNvPr>
          <p:cNvSpPr>
            <a:spLocks noGrp="1"/>
          </p:cNvSpPr>
          <p:nvPr>
            <p:ph type="body" sz="quarter" idx="14"/>
          </p:nvPr>
        </p:nvSpPr>
        <p:spPr>
          <a:xfrm>
            <a:off x="472863" y="1866385"/>
            <a:ext cx="11053762" cy="355600"/>
          </a:xfrm>
        </p:spPr>
        <p:txBody>
          <a:bodyPr/>
          <a:lstStyle/>
          <a:p>
            <a:r>
              <a:rPr lang="en-GB" dirty="0"/>
              <a:t>Online survey (panel)</a:t>
            </a:r>
          </a:p>
        </p:txBody>
      </p:sp>
      <p:sp>
        <p:nvSpPr>
          <p:cNvPr id="6" name="Text Placeholder 5">
            <a:extLst>
              <a:ext uri="{FF2B5EF4-FFF2-40B4-BE49-F238E27FC236}">
                <a16:creationId xmlns:a16="http://schemas.microsoft.com/office/drawing/2014/main" id="{73FDA647-3993-4D57-84BE-5E65404B0FC6}"/>
              </a:ext>
            </a:extLst>
          </p:cNvPr>
          <p:cNvSpPr>
            <a:spLocks noGrp="1"/>
          </p:cNvSpPr>
          <p:nvPr>
            <p:ph type="body" sz="quarter" idx="13"/>
          </p:nvPr>
        </p:nvSpPr>
        <p:spPr>
          <a:xfrm>
            <a:off x="472863" y="1466335"/>
            <a:ext cx="11053762" cy="355600"/>
          </a:xfrm>
        </p:spPr>
        <p:txBody>
          <a:bodyPr/>
          <a:lstStyle/>
          <a:p>
            <a:r>
              <a:rPr lang="en-GB" dirty="0"/>
              <a:t>Research method:</a:t>
            </a:r>
          </a:p>
        </p:txBody>
      </p:sp>
      <p:sp>
        <p:nvSpPr>
          <p:cNvPr id="4" name="Text Placeholder 3">
            <a:extLst>
              <a:ext uri="{FF2B5EF4-FFF2-40B4-BE49-F238E27FC236}">
                <a16:creationId xmlns:a16="http://schemas.microsoft.com/office/drawing/2014/main" id="{EC5DA8EC-FFAA-4313-B2C4-534C96D2F81F}"/>
              </a:ext>
            </a:extLst>
          </p:cNvPr>
          <p:cNvSpPr>
            <a:spLocks noGrp="1"/>
          </p:cNvSpPr>
          <p:nvPr>
            <p:ph type="body" sz="quarter" idx="11"/>
          </p:nvPr>
        </p:nvSpPr>
        <p:spPr>
          <a:xfrm>
            <a:off x="334964" y="180789"/>
            <a:ext cx="4356090" cy="1285546"/>
          </a:xfrm>
        </p:spPr>
        <p:txBody>
          <a:bodyPr/>
          <a:lstStyle/>
          <a:p>
            <a:r>
              <a:rPr lang="en-GB" dirty="0"/>
              <a:t>Method &amp; sample</a:t>
            </a:r>
          </a:p>
        </p:txBody>
      </p:sp>
      <p:sp>
        <p:nvSpPr>
          <p:cNvPr id="2" name="Slide Number Placeholder 1"/>
          <p:cNvSpPr>
            <a:spLocks noGrp="1"/>
          </p:cNvSpPr>
          <p:nvPr>
            <p:ph type="sldNum" sz="quarter" idx="12"/>
          </p:nvPr>
        </p:nvSpPr>
        <p:spPr/>
        <p:txBody>
          <a:bodyPr/>
          <a:lstStyle/>
          <a:p>
            <a:fld id="{86CB4B4D-7CA3-9044-876B-883B54F8677D}" type="slidenum">
              <a:rPr lang="en-GB" smtClean="0"/>
              <a:pPr/>
              <a:t>4</a:t>
            </a:fld>
            <a:endParaRPr lang="en-GB" dirty="0"/>
          </a:p>
        </p:txBody>
      </p:sp>
      <p:sp>
        <p:nvSpPr>
          <p:cNvPr id="10" name="Text Placeholder 9">
            <a:extLst>
              <a:ext uri="{FF2B5EF4-FFF2-40B4-BE49-F238E27FC236}">
                <a16:creationId xmlns:a16="http://schemas.microsoft.com/office/drawing/2014/main" id="{5637AF4D-0E7B-4A20-AE2E-B0B48F549A7D}"/>
              </a:ext>
            </a:extLst>
          </p:cNvPr>
          <p:cNvSpPr>
            <a:spLocks noGrp="1"/>
          </p:cNvSpPr>
          <p:nvPr>
            <p:ph type="body" sz="quarter" idx="16"/>
          </p:nvPr>
        </p:nvSpPr>
        <p:spPr>
          <a:xfrm>
            <a:off x="560986" y="2805655"/>
            <a:ext cx="5343525" cy="690469"/>
          </a:xfrm>
        </p:spPr>
        <p:txBody>
          <a:bodyPr>
            <a:noAutofit/>
          </a:bodyPr>
          <a:lstStyle/>
          <a:p>
            <a:pPr>
              <a:spcBef>
                <a:spcPts val="0"/>
              </a:spcBef>
            </a:pPr>
            <a:r>
              <a:rPr lang="en-GB" dirty="0"/>
              <a:t>Online survey administered in partnership with panel providers CINT, Dynata and Norstat (ensuring ‘fresh’ sample vs. previous wave of survey). Prior to 2020, data collected by F2F in-home interviews*</a:t>
            </a:r>
          </a:p>
        </p:txBody>
      </p:sp>
      <p:sp>
        <p:nvSpPr>
          <p:cNvPr id="25" name="Text Placeholder 9">
            <a:extLst>
              <a:ext uri="{FF2B5EF4-FFF2-40B4-BE49-F238E27FC236}">
                <a16:creationId xmlns:a16="http://schemas.microsoft.com/office/drawing/2014/main" id="{5637AF4D-0E7B-4A20-AE2E-B0B48F549A7D}"/>
              </a:ext>
            </a:extLst>
          </p:cNvPr>
          <p:cNvSpPr>
            <a:spLocks noGrp="1"/>
          </p:cNvSpPr>
          <p:nvPr>
            <p:ph type="body" sz="quarter" idx="17"/>
          </p:nvPr>
        </p:nvSpPr>
        <p:spPr>
          <a:xfrm>
            <a:off x="560985" y="3585746"/>
            <a:ext cx="5343525" cy="851287"/>
          </a:xfrm>
        </p:spPr>
        <p:txBody>
          <a:bodyPr/>
          <a:lstStyle/>
          <a:p>
            <a:pPr>
              <a:spcBef>
                <a:spcPts val="0"/>
              </a:spcBef>
            </a:pPr>
            <a:r>
              <a:rPr lang="en-GB" dirty="0"/>
              <a:t>Drivers living in Scotland were targeted. Quotas were set on age, gender and socio-economic grouping. Weighting was used to adjust profile for any small differences from quotas and for consistency with previous waves of the tracker.</a:t>
            </a:r>
          </a:p>
        </p:txBody>
      </p:sp>
      <p:sp>
        <p:nvSpPr>
          <p:cNvPr id="13" name="Text Placeholder 12">
            <a:extLst>
              <a:ext uri="{FF2B5EF4-FFF2-40B4-BE49-F238E27FC236}">
                <a16:creationId xmlns:a16="http://schemas.microsoft.com/office/drawing/2014/main" id="{9DC8BFC6-1CE7-4B6E-9BB2-0CFFAEA0D87C}"/>
              </a:ext>
            </a:extLst>
          </p:cNvPr>
          <p:cNvSpPr>
            <a:spLocks noGrp="1"/>
          </p:cNvSpPr>
          <p:nvPr>
            <p:ph type="body" sz="quarter" idx="18"/>
          </p:nvPr>
        </p:nvSpPr>
        <p:spPr>
          <a:xfrm>
            <a:off x="560983" y="4520126"/>
            <a:ext cx="5343525" cy="351987"/>
          </a:xfrm>
        </p:spPr>
        <p:txBody>
          <a:bodyPr>
            <a:noAutofit/>
          </a:bodyPr>
          <a:lstStyle/>
          <a:p>
            <a:r>
              <a:rPr lang="en-GB" dirty="0"/>
              <a:t>Sample size: 507</a:t>
            </a:r>
          </a:p>
        </p:txBody>
      </p:sp>
      <p:sp>
        <p:nvSpPr>
          <p:cNvPr id="29" name="Text Placeholder 28">
            <a:extLst>
              <a:ext uri="{FF2B5EF4-FFF2-40B4-BE49-F238E27FC236}">
                <a16:creationId xmlns:a16="http://schemas.microsoft.com/office/drawing/2014/main" id="{C11D3372-78D6-4572-A626-31F451B736FB}"/>
              </a:ext>
            </a:extLst>
          </p:cNvPr>
          <p:cNvSpPr>
            <a:spLocks noGrp="1"/>
          </p:cNvSpPr>
          <p:nvPr>
            <p:ph type="body" sz="quarter" idx="19"/>
          </p:nvPr>
        </p:nvSpPr>
        <p:spPr>
          <a:xfrm>
            <a:off x="560982" y="4942214"/>
            <a:ext cx="5343525" cy="651399"/>
          </a:xfrm>
        </p:spPr>
        <p:txBody>
          <a:bodyPr>
            <a:noAutofit/>
          </a:bodyPr>
          <a:lstStyle/>
          <a:p>
            <a:pPr>
              <a:spcBef>
                <a:spcPts val="600"/>
              </a:spcBef>
            </a:pPr>
            <a:r>
              <a:rPr lang="en-GB" dirty="0"/>
              <a:t>Margins of error** (</a:t>
            </a:r>
            <a:r>
              <a:rPr lang="en-US" dirty="0"/>
              <a:t>calculated at the 95% confidence level): </a:t>
            </a:r>
            <a:r>
              <a:rPr lang="en-US" sz="1400" dirty="0"/>
              <a:t>between ±0.87% and ±</a:t>
            </a:r>
            <a:r>
              <a:rPr lang="en-US" dirty="0"/>
              <a:t>4.35</a:t>
            </a:r>
            <a:r>
              <a:rPr lang="en-US" sz="1400" dirty="0"/>
              <a:t>%</a:t>
            </a:r>
          </a:p>
        </p:txBody>
      </p:sp>
      <p:sp>
        <p:nvSpPr>
          <p:cNvPr id="31" name="Text Placeholder 30">
            <a:extLst>
              <a:ext uri="{FF2B5EF4-FFF2-40B4-BE49-F238E27FC236}">
                <a16:creationId xmlns:a16="http://schemas.microsoft.com/office/drawing/2014/main" id="{F4DC6035-A78B-4F93-BC23-AACC7265EC7A}"/>
              </a:ext>
            </a:extLst>
          </p:cNvPr>
          <p:cNvSpPr>
            <a:spLocks noGrp="1"/>
          </p:cNvSpPr>
          <p:nvPr>
            <p:ph type="body" sz="quarter" idx="20"/>
          </p:nvPr>
        </p:nvSpPr>
        <p:spPr>
          <a:xfrm>
            <a:off x="560981" y="5663714"/>
            <a:ext cx="5343525" cy="448360"/>
          </a:xfrm>
        </p:spPr>
        <p:txBody>
          <a:bodyPr/>
          <a:lstStyle/>
          <a:p>
            <a:r>
              <a:rPr lang="en-GB" dirty="0"/>
              <a:t>Fieldwork conducted 19</a:t>
            </a:r>
            <a:r>
              <a:rPr lang="en-GB" baseline="30000" dirty="0"/>
              <a:t>th</a:t>
            </a:r>
            <a:r>
              <a:rPr lang="en-GB" dirty="0"/>
              <a:t> September– 10</a:t>
            </a:r>
            <a:r>
              <a:rPr lang="en-GB" baseline="30000" dirty="0"/>
              <a:t>th</a:t>
            </a:r>
            <a:r>
              <a:rPr lang="en-GB" dirty="0"/>
              <a:t> October 2025.</a:t>
            </a:r>
          </a:p>
        </p:txBody>
      </p:sp>
      <p:sp>
        <p:nvSpPr>
          <p:cNvPr id="32" name="Text Placeholder 31">
            <a:extLst>
              <a:ext uri="{FF2B5EF4-FFF2-40B4-BE49-F238E27FC236}">
                <a16:creationId xmlns:a16="http://schemas.microsoft.com/office/drawing/2014/main" id="{C6F78827-CD15-482B-B157-A9287EA6EE03}"/>
              </a:ext>
            </a:extLst>
          </p:cNvPr>
          <p:cNvSpPr>
            <a:spLocks noGrp="1"/>
          </p:cNvSpPr>
          <p:nvPr>
            <p:ph type="body" sz="quarter" idx="21"/>
          </p:nvPr>
        </p:nvSpPr>
        <p:spPr>
          <a:xfrm>
            <a:off x="6119594" y="2790722"/>
            <a:ext cx="5343525" cy="707299"/>
          </a:xfrm>
          <a:solidFill>
            <a:schemeClr val="accent2">
              <a:lumMod val="40000"/>
              <a:lumOff val="60000"/>
              <a:alpha val="25000"/>
            </a:schemeClr>
          </a:solidFill>
        </p:spPr>
        <p:txBody>
          <a:bodyPr>
            <a:noAutofit/>
          </a:bodyPr>
          <a:lstStyle/>
          <a:p>
            <a:r>
              <a:rPr lang="en-GB" dirty="0"/>
              <a:t>Only </a:t>
            </a:r>
            <a:r>
              <a:rPr lang="en-ZW" dirty="0"/>
              <a:t>statistically significant differences are reported (at 95% level)  – indicated with red and green circles.                   Only significant differences between W24 and W25 are highlighted.</a:t>
            </a:r>
          </a:p>
        </p:txBody>
      </p:sp>
      <p:sp>
        <p:nvSpPr>
          <p:cNvPr id="35" name="Text Placeholder 34">
            <a:extLst>
              <a:ext uri="{FF2B5EF4-FFF2-40B4-BE49-F238E27FC236}">
                <a16:creationId xmlns:a16="http://schemas.microsoft.com/office/drawing/2014/main" id="{AAF27644-C26E-4792-A320-C3A8FE40CEBC}"/>
              </a:ext>
            </a:extLst>
          </p:cNvPr>
          <p:cNvSpPr>
            <a:spLocks noGrp="1"/>
          </p:cNvSpPr>
          <p:nvPr>
            <p:ph type="body" sz="quarter" idx="22"/>
          </p:nvPr>
        </p:nvSpPr>
        <p:spPr>
          <a:xfrm>
            <a:off x="6119595" y="3552408"/>
            <a:ext cx="5343525" cy="423749"/>
          </a:xfrm>
        </p:spPr>
        <p:txBody>
          <a:bodyPr/>
          <a:lstStyle/>
          <a:p>
            <a:r>
              <a:rPr lang="en-ZW" dirty="0"/>
              <a:t>Where figures do not add to 100% this is due to multi-coded responses or rounding.</a:t>
            </a:r>
            <a:endParaRPr lang="en-GB" dirty="0"/>
          </a:p>
        </p:txBody>
      </p:sp>
      <p:sp>
        <p:nvSpPr>
          <p:cNvPr id="21" name="Text Placeholder 34">
            <a:extLst>
              <a:ext uri="{FF2B5EF4-FFF2-40B4-BE49-F238E27FC236}">
                <a16:creationId xmlns:a16="http://schemas.microsoft.com/office/drawing/2014/main" id="{AAF27644-C26E-4792-A320-C3A8FE40CEBC}"/>
              </a:ext>
            </a:extLst>
          </p:cNvPr>
          <p:cNvSpPr>
            <a:spLocks noGrp="1"/>
          </p:cNvSpPr>
          <p:nvPr>
            <p:ph type="body" sz="quarter" idx="24"/>
          </p:nvPr>
        </p:nvSpPr>
        <p:spPr>
          <a:xfrm>
            <a:off x="6119592" y="4030544"/>
            <a:ext cx="5343525" cy="821376"/>
          </a:xfrm>
          <a:solidFill>
            <a:schemeClr val="accent2">
              <a:lumMod val="60000"/>
              <a:lumOff val="40000"/>
              <a:alpha val="25000"/>
            </a:schemeClr>
          </a:solidFill>
          <a:ln>
            <a:noFill/>
          </a:ln>
        </p:spPr>
        <p:txBody>
          <a:bodyPr vert="horz" lIns="91440" tIns="126000" rIns="91440" bIns="126000" rtlCol="0" anchor="ctr">
            <a:noAutofit/>
          </a:bodyPr>
          <a:lstStyle/>
          <a:p>
            <a:r>
              <a:rPr lang="en-ZW" dirty="0"/>
              <a:t>Data has been weighted to match the previous waves of the tracker. Interlocking weighting was used for age and gender. Data was also weighted by socio-economic group.</a:t>
            </a:r>
            <a:endParaRPr lang="en-GB" dirty="0"/>
          </a:p>
        </p:txBody>
      </p:sp>
      <p:sp>
        <p:nvSpPr>
          <p:cNvPr id="24" name="Text Placeholder 34">
            <a:extLst>
              <a:ext uri="{FF2B5EF4-FFF2-40B4-BE49-F238E27FC236}">
                <a16:creationId xmlns:a16="http://schemas.microsoft.com/office/drawing/2014/main" id="{AAF27644-C26E-4792-A320-C3A8FE40CEBC}"/>
              </a:ext>
            </a:extLst>
          </p:cNvPr>
          <p:cNvSpPr>
            <a:spLocks noGrp="1"/>
          </p:cNvSpPr>
          <p:nvPr>
            <p:ph type="body" sz="quarter" idx="25"/>
          </p:nvPr>
        </p:nvSpPr>
        <p:spPr>
          <a:xfrm>
            <a:off x="6119592" y="4924046"/>
            <a:ext cx="5343525" cy="553997"/>
          </a:xfrm>
          <a:solidFill>
            <a:schemeClr val="accent2">
              <a:lumMod val="60000"/>
              <a:lumOff val="40000"/>
              <a:alpha val="25000"/>
            </a:schemeClr>
          </a:solidFill>
          <a:ln>
            <a:noFill/>
          </a:ln>
        </p:spPr>
        <p:txBody>
          <a:bodyPr vert="horz" lIns="91440" tIns="126000" rIns="91440" bIns="126000" rtlCol="0" anchor="ctr">
            <a:noAutofit/>
          </a:bodyPr>
          <a:lstStyle/>
          <a:p>
            <a:r>
              <a:rPr lang="en-GB" dirty="0"/>
              <a:t>Bases vary by question depending on routing. All bases shown are unweighted bases.</a:t>
            </a:r>
          </a:p>
        </p:txBody>
      </p:sp>
      <p:sp>
        <p:nvSpPr>
          <p:cNvPr id="14" name="Rectangle 13">
            <a:extLst>
              <a:ext uri="{FF2B5EF4-FFF2-40B4-BE49-F238E27FC236}">
                <a16:creationId xmlns:a16="http://schemas.microsoft.com/office/drawing/2014/main" id="{E3F0ADDA-41B2-4024-A841-F7BA5F005E20}"/>
              </a:ext>
            </a:extLst>
          </p:cNvPr>
          <p:cNvSpPr/>
          <p:nvPr/>
        </p:nvSpPr>
        <p:spPr>
          <a:xfrm>
            <a:off x="472863" y="2221985"/>
            <a:ext cx="11053762" cy="80325"/>
          </a:xfrm>
          <a:custGeom>
            <a:avLst/>
            <a:gdLst>
              <a:gd name="connsiteX0" fmla="*/ 0 w 11053762"/>
              <a:gd name="connsiteY0" fmla="*/ 0 h 216644"/>
              <a:gd name="connsiteX1" fmla="*/ 11053762 w 11053762"/>
              <a:gd name="connsiteY1" fmla="*/ 0 h 216644"/>
              <a:gd name="connsiteX2" fmla="*/ 11053762 w 11053762"/>
              <a:gd name="connsiteY2" fmla="*/ 216644 h 216644"/>
              <a:gd name="connsiteX3" fmla="*/ 0 w 11053762"/>
              <a:gd name="connsiteY3" fmla="*/ 216644 h 216644"/>
              <a:gd name="connsiteX4" fmla="*/ 0 w 11053762"/>
              <a:gd name="connsiteY4" fmla="*/ 0 h 216644"/>
              <a:gd name="connsiteX0" fmla="*/ 0 w 11053762"/>
              <a:gd name="connsiteY0" fmla="*/ 216644 h 308084"/>
              <a:gd name="connsiteX1" fmla="*/ 0 w 11053762"/>
              <a:gd name="connsiteY1" fmla="*/ 0 h 308084"/>
              <a:gd name="connsiteX2" fmla="*/ 11053762 w 11053762"/>
              <a:gd name="connsiteY2" fmla="*/ 0 h 308084"/>
              <a:gd name="connsiteX3" fmla="*/ 11053762 w 11053762"/>
              <a:gd name="connsiteY3" fmla="*/ 216644 h 308084"/>
              <a:gd name="connsiteX4" fmla="*/ 91440 w 11053762"/>
              <a:gd name="connsiteY4" fmla="*/ 308084 h 308084"/>
              <a:gd name="connsiteX0" fmla="*/ 0 w 11053762"/>
              <a:gd name="connsiteY0" fmla="*/ 216644 h 216644"/>
              <a:gd name="connsiteX1" fmla="*/ 0 w 11053762"/>
              <a:gd name="connsiteY1" fmla="*/ 0 h 216644"/>
              <a:gd name="connsiteX2" fmla="*/ 11053762 w 11053762"/>
              <a:gd name="connsiteY2" fmla="*/ 0 h 216644"/>
              <a:gd name="connsiteX3" fmla="*/ 11053762 w 11053762"/>
              <a:gd name="connsiteY3" fmla="*/ 216644 h 216644"/>
            </a:gdLst>
            <a:ahLst/>
            <a:cxnLst>
              <a:cxn ang="0">
                <a:pos x="connsiteX0" y="connsiteY0"/>
              </a:cxn>
              <a:cxn ang="0">
                <a:pos x="connsiteX1" y="connsiteY1"/>
              </a:cxn>
              <a:cxn ang="0">
                <a:pos x="connsiteX2" y="connsiteY2"/>
              </a:cxn>
              <a:cxn ang="0">
                <a:pos x="connsiteX3" y="connsiteY3"/>
              </a:cxn>
            </a:cxnLst>
            <a:rect l="l" t="t" r="r" b="b"/>
            <a:pathLst>
              <a:path w="11053762" h="216644">
                <a:moveTo>
                  <a:pt x="0" y="216644"/>
                </a:moveTo>
                <a:lnTo>
                  <a:pt x="0" y="0"/>
                </a:lnTo>
                <a:lnTo>
                  <a:pt x="11053762" y="0"/>
                </a:lnTo>
                <a:lnTo>
                  <a:pt x="11053762" y="216644"/>
                </a:lnTo>
              </a:path>
            </a:pathLst>
          </a:custGeom>
          <a:no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6" name="Rectangle 25"/>
          <p:cNvSpPr/>
          <p:nvPr/>
        </p:nvSpPr>
        <p:spPr>
          <a:xfrm>
            <a:off x="472863" y="6212588"/>
            <a:ext cx="10097231" cy="553998"/>
          </a:xfrm>
          <a:prstGeom prst="rect">
            <a:avLst/>
          </a:prstGeom>
        </p:spPr>
        <p:txBody>
          <a:bodyPr wrap="square">
            <a:spAutoFit/>
          </a:bodyPr>
          <a:lstStyle/>
          <a:p>
            <a:r>
              <a:rPr lang="en-US" sz="1000" dirty="0"/>
              <a:t>* Potential considerations for data due to method change in August 2020 are outlined in Appendix IV.</a:t>
            </a:r>
          </a:p>
          <a:p>
            <a:r>
              <a:rPr lang="en-US" sz="1000" dirty="0"/>
              <a:t>** Respondents to online panel surveys are self-selecting rather than being randomly selected using probability sampling. This means that we cannot provide statistically precise margins of error or significance testing as the sampling type is non-probability. Statistical testing and margins of error should therefore be treated as indicative, based on an equivalent probability sample. </a:t>
            </a:r>
            <a:endParaRPr lang="en-GB" sz="1000" dirty="0"/>
          </a:p>
        </p:txBody>
      </p:sp>
      <p:sp>
        <p:nvSpPr>
          <p:cNvPr id="37" name="Oval 36">
            <a:extLst>
              <a:ext uri="{FF2B5EF4-FFF2-40B4-BE49-F238E27FC236}">
                <a16:creationId xmlns:a16="http://schemas.microsoft.com/office/drawing/2014/main" id="{6950AA72-A81E-4611-9203-E9B1BF30DA25}"/>
              </a:ext>
            </a:extLst>
          </p:cNvPr>
          <p:cNvSpPr/>
          <p:nvPr/>
        </p:nvSpPr>
        <p:spPr>
          <a:xfrm>
            <a:off x="8892964" y="3040987"/>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38" name="Oval 37">
            <a:extLst>
              <a:ext uri="{FF2B5EF4-FFF2-40B4-BE49-F238E27FC236}">
                <a16:creationId xmlns:a16="http://schemas.microsoft.com/office/drawing/2014/main" id="{7839C73A-9C99-4869-B1A2-1638209DE6AB}"/>
              </a:ext>
            </a:extLst>
          </p:cNvPr>
          <p:cNvSpPr/>
          <p:nvPr/>
        </p:nvSpPr>
        <p:spPr>
          <a:xfrm>
            <a:off x="9211056" y="3041128"/>
            <a:ext cx="274320" cy="182879"/>
          </a:xfrm>
          <a:prstGeom prst="ellipse">
            <a:avLst/>
          </a:prstGeom>
          <a:noFill/>
          <a:ln w="19050" cap="flat">
            <a:solidFill>
              <a:srgbClr val="C0000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8" name="Text Placeholder 39">
            <a:extLst>
              <a:ext uri="{FF2B5EF4-FFF2-40B4-BE49-F238E27FC236}">
                <a16:creationId xmlns:a16="http://schemas.microsoft.com/office/drawing/2014/main" id="{D570628F-F390-7FE5-0B05-5A0F6F8B5F0B}"/>
              </a:ext>
            </a:extLst>
          </p:cNvPr>
          <p:cNvSpPr txBox="1">
            <a:spLocks/>
          </p:cNvSpPr>
          <p:nvPr/>
        </p:nvSpPr>
        <p:spPr>
          <a:xfrm>
            <a:off x="6119592" y="2383166"/>
            <a:ext cx="5343525" cy="355600"/>
          </a:xfrm>
          <a:prstGeom prst="rect">
            <a:avLst/>
          </a:prstGeom>
          <a:solidFill>
            <a:schemeClr val="accent2"/>
          </a:solidFill>
        </p:spPr>
        <p:txBody>
          <a:bodyPr vert="horz" lIns="91440" tIns="45720" rIns="91440" bIns="45720" rtlCol="0" anchor="ctr" anchorCtr="0">
            <a:normAutofit/>
          </a:bodyPr>
          <a:lstStyle>
            <a:lvl1pPr marL="0" indent="0" algn="ctr" defTabSz="914400" rtl="0" eaLnBrk="1" latinLnBrk="0" hangingPunct="1">
              <a:lnSpc>
                <a:spcPct val="90000"/>
              </a:lnSpc>
              <a:spcBef>
                <a:spcPts val="1000"/>
              </a:spcBef>
              <a:buFont typeface="Arial" panose="020B0604020202020204" pitchFamily="34" charset="0"/>
              <a:buNone/>
              <a:defRPr sz="18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800" kern="1200">
                <a:solidFill>
                  <a:schemeClr val="bg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Analysis and reporting</a:t>
            </a:r>
          </a:p>
        </p:txBody>
      </p:sp>
    </p:spTree>
    <p:extLst>
      <p:ext uri="{BB962C8B-B14F-4D97-AF65-F5344CB8AC3E}">
        <p14:creationId xmlns:p14="http://schemas.microsoft.com/office/powerpoint/2010/main" val="23257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40</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339416"/>
            <a:ext cx="6894748" cy="400110"/>
          </a:xfrm>
          <a:prstGeom prst="rect">
            <a:avLst/>
          </a:prstGeom>
        </p:spPr>
        <p:txBody>
          <a:bodyPr wrap="square" anchor="ctr">
            <a:spAutoFit/>
          </a:bodyPr>
          <a:lstStyle/>
          <a:p>
            <a:r>
              <a:rPr lang="en-US" sz="1000" dirty="0"/>
              <a:t>Q8. Before today, had you heard of something called the hierarchy of road users? </a:t>
            </a:r>
          </a:p>
          <a:p>
            <a:r>
              <a:rPr lang="en-US" sz="1000" dirty="0"/>
              <a:t>Q9. Please drag and drop the following types of road user into the order that you think represents the ‘hierarchy of road users’. </a:t>
            </a:r>
            <a:endParaRPr lang="en-GB" sz="1000" dirty="0"/>
          </a:p>
        </p:txBody>
      </p:sp>
      <p:sp>
        <p:nvSpPr>
          <p:cNvPr id="12" name="Text Placeholder 4"/>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200" dirty="0"/>
              <a:t>Two in five had heard of the hierarchy of road users. Over three quarters correctly said all motor vehicles less vulnerable than other road users, an increase on Feb ‘25.</a:t>
            </a:r>
          </a:p>
        </p:txBody>
      </p:sp>
      <p:graphicFrame>
        <p:nvGraphicFramePr>
          <p:cNvPr id="9" name="Chart 8">
            <a:extLst>
              <a:ext uri="{FF2B5EF4-FFF2-40B4-BE49-F238E27FC236}">
                <a16:creationId xmlns:a16="http://schemas.microsoft.com/office/drawing/2014/main" id="{2274362B-C26C-4FE7-BF4A-ABBC525F941D}"/>
              </a:ext>
            </a:extLst>
          </p:cNvPr>
          <p:cNvGraphicFramePr/>
          <p:nvPr>
            <p:extLst>
              <p:ext uri="{D42A27DB-BD31-4B8C-83A1-F6EECF244321}">
                <p14:modId xmlns:p14="http://schemas.microsoft.com/office/powerpoint/2010/main" val="136786363"/>
              </p:ext>
            </p:extLst>
          </p:nvPr>
        </p:nvGraphicFramePr>
        <p:xfrm>
          <a:off x="462223" y="1626747"/>
          <a:ext cx="4214877" cy="413985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 name="Chart Placeholder 13">
            <a:extLst>
              <a:ext uri="{FF2B5EF4-FFF2-40B4-BE49-F238E27FC236}">
                <a16:creationId xmlns:a16="http://schemas.microsoft.com/office/drawing/2014/main" id="{5FBD9764-7CB0-A2C8-2E95-2462C54CCBCE}"/>
              </a:ext>
            </a:extLst>
          </p:cNvPr>
          <p:cNvGraphicFramePr>
            <a:graphicFrameLocks/>
          </p:cNvGraphicFramePr>
          <p:nvPr>
            <p:extLst>
              <p:ext uri="{D42A27DB-BD31-4B8C-83A1-F6EECF244321}">
                <p14:modId xmlns:p14="http://schemas.microsoft.com/office/powerpoint/2010/main" val="2982728048"/>
              </p:ext>
            </p:extLst>
          </p:nvPr>
        </p:nvGraphicFramePr>
        <p:xfrm>
          <a:off x="5365932" y="2051712"/>
          <a:ext cx="5987868" cy="4178382"/>
        </p:xfrm>
        <a:graphic>
          <a:graphicData uri="http://schemas.openxmlformats.org/drawingml/2006/chart">
            <c:chart xmlns:c="http://schemas.openxmlformats.org/drawingml/2006/chart" xmlns:r="http://schemas.openxmlformats.org/officeDocument/2006/relationships" r:id="rId4"/>
          </a:graphicData>
        </a:graphic>
      </p:graphicFrame>
      <p:sp>
        <p:nvSpPr>
          <p:cNvPr id="4" name="Arrow: Down 3">
            <a:extLst>
              <a:ext uri="{FF2B5EF4-FFF2-40B4-BE49-F238E27FC236}">
                <a16:creationId xmlns:a16="http://schemas.microsoft.com/office/drawing/2014/main" id="{C704F20D-C2A2-CD5E-0393-90B401EEF91D}"/>
              </a:ext>
            </a:extLst>
          </p:cNvPr>
          <p:cNvSpPr/>
          <p:nvPr/>
        </p:nvSpPr>
        <p:spPr>
          <a:xfrm>
            <a:off x="5755472" y="3192528"/>
            <a:ext cx="234306" cy="2205680"/>
          </a:xfrm>
          <a:prstGeom prst="down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5" name="Text Placeholder 14">
            <a:extLst>
              <a:ext uri="{FF2B5EF4-FFF2-40B4-BE49-F238E27FC236}">
                <a16:creationId xmlns:a16="http://schemas.microsoft.com/office/drawing/2014/main" id="{B0783055-1A94-92E2-3CB8-3685E9887A35}"/>
              </a:ext>
            </a:extLst>
          </p:cNvPr>
          <p:cNvSpPr txBox="1">
            <a:spLocks/>
          </p:cNvSpPr>
          <p:nvPr/>
        </p:nvSpPr>
        <p:spPr>
          <a:xfrm>
            <a:off x="5162517" y="2746886"/>
            <a:ext cx="1439990" cy="33971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dirty="0"/>
              <a:t>More vulnerable</a:t>
            </a:r>
            <a:endParaRPr lang="en-GB" sz="1400" b="0" dirty="0"/>
          </a:p>
        </p:txBody>
      </p:sp>
      <p:sp>
        <p:nvSpPr>
          <p:cNvPr id="6" name="Text Placeholder 14">
            <a:extLst>
              <a:ext uri="{FF2B5EF4-FFF2-40B4-BE49-F238E27FC236}">
                <a16:creationId xmlns:a16="http://schemas.microsoft.com/office/drawing/2014/main" id="{A83D3419-ECC3-49FC-05F0-B28D5A8D2761}"/>
              </a:ext>
            </a:extLst>
          </p:cNvPr>
          <p:cNvSpPr txBox="1">
            <a:spLocks/>
          </p:cNvSpPr>
          <p:nvPr/>
        </p:nvSpPr>
        <p:spPr>
          <a:xfrm>
            <a:off x="5266638" y="5470254"/>
            <a:ext cx="1352601" cy="339717"/>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400" b="0" dirty="0"/>
              <a:t>Less vulnerable</a:t>
            </a:r>
            <a:endParaRPr lang="en-GB" sz="1400" b="0" dirty="0"/>
          </a:p>
        </p:txBody>
      </p:sp>
      <p:sp>
        <p:nvSpPr>
          <p:cNvPr id="11" name="Text Placeholder 14">
            <a:extLst>
              <a:ext uri="{FF2B5EF4-FFF2-40B4-BE49-F238E27FC236}">
                <a16:creationId xmlns:a16="http://schemas.microsoft.com/office/drawing/2014/main" id="{E73135B5-78E5-67BE-6840-D6653A102445}"/>
              </a:ext>
            </a:extLst>
          </p:cNvPr>
          <p:cNvSpPr txBox="1">
            <a:spLocks/>
          </p:cNvSpPr>
          <p:nvPr/>
        </p:nvSpPr>
        <p:spPr>
          <a:xfrm>
            <a:off x="5162517" y="1737705"/>
            <a:ext cx="6544752" cy="63144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0" dirty="0"/>
              <a:t>Proportion of drivers that placed each category in the correct position in the hierarchy</a:t>
            </a:r>
            <a:endParaRPr lang="en-GB" sz="1800" b="0" dirty="0"/>
          </a:p>
        </p:txBody>
      </p:sp>
      <p:sp>
        <p:nvSpPr>
          <p:cNvPr id="14" name="TextBox 13">
            <a:extLst>
              <a:ext uri="{FF2B5EF4-FFF2-40B4-BE49-F238E27FC236}">
                <a16:creationId xmlns:a16="http://schemas.microsoft.com/office/drawing/2014/main" id="{E329DAE7-0CEF-9528-FBFF-F393C5A40250}"/>
              </a:ext>
            </a:extLst>
          </p:cNvPr>
          <p:cNvSpPr txBox="1"/>
          <p:nvPr/>
        </p:nvSpPr>
        <p:spPr>
          <a:xfrm>
            <a:off x="10200744" y="2646056"/>
            <a:ext cx="1815166" cy="954107"/>
          </a:xfrm>
          <a:prstGeom prst="rect">
            <a:avLst/>
          </a:prstGeom>
          <a:noFill/>
          <a:ln>
            <a:solidFill>
              <a:schemeClr val="accent1"/>
            </a:solidFill>
          </a:ln>
        </p:spPr>
        <p:txBody>
          <a:bodyPr wrap="square" rtlCol="0">
            <a:spAutoFit/>
          </a:bodyPr>
          <a:lstStyle/>
          <a:p>
            <a:pPr algn="ctr"/>
            <a:r>
              <a:rPr lang="en-GB" sz="1400" dirty="0"/>
              <a:t>Correct order overall: Aug ’24 - </a:t>
            </a:r>
            <a:r>
              <a:rPr lang="en-GB" sz="1400" b="1" dirty="0"/>
              <a:t>25%</a:t>
            </a:r>
            <a:r>
              <a:rPr lang="en-GB" sz="1400" dirty="0"/>
              <a:t>  </a:t>
            </a:r>
          </a:p>
          <a:p>
            <a:pPr algn="ctr"/>
            <a:r>
              <a:rPr lang="en-GB" sz="1400" dirty="0"/>
              <a:t>Feb ‘25 - </a:t>
            </a:r>
            <a:r>
              <a:rPr lang="en-GB" sz="1400" b="1" dirty="0"/>
              <a:t>23%</a:t>
            </a:r>
          </a:p>
          <a:p>
            <a:pPr algn="ctr"/>
            <a:r>
              <a:rPr lang="en-GB" sz="1400" dirty="0"/>
              <a:t>Sep ‘25 - </a:t>
            </a:r>
            <a:r>
              <a:rPr lang="en-GB" sz="1400" b="1" dirty="0"/>
              <a:t>27%</a:t>
            </a:r>
          </a:p>
        </p:txBody>
      </p:sp>
      <p:sp>
        <p:nvSpPr>
          <p:cNvPr id="15" name="TextBox 14">
            <a:extLst>
              <a:ext uri="{FF2B5EF4-FFF2-40B4-BE49-F238E27FC236}">
                <a16:creationId xmlns:a16="http://schemas.microsoft.com/office/drawing/2014/main" id="{6C9C9E61-A3AA-8AD0-A02B-104D81D6730B}"/>
              </a:ext>
            </a:extLst>
          </p:cNvPr>
          <p:cNvSpPr txBox="1"/>
          <p:nvPr/>
        </p:nvSpPr>
        <p:spPr>
          <a:xfrm>
            <a:off x="10204418" y="3752928"/>
            <a:ext cx="1811492" cy="1600438"/>
          </a:xfrm>
          <a:prstGeom prst="rect">
            <a:avLst/>
          </a:prstGeom>
          <a:noFill/>
          <a:ln>
            <a:solidFill>
              <a:schemeClr val="accent1"/>
            </a:solidFill>
          </a:ln>
        </p:spPr>
        <p:txBody>
          <a:bodyPr wrap="square" rtlCol="0">
            <a:spAutoFit/>
          </a:bodyPr>
          <a:lstStyle/>
          <a:p>
            <a:pPr algn="ctr"/>
            <a:r>
              <a:rPr lang="en-GB" sz="1400" dirty="0"/>
              <a:t>Correctly said </a:t>
            </a:r>
            <a:r>
              <a:rPr lang="en-GB" sz="1400" b="1" dirty="0"/>
              <a:t>all</a:t>
            </a:r>
            <a:r>
              <a:rPr lang="en-GB" sz="1400" dirty="0"/>
              <a:t> motor vehicles less vulnerable than other road users: </a:t>
            </a:r>
          </a:p>
          <a:p>
            <a:pPr algn="ctr"/>
            <a:r>
              <a:rPr lang="en-GB" sz="1400" dirty="0"/>
              <a:t>Aug ‘24 - </a:t>
            </a:r>
            <a:r>
              <a:rPr lang="en-GB" sz="1400" b="1" dirty="0"/>
              <a:t>72%</a:t>
            </a:r>
          </a:p>
          <a:p>
            <a:pPr algn="ctr"/>
            <a:r>
              <a:rPr lang="en-GB" sz="1400" dirty="0"/>
              <a:t>Feb ‘25 - </a:t>
            </a:r>
            <a:r>
              <a:rPr lang="en-GB" sz="1400" b="1" dirty="0"/>
              <a:t>70%</a:t>
            </a:r>
          </a:p>
          <a:p>
            <a:pPr algn="ctr"/>
            <a:r>
              <a:rPr lang="en-GB" sz="1400" dirty="0"/>
              <a:t>Sep ‘25 - </a:t>
            </a:r>
            <a:r>
              <a:rPr lang="en-GB" sz="1400" b="1" dirty="0"/>
              <a:t>77% </a:t>
            </a:r>
            <a:endParaRPr lang="en-GB" sz="1400" dirty="0"/>
          </a:p>
        </p:txBody>
      </p:sp>
      <p:cxnSp>
        <p:nvCxnSpPr>
          <p:cNvPr id="16" name="Straight Connector 15">
            <a:extLst>
              <a:ext uri="{FF2B5EF4-FFF2-40B4-BE49-F238E27FC236}">
                <a16:creationId xmlns:a16="http://schemas.microsoft.com/office/drawing/2014/main" id="{638A07A5-D8C0-0C5F-3412-83038F0087DE}"/>
              </a:ext>
            </a:extLst>
          </p:cNvPr>
          <p:cNvCxnSpPr>
            <a:cxnSpLocks/>
          </p:cNvCxnSpPr>
          <p:nvPr/>
        </p:nvCxnSpPr>
        <p:spPr>
          <a:xfrm flipV="1">
            <a:off x="4827538" y="1626747"/>
            <a:ext cx="0" cy="428659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sp>
        <p:nvSpPr>
          <p:cNvPr id="10" name="Text Placeholder 7">
            <a:extLst>
              <a:ext uri="{FF2B5EF4-FFF2-40B4-BE49-F238E27FC236}">
                <a16:creationId xmlns:a16="http://schemas.microsoft.com/office/drawing/2014/main" id="{A9A0ABED-930C-49B9-2668-9812BF103B5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13" name="Oval 12">
            <a:extLst>
              <a:ext uri="{FF2B5EF4-FFF2-40B4-BE49-F238E27FC236}">
                <a16:creationId xmlns:a16="http://schemas.microsoft.com/office/drawing/2014/main" id="{32AAF28C-76E5-3356-71E9-CCB1C63CDDB3}"/>
              </a:ext>
            </a:extLst>
          </p:cNvPr>
          <p:cNvSpPr/>
          <p:nvPr/>
        </p:nvSpPr>
        <p:spPr>
          <a:xfrm>
            <a:off x="11234145" y="5073439"/>
            <a:ext cx="400196" cy="233997"/>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21473509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9084964" cy="1525603"/>
          </a:xfrm>
        </p:spPr>
        <p:txBody>
          <a:bodyPr/>
          <a:lstStyle/>
          <a:p>
            <a:r>
              <a:rPr lang="en-US" dirty="0"/>
              <a:t>Fatigue / distractions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41</a:t>
            </a:fld>
            <a:endParaRPr lang="en-GB" dirty="0"/>
          </a:p>
        </p:txBody>
      </p:sp>
    </p:spTree>
    <p:extLst>
      <p:ext uri="{BB962C8B-B14F-4D97-AF65-F5344CB8AC3E}">
        <p14:creationId xmlns:p14="http://schemas.microsoft.com/office/powerpoint/2010/main" val="12536407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9784CBA3-D598-4B1F-BAA3-EE14B5154290}" type="slidenum">
              <a:rPr lang="en-AU" smtClean="0"/>
              <a:pPr/>
              <a:t>42</a:t>
            </a:fld>
            <a:endParaRPr lang="en-AU" dirty="0"/>
          </a:p>
        </p:txBody>
      </p:sp>
      <p:graphicFrame>
        <p:nvGraphicFramePr>
          <p:cNvPr id="16" name="Content Placeholder 7">
            <a:extLst>
              <a:ext uri="{FF2B5EF4-FFF2-40B4-BE49-F238E27FC236}">
                <a16:creationId xmlns:a16="http://schemas.microsoft.com/office/drawing/2014/main" id="{5C3A49BD-F06F-4594-BBAB-2839A48CDA22}"/>
              </a:ext>
            </a:extLst>
          </p:cNvPr>
          <p:cNvGraphicFramePr>
            <a:graphicFrameLocks noGrp="1"/>
          </p:cNvGraphicFramePr>
          <p:nvPr>
            <p:ph sz="quarter" idx="18"/>
            <p:extLst>
              <p:ext uri="{D42A27DB-BD31-4B8C-83A1-F6EECF244321}">
                <p14:modId xmlns:p14="http://schemas.microsoft.com/office/powerpoint/2010/main" val="946499002"/>
              </p:ext>
            </p:extLst>
          </p:nvPr>
        </p:nvGraphicFramePr>
        <p:xfrm>
          <a:off x="1612171" y="1913353"/>
          <a:ext cx="8102276" cy="4140200"/>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 Placeholder 4"/>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400" dirty="0"/>
              <a:t>Just over one in seven drivers reported that they have driven when feeling sleepy or tired in the last year. This figure is broadly consistent with findings in recent waves of the study.</a:t>
            </a:r>
          </a:p>
        </p:txBody>
      </p:sp>
      <p:sp>
        <p:nvSpPr>
          <p:cNvPr id="19" name="Rectangle 18">
            <a:extLst>
              <a:ext uri="{FF2B5EF4-FFF2-40B4-BE49-F238E27FC236}">
                <a16:creationId xmlns:a16="http://schemas.microsoft.com/office/drawing/2014/main" id="{DC2B4B4A-D253-483D-ABCD-1997BE71BEC1}"/>
              </a:ext>
            </a:extLst>
          </p:cNvPr>
          <p:cNvSpPr/>
          <p:nvPr/>
        </p:nvSpPr>
        <p:spPr>
          <a:xfrm>
            <a:off x="0" y="6491759"/>
            <a:ext cx="8651382" cy="230832"/>
          </a:xfrm>
          <a:prstGeom prst="rect">
            <a:avLst/>
          </a:prstGeom>
        </p:spPr>
        <p:txBody>
          <a:bodyPr vert="horz" lIns="91440" tIns="45720" rIns="91440" bIns="45720" rtlCol="0">
            <a:spAutoFit/>
          </a:bodyPr>
          <a:lstStyle/>
          <a:p>
            <a:pPr marL="266700" lvl="1">
              <a:lnSpc>
                <a:spcPct val="90000"/>
              </a:lnSpc>
              <a:spcBef>
                <a:spcPts val="500"/>
              </a:spcBef>
            </a:pPr>
            <a:r>
              <a:rPr lang="en-US" sz="1000" dirty="0"/>
              <a:t>Q5. Which of the following have you done at all in the last 12 months, even if only on one occasion or for a short distance?</a:t>
            </a:r>
          </a:p>
        </p:txBody>
      </p:sp>
      <p:sp>
        <p:nvSpPr>
          <p:cNvPr id="3" name="Text Placeholder 7">
            <a:extLst>
              <a:ext uri="{FF2B5EF4-FFF2-40B4-BE49-F238E27FC236}">
                <a16:creationId xmlns:a16="http://schemas.microsoft.com/office/drawing/2014/main" id="{46A51261-0B6E-49A8-B347-C2059D3DC390}"/>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Tree>
    <p:extLst>
      <p:ext uri="{BB962C8B-B14F-4D97-AF65-F5344CB8AC3E}">
        <p14:creationId xmlns:p14="http://schemas.microsoft.com/office/powerpoint/2010/main" val="325472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F3B34C-AF41-AACE-DE12-7A75DD819C59}"/>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A4E8EC8-FB09-2422-34DA-971258965F71}"/>
              </a:ext>
            </a:extLst>
          </p:cNvPr>
          <p:cNvSpPr>
            <a:spLocks noGrp="1"/>
          </p:cNvSpPr>
          <p:nvPr>
            <p:ph type="sldNum" sz="quarter" idx="12"/>
          </p:nvPr>
        </p:nvSpPr>
        <p:spPr/>
        <p:txBody>
          <a:bodyPr/>
          <a:lstStyle/>
          <a:p>
            <a:fld id="{9784CBA3-D598-4B1F-BAA3-EE14B5154290}" type="slidenum">
              <a:rPr lang="en-AU" smtClean="0"/>
              <a:pPr/>
              <a:t>43</a:t>
            </a:fld>
            <a:endParaRPr lang="en-AU" dirty="0"/>
          </a:p>
        </p:txBody>
      </p:sp>
      <p:sp>
        <p:nvSpPr>
          <p:cNvPr id="10" name="Text Placeholder 4">
            <a:extLst>
              <a:ext uri="{FF2B5EF4-FFF2-40B4-BE49-F238E27FC236}">
                <a16:creationId xmlns:a16="http://schemas.microsoft.com/office/drawing/2014/main" id="{3F201DF4-EADB-3EB9-D85F-0ADC8D1E4581}"/>
              </a:ext>
            </a:extLst>
          </p:cNvPr>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400" dirty="0"/>
              <a:t>Most drivers always or nearly always plan breaks during long journeys and agree that it’s possible to avoid driving tired if you plan ahead. More reported always planning breaks in Sep ’25 than in Feb ‘25, consistent with waves prior to Feb ‘25.</a:t>
            </a:r>
          </a:p>
        </p:txBody>
      </p:sp>
      <p:sp>
        <p:nvSpPr>
          <p:cNvPr id="18" name="Content Placeholder 6">
            <a:extLst>
              <a:ext uri="{FF2B5EF4-FFF2-40B4-BE49-F238E27FC236}">
                <a16:creationId xmlns:a16="http://schemas.microsoft.com/office/drawing/2014/main" id="{0A96B7DD-6ABC-A6A1-C2EE-AD00C2E19FD9}"/>
              </a:ext>
            </a:extLst>
          </p:cNvPr>
          <p:cNvSpPr txBox="1">
            <a:spLocks/>
          </p:cNvSpPr>
          <p:nvPr/>
        </p:nvSpPr>
        <p:spPr>
          <a:xfrm>
            <a:off x="381000" y="192472"/>
            <a:ext cx="11425767" cy="520736"/>
          </a:xfrm>
          <a:prstGeom prst="rect">
            <a:avLst/>
          </a:prstGeom>
        </p:spPr>
        <p:txBody>
          <a:bodyPr>
            <a:noAutofit/>
          </a:bodyPr>
          <a:lstStyle>
            <a:lvl1pPr marL="0" indent="0" algn="l" defTabSz="914400" rtl="0" eaLnBrk="1" latinLnBrk="0" hangingPunct="1">
              <a:spcBef>
                <a:spcPct val="20000"/>
              </a:spcBef>
              <a:buFont typeface="Arial" pitchFamily="34" charset="0"/>
              <a:buNone/>
              <a:defRPr sz="145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45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45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45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45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b="1" dirty="0"/>
          </a:p>
        </p:txBody>
      </p:sp>
      <p:sp>
        <p:nvSpPr>
          <p:cNvPr id="8" name="Rectangle 7">
            <a:extLst>
              <a:ext uri="{FF2B5EF4-FFF2-40B4-BE49-F238E27FC236}">
                <a16:creationId xmlns:a16="http://schemas.microsoft.com/office/drawing/2014/main" id="{B9400066-AD04-B35D-47BC-16E0C4564E9F}"/>
              </a:ext>
            </a:extLst>
          </p:cNvPr>
          <p:cNvSpPr/>
          <p:nvPr/>
        </p:nvSpPr>
        <p:spPr>
          <a:xfrm>
            <a:off x="343027" y="6290621"/>
            <a:ext cx="8651382" cy="246221"/>
          </a:xfrm>
          <a:prstGeom prst="rect">
            <a:avLst/>
          </a:prstGeom>
        </p:spPr>
        <p:txBody>
          <a:bodyPr wrap="square" anchor="ctr">
            <a:spAutoFit/>
          </a:bodyPr>
          <a:lstStyle/>
          <a:p>
            <a:r>
              <a:rPr lang="en-US" sz="1000" dirty="0"/>
              <a:t>Q6. How frequently do you….?</a:t>
            </a:r>
            <a:endParaRPr lang="en-GB" sz="1000" dirty="0"/>
          </a:p>
        </p:txBody>
      </p:sp>
      <p:graphicFrame>
        <p:nvGraphicFramePr>
          <p:cNvPr id="12" name="Content Placeholder 8">
            <a:extLst>
              <a:ext uri="{FF2B5EF4-FFF2-40B4-BE49-F238E27FC236}">
                <a16:creationId xmlns:a16="http://schemas.microsoft.com/office/drawing/2014/main" id="{5AA6F533-5847-E4F2-9A6D-E36AFD17AD87}"/>
              </a:ext>
            </a:extLst>
          </p:cNvPr>
          <p:cNvGraphicFramePr>
            <a:graphicFrameLocks/>
          </p:cNvGraphicFramePr>
          <p:nvPr>
            <p:extLst>
              <p:ext uri="{D42A27DB-BD31-4B8C-83A1-F6EECF244321}">
                <p14:modId xmlns:p14="http://schemas.microsoft.com/office/powerpoint/2010/main" val="1609000893"/>
              </p:ext>
            </p:extLst>
          </p:nvPr>
        </p:nvGraphicFramePr>
        <p:xfrm>
          <a:off x="249533" y="1682438"/>
          <a:ext cx="5648849" cy="42312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57">
            <a:extLst>
              <a:ext uri="{FF2B5EF4-FFF2-40B4-BE49-F238E27FC236}">
                <a16:creationId xmlns:a16="http://schemas.microsoft.com/office/drawing/2014/main" id="{28CA19F7-55AB-ABF0-9097-591D405083CA}"/>
              </a:ext>
            </a:extLst>
          </p:cNvPr>
          <p:cNvGraphicFramePr>
            <a:graphicFrameLocks noGrp="1"/>
          </p:cNvGraphicFramePr>
          <p:nvPr>
            <p:extLst>
              <p:ext uri="{D42A27DB-BD31-4B8C-83A1-F6EECF244321}">
                <p14:modId xmlns:p14="http://schemas.microsoft.com/office/powerpoint/2010/main" val="583080214"/>
              </p:ext>
            </p:extLst>
          </p:nvPr>
        </p:nvGraphicFramePr>
        <p:xfrm>
          <a:off x="597159" y="2374508"/>
          <a:ext cx="5190693" cy="485252"/>
        </p:xfrm>
        <a:graphic>
          <a:graphicData uri="http://schemas.openxmlformats.org/drawingml/2006/table">
            <a:tbl>
              <a:tblPr>
                <a:tableStyleId>{69012ECD-51FC-41F1-AA8D-1B2483CD663E}</a:tableStyleId>
              </a:tblPr>
              <a:tblGrid>
                <a:gridCol w="1279883">
                  <a:extLst>
                    <a:ext uri="{9D8B030D-6E8A-4147-A177-3AD203B41FA5}">
                      <a16:colId xmlns:a16="http://schemas.microsoft.com/office/drawing/2014/main" val="20000"/>
                    </a:ext>
                  </a:extLst>
                </a:gridCol>
                <a:gridCol w="605021">
                  <a:extLst>
                    <a:ext uri="{9D8B030D-6E8A-4147-A177-3AD203B41FA5}">
                      <a16:colId xmlns:a16="http://schemas.microsoft.com/office/drawing/2014/main" val="20001"/>
                    </a:ext>
                  </a:extLst>
                </a:gridCol>
                <a:gridCol w="573835">
                  <a:extLst>
                    <a:ext uri="{9D8B030D-6E8A-4147-A177-3AD203B41FA5}">
                      <a16:colId xmlns:a16="http://schemas.microsoft.com/office/drawing/2014/main" val="20002"/>
                    </a:ext>
                  </a:extLst>
                </a:gridCol>
                <a:gridCol w="498987">
                  <a:extLst>
                    <a:ext uri="{9D8B030D-6E8A-4147-A177-3AD203B41FA5}">
                      <a16:colId xmlns:a16="http://schemas.microsoft.com/office/drawing/2014/main" val="671329352"/>
                    </a:ext>
                  </a:extLst>
                </a:gridCol>
                <a:gridCol w="592546">
                  <a:extLst>
                    <a:ext uri="{9D8B030D-6E8A-4147-A177-3AD203B41FA5}">
                      <a16:colId xmlns:a16="http://schemas.microsoft.com/office/drawing/2014/main" val="2307521667"/>
                    </a:ext>
                  </a:extLst>
                </a:gridCol>
                <a:gridCol w="605021">
                  <a:extLst>
                    <a:ext uri="{9D8B030D-6E8A-4147-A177-3AD203B41FA5}">
                      <a16:colId xmlns:a16="http://schemas.microsoft.com/office/drawing/2014/main" val="1834816640"/>
                    </a:ext>
                  </a:extLst>
                </a:gridCol>
                <a:gridCol w="517700">
                  <a:extLst>
                    <a:ext uri="{9D8B030D-6E8A-4147-A177-3AD203B41FA5}">
                      <a16:colId xmlns:a16="http://schemas.microsoft.com/office/drawing/2014/main" val="330694826"/>
                    </a:ext>
                  </a:extLst>
                </a:gridCol>
                <a:gridCol w="517700">
                  <a:extLst>
                    <a:ext uri="{9D8B030D-6E8A-4147-A177-3AD203B41FA5}">
                      <a16:colId xmlns:a16="http://schemas.microsoft.com/office/drawing/2014/main" val="1873030615"/>
                    </a:ext>
                  </a:extLst>
                </a:gridCol>
              </a:tblGrid>
              <a:tr h="485252">
                <a:tc>
                  <a:txBody>
                    <a:bodyPr/>
                    <a:lstStyle/>
                    <a:p>
                      <a:pPr algn="r"/>
                      <a:r>
                        <a:rPr lang="en-GB" sz="1200" b="1" dirty="0">
                          <a:solidFill>
                            <a:schemeClr val="tx1"/>
                          </a:solidFill>
                          <a:latin typeface="+mn-lt"/>
                        </a:rPr>
                        <a:t>Total always /</a:t>
                      </a:r>
                    </a:p>
                    <a:p>
                      <a:pPr algn="r"/>
                      <a:r>
                        <a:rPr lang="en-GB" sz="1200" b="1" dirty="0">
                          <a:solidFill>
                            <a:schemeClr val="tx1"/>
                          </a:solidFill>
                          <a:latin typeface="+mn-lt"/>
                        </a:rPr>
                        <a:t>nearly always</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56%</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61%</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63%</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i="0" u="none" strike="noStrike" kern="1200" baseline="0" dirty="0">
                          <a:solidFill>
                            <a:schemeClr val="tx1"/>
                          </a:solidFill>
                          <a:latin typeface="+mn-lt"/>
                          <a:ea typeface="+mn-ea"/>
                          <a:cs typeface="+mn-cs"/>
                        </a:rPr>
                        <a:t>64</a:t>
                      </a:r>
                      <a:r>
                        <a:rPr lang="en-US" sz="1200" b="1" kern="1200" dirty="0">
                          <a:solidFill>
                            <a:schemeClr val="tx1"/>
                          </a:solidFill>
                          <a:latin typeface="+mn-lt"/>
                          <a:ea typeface="+mn-ea"/>
                          <a:cs typeface="+mn-cs"/>
                        </a:rPr>
                        <a:t>%</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b="1" kern="1200" dirty="0">
                          <a:solidFill>
                            <a:schemeClr val="tx1"/>
                          </a:solidFill>
                          <a:latin typeface="+mn-lt"/>
                          <a:ea typeface="+mn-ea"/>
                          <a:cs typeface="+mn-cs"/>
                        </a:rPr>
                        <a:t>63%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63%</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b="1" kern="1200" dirty="0">
                          <a:solidFill>
                            <a:schemeClr val="tx1"/>
                          </a:solidFill>
                          <a:latin typeface="+mn-lt"/>
                          <a:ea typeface="+mn-ea"/>
                          <a:cs typeface="+mn-cs"/>
                        </a:rPr>
                        <a:t>67%</a:t>
                      </a:r>
                      <a:endParaRPr lang="en-GB" sz="1200" b="1" kern="120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14" name="TextBox 13">
            <a:extLst>
              <a:ext uri="{FF2B5EF4-FFF2-40B4-BE49-F238E27FC236}">
                <a16:creationId xmlns:a16="http://schemas.microsoft.com/office/drawing/2014/main" id="{5B4E71A7-3BCA-9707-F7F1-2C61B0CE2D13}"/>
              </a:ext>
            </a:extLst>
          </p:cNvPr>
          <p:cNvSpPr txBox="1"/>
          <p:nvPr/>
        </p:nvSpPr>
        <p:spPr>
          <a:xfrm>
            <a:off x="2648803" y="1745842"/>
            <a:ext cx="2499360" cy="584775"/>
          </a:xfrm>
          <a:prstGeom prst="rect">
            <a:avLst/>
          </a:prstGeom>
          <a:noFill/>
        </p:spPr>
        <p:txBody>
          <a:bodyPr wrap="square" rtlCol="0">
            <a:spAutoFit/>
          </a:bodyPr>
          <a:lstStyle/>
          <a:p>
            <a:pPr algn="ctr"/>
            <a:r>
              <a:rPr lang="en-GB" sz="1600" dirty="0"/>
              <a:t>Allow time for breaks when planning long journeys</a:t>
            </a:r>
          </a:p>
        </p:txBody>
      </p:sp>
      <p:sp>
        <p:nvSpPr>
          <p:cNvPr id="2" name="Text Placeholder 7">
            <a:extLst>
              <a:ext uri="{FF2B5EF4-FFF2-40B4-BE49-F238E27FC236}">
                <a16:creationId xmlns:a16="http://schemas.microsoft.com/office/drawing/2014/main" id="{DC8A8A95-9979-FAB8-E50A-A0D683ABE8E4}"/>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4" name="Oval 3">
            <a:extLst>
              <a:ext uri="{FF2B5EF4-FFF2-40B4-BE49-F238E27FC236}">
                <a16:creationId xmlns:a16="http://schemas.microsoft.com/office/drawing/2014/main" id="{C0551BAD-2042-18EB-C35B-3AEE76645441}"/>
              </a:ext>
            </a:extLst>
          </p:cNvPr>
          <p:cNvSpPr/>
          <p:nvPr/>
        </p:nvSpPr>
        <p:spPr>
          <a:xfrm>
            <a:off x="5383432" y="3201073"/>
            <a:ext cx="291402" cy="200967"/>
          </a:xfrm>
          <a:prstGeom prst="ellipse">
            <a:avLst/>
          </a:prstGeom>
          <a:noFill/>
          <a:ln w="19050">
            <a:solidFill>
              <a:srgbClr val="C6E6A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graphicFrame>
        <p:nvGraphicFramePr>
          <p:cNvPr id="5" name="Content Placeholder 8">
            <a:extLst>
              <a:ext uri="{FF2B5EF4-FFF2-40B4-BE49-F238E27FC236}">
                <a16:creationId xmlns:a16="http://schemas.microsoft.com/office/drawing/2014/main" id="{A00A6C8E-B0F4-3930-B191-0882F7042FAD}"/>
              </a:ext>
            </a:extLst>
          </p:cNvPr>
          <p:cNvGraphicFramePr>
            <a:graphicFrameLocks/>
          </p:cNvGraphicFramePr>
          <p:nvPr>
            <p:extLst>
              <p:ext uri="{D42A27DB-BD31-4B8C-83A1-F6EECF244321}">
                <p14:modId xmlns:p14="http://schemas.microsoft.com/office/powerpoint/2010/main" val="1583443507"/>
              </p:ext>
            </p:extLst>
          </p:nvPr>
        </p:nvGraphicFramePr>
        <p:xfrm>
          <a:off x="6008914" y="1672562"/>
          <a:ext cx="6026924" cy="4165530"/>
        </p:xfrm>
        <a:graphic>
          <a:graphicData uri="http://schemas.openxmlformats.org/drawingml/2006/chart">
            <c:chart xmlns:c="http://schemas.openxmlformats.org/drawingml/2006/chart" xmlns:r="http://schemas.openxmlformats.org/officeDocument/2006/relationships" r:id="rId4"/>
          </a:graphicData>
        </a:graphic>
      </p:graphicFrame>
      <p:sp>
        <p:nvSpPr>
          <p:cNvPr id="6" name="TextBox 5">
            <a:extLst>
              <a:ext uri="{FF2B5EF4-FFF2-40B4-BE49-F238E27FC236}">
                <a16:creationId xmlns:a16="http://schemas.microsoft.com/office/drawing/2014/main" id="{D97A3247-C898-52F2-E33C-646AD09A1AC5}"/>
              </a:ext>
            </a:extLst>
          </p:cNvPr>
          <p:cNvSpPr txBox="1"/>
          <p:nvPr/>
        </p:nvSpPr>
        <p:spPr>
          <a:xfrm>
            <a:off x="8492294" y="1745842"/>
            <a:ext cx="2499360" cy="584775"/>
          </a:xfrm>
          <a:prstGeom prst="rect">
            <a:avLst/>
          </a:prstGeom>
          <a:noFill/>
        </p:spPr>
        <p:txBody>
          <a:bodyPr wrap="square" rtlCol="0">
            <a:spAutoFit/>
          </a:bodyPr>
          <a:lstStyle/>
          <a:p>
            <a:pPr algn="ctr"/>
            <a:r>
              <a:rPr lang="en-GB" sz="1600" dirty="0"/>
              <a:t>It’s possible to avoid driving tired if you plan ahead</a:t>
            </a:r>
          </a:p>
        </p:txBody>
      </p:sp>
      <p:graphicFrame>
        <p:nvGraphicFramePr>
          <p:cNvPr id="7" name="Table 57">
            <a:extLst>
              <a:ext uri="{FF2B5EF4-FFF2-40B4-BE49-F238E27FC236}">
                <a16:creationId xmlns:a16="http://schemas.microsoft.com/office/drawing/2014/main" id="{F0DCA51D-38BE-34AC-5880-44ED169FCD2A}"/>
              </a:ext>
            </a:extLst>
          </p:cNvPr>
          <p:cNvGraphicFramePr>
            <a:graphicFrameLocks noGrp="1"/>
          </p:cNvGraphicFramePr>
          <p:nvPr>
            <p:extLst>
              <p:ext uri="{D42A27DB-BD31-4B8C-83A1-F6EECF244321}">
                <p14:modId xmlns:p14="http://schemas.microsoft.com/office/powerpoint/2010/main" val="4258834202"/>
              </p:ext>
            </p:extLst>
          </p:nvPr>
        </p:nvGraphicFramePr>
        <p:xfrm>
          <a:off x="7072604" y="2450318"/>
          <a:ext cx="4663768" cy="371606"/>
        </p:xfrm>
        <a:graphic>
          <a:graphicData uri="http://schemas.openxmlformats.org/drawingml/2006/table">
            <a:tbl>
              <a:tblPr>
                <a:tableStyleId>{69012ECD-51FC-41F1-AA8D-1B2483CD663E}</a:tableStyleId>
              </a:tblPr>
              <a:tblGrid>
                <a:gridCol w="828237">
                  <a:extLst>
                    <a:ext uri="{9D8B030D-6E8A-4147-A177-3AD203B41FA5}">
                      <a16:colId xmlns:a16="http://schemas.microsoft.com/office/drawing/2014/main" val="20000"/>
                    </a:ext>
                  </a:extLst>
                </a:gridCol>
                <a:gridCol w="547933">
                  <a:extLst>
                    <a:ext uri="{9D8B030D-6E8A-4147-A177-3AD203B41FA5}">
                      <a16:colId xmlns:a16="http://schemas.microsoft.com/office/drawing/2014/main" val="20001"/>
                    </a:ext>
                  </a:extLst>
                </a:gridCol>
                <a:gridCol w="547933">
                  <a:extLst>
                    <a:ext uri="{9D8B030D-6E8A-4147-A177-3AD203B41FA5}">
                      <a16:colId xmlns:a16="http://schemas.microsoft.com/office/drawing/2014/main" val="20002"/>
                    </a:ext>
                  </a:extLst>
                </a:gridCol>
                <a:gridCol w="547933">
                  <a:extLst>
                    <a:ext uri="{9D8B030D-6E8A-4147-A177-3AD203B41FA5}">
                      <a16:colId xmlns:a16="http://schemas.microsoft.com/office/drawing/2014/main" val="2167100986"/>
                    </a:ext>
                  </a:extLst>
                </a:gridCol>
                <a:gridCol w="547933">
                  <a:extLst>
                    <a:ext uri="{9D8B030D-6E8A-4147-A177-3AD203B41FA5}">
                      <a16:colId xmlns:a16="http://schemas.microsoft.com/office/drawing/2014/main" val="3468609236"/>
                    </a:ext>
                  </a:extLst>
                </a:gridCol>
                <a:gridCol w="547933">
                  <a:extLst>
                    <a:ext uri="{9D8B030D-6E8A-4147-A177-3AD203B41FA5}">
                      <a16:colId xmlns:a16="http://schemas.microsoft.com/office/drawing/2014/main" val="155627553"/>
                    </a:ext>
                  </a:extLst>
                </a:gridCol>
                <a:gridCol w="547933">
                  <a:extLst>
                    <a:ext uri="{9D8B030D-6E8A-4147-A177-3AD203B41FA5}">
                      <a16:colId xmlns:a16="http://schemas.microsoft.com/office/drawing/2014/main" val="3470890558"/>
                    </a:ext>
                  </a:extLst>
                </a:gridCol>
                <a:gridCol w="547933">
                  <a:extLst>
                    <a:ext uri="{9D8B030D-6E8A-4147-A177-3AD203B41FA5}">
                      <a16:colId xmlns:a16="http://schemas.microsoft.com/office/drawing/2014/main" val="1904979382"/>
                    </a:ext>
                  </a:extLst>
                </a:gridCol>
              </a:tblGrid>
              <a:tr h="371606">
                <a:tc>
                  <a:txBody>
                    <a:bodyPr/>
                    <a:lstStyle/>
                    <a:p>
                      <a:pPr algn="ctr"/>
                      <a:r>
                        <a:rPr lang="en-GB" sz="1200" b="1" dirty="0">
                          <a:solidFill>
                            <a:schemeClr val="tx1"/>
                          </a:solidFill>
                          <a:latin typeface="+mn-lt"/>
                        </a:rPr>
                        <a:t>Total agree</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81%</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83%</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80%</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81%</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74%</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78%</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1200" b="1" dirty="0">
                          <a:solidFill>
                            <a:schemeClr val="tx1"/>
                          </a:solidFill>
                          <a:latin typeface="+mn-lt"/>
                        </a:rPr>
                        <a:t>80%</a:t>
                      </a:r>
                      <a:endParaRPr lang="en-GB" sz="1200" b="1" dirty="0">
                        <a:solidFill>
                          <a:schemeClr val="tx1"/>
                        </a:solidFill>
                        <a:latin typeface="+mn-lt"/>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9" name="Rectangle 8">
            <a:extLst>
              <a:ext uri="{FF2B5EF4-FFF2-40B4-BE49-F238E27FC236}">
                <a16:creationId xmlns:a16="http://schemas.microsoft.com/office/drawing/2014/main" id="{CC715B27-2F99-2FD4-88CA-48F7D1D3E139}"/>
              </a:ext>
            </a:extLst>
          </p:cNvPr>
          <p:cNvSpPr/>
          <p:nvPr/>
        </p:nvSpPr>
        <p:spPr>
          <a:xfrm>
            <a:off x="334963" y="6493572"/>
            <a:ext cx="8651382" cy="246221"/>
          </a:xfrm>
          <a:prstGeom prst="rect">
            <a:avLst/>
          </a:prstGeom>
        </p:spPr>
        <p:txBody>
          <a:bodyPr wrap="square" anchor="ctr">
            <a:spAutoFit/>
          </a:bodyPr>
          <a:lstStyle/>
          <a:p>
            <a:r>
              <a:rPr lang="en-US" sz="1000" dirty="0"/>
              <a:t>Q2. How much do you agree or disagree that……</a:t>
            </a:r>
          </a:p>
        </p:txBody>
      </p:sp>
      <p:sp>
        <p:nvSpPr>
          <p:cNvPr id="11" name="TextBox 10">
            <a:extLst>
              <a:ext uri="{FF2B5EF4-FFF2-40B4-BE49-F238E27FC236}">
                <a16:creationId xmlns:a16="http://schemas.microsoft.com/office/drawing/2014/main" id="{64C75C86-FAD7-20B2-45B5-8269EC007BA7}"/>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Tree>
    <p:extLst>
      <p:ext uri="{BB962C8B-B14F-4D97-AF65-F5344CB8AC3E}">
        <p14:creationId xmlns:p14="http://schemas.microsoft.com/office/powerpoint/2010/main" val="38003017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44</a:t>
            </a:fld>
            <a:endParaRPr lang="en-AU" dirty="0"/>
          </a:p>
        </p:txBody>
      </p:sp>
      <p:graphicFrame>
        <p:nvGraphicFramePr>
          <p:cNvPr id="17" name="Content Placeholder 7">
            <a:extLst>
              <a:ext uri="{FF2B5EF4-FFF2-40B4-BE49-F238E27FC236}">
                <a16:creationId xmlns:a16="http://schemas.microsoft.com/office/drawing/2014/main" id="{0963B911-4D19-4A20-AC71-3E29DCFF54DF}"/>
              </a:ext>
            </a:extLst>
          </p:cNvPr>
          <p:cNvGraphicFramePr>
            <a:graphicFrameLocks noGrp="1"/>
          </p:cNvGraphicFramePr>
          <p:nvPr>
            <p:ph sz="quarter" idx="18"/>
            <p:extLst>
              <p:ext uri="{D42A27DB-BD31-4B8C-83A1-F6EECF244321}">
                <p14:modId xmlns:p14="http://schemas.microsoft.com/office/powerpoint/2010/main" val="1408557172"/>
              </p:ext>
            </p:extLst>
          </p:nvPr>
        </p:nvGraphicFramePr>
        <p:xfrm>
          <a:off x="334962" y="1773238"/>
          <a:ext cx="7358189" cy="4486048"/>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p:cNvSpPr>
            <a:spLocks noGrp="1"/>
          </p:cNvSpPr>
          <p:nvPr>
            <p:ph type="body" sz="quarter" idx="11"/>
          </p:nvPr>
        </p:nvSpPr>
        <p:spPr>
          <a:xfrm>
            <a:off x="334964" y="180788"/>
            <a:ext cx="11018836" cy="1299219"/>
          </a:xfrm>
        </p:spPr>
        <p:txBody>
          <a:bodyPr vert="horz" lIns="72000" tIns="0" rIns="0" bIns="0" rtlCol="0" anchor="ctr" anchorCtr="0">
            <a:normAutofit/>
          </a:bodyPr>
          <a:lstStyle/>
          <a:p>
            <a:r>
              <a:rPr lang="en-GB" sz="2200" dirty="0"/>
              <a:t>Just over half of drivers consider the risk of losing concentration (either through tiredness or distraction) a ‘very serious’ driving behaviour. However, these types of driving behaviours are generally considered to be less serious than some other behaviours.</a:t>
            </a:r>
          </a:p>
        </p:txBody>
      </p:sp>
      <p:sp>
        <p:nvSpPr>
          <p:cNvPr id="26" name="Rectangle 25"/>
          <p:cNvSpPr/>
          <p:nvPr/>
        </p:nvSpPr>
        <p:spPr>
          <a:xfrm>
            <a:off x="329623" y="160527"/>
            <a:ext cx="11185798" cy="649632"/>
          </a:xfrm>
          <a:prstGeom prst="rect">
            <a:avLst/>
          </a:prstGeom>
          <a:no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endParaRPr lang="en-GB" sz="2200" b="1" dirty="0">
              <a:solidFill>
                <a:srgbClr val="848484"/>
              </a:solidFill>
              <a:latin typeface="+mj-lt"/>
            </a:endParaRPr>
          </a:p>
        </p:txBody>
      </p:sp>
      <p:sp>
        <p:nvSpPr>
          <p:cNvPr id="16" name="Text Placeholder 14">
            <a:extLst>
              <a:ext uri="{FF2B5EF4-FFF2-40B4-BE49-F238E27FC236}">
                <a16:creationId xmlns:a16="http://schemas.microsoft.com/office/drawing/2014/main" id="{53DC2C36-3D8B-490C-A14F-17AF2679222F}"/>
              </a:ext>
            </a:extLst>
          </p:cNvPr>
          <p:cNvSpPr txBox="1">
            <a:spLocks/>
          </p:cNvSpPr>
          <p:nvPr/>
        </p:nvSpPr>
        <p:spPr>
          <a:xfrm>
            <a:off x="164498" y="6444588"/>
            <a:ext cx="7745937" cy="29928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buFont typeface="Arial" panose="020B0604020202020204" pitchFamily="34" charset="0"/>
              <a:buNone/>
            </a:pPr>
            <a:r>
              <a:rPr lang="en-GB" sz="1000" dirty="0"/>
              <a:t>Q4. How serious do you think each of these are in terms of the risks to the safety of drivers, their passengers and/or other road users?</a:t>
            </a:r>
            <a:endParaRPr lang="en-GB" sz="1000" b="1" dirty="0"/>
          </a:p>
        </p:txBody>
      </p:sp>
      <p:sp>
        <p:nvSpPr>
          <p:cNvPr id="2" name="TextBox 1">
            <a:extLst>
              <a:ext uri="{FF2B5EF4-FFF2-40B4-BE49-F238E27FC236}">
                <a16:creationId xmlns:a16="http://schemas.microsoft.com/office/drawing/2014/main" id="{E4BA87DF-F517-6A7F-491D-574E9964A07B}"/>
              </a:ext>
            </a:extLst>
          </p:cNvPr>
          <p:cNvSpPr txBox="1"/>
          <p:nvPr/>
        </p:nvSpPr>
        <p:spPr>
          <a:xfrm>
            <a:off x="8021230" y="1442373"/>
            <a:ext cx="3936166" cy="584775"/>
          </a:xfrm>
          <a:prstGeom prst="rect">
            <a:avLst/>
          </a:prstGeom>
          <a:noFill/>
        </p:spPr>
        <p:txBody>
          <a:bodyPr wrap="square" rtlCol="0">
            <a:spAutoFit/>
          </a:bodyPr>
          <a:lstStyle/>
          <a:p>
            <a:r>
              <a:rPr lang="en-GB" sz="1600" dirty="0"/>
              <a:t>% rating ‘very serious’ across all behaviours </a:t>
            </a:r>
          </a:p>
          <a:p>
            <a:r>
              <a:rPr lang="en-GB" sz="1600" dirty="0"/>
              <a:t>– Sep 2025</a:t>
            </a:r>
          </a:p>
        </p:txBody>
      </p:sp>
      <p:sp>
        <p:nvSpPr>
          <p:cNvPr id="6" name="Text Placeholder 7">
            <a:extLst>
              <a:ext uri="{FF2B5EF4-FFF2-40B4-BE49-F238E27FC236}">
                <a16:creationId xmlns:a16="http://schemas.microsoft.com/office/drawing/2014/main" id="{FD7FDFFD-8BBC-EBB0-1278-2A1793E00B85}"/>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graphicFrame>
        <p:nvGraphicFramePr>
          <p:cNvPr id="4" name="Chart 3">
            <a:extLst>
              <a:ext uri="{FF2B5EF4-FFF2-40B4-BE49-F238E27FC236}">
                <a16:creationId xmlns:a16="http://schemas.microsoft.com/office/drawing/2014/main" id="{2BA0ACA0-E1ED-B8BC-C03C-4AAD5053D1E1}"/>
              </a:ext>
            </a:extLst>
          </p:cNvPr>
          <p:cNvGraphicFramePr/>
          <p:nvPr>
            <p:extLst>
              <p:ext uri="{D42A27DB-BD31-4B8C-83A1-F6EECF244321}">
                <p14:modId xmlns:p14="http://schemas.microsoft.com/office/powerpoint/2010/main" val="1898967860"/>
              </p:ext>
            </p:extLst>
          </p:nvPr>
        </p:nvGraphicFramePr>
        <p:xfrm>
          <a:off x="7465325" y="1877568"/>
          <a:ext cx="4726675" cy="4764659"/>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3121391022"/>
      </p:ext>
    </p:extLst>
  </p:cSld>
  <p:clrMapOvr>
    <a:masterClrMapping/>
  </p:clrMapOvr>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AAD861-A9A0-2FD8-504A-A8AA37F1F2B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312823D1-1D03-9BAF-1DA1-DB84B6DEFCB8}"/>
              </a:ext>
            </a:extLst>
          </p:cNvPr>
          <p:cNvSpPr>
            <a:spLocks noGrp="1"/>
          </p:cNvSpPr>
          <p:nvPr>
            <p:ph type="ctrTitle"/>
          </p:nvPr>
        </p:nvSpPr>
        <p:spPr>
          <a:xfrm>
            <a:off x="392865" y="2217927"/>
            <a:ext cx="9084964" cy="1525603"/>
          </a:xfrm>
        </p:spPr>
        <p:txBody>
          <a:bodyPr/>
          <a:lstStyle/>
          <a:p>
            <a:r>
              <a:rPr lang="en-US" dirty="0"/>
              <a:t>2050 zero fatalities target / Importance of driving safely </a:t>
            </a:r>
            <a:endParaRPr lang="en-GB" dirty="0">
              <a:solidFill>
                <a:srgbClr val="FF0000"/>
              </a:solidFill>
            </a:endParaRPr>
          </a:p>
        </p:txBody>
      </p:sp>
      <p:sp>
        <p:nvSpPr>
          <p:cNvPr id="15" name="Slide Number Placeholder 14">
            <a:extLst>
              <a:ext uri="{FF2B5EF4-FFF2-40B4-BE49-F238E27FC236}">
                <a16:creationId xmlns:a16="http://schemas.microsoft.com/office/drawing/2014/main" id="{BD69B72C-416D-C4FA-6A51-A14690387003}"/>
              </a:ext>
            </a:extLst>
          </p:cNvPr>
          <p:cNvSpPr>
            <a:spLocks noGrp="1"/>
          </p:cNvSpPr>
          <p:nvPr>
            <p:ph type="sldNum" sz="quarter" idx="12"/>
          </p:nvPr>
        </p:nvSpPr>
        <p:spPr/>
        <p:txBody>
          <a:bodyPr/>
          <a:lstStyle/>
          <a:p>
            <a:fld id="{3CF2D5F0-42C9-44CC-9D46-F1CEB28D430F}" type="slidenum">
              <a:rPr lang="en-GB" smtClean="0"/>
              <a:pPr/>
              <a:t>45</a:t>
            </a:fld>
            <a:endParaRPr lang="en-GB" dirty="0"/>
          </a:p>
        </p:txBody>
      </p:sp>
    </p:spTree>
    <p:extLst>
      <p:ext uri="{BB962C8B-B14F-4D97-AF65-F5344CB8AC3E}">
        <p14:creationId xmlns:p14="http://schemas.microsoft.com/office/powerpoint/2010/main" val="13902351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2CC8A-5571-742D-73C3-33A159DF252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E5ABDBB-5F90-1074-4E10-98E228B46E8D}"/>
              </a:ext>
            </a:extLst>
          </p:cNvPr>
          <p:cNvSpPr>
            <a:spLocks noGrp="1"/>
          </p:cNvSpPr>
          <p:nvPr>
            <p:ph type="sldNum" sz="quarter" idx="12"/>
          </p:nvPr>
        </p:nvSpPr>
        <p:spPr/>
        <p:txBody>
          <a:bodyPr/>
          <a:lstStyle/>
          <a:p>
            <a:fld id="{9784CBA3-D598-4B1F-BAA3-EE14B5154290}" type="slidenum">
              <a:rPr lang="en-AU" smtClean="0"/>
              <a:pPr/>
              <a:t>46</a:t>
            </a:fld>
            <a:endParaRPr lang="en-AU" dirty="0"/>
          </a:p>
        </p:txBody>
      </p:sp>
      <p:sp>
        <p:nvSpPr>
          <p:cNvPr id="10" name="Text Placeholder 4">
            <a:extLst>
              <a:ext uri="{FF2B5EF4-FFF2-40B4-BE49-F238E27FC236}">
                <a16:creationId xmlns:a16="http://schemas.microsoft.com/office/drawing/2014/main" id="{D3676F27-7C8F-28FC-7FC5-1177E12A4339}"/>
              </a:ext>
            </a:extLst>
          </p:cNvPr>
          <p:cNvSpPr>
            <a:spLocks noGrp="1"/>
          </p:cNvSpPr>
          <p:nvPr>
            <p:ph type="body" sz="quarter" idx="11"/>
          </p:nvPr>
        </p:nvSpPr>
        <p:spPr>
          <a:xfrm>
            <a:off x="334964" y="180788"/>
            <a:ext cx="10656690" cy="1299219"/>
          </a:xfrm>
        </p:spPr>
        <p:txBody>
          <a:bodyPr vert="horz" lIns="72000" tIns="0" rIns="0" bIns="0" rtlCol="0" anchor="ctr" anchorCtr="0">
            <a:normAutofit/>
          </a:bodyPr>
          <a:lstStyle/>
          <a:p>
            <a:r>
              <a:rPr lang="en-GB" sz="2400" dirty="0"/>
              <a:t>Drivers are very supportive of the 2050 zero fatalities target, with eight in ten supporting it, half strongly. However, they are sceptical it can be achieved with only one in five believing it is likely.</a:t>
            </a:r>
          </a:p>
        </p:txBody>
      </p:sp>
      <p:sp>
        <p:nvSpPr>
          <p:cNvPr id="18" name="Content Placeholder 6">
            <a:extLst>
              <a:ext uri="{FF2B5EF4-FFF2-40B4-BE49-F238E27FC236}">
                <a16:creationId xmlns:a16="http://schemas.microsoft.com/office/drawing/2014/main" id="{D091FF4D-7666-B063-1ED1-D318C0BB06AF}"/>
              </a:ext>
            </a:extLst>
          </p:cNvPr>
          <p:cNvSpPr txBox="1">
            <a:spLocks/>
          </p:cNvSpPr>
          <p:nvPr/>
        </p:nvSpPr>
        <p:spPr>
          <a:xfrm>
            <a:off x="381000" y="192472"/>
            <a:ext cx="11425767" cy="520736"/>
          </a:xfrm>
          <a:prstGeom prst="rect">
            <a:avLst/>
          </a:prstGeom>
        </p:spPr>
        <p:txBody>
          <a:bodyPr>
            <a:noAutofit/>
          </a:bodyPr>
          <a:lstStyle>
            <a:lvl1pPr marL="0" indent="0" algn="l" defTabSz="914400" rtl="0" eaLnBrk="1" latinLnBrk="0" hangingPunct="1">
              <a:spcBef>
                <a:spcPct val="20000"/>
              </a:spcBef>
              <a:buFont typeface="Arial" pitchFamily="34" charset="0"/>
              <a:buNone/>
              <a:defRPr sz="145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145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145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145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145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b="1" dirty="0"/>
          </a:p>
        </p:txBody>
      </p:sp>
      <p:sp>
        <p:nvSpPr>
          <p:cNvPr id="8" name="Rectangle 7">
            <a:extLst>
              <a:ext uri="{FF2B5EF4-FFF2-40B4-BE49-F238E27FC236}">
                <a16:creationId xmlns:a16="http://schemas.microsoft.com/office/drawing/2014/main" id="{DB917687-8E70-A723-412A-55DC49C270AC}"/>
              </a:ext>
            </a:extLst>
          </p:cNvPr>
          <p:cNvSpPr/>
          <p:nvPr/>
        </p:nvSpPr>
        <p:spPr>
          <a:xfrm>
            <a:off x="343027" y="6290621"/>
            <a:ext cx="8651382" cy="246221"/>
          </a:xfrm>
          <a:prstGeom prst="rect">
            <a:avLst/>
          </a:prstGeom>
        </p:spPr>
        <p:txBody>
          <a:bodyPr wrap="square" anchor="ctr">
            <a:spAutoFit/>
          </a:bodyPr>
          <a:lstStyle/>
          <a:p>
            <a:r>
              <a:rPr lang="en-US" sz="1000" dirty="0"/>
              <a:t>Q12. To what extent do you support or oppose the Scottish Government’s target to have zero fatalities or serious injuries on Scotland’s roads by 2050? </a:t>
            </a:r>
            <a:endParaRPr lang="en-GB" sz="1000" dirty="0"/>
          </a:p>
        </p:txBody>
      </p:sp>
      <p:graphicFrame>
        <p:nvGraphicFramePr>
          <p:cNvPr id="12" name="Content Placeholder 8">
            <a:extLst>
              <a:ext uri="{FF2B5EF4-FFF2-40B4-BE49-F238E27FC236}">
                <a16:creationId xmlns:a16="http://schemas.microsoft.com/office/drawing/2014/main" id="{7EB09D96-892B-1EB5-6A86-70A08623FF33}"/>
              </a:ext>
            </a:extLst>
          </p:cNvPr>
          <p:cNvGraphicFramePr>
            <a:graphicFrameLocks/>
          </p:cNvGraphicFramePr>
          <p:nvPr>
            <p:extLst>
              <p:ext uri="{D42A27DB-BD31-4B8C-83A1-F6EECF244321}">
                <p14:modId xmlns:p14="http://schemas.microsoft.com/office/powerpoint/2010/main" val="3957106057"/>
              </p:ext>
            </p:extLst>
          </p:nvPr>
        </p:nvGraphicFramePr>
        <p:xfrm>
          <a:off x="249533" y="1682438"/>
          <a:ext cx="5648849" cy="423127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3" name="Table 57">
            <a:extLst>
              <a:ext uri="{FF2B5EF4-FFF2-40B4-BE49-F238E27FC236}">
                <a16:creationId xmlns:a16="http://schemas.microsoft.com/office/drawing/2014/main" id="{A5D751C9-C766-B46C-1662-F94DC44CDB0E}"/>
              </a:ext>
            </a:extLst>
          </p:cNvPr>
          <p:cNvGraphicFramePr>
            <a:graphicFrameLocks noGrp="1"/>
          </p:cNvGraphicFramePr>
          <p:nvPr>
            <p:extLst>
              <p:ext uri="{D42A27DB-BD31-4B8C-83A1-F6EECF244321}">
                <p14:modId xmlns:p14="http://schemas.microsoft.com/office/powerpoint/2010/main" val="3795495329"/>
              </p:ext>
            </p:extLst>
          </p:nvPr>
        </p:nvGraphicFramePr>
        <p:xfrm>
          <a:off x="1394989" y="2374508"/>
          <a:ext cx="3167284" cy="485252"/>
        </p:xfrm>
        <a:graphic>
          <a:graphicData uri="http://schemas.openxmlformats.org/drawingml/2006/table">
            <a:tbl>
              <a:tblPr>
                <a:tableStyleId>{69012ECD-51FC-41F1-AA8D-1B2483CD663E}</a:tableStyleId>
              </a:tblPr>
              <a:tblGrid>
                <a:gridCol w="1583642">
                  <a:extLst>
                    <a:ext uri="{9D8B030D-6E8A-4147-A177-3AD203B41FA5}">
                      <a16:colId xmlns:a16="http://schemas.microsoft.com/office/drawing/2014/main" val="20000"/>
                    </a:ext>
                  </a:extLst>
                </a:gridCol>
                <a:gridCol w="1583642">
                  <a:extLst>
                    <a:ext uri="{9D8B030D-6E8A-4147-A177-3AD203B41FA5}">
                      <a16:colId xmlns:a16="http://schemas.microsoft.com/office/drawing/2014/main" val="20001"/>
                    </a:ext>
                  </a:extLst>
                </a:gridCol>
              </a:tblGrid>
              <a:tr h="485252">
                <a:tc>
                  <a:txBody>
                    <a:bodyPr/>
                    <a:lstStyle/>
                    <a:p>
                      <a:pPr algn="ctr"/>
                      <a:r>
                        <a:rPr lang="en-GB" sz="1200" b="1" dirty="0">
                          <a:solidFill>
                            <a:schemeClr val="tx1"/>
                          </a:solidFill>
                          <a:latin typeface="+mn-lt"/>
                        </a:rPr>
                        <a:t>Total support</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80%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14" name="TextBox 13">
            <a:extLst>
              <a:ext uri="{FF2B5EF4-FFF2-40B4-BE49-F238E27FC236}">
                <a16:creationId xmlns:a16="http://schemas.microsoft.com/office/drawing/2014/main" id="{8AB36CE5-BFEC-0E43-DC30-A66143811582}"/>
              </a:ext>
            </a:extLst>
          </p:cNvPr>
          <p:cNvSpPr txBox="1"/>
          <p:nvPr/>
        </p:nvSpPr>
        <p:spPr>
          <a:xfrm>
            <a:off x="1484243" y="1915300"/>
            <a:ext cx="4309964" cy="338554"/>
          </a:xfrm>
          <a:prstGeom prst="rect">
            <a:avLst/>
          </a:prstGeom>
          <a:noFill/>
        </p:spPr>
        <p:txBody>
          <a:bodyPr wrap="square" rtlCol="0">
            <a:spAutoFit/>
          </a:bodyPr>
          <a:lstStyle/>
          <a:p>
            <a:pPr algn="ctr"/>
            <a:r>
              <a:rPr lang="en-GB" sz="1600" dirty="0"/>
              <a:t>Support /oppose SG’s 2050 zero fatalities target</a:t>
            </a:r>
          </a:p>
        </p:txBody>
      </p:sp>
      <p:sp>
        <p:nvSpPr>
          <p:cNvPr id="2" name="Text Placeholder 7">
            <a:extLst>
              <a:ext uri="{FF2B5EF4-FFF2-40B4-BE49-F238E27FC236}">
                <a16:creationId xmlns:a16="http://schemas.microsoft.com/office/drawing/2014/main" id="{B4196738-4341-1936-AECA-8374F25DDB2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9" name="Rectangle 8">
            <a:extLst>
              <a:ext uri="{FF2B5EF4-FFF2-40B4-BE49-F238E27FC236}">
                <a16:creationId xmlns:a16="http://schemas.microsoft.com/office/drawing/2014/main" id="{EEFF3A8D-626F-AEBB-E287-9C89D4D07BCB}"/>
              </a:ext>
            </a:extLst>
          </p:cNvPr>
          <p:cNvSpPr/>
          <p:nvPr/>
        </p:nvSpPr>
        <p:spPr>
          <a:xfrm>
            <a:off x="334963" y="6493572"/>
            <a:ext cx="8651382" cy="246221"/>
          </a:xfrm>
          <a:prstGeom prst="rect">
            <a:avLst/>
          </a:prstGeom>
        </p:spPr>
        <p:txBody>
          <a:bodyPr wrap="square" anchor="ctr">
            <a:spAutoFit/>
          </a:bodyPr>
          <a:lstStyle/>
          <a:p>
            <a:r>
              <a:rPr lang="en-US" sz="1000" dirty="0"/>
              <a:t>Q13. How likely or unlikely do you think it is that the Scottish Government will achieve its target of zero fatalities or serious injuries on Scotland’s roads by 2050?</a:t>
            </a:r>
          </a:p>
        </p:txBody>
      </p:sp>
      <p:graphicFrame>
        <p:nvGraphicFramePr>
          <p:cNvPr id="15" name="Content Placeholder 8">
            <a:extLst>
              <a:ext uri="{FF2B5EF4-FFF2-40B4-BE49-F238E27FC236}">
                <a16:creationId xmlns:a16="http://schemas.microsoft.com/office/drawing/2014/main" id="{E740AF8E-EC46-DC9F-0754-8014935A7301}"/>
              </a:ext>
            </a:extLst>
          </p:cNvPr>
          <p:cNvGraphicFramePr>
            <a:graphicFrameLocks/>
          </p:cNvGraphicFramePr>
          <p:nvPr>
            <p:extLst>
              <p:ext uri="{D42A27DB-BD31-4B8C-83A1-F6EECF244321}">
                <p14:modId xmlns:p14="http://schemas.microsoft.com/office/powerpoint/2010/main" val="229336384"/>
              </p:ext>
            </p:extLst>
          </p:nvPr>
        </p:nvGraphicFramePr>
        <p:xfrm>
          <a:off x="5704952" y="1693190"/>
          <a:ext cx="5648849" cy="423127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6" name="Table 57">
            <a:extLst>
              <a:ext uri="{FF2B5EF4-FFF2-40B4-BE49-F238E27FC236}">
                <a16:creationId xmlns:a16="http://schemas.microsoft.com/office/drawing/2014/main" id="{541F68CC-F970-27CB-D878-E4742994A2AD}"/>
              </a:ext>
            </a:extLst>
          </p:cNvPr>
          <p:cNvGraphicFramePr>
            <a:graphicFrameLocks noGrp="1"/>
          </p:cNvGraphicFramePr>
          <p:nvPr>
            <p:extLst>
              <p:ext uri="{D42A27DB-BD31-4B8C-83A1-F6EECF244321}">
                <p14:modId xmlns:p14="http://schemas.microsoft.com/office/powerpoint/2010/main" val="3293581582"/>
              </p:ext>
            </p:extLst>
          </p:nvPr>
        </p:nvGraphicFramePr>
        <p:xfrm>
          <a:off x="7410678" y="2409304"/>
          <a:ext cx="2607014" cy="485252"/>
        </p:xfrm>
        <a:graphic>
          <a:graphicData uri="http://schemas.openxmlformats.org/drawingml/2006/table">
            <a:tbl>
              <a:tblPr>
                <a:tableStyleId>{69012ECD-51FC-41F1-AA8D-1B2483CD663E}</a:tableStyleId>
              </a:tblPr>
              <a:tblGrid>
                <a:gridCol w="1303507">
                  <a:extLst>
                    <a:ext uri="{9D8B030D-6E8A-4147-A177-3AD203B41FA5}">
                      <a16:colId xmlns:a16="http://schemas.microsoft.com/office/drawing/2014/main" val="20000"/>
                    </a:ext>
                  </a:extLst>
                </a:gridCol>
                <a:gridCol w="1303507">
                  <a:extLst>
                    <a:ext uri="{9D8B030D-6E8A-4147-A177-3AD203B41FA5}">
                      <a16:colId xmlns:a16="http://schemas.microsoft.com/office/drawing/2014/main" val="20001"/>
                    </a:ext>
                  </a:extLst>
                </a:gridCol>
              </a:tblGrid>
              <a:tr h="485252">
                <a:tc>
                  <a:txBody>
                    <a:bodyPr/>
                    <a:lstStyle/>
                    <a:p>
                      <a:pPr algn="ctr"/>
                      <a:r>
                        <a:rPr lang="en-GB" sz="1200" b="1" dirty="0">
                          <a:solidFill>
                            <a:schemeClr val="tx1"/>
                          </a:solidFill>
                          <a:latin typeface="+mn-lt"/>
                        </a:rPr>
                        <a:t>Total likely</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GB" sz="1200" b="1" dirty="0">
                          <a:solidFill>
                            <a:schemeClr val="tx1"/>
                          </a:solidFill>
                          <a:latin typeface="+mn-lt"/>
                        </a:rPr>
                        <a:t>20%</a:t>
                      </a: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17" name="TextBox 16">
            <a:extLst>
              <a:ext uri="{FF2B5EF4-FFF2-40B4-BE49-F238E27FC236}">
                <a16:creationId xmlns:a16="http://schemas.microsoft.com/office/drawing/2014/main" id="{67C4ED73-38DC-616A-4FC8-8CB0866497B4}"/>
              </a:ext>
            </a:extLst>
          </p:cNvPr>
          <p:cNvSpPr txBox="1"/>
          <p:nvPr/>
        </p:nvSpPr>
        <p:spPr>
          <a:xfrm>
            <a:off x="6681693" y="1918247"/>
            <a:ext cx="4309961" cy="338554"/>
          </a:xfrm>
          <a:prstGeom prst="rect">
            <a:avLst/>
          </a:prstGeom>
          <a:noFill/>
        </p:spPr>
        <p:txBody>
          <a:bodyPr wrap="square" rtlCol="0">
            <a:spAutoFit/>
          </a:bodyPr>
          <a:lstStyle/>
          <a:p>
            <a:pPr algn="ctr"/>
            <a:r>
              <a:rPr lang="en-GB" sz="1600" dirty="0"/>
              <a:t>Likelihood of achieving 2050 zero fatalities target</a:t>
            </a:r>
          </a:p>
        </p:txBody>
      </p:sp>
      <p:sp>
        <p:nvSpPr>
          <p:cNvPr id="4" name="TextBox 3">
            <a:extLst>
              <a:ext uri="{FF2B5EF4-FFF2-40B4-BE49-F238E27FC236}">
                <a16:creationId xmlns:a16="http://schemas.microsoft.com/office/drawing/2014/main" id="{6D6B254E-1DC8-3E14-C73A-A5E0332EEE39}"/>
              </a:ext>
            </a:extLst>
          </p:cNvPr>
          <p:cNvSpPr txBox="1"/>
          <p:nvPr/>
        </p:nvSpPr>
        <p:spPr>
          <a:xfrm>
            <a:off x="9944624" y="6064384"/>
            <a:ext cx="1873507" cy="400110"/>
          </a:xfrm>
          <a:prstGeom prst="rect">
            <a:avLst/>
          </a:prstGeom>
          <a:noFill/>
          <a:ln>
            <a:solidFill>
              <a:schemeClr val="accent1"/>
            </a:solidFill>
          </a:ln>
        </p:spPr>
        <p:txBody>
          <a:bodyPr wrap="square" rtlCol="0">
            <a:spAutoFit/>
          </a:bodyPr>
          <a:lstStyle/>
          <a:p>
            <a:pPr algn="ctr"/>
            <a:r>
              <a:rPr lang="en-GB" sz="1000" dirty="0"/>
              <a:t>Charts shows % support/oppose and likely/unlikely</a:t>
            </a:r>
          </a:p>
        </p:txBody>
      </p:sp>
    </p:spTree>
    <p:extLst>
      <p:ext uri="{BB962C8B-B14F-4D97-AF65-F5344CB8AC3E}">
        <p14:creationId xmlns:p14="http://schemas.microsoft.com/office/powerpoint/2010/main" val="3589701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47</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253418" y="6453229"/>
            <a:ext cx="7191722" cy="246221"/>
          </a:xfrm>
          <a:prstGeom prst="rect">
            <a:avLst/>
          </a:prstGeom>
        </p:spPr>
        <p:txBody>
          <a:bodyPr wrap="square" anchor="ctr">
            <a:spAutoFit/>
          </a:bodyPr>
          <a:lstStyle/>
          <a:p>
            <a:r>
              <a:rPr lang="en-US" sz="1000" dirty="0"/>
              <a:t>Q2. Please indicate how much you agree or disagree with each of these statements.</a:t>
            </a:r>
          </a:p>
        </p:txBody>
      </p:sp>
      <p:sp>
        <p:nvSpPr>
          <p:cNvPr id="12" name="Text Placeholder 4"/>
          <p:cNvSpPr>
            <a:spLocks noGrp="1"/>
          </p:cNvSpPr>
          <p:nvPr>
            <p:ph type="body" sz="quarter" idx="11"/>
          </p:nvPr>
        </p:nvSpPr>
        <p:spPr>
          <a:xfrm>
            <a:off x="334964" y="180788"/>
            <a:ext cx="10755532" cy="1299219"/>
          </a:xfrm>
        </p:spPr>
        <p:txBody>
          <a:bodyPr vert="horz" lIns="72000" tIns="0" rIns="0" bIns="0" rtlCol="0" anchor="ctr" anchorCtr="0">
            <a:noAutofit/>
          </a:bodyPr>
          <a:lstStyle/>
          <a:p>
            <a:r>
              <a:rPr lang="en-GB" sz="2400" dirty="0"/>
              <a:t>The vast majority of drivers consider driving safely to be something important to them. A minority know they take more risks than they should when driving, although this has declined since the previous wave.</a:t>
            </a:r>
          </a:p>
        </p:txBody>
      </p:sp>
      <p:graphicFrame>
        <p:nvGraphicFramePr>
          <p:cNvPr id="5" name="Table 4">
            <a:extLst>
              <a:ext uri="{FF2B5EF4-FFF2-40B4-BE49-F238E27FC236}">
                <a16:creationId xmlns:a16="http://schemas.microsoft.com/office/drawing/2014/main" id="{339BD0C0-45BB-D0A4-090E-8794A70FAF18}"/>
              </a:ext>
            </a:extLst>
          </p:cNvPr>
          <p:cNvGraphicFramePr>
            <a:graphicFrameLocks noGrp="1"/>
          </p:cNvGraphicFramePr>
          <p:nvPr>
            <p:extLst>
              <p:ext uri="{D42A27DB-BD31-4B8C-83A1-F6EECF244321}">
                <p14:modId xmlns:p14="http://schemas.microsoft.com/office/powerpoint/2010/main" val="3304393950"/>
              </p:ext>
            </p:extLst>
          </p:nvPr>
        </p:nvGraphicFramePr>
        <p:xfrm>
          <a:off x="9439200" y="1715319"/>
          <a:ext cx="637083" cy="1599004"/>
        </p:xfrm>
        <a:graphic>
          <a:graphicData uri="http://schemas.openxmlformats.org/drawingml/2006/table">
            <a:tbl>
              <a:tblPr firstRow="1" bandRow="1">
                <a:tableStyleId>{2D5ABB26-0587-4C30-8999-92F81FD0307C}</a:tableStyleId>
              </a:tblPr>
              <a:tblGrid>
                <a:gridCol w="637083">
                  <a:extLst>
                    <a:ext uri="{9D8B030D-6E8A-4147-A177-3AD203B41FA5}">
                      <a16:colId xmlns:a16="http://schemas.microsoft.com/office/drawing/2014/main" val="20000"/>
                    </a:ext>
                  </a:extLst>
                </a:gridCol>
              </a:tblGrid>
              <a:tr h="576838">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2277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90%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496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88%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38756914"/>
                  </a:ext>
                </a:extLst>
              </a:tr>
              <a:tr h="34969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90%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89946237"/>
                  </a:ext>
                </a:extLst>
              </a:tr>
            </a:tbl>
          </a:graphicData>
        </a:graphic>
      </p:graphicFrame>
      <p:graphicFrame>
        <p:nvGraphicFramePr>
          <p:cNvPr id="6" name="Content Placeholder 8">
            <a:extLst>
              <a:ext uri="{FF2B5EF4-FFF2-40B4-BE49-F238E27FC236}">
                <a16:creationId xmlns:a16="http://schemas.microsoft.com/office/drawing/2014/main" id="{778C5E82-4930-8ECD-ADAE-39A7823E1A53}"/>
              </a:ext>
            </a:extLst>
          </p:cNvPr>
          <p:cNvGraphicFramePr>
            <a:graphicFrameLocks noGrp="1"/>
          </p:cNvGraphicFramePr>
          <p:nvPr>
            <p:ph sz="quarter" idx="18"/>
            <p:extLst>
              <p:ext uri="{D42A27DB-BD31-4B8C-83A1-F6EECF244321}">
                <p14:modId xmlns:p14="http://schemas.microsoft.com/office/powerpoint/2010/main" val="651968802"/>
              </p:ext>
            </p:extLst>
          </p:nvPr>
        </p:nvGraphicFramePr>
        <p:xfrm>
          <a:off x="1799262" y="1780473"/>
          <a:ext cx="7724985" cy="2065007"/>
        </p:xfrm>
        <a:graphic>
          <a:graphicData uri="http://schemas.openxmlformats.org/drawingml/2006/chart">
            <c:chart xmlns:c="http://schemas.openxmlformats.org/drawingml/2006/chart" xmlns:r="http://schemas.openxmlformats.org/officeDocument/2006/relationships" r:id="rId3"/>
          </a:graphicData>
        </a:graphic>
      </p:graphicFrame>
      <p:cxnSp>
        <p:nvCxnSpPr>
          <p:cNvPr id="11" name="Straight Connector 10">
            <a:extLst>
              <a:ext uri="{FF2B5EF4-FFF2-40B4-BE49-F238E27FC236}">
                <a16:creationId xmlns:a16="http://schemas.microsoft.com/office/drawing/2014/main" id="{2D8FFCBF-E981-69D2-15CC-B4FA0848D90A}"/>
              </a:ext>
            </a:extLst>
          </p:cNvPr>
          <p:cNvCxnSpPr>
            <a:cxnSpLocks/>
          </p:cNvCxnSpPr>
          <p:nvPr/>
        </p:nvCxnSpPr>
        <p:spPr>
          <a:xfrm flipH="1">
            <a:off x="603288" y="3960641"/>
            <a:ext cx="10876506" cy="0"/>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2" name="Table 1">
            <a:extLst>
              <a:ext uri="{FF2B5EF4-FFF2-40B4-BE49-F238E27FC236}">
                <a16:creationId xmlns:a16="http://schemas.microsoft.com/office/drawing/2014/main" id="{912575EB-0F4E-06B8-289A-3286FC7F3057}"/>
              </a:ext>
            </a:extLst>
          </p:cNvPr>
          <p:cNvGraphicFramePr>
            <a:graphicFrameLocks noGrp="1"/>
          </p:cNvGraphicFramePr>
          <p:nvPr>
            <p:extLst>
              <p:ext uri="{D42A27DB-BD31-4B8C-83A1-F6EECF244321}">
                <p14:modId xmlns:p14="http://schemas.microsoft.com/office/powerpoint/2010/main" val="2285129735"/>
              </p:ext>
            </p:extLst>
          </p:nvPr>
        </p:nvGraphicFramePr>
        <p:xfrm>
          <a:off x="9439200" y="4014049"/>
          <a:ext cx="637083" cy="1599004"/>
        </p:xfrm>
        <a:graphic>
          <a:graphicData uri="http://schemas.openxmlformats.org/drawingml/2006/table">
            <a:tbl>
              <a:tblPr firstRow="1" bandRow="1">
                <a:tableStyleId>{2D5ABB26-0587-4C30-8999-92F81FD0307C}</a:tableStyleId>
              </a:tblPr>
              <a:tblGrid>
                <a:gridCol w="637083">
                  <a:extLst>
                    <a:ext uri="{9D8B030D-6E8A-4147-A177-3AD203B41FA5}">
                      <a16:colId xmlns:a16="http://schemas.microsoft.com/office/drawing/2014/main" val="20000"/>
                    </a:ext>
                  </a:extLst>
                </a:gridCol>
              </a:tblGrid>
              <a:tr h="567286">
                <a:tc>
                  <a:txBody>
                    <a:bodyPr/>
                    <a:lstStyle/>
                    <a:p>
                      <a:pPr algn="ctr"/>
                      <a:r>
                        <a:rPr lang="en-GB" sz="1400" b="1" dirty="0">
                          <a:solidFill>
                            <a:schemeClr val="tx1"/>
                          </a:solidFill>
                        </a:rPr>
                        <a:t>Total agree</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439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14%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3"/>
                  </a:ext>
                </a:extLst>
              </a:tr>
              <a:tr h="3439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19%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06139755"/>
                  </a:ext>
                </a:extLst>
              </a:tr>
              <a:tr h="343906">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14%</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57897438"/>
                  </a:ext>
                </a:extLst>
              </a:tr>
            </a:tbl>
          </a:graphicData>
        </a:graphic>
      </p:graphicFrame>
      <p:graphicFrame>
        <p:nvGraphicFramePr>
          <p:cNvPr id="4" name="Content Placeholder 8">
            <a:extLst>
              <a:ext uri="{FF2B5EF4-FFF2-40B4-BE49-F238E27FC236}">
                <a16:creationId xmlns:a16="http://schemas.microsoft.com/office/drawing/2014/main" id="{966423DD-3DA5-3A1B-6F8C-317D43CB1083}"/>
              </a:ext>
            </a:extLst>
          </p:cNvPr>
          <p:cNvGraphicFramePr>
            <a:graphicFrameLocks/>
          </p:cNvGraphicFramePr>
          <p:nvPr>
            <p:extLst>
              <p:ext uri="{D42A27DB-BD31-4B8C-83A1-F6EECF244321}">
                <p14:modId xmlns:p14="http://schemas.microsoft.com/office/powerpoint/2010/main" val="3266517252"/>
              </p:ext>
            </p:extLst>
          </p:nvPr>
        </p:nvGraphicFramePr>
        <p:xfrm>
          <a:off x="1799262" y="4081856"/>
          <a:ext cx="7724985" cy="2065007"/>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7">
            <a:extLst>
              <a:ext uri="{FF2B5EF4-FFF2-40B4-BE49-F238E27FC236}">
                <a16:creationId xmlns:a16="http://schemas.microsoft.com/office/drawing/2014/main" id="{DEEFDAA8-0061-BEF3-7848-71D6CDD13E79}"/>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8" name="TextBox 7">
            <a:extLst>
              <a:ext uri="{FF2B5EF4-FFF2-40B4-BE49-F238E27FC236}">
                <a16:creationId xmlns:a16="http://schemas.microsoft.com/office/drawing/2014/main" id="{46BF44A9-40AD-4997-50BF-32370098630E}"/>
              </a:ext>
            </a:extLst>
          </p:cNvPr>
          <p:cNvSpPr txBox="1"/>
          <p:nvPr/>
        </p:nvSpPr>
        <p:spPr>
          <a:xfrm>
            <a:off x="9498040" y="6259372"/>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sp>
        <p:nvSpPr>
          <p:cNvPr id="10" name="Oval 9">
            <a:extLst>
              <a:ext uri="{FF2B5EF4-FFF2-40B4-BE49-F238E27FC236}">
                <a16:creationId xmlns:a16="http://schemas.microsoft.com/office/drawing/2014/main" id="{98118B6F-A71E-F004-594B-EACD15B98D1B}"/>
              </a:ext>
            </a:extLst>
          </p:cNvPr>
          <p:cNvSpPr/>
          <p:nvPr/>
        </p:nvSpPr>
        <p:spPr>
          <a:xfrm>
            <a:off x="9561955" y="5336015"/>
            <a:ext cx="379195" cy="246221"/>
          </a:xfrm>
          <a:prstGeom prst="ellipse">
            <a:avLst/>
          </a:prstGeom>
          <a:noFill/>
          <a:ln w="19050">
            <a:solidFill>
              <a:srgbClr val="C0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Tree>
    <p:extLst>
      <p:ext uri="{BB962C8B-B14F-4D97-AF65-F5344CB8AC3E}">
        <p14:creationId xmlns:p14="http://schemas.microsoft.com/office/powerpoint/2010/main" val="1443153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20644194-6E56-865B-CF1C-AB6D3D5F691B}"/>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AC7DE973-20E2-CDF2-CCA0-7E9CE461B480}"/>
              </a:ext>
            </a:extLst>
          </p:cNvPr>
          <p:cNvSpPr>
            <a:spLocks noGrp="1"/>
          </p:cNvSpPr>
          <p:nvPr>
            <p:ph type="ctrTitle"/>
          </p:nvPr>
        </p:nvSpPr>
        <p:spPr>
          <a:xfrm>
            <a:off x="392865" y="2217927"/>
            <a:ext cx="9084964" cy="1525603"/>
          </a:xfrm>
        </p:spPr>
        <p:txBody>
          <a:bodyPr/>
          <a:lstStyle/>
          <a:p>
            <a:r>
              <a:rPr lang="en-US" dirty="0"/>
              <a:t>Safety features in cars</a:t>
            </a:r>
            <a:endParaRPr lang="en-GB" dirty="0">
              <a:solidFill>
                <a:srgbClr val="FF0000"/>
              </a:solidFill>
            </a:endParaRPr>
          </a:p>
        </p:txBody>
      </p:sp>
      <p:sp>
        <p:nvSpPr>
          <p:cNvPr id="15" name="Slide Number Placeholder 14">
            <a:extLst>
              <a:ext uri="{FF2B5EF4-FFF2-40B4-BE49-F238E27FC236}">
                <a16:creationId xmlns:a16="http://schemas.microsoft.com/office/drawing/2014/main" id="{758A3871-9A5B-C7E7-62E1-5074520F04C2}"/>
              </a:ext>
            </a:extLst>
          </p:cNvPr>
          <p:cNvSpPr>
            <a:spLocks noGrp="1"/>
          </p:cNvSpPr>
          <p:nvPr>
            <p:ph type="sldNum" sz="quarter" idx="12"/>
          </p:nvPr>
        </p:nvSpPr>
        <p:spPr/>
        <p:txBody>
          <a:bodyPr/>
          <a:lstStyle/>
          <a:p>
            <a:fld id="{3CF2D5F0-42C9-44CC-9D46-F1CEB28D430F}" type="slidenum">
              <a:rPr lang="en-GB" smtClean="0"/>
              <a:pPr/>
              <a:t>48</a:t>
            </a:fld>
            <a:endParaRPr lang="en-GB" dirty="0"/>
          </a:p>
        </p:txBody>
      </p:sp>
    </p:spTree>
    <p:extLst>
      <p:ext uri="{BB962C8B-B14F-4D97-AF65-F5344CB8AC3E}">
        <p14:creationId xmlns:p14="http://schemas.microsoft.com/office/powerpoint/2010/main" val="96555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F81E9A3A-4854-36E0-73E8-E15A38A123A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69CD697E-509B-0863-2878-659058F62F39}"/>
              </a:ext>
            </a:extLst>
          </p:cNvPr>
          <p:cNvSpPr>
            <a:spLocks noGrp="1"/>
          </p:cNvSpPr>
          <p:nvPr>
            <p:ph type="sldNum" sz="quarter" idx="12"/>
          </p:nvPr>
        </p:nvSpPr>
        <p:spPr/>
        <p:txBody>
          <a:bodyPr/>
          <a:lstStyle/>
          <a:p>
            <a:fld id="{9784CBA3-D598-4B1F-BAA3-EE14B5154290}" type="slidenum">
              <a:rPr lang="en-AU" smtClean="0"/>
              <a:pPr/>
              <a:t>49</a:t>
            </a:fld>
            <a:endParaRPr lang="en-AU" dirty="0"/>
          </a:p>
        </p:txBody>
      </p:sp>
      <p:sp>
        <p:nvSpPr>
          <p:cNvPr id="7" name="Rectangle 6">
            <a:extLst>
              <a:ext uri="{FF2B5EF4-FFF2-40B4-BE49-F238E27FC236}">
                <a16:creationId xmlns:a16="http://schemas.microsoft.com/office/drawing/2014/main" id="{509DADFB-42BA-B01C-4F74-E3EE5EF5CA7A}"/>
              </a:ext>
            </a:extLst>
          </p:cNvPr>
          <p:cNvSpPr/>
          <p:nvPr/>
        </p:nvSpPr>
        <p:spPr>
          <a:xfrm>
            <a:off x="157984" y="6509442"/>
            <a:ext cx="7591782" cy="246221"/>
          </a:xfrm>
          <a:prstGeom prst="rect">
            <a:avLst/>
          </a:prstGeom>
        </p:spPr>
        <p:txBody>
          <a:bodyPr wrap="square" anchor="ctr">
            <a:spAutoFit/>
          </a:bodyPr>
          <a:lstStyle/>
          <a:p>
            <a:r>
              <a:rPr lang="en-US" sz="1000" dirty="0"/>
              <a:t>Q15. Thinking of the factors you consider when buying a new/used car, which of the following are most and least important to you? </a:t>
            </a:r>
            <a:endParaRPr lang="en-GB" sz="1000" dirty="0"/>
          </a:p>
        </p:txBody>
      </p:sp>
      <p:sp>
        <p:nvSpPr>
          <p:cNvPr id="12" name="Text Placeholder 4">
            <a:extLst>
              <a:ext uri="{FF2B5EF4-FFF2-40B4-BE49-F238E27FC236}">
                <a16:creationId xmlns:a16="http://schemas.microsoft.com/office/drawing/2014/main" id="{5F89F855-63AE-36FA-71D1-1FE3FBF892A7}"/>
              </a:ext>
            </a:extLst>
          </p:cNvPr>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400" dirty="0"/>
              <a:t>The ranking of safety features, compared to other car buying decision factors, was very similar to the previous waves – on average the safety features of a car were ranked as the fourth most important factor. </a:t>
            </a:r>
          </a:p>
        </p:txBody>
      </p:sp>
      <p:graphicFrame>
        <p:nvGraphicFramePr>
          <p:cNvPr id="40" name="Content Placeholder 8">
            <a:extLst>
              <a:ext uri="{FF2B5EF4-FFF2-40B4-BE49-F238E27FC236}">
                <a16:creationId xmlns:a16="http://schemas.microsoft.com/office/drawing/2014/main" id="{C25EB481-F190-629C-B7CF-EB1B9148241B}"/>
              </a:ext>
            </a:extLst>
          </p:cNvPr>
          <p:cNvGraphicFramePr>
            <a:graphicFrameLocks noGrp="1"/>
          </p:cNvGraphicFramePr>
          <p:nvPr>
            <p:ph sz="quarter" idx="18"/>
            <p:extLst>
              <p:ext uri="{D42A27DB-BD31-4B8C-83A1-F6EECF244321}">
                <p14:modId xmlns:p14="http://schemas.microsoft.com/office/powerpoint/2010/main" val="3410537894"/>
              </p:ext>
            </p:extLst>
          </p:nvPr>
        </p:nvGraphicFramePr>
        <p:xfrm>
          <a:off x="334965" y="1648178"/>
          <a:ext cx="9373240" cy="4861264"/>
        </p:xfrm>
        <a:graphic>
          <a:graphicData uri="http://schemas.openxmlformats.org/drawingml/2006/chart">
            <c:chart xmlns:c="http://schemas.openxmlformats.org/drawingml/2006/chart" xmlns:r="http://schemas.openxmlformats.org/officeDocument/2006/relationships" r:id="rId3"/>
          </a:graphicData>
        </a:graphic>
      </p:graphicFrame>
      <p:sp>
        <p:nvSpPr>
          <p:cNvPr id="2" name="Rectangle 1">
            <a:extLst>
              <a:ext uri="{FF2B5EF4-FFF2-40B4-BE49-F238E27FC236}">
                <a16:creationId xmlns:a16="http://schemas.microsoft.com/office/drawing/2014/main" id="{2F38F550-1F0C-C218-8ACF-825DE89B055D}"/>
              </a:ext>
            </a:extLst>
          </p:cNvPr>
          <p:cNvSpPr/>
          <p:nvPr/>
        </p:nvSpPr>
        <p:spPr>
          <a:xfrm>
            <a:off x="1233714" y="3643086"/>
            <a:ext cx="10345373" cy="464457"/>
          </a:xfrm>
          <a:prstGeom prst="rect">
            <a:avLst/>
          </a:prstGeom>
          <a:noFill/>
          <a:ln>
            <a:solidFill>
              <a:schemeClr val="accent3">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4" name="Text Placeholder 7">
            <a:extLst>
              <a:ext uri="{FF2B5EF4-FFF2-40B4-BE49-F238E27FC236}">
                <a16:creationId xmlns:a16="http://schemas.microsoft.com/office/drawing/2014/main" id="{4F801A6C-B84C-8874-2297-5B1966D6B8B4}"/>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5" name="TextBox 4">
            <a:extLst>
              <a:ext uri="{FF2B5EF4-FFF2-40B4-BE49-F238E27FC236}">
                <a16:creationId xmlns:a16="http://schemas.microsoft.com/office/drawing/2014/main" id="{AD0384E9-9850-4BDC-B6C7-A8C04D08942A}"/>
              </a:ext>
            </a:extLst>
          </p:cNvPr>
          <p:cNvSpPr txBox="1"/>
          <p:nvPr/>
        </p:nvSpPr>
        <p:spPr>
          <a:xfrm>
            <a:off x="9745278" y="5983565"/>
            <a:ext cx="1828229" cy="430887"/>
          </a:xfrm>
          <a:prstGeom prst="rect">
            <a:avLst/>
          </a:prstGeom>
          <a:noFill/>
        </p:spPr>
        <p:txBody>
          <a:bodyPr wrap="square" rtlCol="0">
            <a:spAutoFit/>
          </a:bodyPr>
          <a:lstStyle/>
          <a:p>
            <a:pPr algn="ctr"/>
            <a:r>
              <a:rPr lang="en-US" sz="1100" dirty="0"/>
              <a:t>*From 1 (most important) to 8 (least important)</a:t>
            </a:r>
            <a:endParaRPr lang="en-GB" sz="1100" dirty="0"/>
          </a:p>
        </p:txBody>
      </p:sp>
      <p:graphicFrame>
        <p:nvGraphicFramePr>
          <p:cNvPr id="97" name="Table 96">
            <a:extLst>
              <a:ext uri="{FF2B5EF4-FFF2-40B4-BE49-F238E27FC236}">
                <a16:creationId xmlns:a16="http://schemas.microsoft.com/office/drawing/2014/main" id="{CC310229-0CB8-D8BA-7391-0298F748D65E}"/>
              </a:ext>
            </a:extLst>
          </p:cNvPr>
          <p:cNvGraphicFramePr>
            <a:graphicFrameLocks noGrp="1"/>
          </p:cNvGraphicFramePr>
          <p:nvPr>
            <p:extLst>
              <p:ext uri="{D42A27DB-BD31-4B8C-83A1-F6EECF244321}">
                <p14:modId xmlns:p14="http://schemas.microsoft.com/office/powerpoint/2010/main" val="764157358"/>
              </p:ext>
            </p:extLst>
          </p:nvPr>
        </p:nvGraphicFramePr>
        <p:xfrm>
          <a:off x="9603328" y="1163672"/>
          <a:ext cx="2007252" cy="4834912"/>
        </p:xfrm>
        <a:graphic>
          <a:graphicData uri="http://schemas.openxmlformats.org/drawingml/2006/table">
            <a:tbl>
              <a:tblPr firstRow="1" bandRow="1">
                <a:tableStyleId>{2D5ABB26-0587-4C30-8999-92F81FD0307C}</a:tableStyleId>
              </a:tblPr>
              <a:tblGrid>
                <a:gridCol w="669084">
                  <a:extLst>
                    <a:ext uri="{9D8B030D-6E8A-4147-A177-3AD203B41FA5}">
                      <a16:colId xmlns:a16="http://schemas.microsoft.com/office/drawing/2014/main" val="1204190053"/>
                    </a:ext>
                  </a:extLst>
                </a:gridCol>
                <a:gridCol w="669084">
                  <a:extLst>
                    <a:ext uri="{9D8B030D-6E8A-4147-A177-3AD203B41FA5}">
                      <a16:colId xmlns:a16="http://schemas.microsoft.com/office/drawing/2014/main" val="20000"/>
                    </a:ext>
                  </a:extLst>
                </a:gridCol>
                <a:gridCol w="669084">
                  <a:extLst>
                    <a:ext uri="{9D8B030D-6E8A-4147-A177-3AD203B41FA5}">
                      <a16:colId xmlns:a16="http://schemas.microsoft.com/office/drawing/2014/main" val="476178911"/>
                    </a:ext>
                  </a:extLst>
                </a:gridCol>
              </a:tblGrid>
              <a:tr h="549752">
                <a:tc gridSpan="3">
                  <a:txBody>
                    <a:bodyPr/>
                    <a:lstStyle/>
                    <a:p>
                      <a:pPr algn="ctr"/>
                      <a:r>
                        <a:rPr lang="en-GB" sz="1400" b="1" dirty="0">
                          <a:solidFill>
                            <a:schemeClr val="tx1"/>
                          </a:solidFill>
                        </a:rPr>
                        <a:t>Average ranking position*</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endParaRPr dirty="0"/>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hMerge="1">
                  <a:txBody>
                    <a:bodyPr/>
                    <a:lstStyle/>
                    <a:p>
                      <a:pPr algn="ctr"/>
                      <a:endParaRPr lang="en-GB" sz="1400" b="1" dirty="0">
                        <a:solidFill>
                          <a:schemeClr val="tx1"/>
                        </a:solidFill>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000"/>
                  </a:ext>
                </a:extLst>
              </a:tr>
              <a:tr h="314131">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Sep ‘25</a:t>
                      </a:r>
                      <a:endParaRPr lang="en-GB" sz="1400" b="1"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Feb ’25</a:t>
                      </a:r>
                      <a:endParaRPr lang="en-GB" sz="1400" b="1"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kern="1200" dirty="0">
                          <a:solidFill>
                            <a:schemeClr val="tx1"/>
                          </a:solidFill>
                          <a:latin typeface="+mn-lt"/>
                          <a:ea typeface="+mn-ea"/>
                          <a:cs typeface="+mn-cs"/>
                        </a:rPr>
                        <a:t>Aug ‘24</a:t>
                      </a:r>
                      <a:endParaRPr lang="en-GB" sz="1400" b="1"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3867619"/>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3.38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3.60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3.49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746976257"/>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3.70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3.51</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3.63</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1647629"/>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3.95</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3.89</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3.88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48520417"/>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3.99</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4.44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4.08</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74215445"/>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4.74</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4.50</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4.62</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3408330"/>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5.16</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5.19</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5.47</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19740017"/>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5.24</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4.94</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5.24</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292236542"/>
                  </a:ext>
                </a:extLst>
              </a:tr>
              <a:tr h="477805">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5.84</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0" kern="1200" dirty="0">
                          <a:solidFill>
                            <a:schemeClr val="tx1"/>
                          </a:solidFill>
                          <a:latin typeface="+mn-lt"/>
                          <a:ea typeface="+mn-ea"/>
                          <a:cs typeface="+mn-cs"/>
                        </a:rPr>
                        <a:t>5.92</a:t>
                      </a: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0" kern="1200" dirty="0">
                          <a:solidFill>
                            <a:schemeClr val="tx1"/>
                          </a:solidFill>
                          <a:latin typeface="+mn-lt"/>
                          <a:ea typeface="+mn-ea"/>
                          <a:cs typeface="+mn-cs"/>
                        </a:rPr>
                        <a:t>5.70</a:t>
                      </a:r>
                      <a:endParaRPr lang="en-GB" sz="1400" b="0" kern="1200" dirty="0">
                        <a:solidFill>
                          <a:schemeClr val="tx1"/>
                        </a:solidFill>
                        <a:latin typeface="+mn-lt"/>
                        <a:ea typeface="+mn-ea"/>
                        <a:cs typeface="+mn-cs"/>
                      </a:endParaRPr>
                    </a:p>
                  </a:txBody>
                  <a:tcPr marT="3600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033095983"/>
                  </a:ext>
                </a:extLst>
              </a:tr>
            </a:tbl>
          </a:graphicData>
        </a:graphic>
      </p:graphicFrame>
    </p:spTree>
    <p:extLst>
      <p:ext uri="{BB962C8B-B14F-4D97-AF65-F5344CB8AC3E}">
        <p14:creationId xmlns:p14="http://schemas.microsoft.com/office/powerpoint/2010/main" val="25527105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Driver types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a:t>
            </a:fld>
            <a:endParaRPr lang="en-GB" dirty="0"/>
          </a:p>
        </p:txBody>
      </p:sp>
    </p:spTree>
    <p:extLst>
      <p:ext uri="{BB962C8B-B14F-4D97-AF65-F5344CB8AC3E}">
        <p14:creationId xmlns:p14="http://schemas.microsoft.com/office/powerpoint/2010/main" val="1976808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50</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509442"/>
            <a:ext cx="6329789" cy="246221"/>
          </a:xfrm>
          <a:prstGeom prst="rect">
            <a:avLst/>
          </a:prstGeom>
        </p:spPr>
        <p:txBody>
          <a:bodyPr wrap="square" anchor="ctr">
            <a:spAutoFit/>
          </a:bodyPr>
          <a:lstStyle/>
          <a:p>
            <a:r>
              <a:rPr lang="en-US" sz="1000" dirty="0"/>
              <a:t>Q14. Would you consider having a black box fitted to your car if it meant you could get lower insurance premiums? </a:t>
            </a:r>
            <a:endParaRPr lang="en-GB" sz="1000" dirty="0"/>
          </a:p>
        </p:txBody>
      </p:sp>
      <p:sp>
        <p:nvSpPr>
          <p:cNvPr id="12" name="Text Placeholder 4"/>
          <p:cNvSpPr>
            <a:spLocks noGrp="1"/>
          </p:cNvSpPr>
          <p:nvPr>
            <p:ph type="body" sz="quarter" idx="11"/>
          </p:nvPr>
        </p:nvSpPr>
        <p:spPr>
          <a:xfrm>
            <a:off x="334963" y="180788"/>
            <a:ext cx="10836619" cy="1299219"/>
          </a:xfrm>
        </p:spPr>
        <p:txBody>
          <a:bodyPr vert="horz" lIns="72000" tIns="0" rIns="0" bIns="0" rtlCol="0" anchor="ctr" anchorCtr="0">
            <a:noAutofit/>
          </a:bodyPr>
          <a:lstStyle/>
          <a:p>
            <a:r>
              <a:rPr lang="en-GB" sz="2400" dirty="0"/>
              <a:t>Almost two thirds of drivers would consider having a black box fitted to their car for lower insurance premiums, broadly consistent with previous waves. The proportion who would definitely consider this was comparable with Feb ‘25 at just over a quarter. </a:t>
            </a:r>
          </a:p>
        </p:txBody>
      </p:sp>
      <p:graphicFrame>
        <p:nvGraphicFramePr>
          <p:cNvPr id="9" name="Chart 8">
            <a:extLst>
              <a:ext uri="{FF2B5EF4-FFF2-40B4-BE49-F238E27FC236}">
                <a16:creationId xmlns:a16="http://schemas.microsoft.com/office/drawing/2014/main" id="{2274362B-C26C-4FE7-BF4A-ABBC525F941D}"/>
              </a:ext>
            </a:extLst>
          </p:cNvPr>
          <p:cNvGraphicFramePr/>
          <p:nvPr>
            <p:extLst>
              <p:ext uri="{D42A27DB-BD31-4B8C-83A1-F6EECF244321}">
                <p14:modId xmlns:p14="http://schemas.microsoft.com/office/powerpoint/2010/main" val="439320433"/>
              </p:ext>
            </p:extLst>
          </p:nvPr>
        </p:nvGraphicFramePr>
        <p:xfrm>
          <a:off x="2544024" y="1633098"/>
          <a:ext cx="7328109" cy="4581435"/>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 Placeholder 7">
            <a:extLst>
              <a:ext uri="{FF2B5EF4-FFF2-40B4-BE49-F238E27FC236}">
                <a16:creationId xmlns:a16="http://schemas.microsoft.com/office/drawing/2014/main" id="{077AE700-67BD-0CC8-360C-4EF1459B2DB3}"/>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5" name="Right Brace 4">
            <a:extLst>
              <a:ext uri="{FF2B5EF4-FFF2-40B4-BE49-F238E27FC236}">
                <a16:creationId xmlns:a16="http://schemas.microsoft.com/office/drawing/2014/main" id="{9C2EDBE2-35D2-FDC6-D0E7-E9622972DFAD}"/>
              </a:ext>
            </a:extLst>
          </p:cNvPr>
          <p:cNvSpPr/>
          <p:nvPr/>
        </p:nvSpPr>
        <p:spPr>
          <a:xfrm rot="16200000">
            <a:off x="4450405" y="2183857"/>
            <a:ext cx="243194" cy="2159542"/>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GB" dirty="0"/>
          </a:p>
        </p:txBody>
      </p:sp>
      <p:sp>
        <p:nvSpPr>
          <p:cNvPr id="6" name="TextBox 5">
            <a:extLst>
              <a:ext uri="{FF2B5EF4-FFF2-40B4-BE49-F238E27FC236}">
                <a16:creationId xmlns:a16="http://schemas.microsoft.com/office/drawing/2014/main" id="{E34AE72F-8AF8-6327-4D07-FC3ACB89C660}"/>
              </a:ext>
            </a:extLst>
          </p:cNvPr>
          <p:cNvSpPr txBox="1"/>
          <p:nvPr/>
        </p:nvSpPr>
        <p:spPr>
          <a:xfrm>
            <a:off x="2866882" y="2633050"/>
            <a:ext cx="3410240" cy="523220"/>
          </a:xfrm>
          <a:prstGeom prst="rect">
            <a:avLst/>
          </a:prstGeom>
          <a:noFill/>
        </p:spPr>
        <p:txBody>
          <a:bodyPr wrap="square" rtlCol="0">
            <a:spAutoFit/>
          </a:bodyPr>
          <a:lstStyle/>
          <a:p>
            <a:pPr algn="ctr"/>
            <a:r>
              <a:rPr lang="en-US" sz="1400" dirty="0"/>
              <a:t>Total consider: </a:t>
            </a:r>
          </a:p>
          <a:p>
            <a:pPr algn="ctr"/>
            <a:r>
              <a:rPr lang="en-US" sz="1400" dirty="0"/>
              <a:t>Aug ’24 – 60%; Feb ‘25 – 62%; Sep ‘25 – 65% </a:t>
            </a:r>
            <a:endParaRPr lang="en-GB" sz="1400" dirty="0"/>
          </a:p>
        </p:txBody>
      </p:sp>
    </p:spTree>
    <p:extLst>
      <p:ext uri="{BB962C8B-B14F-4D97-AF65-F5344CB8AC3E}">
        <p14:creationId xmlns:p14="http://schemas.microsoft.com/office/powerpoint/2010/main" val="11058467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5618191" cy="1525603"/>
          </a:xfrm>
        </p:spPr>
        <p:txBody>
          <a:bodyPr/>
          <a:lstStyle/>
          <a:p>
            <a:r>
              <a:rPr lang="en-US" dirty="0"/>
              <a:t>Advertising and marketing awareness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51</a:t>
            </a:fld>
            <a:endParaRPr lang="en-GB" dirty="0"/>
          </a:p>
        </p:txBody>
      </p:sp>
    </p:spTree>
    <p:extLst>
      <p:ext uri="{BB962C8B-B14F-4D97-AF65-F5344CB8AC3E}">
        <p14:creationId xmlns:p14="http://schemas.microsoft.com/office/powerpoint/2010/main" val="2215460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52</a:t>
            </a:fld>
            <a:endParaRPr lang="en-AU" dirty="0"/>
          </a:p>
        </p:txBody>
      </p:sp>
      <p:graphicFrame>
        <p:nvGraphicFramePr>
          <p:cNvPr id="10" name="Content Placeholder 9"/>
          <p:cNvGraphicFramePr>
            <a:graphicFrameLocks noGrp="1"/>
          </p:cNvGraphicFramePr>
          <p:nvPr>
            <p:ph sz="quarter" idx="18"/>
            <p:extLst>
              <p:ext uri="{D42A27DB-BD31-4B8C-83A1-F6EECF244321}">
                <p14:modId xmlns:p14="http://schemas.microsoft.com/office/powerpoint/2010/main" val="185670218"/>
              </p:ext>
            </p:extLst>
          </p:nvPr>
        </p:nvGraphicFramePr>
        <p:xfrm>
          <a:off x="334962" y="1842944"/>
          <a:ext cx="6295074" cy="4386390"/>
        </p:xfrm>
        <a:graphic>
          <a:graphicData uri="http://schemas.openxmlformats.org/drawingml/2006/chart">
            <c:chart xmlns:c="http://schemas.openxmlformats.org/drawingml/2006/chart" xmlns:r="http://schemas.openxmlformats.org/officeDocument/2006/relationships" r:id="rId3"/>
          </a:graphicData>
        </a:graphic>
      </p:graphicFrame>
      <p:sp>
        <p:nvSpPr>
          <p:cNvPr id="12" name="Text Placeholder 4"/>
          <p:cNvSpPr>
            <a:spLocks noGrp="1"/>
          </p:cNvSpPr>
          <p:nvPr>
            <p:ph type="body" sz="quarter" idx="11"/>
          </p:nvPr>
        </p:nvSpPr>
        <p:spPr>
          <a:xfrm>
            <a:off x="334964" y="180788"/>
            <a:ext cx="10656309" cy="1299219"/>
          </a:xfrm>
        </p:spPr>
        <p:txBody>
          <a:bodyPr vert="horz" lIns="72000" tIns="0" rIns="0" bIns="0" rtlCol="0" anchor="ctr" anchorCtr="0">
            <a:noAutofit/>
          </a:bodyPr>
          <a:lstStyle/>
          <a:p>
            <a:r>
              <a:rPr lang="en-GB" sz="2400" dirty="0"/>
              <a:t>Just over one in five of drivers had seen or heard advertising on topics relating to driving/road safety this year. Those who had seen or heard advertising most commonly recalled ads relating to speeding, tiredness and mobile phones. </a:t>
            </a:r>
          </a:p>
        </p:txBody>
      </p:sp>
      <p:sp>
        <p:nvSpPr>
          <p:cNvPr id="7" name="Rectangle 6">
            <a:extLst>
              <a:ext uri="{FF2B5EF4-FFF2-40B4-BE49-F238E27FC236}">
                <a16:creationId xmlns:a16="http://schemas.microsoft.com/office/drawing/2014/main" id="{BCF59D52-7E16-4D80-9092-CBBD8FD882B9}"/>
              </a:ext>
            </a:extLst>
          </p:cNvPr>
          <p:cNvSpPr/>
          <p:nvPr/>
        </p:nvSpPr>
        <p:spPr>
          <a:xfrm>
            <a:off x="334962" y="6370399"/>
            <a:ext cx="6643808" cy="400110"/>
          </a:xfrm>
          <a:prstGeom prst="rect">
            <a:avLst/>
          </a:prstGeom>
        </p:spPr>
        <p:txBody>
          <a:bodyPr wrap="square" anchor="ctr">
            <a:spAutoFit/>
          </a:bodyPr>
          <a:lstStyle/>
          <a:p>
            <a:r>
              <a:rPr lang="en-US" sz="1000" dirty="0"/>
              <a:t>Q16. Have you seen or heard any advertising or marketing on topics relating to driving or road safety recently? </a:t>
            </a:r>
          </a:p>
          <a:p>
            <a:r>
              <a:rPr lang="en-GB" sz="1000" dirty="0"/>
              <a:t>Q17. What was the topic of the advertising/marketing?  </a:t>
            </a:r>
          </a:p>
        </p:txBody>
      </p:sp>
      <p:sp>
        <p:nvSpPr>
          <p:cNvPr id="8" name="Text Placeholder 7"/>
          <p:cNvSpPr txBox="1">
            <a:spLocks/>
          </p:cNvSpPr>
          <p:nvPr/>
        </p:nvSpPr>
        <p:spPr>
          <a:xfrm>
            <a:off x="6869402" y="6393404"/>
            <a:ext cx="4813665" cy="400110"/>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None/>
            </a:pPr>
            <a:r>
              <a:rPr lang="en-GB" sz="1000" b="1" dirty="0"/>
              <a:t>Q16 Base (all W25): 507</a:t>
            </a:r>
          </a:p>
          <a:p>
            <a:pPr marL="0" indent="0" algn="r">
              <a:lnSpc>
                <a:spcPct val="100000"/>
              </a:lnSpc>
              <a:spcBef>
                <a:spcPts val="0"/>
              </a:spcBef>
              <a:buNone/>
            </a:pPr>
            <a:r>
              <a:rPr lang="en-GB" sz="1000" b="1" dirty="0"/>
              <a:t>Q17 Base (all aware): 106 </a:t>
            </a:r>
          </a:p>
        </p:txBody>
      </p:sp>
      <p:graphicFrame>
        <p:nvGraphicFramePr>
          <p:cNvPr id="16" name="Chart 15"/>
          <p:cNvGraphicFramePr/>
          <p:nvPr>
            <p:extLst>
              <p:ext uri="{D42A27DB-BD31-4B8C-83A1-F6EECF244321}">
                <p14:modId xmlns:p14="http://schemas.microsoft.com/office/powerpoint/2010/main" val="4196539642"/>
              </p:ext>
            </p:extLst>
          </p:nvPr>
        </p:nvGraphicFramePr>
        <p:xfrm>
          <a:off x="6328997" y="1678359"/>
          <a:ext cx="5443903" cy="452318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9" name="Chart 8">
            <a:extLst>
              <a:ext uri="{FF2B5EF4-FFF2-40B4-BE49-F238E27FC236}">
                <a16:creationId xmlns:a16="http://schemas.microsoft.com/office/drawing/2014/main" id="{0C089237-6661-4AA3-A1EB-8E4BA8067A58}"/>
              </a:ext>
            </a:extLst>
          </p:cNvPr>
          <p:cNvGraphicFramePr/>
          <p:nvPr>
            <p:extLst>
              <p:ext uri="{D42A27DB-BD31-4B8C-83A1-F6EECF244321}">
                <p14:modId xmlns:p14="http://schemas.microsoft.com/office/powerpoint/2010/main" val="2320629006"/>
              </p:ext>
            </p:extLst>
          </p:nvPr>
        </p:nvGraphicFramePr>
        <p:xfrm>
          <a:off x="6554282" y="1814639"/>
          <a:ext cx="5443903" cy="4523184"/>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36425724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73AAA-61E5-6465-1C3D-3E3FC89E8581}"/>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D8EDB3B-4654-D905-A4C3-B88846F47F61}"/>
              </a:ext>
            </a:extLst>
          </p:cNvPr>
          <p:cNvSpPr>
            <a:spLocks noGrp="1"/>
          </p:cNvSpPr>
          <p:nvPr>
            <p:ph type="sldNum" sz="quarter" idx="12"/>
          </p:nvPr>
        </p:nvSpPr>
        <p:spPr/>
        <p:txBody>
          <a:bodyPr/>
          <a:lstStyle/>
          <a:p>
            <a:fld id="{9784CBA3-D598-4B1F-BAA3-EE14B5154290}" type="slidenum">
              <a:rPr lang="en-AU" smtClean="0"/>
              <a:pPr/>
              <a:t>53</a:t>
            </a:fld>
            <a:endParaRPr lang="en-AU" dirty="0"/>
          </a:p>
        </p:txBody>
      </p:sp>
      <p:graphicFrame>
        <p:nvGraphicFramePr>
          <p:cNvPr id="40" name="Content Placeholder 8">
            <a:extLst>
              <a:ext uri="{FF2B5EF4-FFF2-40B4-BE49-F238E27FC236}">
                <a16:creationId xmlns:a16="http://schemas.microsoft.com/office/drawing/2014/main" id="{ABB83580-9780-D63F-E139-BEDED2BB1256}"/>
              </a:ext>
            </a:extLst>
          </p:cNvPr>
          <p:cNvGraphicFramePr>
            <a:graphicFrameLocks noGrp="1"/>
          </p:cNvGraphicFramePr>
          <p:nvPr>
            <p:ph sz="quarter" idx="18"/>
            <p:extLst>
              <p:ext uri="{D42A27DB-BD31-4B8C-83A1-F6EECF244321}">
                <p14:modId xmlns:p14="http://schemas.microsoft.com/office/powerpoint/2010/main" val="3848076989"/>
              </p:ext>
            </p:extLst>
          </p:nvPr>
        </p:nvGraphicFramePr>
        <p:xfrm>
          <a:off x="1657978" y="1657978"/>
          <a:ext cx="7556359" cy="4561952"/>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 Placeholder 4">
            <a:extLst>
              <a:ext uri="{FF2B5EF4-FFF2-40B4-BE49-F238E27FC236}">
                <a16:creationId xmlns:a16="http://schemas.microsoft.com/office/drawing/2014/main" id="{E6B9A1D1-FBDB-71D2-6F72-9B142EA9B517}"/>
              </a:ext>
            </a:extLst>
          </p:cNvPr>
          <p:cNvSpPr>
            <a:spLocks noGrp="1"/>
          </p:cNvSpPr>
          <p:nvPr>
            <p:ph type="body" sz="quarter" idx="11"/>
          </p:nvPr>
        </p:nvSpPr>
        <p:spPr>
          <a:xfrm>
            <a:off x="334964" y="180788"/>
            <a:ext cx="10691859" cy="1299219"/>
          </a:xfrm>
        </p:spPr>
        <p:txBody>
          <a:bodyPr vert="horz" lIns="72000" tIns="0" rIns="0" bIns="0" rtlCol="0" anchor="ctr" anchorCtr="0">
            <a:noAutofit/>
          </a:bodyPr>
          <a:lstStyle/>
          <a:p>
            <a:r>
              <a:rPr lang="en-GB" sz="2400" dirty="0"/>
              <a:t>Two thirds of drivers believe that seeing advertising about road safety makes them more likely to drive safely, although only a quarter felt this was true to a great extent. This is almost unchanged from Feb ‘25.</a:t>
            </a:r>
          </a:p>
        </p:txBody>
      </p:sp>
      <p:sp>
        <p:nvSpPr>
          <p:cNvPr id="37" name="Rectangle 36">
            <a:extLst>
              <a:ext uri="{FF2B5EF4-FFF2-40B4-BE49-F238E27FC236}">
                <a16:creationId xmlns:a16="http://schemas.microsoft.com/office/drawing/2014/main" id="{B4DF2ABA-5AB5-5202-E391-C5B5018C145B}"/>
              </a:ext>
            </a:extLst>
          </p:cNvPr>
          <p:cNvSpPr/>
          <p:nvPr/>
        </p:nvSpPr>
        <p:spPr>
          <a:xfrm>
            <a:off x="334963" y="6376021"/>
            <a:ext cx="8651382" cy="400110"/>
          </a:xfrm>
          <a:prstGeom prst="rect">
            <a:avLst/>
          </a:prstGeom>
        </p:spPr>
        <p:txBody>
          <a:bodyPr wrap="square" anchor="ctr">
            <a:spAutoFit/>
          </a:bodyPr>
          <a:lstStyle/>
          <a:p>
            <a:pPr algn="just"/>
            <a:r>
              <a:rPr lang="en-US" sz="1000" dirty="0"/>
              <a:t>Q18. </a:t>
            </a:r>
            <a:r>
              <a:rPr lang="en-GB" sz="1000" dirty="0">
                <a:effectLst/>
                <a:ea typeface="Open Sans" panose="020B0606030504020204" pitchFamily="34" charset="0"/>
                <a:cs typeface="Open Sans" panose="020B0606030504020204" pitchFamily="34" charset="0"/>
              </a:rPr>
              <a:t>To what extent, if at all, would you say that seeing advertising about driving safely makes you more likely to drive safely? </a:t>
            </a:r>
          </a:p>
          <a:p>
            <a:pPr algn="just"/>
            <a:r>
              <a:rPr lang="en-GB" sz="1000" dirty="0">
                <a:effectLst/>
                <a:ea typeface="Open Sans" panose="020B0606030504020204" pitchFamily="34" charset="0"/>
                <a:cs typeface="Open Sans" panose="020B0606030504020204" pitchFamily="34" charset="0"/>
              </a:rPr>
              <a:t>For example, reducing speed, avoiding driving when tired, wearing a seatbelt, not taking alcohol or illegal drugs before driving.</a:t>
            </a:r>
          </a:p>
        </p:txBody>
      </p:sp>
      <p:graphicFrame>
        <p:nvGraphicFramePr>
          <p:cNvPr id="21" name="Table 57">
            <a:extLst>
              <a:ext uri="{FF2B5EF4-FFF2-40B4-BE49-F238E27FC236}">
                <a16:creationId xmlns:a16="http://schemas.microsoft.com/office/drawing/2014/main" id="{00CC5E71-5B49-4F92-B53D-4D2A4B74C72B}"/>
              </a:ext>
            </a:extLst>
          </p:cNvPr>
          <p:cNvGraphicFramePr>
            <a:graphicFrameLocks noGrp="1"/>
          </p:cNvGraphicFramePr>
          <p:nvPr>
            <p:extLst>
              <p:ext uri="{D42A27DB-BD31-4B8C-83A1-F6EECF244321}">
                <p14:modId xmlns:p14="http://schemas.microsoft.com/office/powerpoint/2010/main" val="2828908621"/>
              </p:ext>
            </p:extLst>
          </p:nvPr>
        </p:nvGraphicFramePr>
        <p:xfrm>
          <a:off x="5136380" y="2237079"/>
          <a:ext cx="599553" cy="370840"/>
        </p:xfrm>
        <a:graphic>
          <a:graphicData uri="http://schemas.openxmlformats.org/drawingml/2006/table">
            <a:tbl>
              <a:tblPr>
                <a:tableStyleId>{69012ECD-51FC-41F1-AA8D-1B2483CD663E}</a:tableStyleId>
              </a:tblPr>
              <a:tblGrid>
                <a:gridCol w="599553">
                  <a:extLst>
                    <a:ext uri="{9D8B030D-6E8A-4147-A177-3AD203B41FA5}">
                      <a16:colId xmlns:a16="http://schemas.microsoft.com/office/drawing/2014/main" val="15562755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mn-lt"/>
                        </a:rPr>
                        <a:t>67%</a:t>
                      </a:r>
                      <a:endParaRPr lang="en-GB" sz="14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
        <p:nvSpPr>
          <p:cNvPr id="2" name="Text Placeholder 7">
            <a:extLst>
              <a:ext uri="{FF2B5EF4-FFF2-40B4-BE49-F238E27FC236}">
                <a16:creationId xmlns:a16="http://schemas.microsoft.com/office/drawing/2014/main" id="{DE0070F9-515B-CEDF-4008-B133F15AE39F}"/>
              </a:ext>
            </a:extLst>
          </p:cNvPr>
          <p:cNvSpPr txBox="1">
            <a:spLocks/>
          </p:cNvSpPr>
          <p:nvPr/>
        </p:nvSpPr>
        <p:spPr>
          <a:xfrm>
            <a:off x="9998373" y="6442410"/>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(excluding not applicable W25): 413</a:t>
            </a:r>
          </a:p>
        </p:txBody>
      </p:sp>
      <p:sp>
        <p:nvSpPr>
          <p:cNvPr id="4" name="TextBox 3">
            <a:extLst>
              <a:ext uri="{FF2B5EF4-FFF2-40B4-BE49-F238E27FC236}">
                <a16:creationId xmlns:a16="http://schemas.microsoft.com/office/drawing/2014/main" id="{C9981CAB-5E3A-EAB4-1385-1BF89DFC1F6A}"/>
              </a:ext>
            </a:extLst>
          </p:cNvPr>
          <p:cNvSpPr txBox="1"/>
          <p:nvPr/>
        </p:nvSpPr>
        <p:spPr>
          <a:xfrm>
            <a:off x="2658335" y="2300142"/>
            <a:ext cx="2288960" cy="307777"/>
          </a:xfrm>
          <a:prstGeom prst="rect">
            <a:avLst/>
          </a:prstGeom>
          <a:noFill/>
        </p:spPr>
        <p:txBody>
          <a:bodyPr wrap="none" rtlCol="0">
            <a:spAutoFit/>
          </a:bodyPr>
          <a:lstStyle/>
          <a:p>
            <a:r>
              <a:rPr lang="en-US" sz="1400" b="1" dirty="0"/>
              <a:t>Total at least to some extent</a:t>
            </a:r>
            <a:endParaRPr lang="en-GB" sz="1400" b="1" dirty="0"/>
          </a:p>
        </p:txBody>
      </p:sp>
      <p:sp>
        <p:nvSpPr>
          <p:cNvPr id="5" name="TextBox 4">
            <a:extLst>
              <a:ext uri="{FF2B5EF4-FFF2-40B4-BE49-F238E27FC236}">
                <a16:creationId xmlns:a16="http://schemas.microsoft.com/office/drawing/2014/main" id="{DEFEBD6D-98B6-579E-DEBF-67555D009134}"/>
              </a:ext>
            </a:extLst>
          </p:cNvPr>
          <p:cNvSpPr txBox="1"/>
          <p:nvPr/>
        </p:nvSpPr>
        <p:spPr>
          <a:xfrm>
            <a:off x="3898761" y="1537396"/>
            <a:ext cx="4210260" cy="584775"/>
          </a:xfrm>
          <a:prstGeom prst="rect">
            <a:avLst/>
          </a:prstGeom>
          <a:noFill/>
        </p:spPr>
        <p:txBody>
          <a:bodyPr wrap="square" rtlCol="0">
            <a:spAutoFit/>
          </a:bodyPr>
          <a:lstStyle/>
          <a:p>
            <a:pPr algn="ctr"/>
            <a:r>
              <a:rPr lang="en-US" sz="1600" b="1" dirty="0"/>
              <a:t>To what extent does advertising about driving safely make you more likely to drive safely?</a:t>
            </a:r>
            <a:endParaRPr lang="en-GB" sz="1600" b="1" dirty="0"/>
          </a:p>
        </p:txBody>
      </p:sp>
      <p:sp>
        <p:nvSpPr>
          <p:cNvPr id="6" name="TextBox 5">
            <a:extLst>
              <a:ext uri="{FF2B5EF4-FFF2-40B4-BE49-F238E27FC236}">
                <a16:creationId xmlns:a16="http://schemas.microsoft.com/office/drawing/2014/main" id="{483CD3E1-0E6C-8E93-C95E-6CB0D97653FA}"/>
              </a:ext>
            </a:extLst>
          </p:cNvPr>
          <p:cNvSpPr txBox="1"/>
          <p:nvPr/>
        </p:nvSpPr>
        <p:spPr>
          <a:xfrm>
            <a:off x="9639585" y="6152497"/>
            <a:ext cx="2073003" cy="246221"/>
          </a:xfrm>
          <a:prstGeom prst="rect">
            <a:avLst/>
          </a:prstGeom>
          <a:noFill/>
          <a:ln>
            <a:solidFill>
              <a:schemeClr val="accent1"/>
            </a:solidFill>
          </a:ln>
        </p:spPr>
        <p:txBody>
          <a:bodyPr wrap="none" rtlCol="0">
            <a:spAutoFit/>
          </a:bodyPr>
          <a:lstStyle/>
          <a:p>
            <a:r>
              <a:rPr lang="en-GB" sz="1000" dirty="0"/>
              <a:t>Chart shows % agreeing/disagreeing</a:t>
            </a:r>
          </a:p>
        </p:txBody>
      </p:sp>
      <p:graphicFrame>
        <p:nvGraphicFramePr>
          <p:cNvPr id="7" name="Table 57">
            <a:extLst>
              <a:ext uri="{FF2B5EF4-FFF2-40B4-BE49-F238E27FC236}">
                <a16:creationId xmlns:a16="http://schemas.microsoft.com/office/drawing/2014/main" id="{75B2574C-7AE2-60F5-D8D0-D1E6A757403F}"/>
              </a:ext>
            </a:extLst>
          </p:cNvPr>
          <p:cNvGraphicFramePr>
            <a:graphicFrameLocks noGrp="1"/>
          </p:cNvGraphicFramePr>
          <p:nvPr>
            <p:extLst>
              <p:ext uri="{D42A27DB-BD31-4B8C-83A1-F6EECF244321}">
                <p14:modId xmlns:p14="http://schemas.microsoft.com/office/powerpoint/2010/main" val="2119602499"/>
              </p:ext>
            </p:extLst>
          </p:nvPr>
        </p:nvGraphicFramePr>
        <p:xfrm>
          <a:off x="7626627" y="2237079"/>
          <a:ext cx="599553" cy="370840"/>
        </p:xfrm>
        <a:graphic>
          <a:graphicData uri="http://schemas.openxmlformats.org/drawingml/2006/table">
            <a:tbl>
              <a:tblPr>
                <a:tableStyleId>{69012ECD-51FC-41F1-AA8D-1B2483CD663E}</a:tableStyleId>
              </a:tblPr>
              <a:tblGrid>
                <a:gridCol w="599553">
                  <a:extLst>
                    <a:ext uri="{9D8B030D-6E8A-4147-A177-3AD203B41FA5}">
                      <a16:colId xmlns:a16="http://schemas.microsoft.com/office/drawing/2014/main" val="155627553"/>
                    </a:ext>
                  </a:extLst>
                </a:gridCol>
              </a:tblGrid>
              <a:tr h="37084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400" b="1" dirty="0">
                          <a:solidFill>
                            <a:schemeClr val="tx1"/>
                          </a:solidFill>
                          <a:latin typeface="+mn-lt"/>
                        </a:rPr>
                        <a:t>65%</a:t>
                      </a:r>
                      <a:endParaRPr lang="en-GB" sz="1400" b="1" i="0" u="none" strike="noStrike" kern="1200" baseline="0" dirty="0">
                        <a:solidFill>
                          <a:schemeClr val="tx1"/>
                        </a:solidFill>
                        <a:latin typeface="+mn-lt"/>
                        <a:ea typeface="+mn-ea"/>
                        <a:cs typeface="+mn-cs"/>
                      </a:endParaRPr>
                    </a:p>
                  </a:txBody>
                  <a:tcPr marL="108000" marR="72000" marT="0" marB="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30177792"/>
                  </a:ext>
                </a:extLst>
              </a:tr>
            </a:tbl>
          </a:graphicData>
        </a:graphic>
      </p:graphicFrame>
    </p:spTree>
    <p:extLst>
      <p:ext uri="{BB962C8B-B14F-4D97-AF65-F5344CB8AC3E}">
        <p14:creationId xmlns:p14="http://schemas.microsoft.com/office/powerpoint/2010/main" val="2699501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5618191" cy="1525603"/>
          </a:xfrm>
        </p:spPr>
        <p:txBody>
          <a:bodyPr/>
          <a:lstStyle/>
          <a:p>
            <a:r>
              <a:rPr lang="en-US" dirty="0"/>
              <a:t>Subgroup differences</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54</a:t>
            </a:fld>
            <a:endParaRPr lang="en-GB" dirty="0"/>
          </a:p>
        </p:txBody>
      </p:sp>
    </p:spTree>
    <p:extLst>
      <p:ext uri="{BB962C8B-B14F-4D97-AF65-F5344CB8AC3E}">
        <p14:creationId xmlns:p14="http://schemas.microsoft.com/office/powerpoint/2010/main" val="2211621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D852E18-EEB6-4FD5-8EED-FE5FD22E3915}"/>
              </a:ext>
            </a:extLst>
          </p:cNvPr>
          <p:cNvSpPr>
            <a:spLocks noGrp="1"/>
          </p:cNvSpPr>
          <p:nvPr>
            <p:ph type="body" sz="quarter" idx="11"/>
          </p:nvPr>
        </p:nvSpPr>
        <p:spPr>
          <a:xfrm>
            <a:off x="334964" y="180789"/>
            <a:ext cx="10684490" cy="1326992"/>
          </a:xfrm>
        </p:spPr>
        <p:txBody>
          <a:bodyPr>
            <a:noAutofit/>
          </a:bodyPr>
          <a:lstStyle/>
          <a:p>
            <a:r>
              <a:rPr lang="en-GB" sz="2200" dirty="0"/>
              <a:t>Risk-taking attitudes and behaviours remain pronounced amongst younger drivers compared to older drivers. They were less likely to keep to 30mph or 20mph speed limits and more likely to report risky overtaking. They were also more likely to take some risks with mobile phones and around vulnerable road users.</a:t>
            </a:r>
          </a:p>
        </p:txBody>
      </p:sp>
      <p:sp>
        <p:nvSpPr>
          <p:cNvPr id="12" name="Slide Number Placeholder 11">
            <a:extLst>
              <a:ext uri="{FF2B5EF4-FFF2-40B4-BE49-F238E27FC236}">
                <a16:creationId xmlns:a16="http://schemas.microsoft.com/office/drawing/2014/main" id="{5941B56F-11F7-4D42-99E3-CDAA85DC055D}"/>
              </a:ext>
            </a:extLst>
          </p:cNvPr>
          <p:cNvSpPr>
            <a:spLocks noGrp="1"/>
          </p:cNvSpPr>
          <p:nvPr>
            <p:ph type="sldNum" sz="quarter" idx="12"/>
          </p:nvPr>
        </p:nvSpPr>
        <p:spPr/>
        <p:txBody>
          <a:bodyPr/>
          <a:lstStyle/>
          <a:p>
            <a:fld id="{3CF2D5F0-42C9-44CC-9D46-F1CEB28D430F}" type="slidenum">
              <a:rPr lang="en-GB" smtClean="0"/>
              <a:pPr/>
              <a:t>55</a:t>
            </a:fld>
            <a:endParaRPr lang="en-GB" dirty="0"/>
          </a:p>
        </p:txBody>
      </p:sp>
      <p:grpSp>
        <p:nvGrpSpPr>
          <p:cNvPr id="30" name="Group 29"/>
          <p:cNvGrpSpPr/>
          <p:nvPr/>
        </p:nvGrpSpPr>
        <p:grpSpPr>
          <a:xfrm>
            <a:off x="377031" y="1676914"/>
            <a:ext cx="11437937" cy="4679436"/>
            <a:chOff x="542551" y="1984757"/>
            <a:chExt cx="3013922" cy="3670577"/>
          </a:xfrm>
        </p:grpSpPr>
        <p:sp>
          <p:nvSpPr>
            <p:cNvPr id="31" name="Rounded Rectangle 30"/>
            <p:cNvSpPr/>
            <p:nvPr/>
          </p:nvSpPr>
          <p:spPr>
            <a:xfrm>
              <a:off x="542551" y="2352743"/>
              <a:ext cx="3013922" cy="3302591"/>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Regarding speeding behaviours, the only difference was regarding overtaking when you think you’ll just make it which younger drivers were more likely to report doing than older drivers (18% vs. 6%). Younger drivers were also less likely to always/nearly always keep to 30 mph speed limits (64% vs. 86%) or 20mph speed limits (56% vs. 76%).</a:t>
              </a:r>
              <a:endParaRPr lang="en-US" sz="1200" dirty="0">
                <a:solidFill>
                  <a:schemeClr val="tx1"/>
                </a:solidFill>
              </a:endParaRPr>
            </a:p>
            <a:p>
              <a:pPr algn="ctr"/>
              <a:endParaRPr lang="en-GB" sz="1300" dirty="0">
                <a:solidFill>
                  <a:schemeClr val="tx1"/>
                </a:solidFill>
              </a:endParaRPr>
            </a:p>
            <a:p>
              <a:pPr algn="ctr"/>
              <a:r>
                <a:rPr lang="en-GB" sz="1300" b="1" dirty="0">
                  <a:solidFill>
                    <a:schemeClr val="tx1"/>
                  </a:solidFill>
                </a:rPr>
                <a:t>Mobile phones</a:t>
              </a:r>
            </a:p>
            <a:p>
              <a:pPr algn="ctr"/>
              <a:r>
                <a:rPr lang="en-GB" sz="1300" dirty="0">
                  <a:solidFill>
                    <a:schemeClr val="tx1"/>
                  </a:solidFill>
                </a:rPr>
                <a:t>Although younger drivers were more likely to agree that it’s OK to use a hand-held mobile when driving (14% vs 5%), they were less likely to do so than last wave when 27% agreed. They were again equally likely as those aged 30+ to have used a hand-held mobile when driving in the last 12 months. They were also more likely to agree that the penalties for getting caught for driving offences like using a mobile phone are not enough to stop them doing it (28% vs. 14%). </a:t>
              </a:r>
            </a:p>
            <a:p>
              <a:pPr algn="ctr"/>
              <a:endParaRPr lang="en-GB" sz="1300" dirty="0">
                <a:solidFill>
                  <a:schemeClr val="tx1"/>
                </a:solidFill>
              </a:endParaRPr>
            </a:p>
            <a:p>
              <a:pPr algn="ctr"/>
              <a:r>
                <a:rPr lang="en-GB" sz="1300" b="1" dirty="0">
                  <a:solidFill>
                    <a:schemeClr val="tx1"/>
                  </a:solidFill>
                </a:rPr>
                <a:t>Vulnerable road users</a:t>
              </a:r>
            </a:p>
            <a:p>
              <a:pPr algn="ctr"/>
              <a:r>
                <a:rPr lang="en-GB" sz="1300" dirty="0">
                  <a:solidFill>
                    <a:schemeClr val="tx1"/>
                  </a:solidFill>
                </a:rPr>
                <a:t>Younger drivers were more likely to exhibit some less safe behaviours around vulnerable road users. They were less likely always/nearly always to check for pedestrians at a junction or when turning a corner (76% vs. 96%) or give a gap of at least 1.5m when passing people on bikes (74% vs. 93%). They were less likely to say that not looking out for motorcyclists or pedal/electric bikes at junctions was serious (87% vs. 96%). That said, they were more likely to be aware of the hierarchy of road users (56% vs. 38%) although they were no more accurate in ranking road users than older drivers.</a:t>
              </a:r>
            </a:p>
            <a:p>
              <a:pPr algn="ctr"/>
              <a:endParaRPr lang="en-GB" sz="1300" dirty="0">
                <a:solidFill>
                  <a:schemeClr val="tx1"/>
                </a:solidFill>
              </a:endParaRPr>
            </a:p>
            <a:p>
              <a:pPr algn="ctr"/>
              <a:r>
                <a:rPr lang="en-GB" sz="1300" b="1" dirty="0">
                  <a:solidFill>
                    <a:schemeClr val="tx1"/>
                  </a:solidFill>
                </a:rPr>
                <a:t>Zero fatalities target/Safety</a:t>
              </a:r>
            </a:p>
            <a:p>
              <a:pPr algn="ctr"/>
              <a:r>
                <a:rPr lang="en-GB" sz="1300" dirty="0">
                  <a:solidFill>
                    <a:schemeClr val="tx1"/>
                  </a:solidFill>
                </a:rPr>
                <a:t>Younger and older drivers were equally supportive of the Zero Fatalities 2050 target, but younger drivers were more optimistic about it being achieved (35% vs, 18% likely). Regarding safety, younger drivers were more likely to possibly consider fitting a black box (53% vs. 36%). They were also more likely to agree that they took more risks driving than they should (25% vs. 12%).</a:t>
              </a:r>
            </a:p>
          </p:txBody>
        </p:sp>
        <p:sp>
          <p:nvSpPr>
            <p:cNvPr id="32" name="Rounded Rectangle 31"/>
            <p:cNvSpPr/>
            <p:nvPr/>
          </p:nvSpPr>
          <p:spPr>
            <a:xfrm>
              <a:off x="608243" y="1984757"/>
              <a:ext cx="2882538" cy="302115"/>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Age</a:t>
              </a:r>
            </a:p>
          </p:txBody>
        </p:sp>
      </p:grpSp>
    </p:spTree>
    <p:extLst>
      <p:ext uri="{BB962C8B-B14F-4D97-AF65-F5344CB8AC3E}">
        <p14:creationId xmlns:p14="http://schemas.microsoft.com/office/powerpoint/2010/main" val="3624865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 Placeholder 17">
            <a:extLst>
              <a:ext uri="{FF2B5EF4-FFF2-40B4-BE49-F238E27FC236}">
                <a16:creationId xmlns:a16="http://schemas.microsoft.com/office/drawing/2014/main" id="{4D852E18-EEB6-4FD5-8EED-FE5FD22E3915}"/>
              </a:ext>
            </a:extLst>
          </p:cNvPr>
          <p:cNvSpPr>
            <a:spLocks noGrp="1"/>
          </p:cNvSpPr>
          <p:nvPr>
            <p:ph type="body" sz="quarter" idx="11"/>
          </p:nvPr>
        </p:nvSpPr>
        <p:spPr>
          <a:xfrm>
            <a:off x="334963" y="180789"/>
            <a:ext cx="10684019" cy="1326992"/>
          </a:xfrm>
        </p:spPr>
        <p:txBody>
          <a:bodyPr>
            <a:noAutofit/>
          </a:bodyPr>
          <a:lstStyle/>
          <a:p>
            <a:r>
              <a:rPr lang="en-GB" sz="2200" dirty="0"/>
              <a:t>As in previous surveys, results indicated that women are safer drivers in many aspects of their driving. Men are less likely to believe road safety cameras can reduce collisions, less concerned about the likelihood of being stopped by police and more likely to speed in a 20mph speed limit area.</a:t>
            </a:r>
          </a:p>
        </p:txBody>
      </p:sp>
      <p:sp>
        <p:nvSpPr>
          <p:cNvPr id="12" name="Slide Number Placeholder 11">
            <a:extLst>
              <a:ext uri="{FF2B5EF4-FFF2-40B4-BE49-F238E27FC236}">
                <a16:creationId xmlns:a16="http://schemas.microsoft.com/office/drawing/2014/main" id="{5941B56F-11F7-4D42-99E3-CDAA85DC055D}"/>
              </a:ext>
            </a:extLst>
          </p:cNvPr>
          <p:cNvSpPr>
            <a:spLocks noGrp="1"/>
          </p:cNvSpPr>
          <p:nvPr>
            <p:ph type="sldNum" sz="quarter" idx="12"/>
          </p:nvPr>
        </p:nvSpPr>
        <p:spPr/>
        <p:txBody>
          <a:bodyPr/>
          <a:lstStyle/>
          <a:p>
            <a:fld id="{3CF2D5F0-42C9-44CC-9D46-F1CEB28D430F}" type="slidenum">
              <a:rPr lang="en-GB" smtClean="0"/>
              <a:pPr/>
              <a:t>56</a:t>
            </a:fld>
            <a:endParaRPr lang="en-GB" dirty="0"/>
          </a:p>
        </p:txBody>
      </p:sp>
      <p:grpSp>
        <p:nvGrpSpPr>
          <p:cNvPr id="30" name="Group 29"/>
          <p:cNvGrpSpPr/>
          <p:nvPr/>
        </p:nvGrpSpPr>
        <p:grpSpPr>
          <a:xfrm>
            <a:off x="334963" y="1507781"/>
            <a:ext cx="11437937" cy="4939672"/>
            <a:chOff x="531467" y="2346625"/>
            <a:chExt cx="3013922" cy="2951682"/>
          </a:xfrm>
        </p:grpSpPr>
        <p:sp>
          <p:nvSpPr>
            <p:cNvPr id="31" name="Rounded Rectangle 30"/>
            <p:cNvSpPr/>
            <p:nvPr/>
          </p:nvSpPr>
          <p:spPr>
            <a:xfrm>
              <a:off x="531467" y="2700675"/>
              <a:ext cx="3013922" cy="2597632"/>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 / Road safety cameras</a:t>
              </a:r>
            </a:p>
            <a:p>
              <a:pPr algn="ctr"/>
              <a:r>
                <a:rPr lang="en-US" sz="1300" dirty="0">
                  <a:solidFill>
                    <a:schemeClr val="tx1"/>
                  </a:solidFill>
                </a:rPr>
                <a:t>Differences in attitudes and behaviours between men and women emerged mainly around 20 mph speed limits, with men tending to respect them less. Men were more likely to have driven at 25 mph in a 20 mph speed limit area (41% vs. 28%), less likely always/nearly always to observe 20 mph limits (69% vs. 81%) and less likely to agree that it’s always important to observe them (75% vs. 86%). They were less positive about the impact of 20 mph speed limits in terms of making communities safer places to walk/wheel/cycle (48% vs. 63% agree). Regarding road safety cameras, men were less likely to believe they help prevent collisions (63% vs. 73%) or discourage dangerous driving (71% vs. 80%).</a:t>
              </a:r>
              <a:endParaRPr lang="en-US" sz="1200" dirty="0">
                <a:solidFill>
                  <a:schemeClr val="tx1"/>
                </a:solidFill>
              </a:endParaRPr>
            </a:p>
            <a:p>
              <a:pPr algn="ctr"/>
              <a:endParaRPr lang="en-GB" sz="1300" dirty="0">
                <a:solidFill>
                  <a:schemeClr val="tx1"/>
                </a:solidFill>
              </a:endParaRPr>
            </a:p>
            <a:p>
              <a:pPr algn="ctr"/>
              <a:r>
                <a:rPr lang="en-GB" sz="1300" b="1" dirty="0">
                  <a:solidFill>
                    <a:schemeClr val="tx1"/>
                  </a:solidFill>
                </a:rPr>
                <a:t>Vulnerable road users / </a:t>
              </a:r>
              <a:r>
                <a:rPr lang="en-US" sz="1300" b="1" dirty="0">
                  <a:solidFill>
                    <a:schemeClr val="tx1"/>
                  </a:solidFill>
                </a:rPr>
                <a:t>Getting stopped by police / Penalties</a:t>
              </a:r>
            </a:p>
            <a:p>
              <a:pPr algn="ctr"/>
              <a:r>
                <a:rPr lang="en-GB" sz="1300" dirty="0">
                  <a:solidFill>
                    <a:schemeClr val="tx1"/>
                  </a:solidFill>
                </a:rPr>
                <a:t>In this wave there were almost no differences between men and women regarding vulnerable road users. The only finding of note was that men were more likely than women to have parked on the pavement in the last 12 months (29% vs. 20%). Men are less likely to believe there is more chance of being stopped by police for traffic offences than a year ago (23% vs. 33% agree). They are also less likely to disagree that the penalties for driving offences are not enough to stop them (69% vs. 78%).</a:t>
              </a:r>
            </a:p>
            <a:p>
              <a:pPr algn="ctr"/>
              <a:endParaRPr lang="en-GB" sz="1300" dirty="0">
                <a:solidFill>
                  <a:schemeClr val="tx1"/>
                </a:solidFill>
              </a:endParaRPr>
            </a:p>
            <a:p>
              <a:pPr algn="ctr"/>
              <a:r>
                <a:rPr lang="en-GB" sz="1300" b="1" dirty="0">
                  <a:solidFill>
                    <a:schemeClr val="tx1"/>
                  </a:solidFill>
                </a:rPr>
                <a:t>Drink driving</a:t>
              </a:r>
            </a:p>
            <a:p>
              <a:pPr algn="ctr"/>
              <a:r>
                <a:rPr lang="en-GB" sz="1300" dirty="0">
                  <a:solidFill>
                    <a:schemeClr val="tx1"/>
                  </a:solidFill>
                </a:rPr>
                <a:t>Attitudes around drink and drug driving were very similar. The only difference was that men were less likely than women to believe that only one drink could put you over the limit (81% vs. 88%).</a:t>
              </a:r>
            </a:p>
            <a:p>
              <a:pPr algn="ctr"/>
              <a:endParaRPr lang="en-GB" sz="1300" dirty="0">
                <a:solidFill>
                  <a:schemeClr val="tx1"/>
                </a:solidFill>
              </a:endParaRPr>
            </a:p>
            <a:p>
              <a:pPr algn="ctr"/>
              <a:r>
                <a:rPr lang="en-GB" sz="1300" b="1" dirty="0">
                  <a:solidFill>
                    <a:schemeClr val="tx1"/>
                  </a:solidFill>
                </a:rPr>
                <a:t>Zero fatalities target / Advertising</a:t>
              </a:r>
            </a:p>
            <a:p>
              <a:pPr algn="ctr"/>
              <a:r>
                <a:rPr lang="en-GB" sz="1300" dirty="0">
                  <a:solidFill>
                    <a:schemeClr val="tx1"/>
                  </a:solidFill>
                </a:rPr>
                <a:t>Men were less supportive of the zero fatalities target (75% vs. 86%). Regarding advertising, women were more likely than men to say they had not seen any (76% vs. 67%).</a:t>
              </a:r>
            </a:p>
          </p:txBody>
        </p:sp>
        <p:sp>
          <p:nvSpPr>
            <p:cNvPr id="32" name="Rounded Rectangle 31"/>
            <p:cNvSpPr/>
            <p:nvPr/>
          </p:nvSpPr>
          <p:spPr>
            <a:xfrm>
              <a:off x="608244" y="2346625"/>
              <a:ext cx="2882538" cy="239038"/>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Gender</a:t>
              </a:r>
            </a:p>
          </p:txBody>
        </p:sp>
      </p:grpSp>
    </p:spTree>
    <p:extLst>
      <p:ext uri="{BB962C8B-B14F-4D97-AF65-F5344CB8AC3E}">
        <p14:creationId xmlns:p14="http://schemas.microsoft.com/office/powerpoint/2010/main" val="6489029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E5C46-6321-6ACF-2B43-8F224719A81A}"/>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2AFB9D84-7F03-2746-C16E-A1F088A755F9}"/>
              </a:ext>
            </a:extLst>
          </p:cNvPr>
          <p:cNvSpPr>
            <a:spLocks noGrp="1"/>
          </p:cNvSpPr>
          <p:nvPr>
            <p:ph type="body" sz="quarter" idx="11"/>
          </p:nvPr>
        </p:nvSpPr>
        <p:spPr>
          <a:xfrm>
            <a:off x="334963" y="180789"/>
            <a:ext cx="10713251" cy="1326992"/>
          </a:xfrm>
        </p:spPr>
        <p:txBody>
          <a:bodyPr>
            <a:noAutofit/>
          </a:bodyPr>
          <a:lstStyle/>
          <a:p>
            <a:r>
              <a:rPr lang="en-GB" sz="2200" dirty="0"/>
              <a:t>There were limited differences in attitudes and behaviours by SEG or urban/rural drivers, although rural drivers tended to be more speed conscious and less relaxed than urban drivers in some attitudes towards drink driving, mobile phones and seatbelts.</a:t>
            </a:r>
          </a:p>
        </p:txBody>
      </p:sp>
      <p:sp>
        <p:nvSpPr>
          <p:cNvPr id="12" name="Slide Number Placeholder 11">
            <a:extLst>
              <a:ext uri="{FF2B5EF4-FFF2-40B4-BE49-F238E27FC236}">
                <a16:creationId xmlns:a16="http://schemas.microsoft.com/office/drawing/2014/main" id="{36CE47D1-5455-3986-013B-3999008DC719}"/>
              </a:ext>
            </a:extLst>
          </p:cNvPr>
          <p:cNvSpPr>
            <a:spLocks noGrp="1"/>
          </p:cNvSpPr>
          <p:nvPr>
            <p:ph type="sldNum" sz="quarter" idx="12"/>
          </p:nvPr>
        </p:nvSpPr>
        <p:spPr/>
        <p:txBody>
          <a:bodyPr/>
          <a:lstStyle/>
          <a:p>
            <a:fld id="{3CF2D5F0-42C9-44CC-9D46-F1CEB28D430F}" type="slidenum">
              <a:rPr lang="en-GB" smtClean="0"/>
              <a:pPr/>
              <a:t>57</a:t>
            </a:fld>
            <a:endParaRPr lang="en-GB" dirty="0"/>
          </a:p>
        </p:txBody>
      </p:sp>
      <p:grpSp>
        <p:nvGrpSpPr>
          <p:cNvPr id="30" name="Group 29">
            <a:extLst>
              <a:ext uri="{FF2B5EF4-FFF2-40B4-BE49-F238E27FC236}">
                <a16:creationId xmlns:a16="http://schemas.microsoft.com/office/drawing/2014/main" id="{DFBA38F0-72EB-53C5-36D5-2843A432FB3F}"/>
              </a:ext>
            </a:extLst>
          </p:cNvPr>
          <p:cNvGrpSpPr/>
          <p:nvPr/>
        </p:nvGrpSpPr>
        <p:grpSpPr>
          <a:xfrm>
            <a:off x="495348" y="1407459"/>
            <a:ext cx="11130075" cy="5100916"/>
            <a:chOff x="555419" y="2212143"/>
            <a:chExt cx="2932800" cy="3353111"/>
          </a:xfrm>
        </p:grpSpPr>
        <p:sp>
          <p:nvSpPr>
            <p:cNvPr id="31" name="Rounded Rectangle 30">
              <a:extLst>
                <a:ext uri="{FF2B5EF4-FFF2-40B4-BE49-F238E27FC236}">
                  <a16:creationId xmlns:a16="http://schemas.microsoft.com/office/drawing/2014/main" id="{736B1A42-9B17-2454-B972-9AE80815D5FD}"/>
                </a:ext>
              </a:extLst>
            </p:cNvPr>
            <p:cNvSpPr/>
            <p:nvPr/>
          </p:nvSpPr>
          <p:spPr>
            <a:xfrm>
              <a:off x="555419" y="2536258"/>
              <a:ext cx="2911863" cy="3028996"/>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Drivers in SEGs ABC1 were more likely than those in C2DE to agree it is necessary to drive below the speed limit in built-up areas (88% vs. 81%). However, they were also more likely to be unclear sometimes on why 20 mph speed limits are in place where they are (64% vs. 54%). Remote rural drivers were more likely than urban drivers to disagree that there should be a 50 mph speed limit on all country roads (45% vs. 32%). Urban drivers were less likely than rural drivers overall  to view driving 10 mph above the speed limit in towns/cities as serious (88% vs. 97%). They were however more likely to agree that 20 mph speed limits help reduce collisions (68% vs. 55%). This is probably driven by rural drivers having less familiarity with 20 mph speed limits: 29% neither agreed nor disagreed with this statement vs. 16% of urban drivers.</a:t>
              </a:r>
            </a:p>
            <a:p>
              <a:pPr algn="ctr"/>
              <a:endParaRPr lang="en-GB" sz="1300" dirty="0">
                <a:solidFill>
                  <a:schemeClr val="tx1"/>
                </a:solidFill>
                <a:highlight>
                  <a:srgbClr val="FFFF00"/>
                </a:highlight>
              </a:endParaRPr>
            </a:p>
            <a:p>
              <a:pPr algn="ctr"/>
              <a:r>
                <a:rPr lang="en-GB" sz="1300" b="1" dirty="0">
                  <a:solidFill>
                    <a:schemeClr val="tx1"/>
                  </a:solidFill>
                </a:rPr>
                <a:t>Drink / Drugs / Mobile phones / Seatbelts</a:t>
              </a:r>
            </a:p>
            <a:p>
              <a:pPr algn="ctr"/>
              <a:r>
                <a:rPr lang="en-GB" sz="1300" dirty="0">
                  <a:solidFill>
                    <a:schemeClr val="tx1"/>
                  </a:solidFill>
                </a:rPr>
                <a:t>Views were mainly the same across SEGs and for urban and rural drivers. The only difference was that ABC1 SEGs were more likely than C2DE to agree that even one alcoholic drink can put you over the limit to drive (87% vs. 79%). Regarding drug driving, rural drivers were more likely than urban drivers to disagree that Scotland is tough on it (34% vs. 21%).</a:t>
              </a:r>
            </a:p>
            <a:p>
              <a:pPr algn="ctr"/>
              <a:endParaRPr lang="en-GB" sz="1300" b="1" dirty="0">
                <a:solidFill>
                  <a:schemeClr val="tx1"/>
                </a:solidFill>
                <a:highlight>
                  <a:srgbClr val="FFFF00"/>
                </a:highlight>
              </a:endParaRPr>
            </a:p>
            <a:p>
              <a:pPr algn="ctr"/>
              <a:r>
                <a:rPr lang="en-GB" sz="1300" b="1" dirty="0">
                  <a:solidFill>
                    <a:schemeClr val="tx1"/>
                  </a:solidFill>
                </a:rPr>
                <a:t>Mobile phones</a:t>
              </a:r>
            </a:p>
            <a:p>
              <a:pPr algn="ctr"/>
              <a:r>
                <a:rPr lang="en-GB" sz="1300" dirty="0">
                  <a:solidFill>
                    <a:schemeClr val="tx1"/>
                  </a:solidFill>
                </a:rPr>
                <a:t>Similar to previous waves, drivers in higher SEGs (28% of ABs) were more likely than those in lower SEGs (11% DEs) to have used a hands-free mobile phone while driving in the last 12 months. Drivers from rural communities were more likely than urban drivers to disagree that it can be okay to use a hand-held mobile for any reason (100% vs. 88%) and less likely to agree that the penalties for getting caught are not enough to stop them (3% vs. 17%).</a:t>
              </a:r>
            </a:p>
            <a:p>
              <a:pPr algn="ctr"/>
              <a:endParaRPr lang="en-GB" sz="1300" dirty="0">
                <a:solidFill>
                  <a:schemeClr val="tx1"/>
                </a:solidFill>
                <a:highlight>
                  <a:srgbClr val="FFFF00"/>
                </a:highlight>
              </a:endParaRPr>
            </a:p>
            <a:p>
              <a:pPr algn="ctr"/>
              <a:r>
                <a:rPr lang="en-GB" sz="1300" b="1" dirty="0">
                  <a:solidFill>
                    <a:schemeClr val="tx1"/>
                  </a:solidFill>
                </a:rPr>
                <a:t>Seatbelts</a:t>
              </a:r>
            </a:p>
            <a:p>
              <a:pPr algn="ctr"/>
              <a:r>
                <a:rPr lang="en-GB" sz="1300" dirty="0">
                  <a:solidFill>
                    <a:schemeClr val="tx1"/>
                  </a:solidFill>
                </a:rPr>
                <a:t>There were no differences in seatbelt wearing attitudes or behaviours by SEG. Urban drivers had slightly more relaxed attitudes than those in rural communities on a couple of measures: it’s not essential to wear a seatbelt if you’re nipping around the corner (12% vs. 1% agree) and seriousness of not wearing a seatbelt (93% vs. 100% serious).</a:t>
              </a:r>
            </a:p>
          </p:txBody>
        </p:sp>
        <p:sp>
          <p:nvSpPr>
            <p:cNvPr id="32" name="Rounded Rectangle 31">
              <a:extLst>
                <a:ext uri="{FF2B5EF4-FFF2-40B4-BE49-F238E27FC236}">
                  <a16:creationId xmlns:a16="http://schemas.microsoft.com/office/drawing/2014/main" id="{BE892442-E061-09E9-ACF6-FC3616DF2739}"/>
                </a:ext>
              </a:extLst>
            </p:cNvPr>
            <p:cNvSpPr/>
            <p:nvPr/>
          </p:nvSpPr>
          <p:spPr>
            <a:xfrm>
              <a:off x="605681" y="2212143"/>
              <a:ext cx="2882538" cy="239038"/>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SEG, urban vs. rural</a:t>
              </a:r>
            </a:p>
          </p:txBody>
        </p:sp>
      </p:grpSp>
    </p:spTree>
    <p:extLst>
      <p:ext uri="{BB962C8B-B14F-4D97-AF65-F5344CB8AC3E}">
        <p14:creationId xmlns:p14="http://schemas.microsoft.com/office/powerpoint/2010/main" val="4146950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4EB81BE-14D5-70CE-7150-EEBED43E8B59}"/>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59AC635F-6A06-6328-1F3C-67D75275BF65}"/>
              </a:ext>
            </a:extLst>
          </p:cNvPr>
          <p:cNvSpPr>
            <a:spLocks noGrp="1"/>
          </p:cNvSpPr>
          <p:nvPr>
            <p:ph type="body" sz="quarter" idx="11"/>
          </p:nvPr>
        </p:nvSpPr>
        <p:spPr>
          <a:xfrm>
            <a:off x="334964" y="180789"/>
            <a:ext cx="10515054" cy="1326992"/>
          </a:xfrm>
        </p:spPr>
        <p:txBody>
          <a:bodyPr>
            <a:noAutofit/>
          </a:bodyPr>
          <a:lstStyle/>
          <a:p>
            <a:r>
              <a:rPr lang="en-GB" sz="2400" dirty="0"/>
              <a:t>People who drive for work tended to admit to more risky behaviours overall, in particular driving above the speed limit. They had more relaxed attitudes on some measures regarding mobile phones and seatbelts.</a:t>
            </a:r>
          </a:p>
        </p:txBody>
      </p:sp>
      <p:sp>
        <p:nvSpPr>
          <p:cNvPr id="12" name="Slide Number Placeholder 11">
            <a:extLst>
              <a:ext uri="{FF2B5EF4-FFF2-40B4-BE49-F238E27FC236}">
                <a16:creationId xmlns:a16="http://schemas.microsoft.com/office/drawing/2014/main" id="{4307DBAC-BCA0-FAE4-EAF5-B682707394A4}"/>
              </a:ext>
            </a:extLst>
          </p:cNvPr>
          <p:cNvSpPr>
            <a:spLocks noGrp="1"/>
          </p:cNvSpPr>
          <p:nvPr>
            <p:ph type="sldNum" sz="quarter" idx="12"/>
          </p:nvPr>
        </p:nvSpPr>
        <p:spPr/>
        <p:txBody>
          <a:bodyPr/>
          <a:lstStyle/>
          <a:p>
            <a:fld id="{3CF2D5F0-42C9-44CC-9D46-F1CEB28D430F}" type="slidenum">
              <a:rPr lang="en-GB" smtClean="0"/>
              <a:pPr/>
              <a:t>58</a:t>
            </a:fld>
            <a:endParaRPr lang="en-GB" dirty="0"/>
          </a:p>
        </p:txBody>
      </p:sp>
      <p:grpSp>
        <p:nvGrpSpPr>
          <p:cNvPr id="30" name="Group 29">
            <a:extLst>
              <a:ext uri="{FF2B5EF4-FFF2-40B4-BE49-F238E27FC236}">
                <a16:creationId xmlns:a16="http://schemas.microsoft.com/office/drawing/2014/main" id="{42DCE67A-8683-DD5F-5460-32E465E1D586}"/>
              </a:ext>
            </a:extLst>
          </p:cNvPr>
          <p:cNvGrpSpPr/>
          <p:nvPr/>
        </p:nvGrpSpPr>
        <p:grpSpPr>
          <a:xfrm>
            <a:off x="750651" y="1577814"/>
            <a:ext cx="10690698" cy="4912633"/>
            <a:chOff x="539204" y="1808572"/>
            <a:chExt cx="2930688" cy="4798263"/>
          </a:xfrm>
        </p:grpSpPr>
        <p:sp>
          <p:nvSpPr>
            <p:cNvPr id="31" name="Rounded Rectangle 30">
              <a:extLst>
                <a:ext uri="{FF2B5EF4-FFF2-40B4-BE49-F238E27FC236}">
                  <a16:creationId xmlns:a16="http://schemas.microsoft.com/office/drawing/2014/main" id="{CACCADEE-C34C-D13C-158A-E02553DF5298}"/>
                </a:ext>
              </a:extLst>
            </p:cNvPr>
            <p:cNvSpPr/>
            <p:nvPr/>
          </p:nvSpPr>
          <p:spPr>
            <a:xfrm>
              <a:off x="539204" y="2206509"/>
              <a:ext cx="2930688" cy="4400326"/>
            </a:xfrm>
            <a:prstGeom prst="roundRect">
              <a:avLst/>
            </a:prstGeom>
            <a:no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300" b="1" dirty="0">
                  <a:solidFill>
                    <a:schemeClr val="tx1"/>
                  </a:solidFill>
                </a:rPr>
                <a:t>Speeding</a:t>
              </a:r>
            </a:p>
            <a:p>
              <a:pPr algn="ctr"/>
              <a:r>
                <a:rPr lang="en-US" sz="1300" dirty="0">
                  <a:solidFill>
                    <a:schemeClr val="tx1"/>
                  </a:solidFill>
                </a:rPr>
                <a:t>Work drivers were less likely to consider people not continually adjusting speed to the conditions on country roads as very serious (46% vs. 58%), and less likely to believe that driving at 10 mph above the speed limit in towns and cities is very/quite serious (83% vs. 91%). They were more likely to admit to driving above a range of speed limits over the last 12 months e.g. driving at 90 mph on the motorway (15% vs. 7%).</a:t>
              </a:r>
              <a:endParaRPr lang="en-US" sz="1200" dirty="0">
                <a:solidFill>
                  <a:schemeClr val="tx1"/>
                </a:solidFill>
              </a:endParaRPr>
            </a:p>
            <a:p>
              <a:pPr algn="ctr"/>
              <a:endParaRPr lang="en-GB" sz="1300" dirty="0">
                <a:solidFill>
                  <a:schemeClr val="tx1"/>
                </a:solidFill>
                <a:highlight>
                  <a:srgbClr val="FFFF00"/>
                </a:highlight>
              </a:endParaRPr>
            </a:p>
            <a:p>
              <a:pPr algn="ctr"/>
              <a:r>
                <a:rPr lang="en-GB" sz="1300" b="1" dirty="0">
                  <a:solidFill>
                    <a:schemeClr val="tx1"/>
                  </a:solidFill>
                </a:rPr>
                <a:t>Mobile phones</a:t>
              </a:r>
            </a:p>
            <a:p>
              <a:pPr algn="ctr"/>
              <a:r>
                <a:rPr lang="en-GB" sz="1300" dirty="0">
                  <a:solidFill>
                    <a:schemeClr val="tx1"/>
                  </a:solidFill>
                </a:rPr>
                <a:t>Work drivers were more likely to agree that it’s OK to use a hand-held mobile phone than non-work drivers (13% vs. 3%) and that the penalties are not enough to stop them (22% vs. 13%). They were also less likely to describe using a hand-held mobile as very serious (61% vs. 79%) and were more likely to have used a hands-free mobile in the last 12 months (31% vs. 16%), and a hand-held mobile (11% vs. 5%).</a:t>
              </a:r>
            </a:p>
            <a:p>
              <a:pPr algn="ctr"/>
              <a:endParaRPr lang="en-GB" sz="1300" dirty="0">
                <a:solidFill>
                  <a:schemeClr val="tx1"/>
                </a:solidFill>
                <a:highlight>
                  <a:srgbClr val="FFFF00"/>
                </a:highlight>
              </a:endParaRPr>
            </a:p>
            <a:p>
              <a:pPr algn="ctr"/>
              <a:r>
                <a:rPr lang="en-GB" sz="1300" b="1" dirty="0">
                  <a:solidFill>
                    <a:schemeClr val="tx1"/>
                  </a:solidFill>
                </a:rPr>
                <a:t>Seatbelts</a:t>
              </a:r>
            </a:p>
            <a:p>
              <a:pPr algn="ctr"/>
              <a:r>
                <a:rPr lang="en-GB" sz="1300" dirty="0">
                  <a:solidFill>
                    <a:schemeClr val="tx1"/>
                  </a:solidFill>
                </a:rPr>
                <a:t>Work drivers were more likely to agree that it’s not important to wear a seatbelt in the back of a car than non-work drivers (24% vs. 14%) and also to agree that it’s not essential to wear a seatbelt if you are just nipping around the corner (19% vs. 8%). They also had a higher level of agreement that the penalties are insufficient to prevent such behaviours (22% vs. 13%). Work drivers were less likely to consider people not wearing a seatbelt as very serious (52% vs. 75%) and were more likely to have not worn a seatbelt in the front of a car (8%), though not the back.</a:t>
              </a:r>
            </a:p>
            <a:p>
              <a:pPr algn="ctr"/>
              <a:endParaRPr lang="en-GB" sz="1300" dirty="0">
                <a:solidFill>
                  <a:schemeClr val="tx1"/>
                </a:solidFill>
              </a:endParaRPr>
            </a:p>
            <a:p>
              <a:pPr algn="ctr"/>
              <a:r>
                <a:rPr lang="en-GB" sz="1300" b="1" dirty="0">
                  <a:solidFill>
                    <a:schemeClr val="tx1"/>
                  </a:solidFill>
                </a:rPr>
                <a:t>Drink/drugs</a:t>
              </a:r>
            </a:p>
            <a:p>
              <a:pPr algn="ctr"/>
              <a:r>
                <a:rPr lang="en-GB" sz="1300" dirty="0">
                  <a:solidFill>
                    <a:schemeClr val="tx1"/>
                  </a:solidFill>
                </a:rPr>
                <a:t>Though still a very small minority overall, work drivers were more likely than non-work drivers to admit in the last 12 months having driven under the influence of drugs (4% vs. 1%) and when over the legal alcohol limit (4% vs. 1%).</a:t>
              </a:r>
            </a:p>
            <a:p>
              <a:pPr algn="ctr"/>
              <a:endParaRPr lang="en-GB" sz="1300" dirty="0">
                <a:solidFill>
                  <a:schemeClr val="tx1"/>
                </a:solidFill>
                <a:highlight>
                  <a:srgbClr val="FFFF00"/>
                </a:highlight>
              </a:endParaRPr>
            </a:p>
            <a:p>
              <a:pPr algn="ctr"/>
              <a:r>
                <a:rPr lang="en-US" sz="1300" dirty="0">
                  <a:solidFill>
                    <a:schemeClr val="tx1"/>
                  </a:solidFill>
                </a:rPr>
                <a:t>These drivers were more likely to admit they take more risks than they should than non-work drivers (19% vs. 12%), although this is an improvement on Feb ‘25 when 32% admitted this. They were more likely to report 3-4 risky behaviours (30% vs. 19%) or 5+ (21% vs. 12%).</a:t>
              </a:r>
              <a:endParaRPr lang="en-GB" sz="1300" dirty="0">
                <a:solidFill>
                  <a:schemeClr val="tx1"/>
                </a:solidFill>
              </a:endParaRPr>
            </a:p>
          </p:txBody>
        </p:sp>
        <p:sp>
          <p:nvSpPr>
            <p:cNvPr id="32" name="Rounded Rectangle 31">
              <a:extLst>
                <a:ext uri="{FF2B5EF4-FFF2-40B4-BE49-F238E27FC236}">
                  <a16:creationId xmlns:a16="http://schemas.microsoft.com/office/drawing/2014/main" id="{6E40806D-8F77-61EF-B5D0-E2D3268D2452}"/>
                </a:ext>
              </a:extLst>
            </p:cNvPr>
            <p:cNvSpPr/>
            <p:nvPr/>
          </p:nvSpPr>
          <p:spPr>
            <a:xfrm>
              <a:off x="553381" y="1808572"/>
              <a:ext cx="2882538" cy="329534"/>
            </a:xfrm>
            <a:prstGeom prst="roundRect">
              <a:avLst/>
            </a:prstGeom>
            <a:solidFill>
              <a:schemeClr val="accent2">
                <a:lumMod val="40000"/>
                <a:lumOff val="60000"/>
              </a:schemeClr>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b="1" dirty="0">
                  <a:solidFill>
                    <a:schemeClr val="tx1"/>
                  </a:solidFill>
                </a:rPr>
                <a:t>Work drivers</a:t>
              </a:r>
            </a:p>
          </p:txBody>
        </p:sp>
      </p:grpSp>
    </p:spTree>
    <p:extLst>
      <p:ext uri="{BB962C8B-B14F-4D97-AF65-F5344CB8AC3E}">
        <p14:creationId xmlns:p14="http://schemas.microsoft.com/office/powerpoint/2010/main" val="32884793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27775" cy="1525603"/>
          </a:xfrm>
        </p:spPr>
        <p:txBody>
          <a:bodyPr/>
          <a:lstStyle/>
          <a:p>
            <a:r>
              <a:rPr lang="en-US" dirty="0"/>
              <a:t>Summary and conclusions</a:t>
            </a:r>
            <a:endParaRPr lang="en-GB" dirty="0"/>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59</a:t>
            </a:fld>
            <a:endParaRPr lang="en-GB" dirty="0"/>
          </a:p>
        </p:txBody>
      </p:sp>
    </p:spTree>
    <p:extLst>
      <p:ext uri="{BB962C8B-B14F-4D97-AF65-F5344CB8AC3E}">
        <p14:creationId xmlns:p14="http://schemas.microsoft.com/office/powerpoint/2010/main" val="40625830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6</a:t>
            </a:fld>
            <a:endParaRPr lang="en-AU" dirty="0"/>
          </a:p>
        </p:txBody>
      </p:sp>
      <p:sp>
        <p:nvSpPr>
          <p:cNvPr id="7" name="Rectangle 6">
            <a:extLst>
              <a:ext uri="{FF2B5EF4-FFF2-40B4-BE49-F238E27FC236}">
                <a16:creationId xmlns:a16="http://schemas.microsoft.com/office/drawing/2014/main" id="{BCF59D52-7E16-4D80-9092-CBBD8FD882B9}"/>
              </a:ext>
            </a:extLst>
          </p:cNvPr>
          <p:cNvSpPr/>
          <p:nvPr/>
        </p:nvSpPr>
        <p:spPr>
          <a:xfrm>
            <a:off x="157984" y="6356350"/>
            <a:ext cx="6329789" cy="400110"/>
          </a:xfrm>
          <a:prstGeom prst="rect">
            <a:avLst/>
          </a:prstGeom>
        </p:spPr>
        <p:txBody>
          <a:bodyPr wrap="square" anchor="ctr">
            <a:spAutoFit/>
          </a:bodyPr>
          <a:lstStyle/>
          <a:p>
            <a:r>
              <a:rPr lang="en-US" sz="1000" dirty="0"/>
              <a:t>Q1. What is the most common type of driving that you do? </a:t>
            </a:r>
          </a:p>
          <a:p>
            <a:r>
              <a:rPr lang="en-US" sz="1000" dirty="0"/>
              <a:t>Q19. Do you do any of the following types of driving for work?</a:t>
            </a:r>
            <a:endParaRPr lang="en-GB" sz="1000" dirty="0"/>
          </a:p>
        </p:txBody>
      </p:sp>
      <p:sp>
        <p:nvSpPr>
          <p:cNvPr id="12" name="Text Placeholder 4"/>
          <p:cNvSpPr>
            <a:spLocks noGrp="1"/>
          </p:cNvSpPr>
          <p:nvPr>
            <p:ph type="body" sz="quarter" idx="11"/>
          </p:nvPr>
        </p:nvSpPr>
        <p:spPr>
          <a:xfrm>
            <a:off x="334964" y="180788"/>
            <a:ext cx="10664996" cy="1299219"/>
          </a:xfrm>
        </p:spPr>
        <p:txBody>
          <a:bodyPr vert="horz" lIns="72000" tIns="0" rIns="0" bIns="0" rtlCol="0" anchor="ctr" anchorCtr="0">
            <a:noAutofit/>
          </a:bodyPr>
          <a:lstStyle/>
          <a:p>
            <a:r>
              <a:rPr lang="en-GB" sz="2200" dirty="0"/>
              <a:t>The most common type of driving is for personal journeys. Although almost a quarter of the sample drive for work at least sometimes, only a tenth reported work driving as their main type of driving.</a:t>
            </a:r>
          </a:p>
        </p:txBody>
      </p:sp>
      <p:sp>
        <p:nvSpPr>
          <p:cNvPr id="11" name="Text Placeholder 14">
            <a:extLst>
              <a:ext uri="{FF2B5EF4-FFF2-40B4-BE49-F238E27FC236}">
                <a16:creationId xmlns:a16="http://schemas.microsoft.com/office/drawing/2014/main" id="{E73135B5-78E5-67BE-6840-D6653A102445}"/>
              </a:ext>
            </a:extLst>
          </p:cNvPr>
          <p:cNvSpPr txBox="1">
            <a:spLocks/>
          </p:cNvSpPr>
          <p:nvPr/>
        </p:nvSpPr>
        <p:spPr>
          <a:xfrm>
            <a:off x="903537" y="1888886"/>
            <a:ext cx="4065677" cy="40011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0" dirty="0"/>
              <a:t>Most common type of driving drivers do</a:t>
            </a:r>
            <a:endParaRPr lang="en-GB" sz="1800" b="0" dirty="0"/>
          </a:p>
        </p:txBody>
      </p:sp>
      <p:cxnSp>
        <p:nvCxnSpPr>
          <p:cNvPr id="16" name="Straight Connector 15">
            <a:extLst>
              <a:ext uri="{FF2B5EF4-FFF2-40B4-BE49-F238E27FC236}">
                <a16:creationId xmlns:a16="http://schemas.microsoft.com/office/drawing/2014/main" id="{638A07A5-D8C0-0C5F-3412-83038F0087DE}"/>
              </a:ext>
            </a:extLst>
          </p:cNvPr>
          <p:cNvCxnSpPr>
            <a:cxnSpLocks/>
          </p:cNvCxnSpPr>
          <p:nvPr/>
        </p:nvCxnSpPr>
        <p:spPr>
          <a:xfrm flipV="1">
            <a:off x="5832472" y="1638677"/>
            <a:ext cx="0" cy="4472412"/>
          </a:xfrm>
          <a:prstGeom prst="line">
            <a:avLst/>
          </a:prstGeom>
          <a:ln w="12700">
            <a:solidFill>
              <a:schemeClr val="bg1">
                <a:lumMod val="65000"/>
              </a:schemeClr>
            </a:solidFill>
            <a:prstDash val="dashDot"/>
            <a:tailEnd type="none"/>
          </a:ln>
        </p:spPr>
        <p:style>
          <a:lnRef idx="1">
            <a:schemeClr val="accent1"/>
          </a:lnRef>
          <a:fillRef idx="0">
            <a:schemeClr val="accent1"/>
          </a:fillRef>
          <a:effectRef idx="0">
            <a:schemeClr val="accent1"/>
          </a:effectRef>
          <a:fontRef idx="minor">
            <a:schemeClr val="tx1"/>
          </a:fontRef>
        </p:style>
      </p:cxnSp>
      <p:graphicFrame>
        <p:nvGraphicFramePr>
          <p:cNvPr id="10" name="Chart Placeholder 13">
            <a:extLst>
              <a:ext uri="{FF2B5EF4-FFF2-40B4-BE49-F238E27FC236}">
                <a16:creationId xmlns:a16="http://schemas.microsoft.com/office/drawing/2014/main" id="{F8CCB062-CFFA-37E9-980E-08C3D3CC411D}"/>
              </a:ext>
            </a:extLst>
          </p:cNvPr>
          <p:cNvGraphicFramePr>
            <a:graphicFrameLocks/>
          </p:cNvGraphicFramePr>
          <p:nvPr>
            <p:extLst>
              <p:ext uri="{D42A27DB-BD31-4B8C-83A1-F6EECF244321}">
                <p14:modId xmlns:p14="http://schemas.microsoft.com/office/powerpoint/2010/main" val="3845565552"/>
              </p:ext>
            </p:extLst>
          </p:nvPr>
        </p:nvGraphicFramePr>
        <p:xfrm>
          <a:off x="367931" y="2503480"/>
          <a:ext cx="5136891" cy="3210526"/>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 Placeholder 14">
            <a:extLst>
              <a:ext uri="{FF2B5EF4-FFF2-40B4-BE49-F238E27FC236}">
                <a16:creationId xmlns:a16="http://schemas.microsoft.com/office/drawing/2014/main" id="{6EFD14A9-395D-E895-8125-7994009EA5C6}"/>
              </a:ext>
            </a:extLst>
          </p:cNvPr>
          <p:cNvSpPr txBox="1">
            <a:spLocks/>
          </p:cNvSpPr>
          <p:nvPr/>
        </p:nvSpPr>
        <p:spPr>
          <a:xfrm>
            <a:off x="6487773" y="1888886"/>
            <a:ext cx="4829262" cy="400110"/>
          </a:xfrm>
          <a:prstGeom prst="rect">
            <a:avLst/>
          </a:prstGeom>
        </p:spPr>
        <p:txBody>
          <a:bodyPr vert="horz" lIns="91440" tIns="45720" rIns="91440" bIns="45720" rtlCol="0">
            <a:normAutofit/>
          </a:bodyPr>
          <a:lstStyle>
            <a:lvl1pPr marL="0" marR="0" indent="0" algn="l" defTabSz="914400" rtl="0" eaLnBrk="1" fontAlgn="auto" latinLnBrk="0" hangingPunct="1">
              <a:lnSpc>
                <a:spcPct val="90000"/>
              </a:lnSpc>
              <a:spcBef>
                <a:spcPts val="1000"/>
              </a:spcBef>
              <a:spcAft>
                <a:spcPts val="0"/>
              </a:spcAft>
              <a:buClrTx/>
              <a:buSzPct val="100000"/>
              <a:buFont typeface="Arial"/>
              <a:buNone/>
              <a:tabLst/>
              <a:defRPr sz="1200" b="1" kern="1200">
                <a:solidFill>
                  <a:schemeClr val="tx1"/>
                </a:solidFill>
                <a:latin typeface="+mj-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800" b="0" dirty="0"/>
              <a:t>Whether drivers do any type of driving for work</a:t>
            </a:r>
            <a:endParaRPr lang="en-GB" sz="1800" b="0" dirty="0"/>
          </a:p>
        </p:txBody>
      </p:sp>
      <p:graphicFrame>
        <p:nvGraphicFramePr>
          <p:cNvPr id="17" name="Chart Placeholder 13">
            <a:extLst>
              <a:ext uri="{FF2B5EF4-FFF2-40B4-BE49-F238E27FC236}">
                <a16:creationId xmlns:a16="http://schemas.microsoft.com/office/drawing/2014/main" id="{DE7EF350-DD25-7F12-1615-F1B851E86D1A}"/>
              </a:ext>
            </a:extLst>
          </p:cNvPr>
          <p:cNvGraphicFramePr>
            <a:graphicFrameLocks/>
          </p:cNvGraphicFramePr>
          <p:nvPr>
            <p:extLst>
              <p:ext uri="{D42A27DB-BD31-4B8C-83A1-F6EECF244321}">
                <p14:modId xmlns:p14="http://schemas.microsoft.com/office/powerpoint/2010/main" val="1036131353"/>
              </p:ext>
            </p:extLst>
          </p:nvPr>
        </p:nvGraphicFramePr>
        <p:xfrm>
          <a:off x="6333959" y="2503480"/>
          <a:ext cx="5136891" cy="3448093"/>
        </p:xfrm>
        <a:graphic>
          <a:graphicData uri="http://schemas.openxmlformats.org/drawingml/2006/chart">
            <c:chart xmlns:c="http://schemas.openxmlformats.org/drawingml/2006/chart" xmlns:r="http://schemas.openxmlformats.org/officeDocument/2006/relationships" r:id="rId4"/>
          </a:graphicData>
        </a:graphic>
      </p:graphicFrame>
      <p:sp>
        <p:nvSpPr>
          <p:cNvPr id="20" name="TextBox 19">
            <a:extLst>
              <a:ext uri="{FF2B5EF4-FFF2-40B4-BE49-F238E27FC236}">
                <a16:creationId xmlns:a16="http://schemas.microsoft.com/office/drawing/2014/main" id="{042C4C6B-494B-5A7B-8F43-CBF5C25413BB}"/>
              </a:ext>
            </a:extLst>
          </p:cNvPr>
          <p:cNvSpPr txBox="1"/>
          <p:nvPr/>
        </p:nvSpPr>
        <p:spPr>
          <a:xfrm>
            <a:off x="10018130" y="3585523"/>
            <a:ext cx="1811492" cy="523220"/>
          </a:xfrm>
          <a:prstGeom prst="rect">
            <a:avLst/>
          </a:prstGeom>
          <a:noFill/>
          <a:ln>
            <a:solidFill>
              <a:schemeClr val="accent1"/>
            </a:solidFill>
          </a:ln>
        </p:spPr>
        <p:txBody>
          <a:bodyPr wrap="square" rtlCol="0">
            <a:spAutoFit/>
          </a:bodyPr>
          <a:lstStyle/>
          <a:p>
            <a:pPr algn="ctr"/>
            <a:r>
              <a:rPr lang="en-GB" sz="1400" dirty="0">
                <a:solidFill>
                  <a:schemeClr val="tx1">
                    <a:lumMod val="50000"/>
                  </a:schemeClr>
                </a:solidFill>
              </a:rPr>
              <a:t>Any driving for work: </a:t>
            </a:r>
          </a:p>
          <a:p>
            <a:pPr algn="ctr"/>
            <a:r>
              <a:rPr lang="en-GB" sz="1400" b="1" dirty="0">
                <a:solidFill>
                  <a:schemeClr val="tx1">
                    <a:lumMod val="50000"/>
                  </a:schemeClr>
                </a:solidFill>
              </a:rPr>
              <a:t>24% </a:t>
            </a:r>
            <a:endParaRPr lang="en-GB" sz="1400" dirty="0">
              <a:solidFill>
                <a:schemeClr val="tx1">
                  <a:lumMod val="50000"/>
                </a:schemeClr>
              </a:solidFill>
            </a:endParaRPr>
          </a:p>
        </p:txBody>
      </p:sp>
      <p:sp>
        <p:nvSpPr>
          <p:cNvPr id="14" name="Text Placeholder 7">
            <a:extLst>
              <a:ext uri="{FF2B5EF4-FFF2-40B4-BE49-F238E27FC236}">
                <a16:creationId xmlns:a16="http://schemas.microsoft.com/office/drawing/2014/main" id="{C237109D-CE4F-4BEB-BB6B-11D52F361F7C}"/>
              </a:ext>
            </a:extLst>
          </p:cNvPr>
          <p:cNvSpPr txBox="1">
            <a:spLocks/>
          </p:cNvSpPr>
          <p:nvPr/>
        </p:nvSpPr>
        <p:spPr>
          <a:xfrm>
            <a:off x="9938083" y="6472555"/>
            <a:ext cx="1705589" cy="27715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W25): 507</a:t>
            </a:r>
          </a:p>
        </p:txBody>
      </p:sp>
      <p:sp>
        <p:nvSpPr>
          <p:cNvPr id="8" name="TextBox 7">
            <a:extLst>
              <a:ext uri="{FF2B5EF4-FFF2-40B4-BE49-F238E27FC236}">
                <a16:creationId xmlns:a16="http://schemas.microsoft.com/office/drawing/2014/main" id="{00B11051-E808-BCAC-AF5C-3A5B5DD00979}"/>
              </a:ext>
            </a:extLst>
          </p:cNvPr>
          <p:cNvSpPr txBox="1"/>
          <p:nvPr/>
        </p:nvSpPr>
        <p:spPr>
          <a:xfrm>
            <a:off x="6186791" y="6168703"/>
            <a:ext cx="4006298" cy="461665"/>
          </a:xfrm>
          <a:prstGeom prst="rect">
            <a:avLst/>
          </a:prstGeom>
          <a:noFill/>
          <a:ln>
            <a:solidFill>
              <a:schemeClr val="accent1"/>
            </a:solidFill>
          </a:ln>
        </p:spPr>
        <p:txBody>
          <a:bodyPr wrap="square" rtlCol="0">
            <a:spAutoFit/>
          </a:bodyPr>
          <a:lstStyle/>
          <a:p>
            <a:pPr algn="ctr"/>
            <a:r>
              <a:rPr lang="en-GB" sz="1200" dirty="0"/>
              <a:t>The W25 sample had a similar proportion of people who ever drive for work (24%) compared to the W24 sample (27%).</a:t>
            </a:r>
          </a:p>
        </p:txBody>
      </p:sp>
    </p:spTree>
    <p:extLst>
      <p:ext uri="{BB962C8B-B14F-4D97-AF65-F5344CB8AC3E}">
        <p14:creationId xmlns:p14="http://schemas.microsoft.com/office/powerpoint/2010/main" val="37061305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34964" y="180788"/>
            <a:ext cx="6678578" cy="1297815"/>
          </a:xfrm>
        </p:spPr>
        <p:txBody>
          <a:bodyPr>
            <a:normAutofit/>
          </a:bodyPr>
          <a:lstStyle/>
          <a:p>
            <a:r>
              <a:rPr lang="en-GB" sz="3600" dirty="0"/>
              <a:t>Summary and conclusions</a:t>
            </a:r>
            <a:endParaRPr lang="en-US" sz="3600" dirty="0"/>
          </a:p>
        </p:txBody>
      </p:sp>
      <p:sp>
        <p:nvSpPr>
          <p:cNvPr id="4" name="Slide Number Placeholder 3"/>
          <p:cNvSpPr>
            <a:spLocks noGrp="1"/>
          </p:cNvSpPr>
          <p:nvPr>
            <p:ph type="sldNum" sz="quarter" idx="12"/>
          </p:nvPr>
        </p:nvSpPr>
        <p:spPr/>
        <p:txBody>
          <a:bodyPr/>
          <a:lstStyle/>
          <a:p>
            <a:fld id="{3CF2D5F0-42C9-44CC-9D46-F1CEB28D430F}" type="slidenum">
              <a:rPr lang="en-GB" smtClean="0"/>
              <a:pPr/>
              <a:t>60</a:t>
            </a:fld>
            <a:endParaRPr lang="en-GB" dirty="0"/>
          </a:p>
        </p:txBody>
      </p:sp>
      <p:sp>
        <p:nvSpPr>
          <p:cNvPr id="5" name="Text Placeholder 5">
            <a:extLst>
              <a:ext uri="{FF2B5EF4-FFF2-40B4-BE49-F238E27FC236}">
                <a16:creationId xmlns:a16="http://schemas.microsoft.com/office/drawing/2014/main" id="{56675054-1F48-4E55-B5E2-BF58F3BFC2B6}"/>
              </a:ext>
            </a:extLst>
          </p:cNvPr>
          <p:cNvSpPr txBox="1">
            <a:spLocks/>
          </p:cNvSpPr>
          <p:nvPr/>
        </p:nvSpPr>
        <p:spPr>
          <a:xfrm>
            <a:off x="334964" y="1587012"/>
            <a:ext cx="11609386" cy="5091579"/>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dirty="0">
                <a:cs typeface="Myriad Pro"/>
              </a:rPr>
              <a:t>Speeding</a:t>
            </a:r>
            <a:endParaRPr lang="en-US" sz="1600" dirty="0">
              <a:cs typeface="Myriad Pro"/>
            </a:endParaRPr>
          </a:p>
          <a:p>
            <a:pPr>
              <a:lnSpc>
                <a:spcPct val="100000"/>
              </a:lnSpc>
              <a:spcBef>
                <a:spcPts val="0"/>
              </a:spcBef>
              <a:spcAft>
                <a:spcPts val="1200"/>
              </a:spcAft>
            </a:pPr>
            <a:r>
              <a:rPr lang="en-US" sz="1600" dirty="0">
                <a:cs typeface="Myriad Pro"/>
              </a:rPr>
              <a:t>As in previous years, the most common speeding behaviours remain driving 5mph over the speed limit in areas where a lower speed limit is in place (e.g., 20 or 30mph). However, there has been a decline in driving 5mph over 30mph speed limits. There has also been a decline in the risky overtaking since Feb ‘25. </a:t>
            </a:r>
          </a:p>
          <a:p>
            <a:pPr>
              <a:lnSpc>
                <a:spcPct val="100000"/>
              </a:lnSpc>
              <a:spcBef>
                <a:spcPts val="0"/>
              </a:spcBef>
              <a:spcAft>
                <a:spcPts val="1200"/>
              </a:spcAft>
            </a:pPr>
            <a:r>
              <a:rPr lang="en-US" sz="1600" dirty="0">
                <a:cs typeface="Myriad Pro"/>
              </a:rPr>
              <a:t>Observance of some speed limits have improved since the relatively low results of Feb ’25. The proportion saying they always observe 20mph speed limits has returned to Aug ’24 levels, whilst the figure for 40mph speed limits was the highest since Feb ’21. </a:t>
            </a:r>
          </a:p>
          <a:p>
            <a:pPr>
              <a:lnSpc>
                <a:spcPct val="100000"/>
              </a:lnSpc>
              <a:spcBef>
                <a:spcPts val="0"/>
              </a:spcBef>
              <a:spcAft>
                <a:spcPts val="1200"/>
              </a:spcAft>
            </a:pPr>
            <a:r>
              <a:rPr lang="en-US" sz="1600" dirty="0">
                <a:cs typeface="Myriad Pro"/>
              </a:rPr>
              <a:t>The perceived value of road safety cameras for discouraging dangerous driving and reducing collisions is broadly comparable to Feb ’25. Further, most believe drivers would be less likely to do things like use a mobile phone if safety cameras could record such behaviours.</a:t>
            </a:r>
          </a:p>
          <a:p>
            <a:pPr marL="0" indent="0">
              <a:lnSpc>
                <a:spcPct val="110000"/>
              </a:lnSpc>
              <a:spcBef>
                <a:spcPts val="0"/>
              </a:spcBef>
              <a:spcAft>
                <a:spcPts val="1200"/>
              </a:spcAft>
              <a:buNone/>
            </a:pPr>
            <a:endParaRPr lang="en-GB" sz="1600" dirty="0">
              <a:highlight>
                <a:srgbClr val="FFFF00"/>
              </a:highlight>
              <a:cs typeface="Myriad Pro"/>
            </a:endParaRPr>
          </a:p>
          <a:p>
            <a:pPr marL="0" indent="0">
              <a:lnSpc>
                <a:spcPct val="100000"/>
              </a:lnSpc>
              <a:spcBef>
                <a:spcPts val="0"/>
              </a:spcBef>
              <a:spcAft>
                <a:spcPts val="1200"/>
              </a:spcAft>
              <a:buNone/>
            </a:pPr>
            <a:r>
              <a:rPr lang="en-GB" sz="1800" b="1" dirty="0">
                <a:cs typeface="Myriad Pro"/>
              </a:rPr>
              <a:t>Drink and drug driving</a:t>
            </a:r>
          </a:p>
          <a:p>
            <a:pPr>
              <a:lnSpc>
                <a:spcPct val="100000"/>
              </a:lnSpc>
              <a:spcBef>
                <a:spcPts val="0"/>
              </a:spcBef>
              <a:spcAft>
                <a:spcPts val="1200"/>
              </a:spcAft>
            </a:pPr>
            <a:r>
              <a:rPr lang="en-US" sz="1600" dirty="0">
                <a:cs typeface="Myriad Pro"/>
              </a:rPr>
              <a:t>Self-reported drink and drug driving remains very rare.  The small increase since 2022 in those who admitted that they had driven while over the legal alcohol limit has not continued in this wave. </a:t>
            </a:r>
          </a:p>
          <a:p>
            <a:pPr>
              <a:lnSpc>
                <a:spcPct val="100000"/>
              </a:lnSpc>
              <a:spcBef>
                <a:spcPts val="0"/>
              </a:spcBef>
              <a:spcAft>
                <a:spcPts val="1200"/>
              </a:spcAft>
            </a:pPr>
            <a:r>
              <a:rPr lang="en-US" sz="1600" dirty="0">
                <a:cs typeface="Myriad Pro"/>
              </a:rPr>
              <a:t>The vast majority continue to believe this is a very serious offence, although still a slightly smaller proportion than in the earlier years of the survey.</a:t>
            </a:r>
          </a:p>
        </p:txBody>
      </p:sp>
    </p:spTree>
    <p:extLst>
      <p:ext uri="{BB962C8B-B14F-4D97-AF65-F5344CB8AC3E}">
        <p14:creationId xmlns:p14="http://schemas.microsoft.com/office/powerpoint/2010/main" val="3596095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sz="quarter" idx="11"/>
          </p:nvPr>
        </p:nvSpPr>
        <p:spPr>
          <a:xfrm>
            <a:off x="334964" y="180789"/>
            <a:ext cx="6678578" cy="1245388"/>
          </a:xfrm>
        </p:spPr>
        <p:txBody>
          <a:bodyPr>
            <a:normAutofit/>
          </a:bodyPr>
          <a:lstStyle/>
          <a:p>
            <a:r>
              <a:rPr lang="en-GB" sz="3600" dirty="0"/>
              <a:t>Summary and conclusions</a:t>
            </a:r>
            <a:endParaRPr lang="en-US" sz="3600" dirty="0"/>
          </a:p>
        </p:txBody>
      </p:sp>
      <p:sp>
        <p:nvSpPr>
          <p:cNvPr id="4" name="Slide Number Placeholder 3"/>
          <p:cNvSpPr>
            <a:spLocks noGrp="1"/>
          </p:cNvSpPr>
          <p:nvPr>
            <p:ph type="sldNum" sz="quarter" idx="12"/>
          </p:nvPr>
        </p:nvSpPr>
        <p:spPr/>
        <p:txBody>
          <a:bodyPr/>
          <a:lstStyle/>
          <a:p>
            <a:fld id="{3CF2D5F0-42C9-44CC-9D46-F1CEB28D430F}" type="slidenum">
              <a:rPr lang="en-GB" smtClean="0"/>
              <a:pPr/>
              <a:t>61</a:t>
            </a:fld>
            <a:endParaRPr lang="en-GB" dirty="0"/>
          </a:p>
        </p:txBody>
      </p:sp>
      <p:sp>
        <p:nvSpPr>
          <p:cNvPr id="5" name="Text Placeholder 5">
            <a:extLst>
              <a:ext uri="{FF2B5EF4-FFF2-40B4-BE49-F238E27FC236}">
                <a16:creationId xmlns:a16="http://schemas.microsoft.com/office/drawing/2014/main" id="{56675054-1F48-4E55-B5E2-BF58F3BFC2B6}"/>
              </a:ext>
            </a:extLst>
          </p:cNvPr>
          <p:cNvSpPr txBox="1">
            <a:spLocks/>
          </p:cNvSpPr>
          <p:nvPr/>
        </p:nvSpPr>
        <p:spPr>
          <a:xfrm>
            <a:off x="334964" y="1566153"/>
            <a:ext cx="11609386" cy="5148683"/>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dirty="0">
                <a:cs typeface="Myriad Pro"/>
              </a:rPr>
              <a:t>Mobile phones</a:t>
            </a:r>
          </a:p>
          <a:p>
            <a:pPr>
              <a:lnSpc>
                <a:spcPct val="100000"/>
              </a:lnSpc>
              <a:spcBef>
                <a:spcPts val="0"/>
              </a:spcBef>
              <a:spcAft>
                <a:spcPts val="1200"/>
              </a:spcAft>
            </a:pPr>
            <a:r>
              <a:rPr lang="en-US" sz="1600" dirty="0">
                <a:cs typeface="Myriad Pro"/>
              </a:rPr>
              <a:t>There continues to be a significant minority that have used a hands-free or hand-held mobile phone when driving in the last 12 months, although the proportions have not increased since the last wave. The proportion disagreeing strongly that it’s OK to use a hand-held mobile has partially recovered since Feb ’25 and is more comparable with prior waves. It remains strongly perceived as a very serious driving behaviour.</a:t>
            </a:r>
          </a:p>
          <a:p>
            <a:pPr>
              <a:lnSpc>
                <a:spcPct val="100000"/>
              </a:lnSpc>
              <a:spcBef>
                <a:spcPts val="0"/>
              </a:spcBef>
              <a:spcAft>
                <a:spcPts val="1200"/>
              </a:spcAft>
            </a:pPr>
            <a:r>
              <a:rPr lang="en-US" sz="1600" dirty="0">
                <a:cs typeface="Myriad Pro"/>
              </a:rPr>
              <a:t>Views on the risks around getting caught for traffic offences, such as using a mobile phone, remain broadly similar to previous waves – fewer than one in five drivers agreed that the penalties for getting caught for driving offences are not enough to stop them committing these offences, and one fifth agreed that that there is not much chance of getting stopped by the police for these kinds of offences.</a:t>
            </a:r>
          </a:p>
          <a:p>
            <a:pPr marL="0" indent="0">
              <a:lnSpc>
                <a:spcPct val="100000"/>
              </a:lnSpc>
              <a:spcBef>
                <a:spcPts val="0"/>
              </a:spcBef>
              <a:spcAft>
                <a:spcPts val="1200"/>
              </a:spcAft>
              <a:buNone/>
            </a:pPr>
            <a:endParaRPr lang="en-GB" sz="1600" dirty="0">
              <a:highlight>
                <a:srgbClr val="FFFF00"/>
              </a:highlight>
              <a:cs typeface="Myriad Pro"/>
            </a:endParaRPr>
          </a:p>
          <a:p>
            <a:pPr marL="0" indent="0">
              <a:lnSpc>
                <a:spcPct val="100000"/>
              </a:lnSpc>
              <a:spcBef>
                <a:spcPts val="0"/>
              </a:spcBef>
              <a:spcAft>
                <a:spcPts val="1200"/>
              </a:spcAft>
              <a:buNone/>
            </a:pPr>
            <a:r>
              <a:rPr lang="en-GB" sz="1800" b="1" dirty="0">
                <a:cs typeface="Myriad Pro"/>
              </a:rPr>
              <a:t>Seatbelts</a:t>
            </a:r>
          </a:p>
          <a:p>
            <a:pPr>
              <a:lnSpc>
                <a:spcPct val="100000"/>
              </a:lnSpc>
              <a:spcBef>
                <a:spcPts val="0"/>
              </a:spcBef>
              <a:spcAft>
                <a:spcPts val="1200"/>
              </a:spcAft>
            </a:pPr>
            <a:r>
              <a:rPr lang="en-US" sz="1600" dirty="0">
                <a:cs typeface="Myriad Pro"/>
              </a:rPr>
              <a:t>Views around use of seatbelts remain mostly unchanged. However, as in the previous wave, although only fewer than one in ten reported not using a seatbelt in the last 12 months, nearly one fifth agreed it’s not important to do so if driving in the back of the car.</a:t>
            </a:r>
          </a:p>
          <a:p>
            <a:pPr>
              <a:lnSpc>
                <a:spcPct val="100000"/>
              </a:lnSpc>
              <a:spcBef>
                <a:spcPts val="0"/>
              </a:spcBef>
              <a:spcAft>
                <a:spcPts val="1200"/>
              </a:spcAft>
            </a:pPr>
            <a:r>
              <a:rPr lang="en-US" sz="1600" dirty="0">
                <a:cs typeface="Myriad Pro"/>
              </a:rPr>
              <a:t>Regarding wearing a seatbelt if you are just nipping around the corner, one in ten felt it wasn’t essential. This figure has been broadly consistent over many waves of the survey and is roughly where it was ten years ago.</a:t>
            </a:r>
            <a:endParaRPr lang="en-GB" sz="1600" dirty="0">
              <a:cs typeface="Myriad Pro"/>
            </a:endParaRPr>
          </a:p>
          <a:p>
            <a:pPr>
              <a:lnSpc>
                <a:spcPct val="100000"/>
              </a:lnSpc>
              <a:spcBef>
                <a:spcPts val="0"/>
              </a:spcBef>
              <a:spcAft>
                <a:spcPts val="1200"/>
              </a:spcAft>
            </a:pPr>
            <a:endParaRPr lang="en-GB" sz="1600" dirty="0">
              <a:cs typeface="Myriad Pro"/>
            </a:endParaRPr>
          </a:p>
          <a:p>
            <a:pPr>
              <a:lnSpc>
                <a:spcPct val="100000"/>
              </a:lnSpc>
              <a:spcBef>
                <a:spcPts val="0"/>
              </a:spcBef>
            </a:pPr>
            <a:endParaRPr lang="en-GB" sz="1400" dirty="0">
              <a:cs typeface="Myriad Pro"/>
            </a:endParaRPr>
          </a:p>
          <a:p>
            <a:pPr>
              <a:lnSpc>
                <a:spcPct val="100000"/>
              </a:lnSpc>
              <a:spcBef>
                <a:spcPts val="0"/>
              </a:spcBef>
            </a:pPr>
            <a:endParaRPr lang="en-GB" sz="1400" dirty="0">
              <a:cs typeface="Myriad Pro"/>
            </a:endParaRPr>
          </a:p>
        </p:txBody>
      </p:sp>
    </p:spTree>
    <p:extLst>
      <p:ext uri="{BB962C8B-B14F-4D97-AF65-F5344CB8AC3E}">
        <p14:creationId xmlns:p14="http://schemas.microsoft.com/office/powerpoint/2010/main" val="1803857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63DDAE-E8F3-658C-DF46-FC45A9140DE9}"/>
            </a:ext>
          </a:extLst>
        </p:cNvPr>
        <p:cNvGrpSpPr/>
        <p:nvPr/>
      </p:nvGrpSpPr>
      <p:grpSpPr>
        <a:xfrm>
          <a:off x="0" y="0"/>
          <a:ext cx="0" cy="0"/>
          <a:chOff x="0" y="0"/>
          <a:chExt cx="0" cy="0"/>
        </a:xfrm>
      </p:grpSpPr>
      <p:sp>
        <p:nvSpPr>
          <p:cNvPr id="3" name="Text Placeholder 2">
            <a:extLst>
              <a:ext uri="{FF2B5EF4-FFF2-40B4-BE49-F238E27FC236}">
                <a16:creationId xmlns:a16="http://schemas.microsoft.com/office/drawing/2014/main" id="{16121917-0E21-7881-F0D1-B5D5522CBFA3}"/>
              </a:ext>
            </a:extLst>
          </p:cNvPr>
          <p:cNvSpPr>
            <a:spLocks noGrp="1"/>
          </p:cNvSpPr>
          <p:nvPr>
            <p:ph type="body" sz="quarter" idx="11"/>
          </p:nvPr>
        </p:nvSpPr>
        <p:spPr>
          <a:xfrm>
            <a:off x="334964" y="180789"/>
            <a:ext cx="6678578" cy="1245388"/>
          </a:xfrm>
        </p:spPr>
        <p:txBody>
          <a:bodyPr>
            <a:normAutofit/>
          </a:bodyPr>
          <a:lstStyle/>
          <a:p>
            <a:r>
              <a:rPr lang="en-GB" sz="3600" dirty="0"/>
              <a:t>Summary and conclusions</a:t>
            </a:r>
            <a:endParaRPr lang="en-US" sz="3600" dirty="0"/>
          </a:p>
        </p:txBody>
      </p:sp>
      <p:sp>
        <p:nvSpPr>
          <p:cNvPr id="4" name="Slide Number Placeholder 3">
            <a:extLst>
              <a:ext uri="{FF2B5EF4-FFF2-40B4-BE49-F238E27FC236}">
                <a16:creationId xmlns:a16="http://schemas.microsoft.com/office/drawing/2014/main" id="{0746D1D3-AF75-5A9F-D72F-1028D91D6012}"/>
              </a:ext>
            </a:extLst>
          </p:cNvPr>
          <p:cNvSpPr>
            <a:spLocks noGrp="1"/>
          </p:cNvSpPr>
          <p:nvPr>
            <p:ph type="sldNum" sz="quarter" idx="12"/>
          </p:nvPr>
        </p:nvSpPr>
        <p:spPr/>
        <p:txBody>
          <a:bodyPr/>
          <a:lstStyle/>
          <a:p>
            <a:fld id="{3CF2D5F0-42C9-44CC-9D46-F1CEB28D430F}" type="slidenum">
              <a:rPr lang="en-GB" smtClean="0"/>
              <a:pPr/>
              <a:t>62</a:t>
            </a:fld>
            <a:endParaRPr lang="en-GB" dirty="0"/>
          </a:p>
        </p:txBody>
      </p:sp>
      <p:sp>
        <p:nvSpPr>
          <p:cNvPr id="5" name="Text Placeholder 5">
            <a:extLst>
              <a:ext uri="{FF2B5EF4-FFF2-40B4-BE49-F238E27FC236}">
                <a16:creationId xmlns:a16="http://schemas.microsoft.com/office/drawing/2014/main" id="{0FED8CCB-8901-DDDF-0993-AEFD706D93B2}"/>
              </a:ext>
            </a:extLst>
          </p:cNvPr>
          <p:cNvSpPr txBox="1">
            <a:spLocks/>
          </p:cNvSpPr>
          <p:nvPr/>
        </p:nvSpPr>
        <p:spPr>
          <a:xfrm>
            <a:off x="334964" y="1587260"/>
            <a:ext cx="11609386" cy="5127576"/>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00000"/>
              </a:lnSpc>
              <a:spcBef>
                <a:spcPts val="0"/>
              </a:spcBef>
              <a:spcAft>
                <a:spcPts val="1200"/>
              </a:spcAft>
              <a:buNone/>
            </a:pPr>
            <a:r>
              <a:rPr lang="en-GB" sz="1800" b="1" dirty="0">
                <a:cs typeface="Myriad Pro"/>
              </a:rPr>
              <a:t>Vulnerable road users</a:t>
            </a:r>
          </a:p>
          <a:p>
            <a:pPr>
              <a:lnSpc>
                <a:spcPct val="100000"/>
              </a:lnSpc>
              <a:spcBef>
                <a:spcPts val="0"/>
              </a:spcBef>
              <a:spcAft>
                <a:spcPts val="1200"/>
              </a:spcAft>
            </a:pPr>
            <a:r>
              <a:rPr lang="en-US" sz="1600" dirty="0">
                <a:cs typeface="Myriad Pro"/>
              </a:rPr>
              <a:t>Attitudes towards vulnerable road users have broadly remained the same in Feb ‘25, but there has been an increase in those who always check for pedal and electric bikes at junctions or when turning a corner. Not looking out for motorcyclists and bikes at junctions remains one of the more serious driving behaviours according to drivers.</a:t>
            </a:r>
          </a:p>
          <a:p>
            <a:pPr>
              <a:lnSpc>
                <a:spcPct val="100000"/>
              </a:lnSpc>
              <a:spcBef>
                <a:spcPts val="0"/>
              </a:spcBef>
              <a:spcAft>
                <a:spcPts val="1200"/>
              </a:spcAft>
            </a:pPr>
            <a:r>
              <a:rPr lang="en-US" sz="1600" dirty="0">
                <a:cs typeface="Myriad Pro"/>
              </a:rPr>
              <a:t>The proportion of drivers who agree that people on pedal bikes have the same rights as drivers on the roads has increased in this wave, pausing a declining trend and returning agreement to levels last seen in Feb ’22. </a:t>
            </a:r>
          </a:p>
          <a:p>
            <a:pPr>
              <a:lnSpc>
                <a:spcPct val="100000"/>
              </a:lnSpc>
              <a:spcBef>
                <a:spcPts val="0"/>
              </a:spcBef>
              <a:spcAft>
                <a:spcPts val="1200"/>
              </a:spcAft>
            </a:pPr>
            <a:r>
              <a:rPr lang="en-US" sz="1600" dirty="0">
                <a:cs typeface="Myriad Pro"/>
              </a:rPr>
              <a:t>There has been a similar increase in agreement that people on electric bikes have the same rights as drivers, although the proportion agreeing remains below that agreeing with regard to pedal bikes.</a:t>
            </a:r>
          </a:p>
          <a:p>
            <a:pPr marL="0" indent="0">
              <a:lnSpc>
                <a:spcPct val="100000"/>
              </a:lnSpc>
              <a:spcBef>
                <a:spcPts val="0"/>
              </a:spcBef>
              <a:buNone/>
            </a:pPr>
            <a:endParaRPr lang="en-GB" sz="1600" dirty="0">
              <a:cs typeface="Myriad Pro"/>
            </a:endParaRPr>
          </a:p>
          <a:p>
            <a:pPr>
              <a:lnSpc>
                <a:spcPct val="100000"/>
              </a:lnSpc>
              <a:spcBef>
                <a:spcPts val="0"/>
              </a:spcBef>
            </a:pPr>
            <a:endParaRPr lang="en-GB" sz="1600" dirty="0">
              <a:cs typeface="Myriad Pro"/>
            </a:endParaRPr>
          </a:p>
          <a:p>
            <a:pPr>
              <a:lnSpc>
                <a:spcPct val="100000"/>
              </a:lnSpc>
              <a:spcBef>
                <a:spcPts val="0"/>
              </a:spcBef>
            </a:pPr>
            <a:endParaRPr lang="en-GB" sz="1400" dirty="0">
              <a:cs typeface="Myriad Pro"/>
            </a:endParaRPr>
          </a:p>
          <a:p>
            <a:pPr>
              <a:lnSpc>
                <a:spcPct val="100000"/>
              </a:lnSpc>
              <a:spcBef>
                <a:spcPts val="0"/>
              </a:spcBef>
            </a:pPr>
            <a:endParaRPr lang="en-GB" sz="1400" dirty="0">
              <a:cs typeface="Myriad Pro"/>
            </a:endParaRPr>
          </a:p>
        </p:txBody>
      </p:sp>
    </p:spTree>
    <p:extLst>
      <p:ext uri="{BB962C8B-B14F-4D97-AF65-F5344CB8AC3E}">
        <p14:creationId xmlns:p14="http://schemas.microsoft.com/office/powerpoint/2010/main" val="13566552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hart 5"/>
          <p:cNvGraphicFramePr/>
          <p:nvPr>
            <p:extLst>
              <p:ext uri="{D42A27DB-BD31-4B8C-83A1-F6EECF244321}">
                <p14:modId xmlns:p14="http://schemas.microsoft.com/office/powerpoint/2010/main" val="473686064"/>
              </p:ext>
            </p:extLst>
          </p:nvPr>
        </p:nvGraphicFramePr>
        <p:xfrm>
          <a:off x="521052" y="1620276"/>
          <a:ext cx="11452412"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 Placeholder 4"/>
          <p:cNvSpPr>
            <a:spLocks noGrp="1"/>
          </p:cNvSpPr>
          <p:nvPr>
            <p:ph type="body" sz="quarter" idx="11"/>
          </p:nvPr>
        </p:nvSpPr>
        <p:spPr>
          <a:xfrm>
            <a:off x="334964" y="180788"/>
            <a:ext cx="10656690" cy="1299219"/>
          </a:xfrm>
        </p:spPr>
        <p:txBody>
          <a:bodyPr>
            <a:normAutofit/>
          </a:bodyPr>
          <a:lstStyle/>
          <a:p>
            <a:r>
              <a:rPr lang="en-US" sz="2200" dirty="0"/>
              <a:t>The data shows a continued long-term downward trend across some risky speeding behaviours, seatbelt use and mobile phone use. In particular, not wearing a seatbelt has declined from a quarter of drivers in 2012 to one in ten drivers now, and driving at 35mph in a 30mph speed limit area has declined from nearly half in 2011 to three in ten now.</a:t>
            </a:r>
            <a:endParaRPr lang="en-GB" sz="2200" dirty="0"/>
          </a:p>
        </p:txBody>
      </p:sp>
      <p:sp>
        <p:nvSpPr>
          <p:cNvPr id="12" name="Text Placeholder 14">
            <a:extLst>
              <a:ext uri="{FF2B5EF4-FFF2-40B4-BE49-F238E27FC236}">
                <a16:creationId xmlns:a16="http://schemas.microsoft.com/office/drawing/2014/main" id="{53DC2C36-3D8B-490C-A14F-17AF2679222F}"/>
              </a:ext>
            </a:extLst>
          </p:cNvPr>
          <p:cNvSpPr>
            <a:spLocks noGrp="1"/>
          </p:cNvSpPr>
          <p:nvPr>
            <p:ph type="body" sz="quarter" idx="26"/>
          </p:nvPr>
        </p:nvSpPr>
        <p:spPr>
          <a:xfrm>
            <a:off x="168869" y="6447653"/>
            <a:ext cx="7745937" cy="299283"/>
          </a:xfrm>
          <a:prstGeom prst="rect">
            <a:avLst/>
          </a:prstGeom>
        </p:spPr>
        <p:txBody>
          <a:bodyPr>
            <a:noAutofit/>
          </a:bodyPr>
          <a:lstStyle/>
          <a:p>
            <a:pPr marL="0" indent="0">
              <a:lnSpc>
                <a:spcPct val="100000"/>
              </a:lnSpc>
              <a:spcBef>
                <a:spcPts val="0"/>
              </a:spcBef>
              <a:buNone/>
            </a:pPr>
            <a:r>
              <a:rPr lang="en-GB" sz="1000" dirty="0"/>
              <a:t>Q2. How much do you agree/disagree with these statements?</a:t>
            </a:r>
          </a:p>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63</a:t>
            </a:fld>
            <a:endParaRPr lang="en-GB" dirty="0"/>
          </a:p>
        </p:txBody>
      </p:sp>
      <p:sp>
        <p:nvSpPr>
          <p:cNvPr id="16" name="TextBox 15">
            <a:extLst>
              <a:ext uri="{FF2B5EF4-FFF2-40B4-BE49-F238E27FC236}">
                <a16:creationId xmlns:a16="http://schemas.microsoft.com/office/drawing/2014/main" id="{7977A74B-FB0D-6252-C797-141FEB6240AD}"/>
              </a:ext>
            </a:extLst>
          </p:cNvPr>
          <p:cNvSpPr txBox="1"/>
          <p:nvPr/>
        </p:nvSpPr>
        <p:spPr>
          <a:xfrm>
            <a:off x="8299364" y="4272130"/>
            <a:ext cx="336431" cy="246221"/>
          </a:xfrm>
          <a:prstGeom prst="rect">
            <a:avLst/>
          </a:prstGeom>
          <a:noFill/>
        </p:spPr>
        <p:txBody>
          <a:bodyPr wrap="square" rtlCol="0">
            <a:spAutoFit/>
          </a:bodyPr>
          <a:lstStyle/>
          <a:p>
            <a:r>
              <a:rPr lang="en-GB" sz="1000" dirty="0"/>
              <a:t>30</a:t>
            </a:r>
          </a:p>
        </p:txBody>
      </p:sp>
      <p:sp>
        <p:nvSpPr>
          <p:cNvPr id="18" name="TextBox 17">
            <a:extLst>
              <a:ext uri="{FF2B5EF4-FFF2-40B4-BE49-F238E27FC236}">
                <a16:creationId xmlns:a16="http://schemas.microsoft.com/office/drawing/2014/main" id="{79F4A7AA-70B0-8BE6-F7E5-3CD89FF986D8}"/>
              </a:ext>
            </a:extLst>
          </p:cNvPr>
          <p:cNvSpPr txBox="1"/>
          <p:nvPr/>
        </p:nvSpPr>
        <p:spPr>
          <a:xfrm>
            <a:off x="855748" y="3756862"/>
            <a:ext cx="336431" cy="246221"/>
          </a:xfrm>
          <a:prstGeom prst="rect">
            <a:avLst/>
          </a:prstGeom>
          <a:noFill/>
        </p:spPr>
        <p:txBody>
          <a:bodyPr wrap="square" rtlCol="0">
            <a:spAutoFit/>
          </a:bodyPr>
          <a:lstStyle/>
          <a:p>
            <a:r>
              <a:rPr lang="en-GB" sz="1000" dirty="0"/>
              <a:t>46</a:t>
            </a:r>
          </a:p>
        </p:txBody>
      </p:sp>
      <p:sp>
        <p:nvSpPr>
          <p:cNvPr id="19" name="TextBox 18">
            <a:extLst>
              <a:ext uri="{FF2B5EF4-FFF2-40B4-BE49-F238E27FC236}">
                <a16:creationId xmlns:a16="http://schemas.microsoft.com/office/drawing/2014/main" id="{58773906-984C-94D4-9575-2E1FEDD05BDE}"/>
              </a:ext>
            </a:extLst>
          </p:cNvPr>
          <p:cNvSpPr txBox="1"/>
          <p:nvPr/>
        </p:nvSpPr>
        <p:spPr>
          <a:xfrm>
            <a:off x="8299364" y="5239517"/>
            <a:ext cx="336431" cy="246221"/>
          </a:xfrm>
          <a:prstGeom prst="rect">
            <a:avLst/>
          </a:prstGeom>
          <a:noFill/>
        </p:spPr>
        <p:txBody>
          <a:bodyPr wrap="square" rtlCol="0">
            <a:spAutoFit/>
          </a:bodyPr>
          <a:lstStyle/>
          <a:p>
            <a:r>
              <a:rPr lang="en-US" sz="1000" dirty="0"/>
              <a:t>8</a:t>
            </a:r>
            <a:endParaRPr lang="en-GB" sz="1000" dirty="0"/>
          </a:p>
        </p:txBody>
      </p:sp>
      <p:sp>
        <p:nvSpPr>
          <p:cNvPr id="20" name="TextBox 19">
            <a:extLst>
              <a:ext uri="{FF2B5EF4-FFF2-40B4-BE49-F238E27FC236}">
                <a16:creationId xmlns:a16="http://schemas.microsoft.com/office/drawing/2014/main" id="{94855221-A67E-C8D5-7552-8178F2B72A3A}"/>
              </a:ext>
            </a:extLst>
          </p:cNvPr>
          <p:cNvSpPr txBox="1"/>
          <p:nvPr/>
        </p:nvSpPr>
        <p:spPr>
          <a:xfrm>
            <a:off x="4669766" y="4717212"/>
            <a:ext cx="336431" cy="246221"/>
          </a:xfrm>
          <a:prstGeom prst="rect">
            <a:avLst/>
          </a:prstGeom>
          <a:noFill/>
        </p:spPr>
        <p:txBody>
          <a:bodyPr wrap="square" rtlCol="0">
            <a:spAutoFit/>
          </a:bodyPr>
          <a:lstStyle/>
          <a:p>
            <a:r>
              <a:rPr lang="en-GB" sz="1000" dirty="0"/>
              <a:t>24</a:t>
            </a:r>
          </a:p>
        </p:txBody>
      </p:sp>
      <p:sp>
        <p:nvSpPr>
          <p:cNvPr id="2" name="TextBox 1">
            <a:extLst>
              <a:ext uri="{FF2B5EF4-FFF2-40B4-BE49-F238E27FC236}">
                <a16:creationId xmlns:a16="http://schemas.microsoft.com/office/drawing/2014/main" id="{045181BA-7339-368B-4130-E4137BF27788}"/>
              </a:ext>
            </a:extLst>
          </p:cNvPr>
          <p:cNvSpPr txBox="1"/>
          <p:nvPr/>
        </p:nvSpPr>
        <p:spPr>
          <a:xfrm>
            <a:off x="8285176" y="4772073"/>
            <a:ext cx="336431" cy="246221"/>
          </a:xfrm>
          <a:prstGeom prst="rect">
            <a:avLst/>
          </a:prstGeom>
          <a:noFill/>
        </p:spPr>
        <p:txBody>
          <a:bodyPr wrap="square" rtlCol="0">
            <a:spAutoFit/>
          </a:bodyPr>
          <a:lstStyle/>
          <a:p>
            <a:r>
              <a:rPr lang="en-US" sz="1000" dirty="0"/>
              <a:t>16</a:t>
            </a:r>
            <a:endParaRPr lang="en-GB" sz="1000" dirty="0"/>
          </a:p>
        </p:txBody>
      </p:sp>
      <p:sp>
        <p:nvSpPr>
          <p:cNvPr id="3" name="TextBox 2">
            <a:extLst>
              <a:ext uri="{FF2B5EF4-FFF2-40B4-BE49-F238E27FC236}">
                <a16:creationId xmlns:a16="http://schemas.microsoft.com/office/drawing/2014/main" id="{BCAD38A1-B6EE-CA8C-5A92-6C6C1EE923C4}"/>
              </a:ext>
            </a:extLst>
          </p:cNvPr>
          <p:cNvSpPr txBox="1"/>
          <p:nvPr/>
        </p:nvSpPr>
        <p:spPr>
          <a:xfrm>
            <a:off x="8299365" y="5088429"/>
            <a:ext cx="336431" cy="246221"/>
          </a:xfrm>
          <a:prstGeom prst="rect">
            <a:avLst/>
          </a:prstGeom>
          <a:noFill/>
        </p:spPr>
        <p:txBody>
          <a:bodyPr wrap="square" rtlCol="0">
            <a:spAutoFit/>
          </a:bodyPr>
          <a:lstStyle/>
          <a:p>
            <a:r>
              <a:rPr lang="en-GB" sz="1000" dirty="0"/>
              <a:t>13</a:t>
            </a:r>
          </a:p>
        </p:txBody>
      </p:sp>
      <p:sp>
        <p:nvSpPr>
          <p:cNvPr id="4" name="TextBox 3">
            <a:extLst>
              <a:ext uri="{FF2B5EF4-FFF2-40B4-BE49-F238E27FC236}">
                <a16:creationId xmlns:a16="http://schemas.microsoft.com/office/drawing/2014/main" id="{B739D96D-B304-5981-C1D4-2D992926897A}"/>
              </a:ext>
            </a:extLst>
          </p:cNvPr>
          <p:cNvSpPr txBox="1"/>
          <p:nvPr/>
        </p:nvSpPr>
        <p:spPr>
          <a:xfrm>
            <a:off x="1846052" y="4490050"/>
            <a:ext cx="336431" cy="246221"/>
          </a:xfrm>
          <a:prstGeom prst="rect">
            <a:avLst/>
          </a:prstGeom>
          <a:noFill/>
        </p:spPr>
        <p:txBody>
          <a:bodyPr wrap="square" rtlCol="0">
            <a:spAutoFit/>
          </a:bodyPr>
          <a:lstStyle/>
          <a:p>
            <a:r>
              <a:rPr lang="en-GB" sz="1000" dirty="0"/>
              <a:t>28</a:t>
            </a:r>
          </a:p>
        </p:txBody>
      </p:sp>
      <p:sp>
        <p:nvSpPr>
          <p:cNvPr id="5" name="TextBox 4">
            <a:extLst>
              <a:ext uri="{FF2B5EF4-FFF2-40B4-BE49-F238E27FC236}">
                <a16:creationId xmlns:a16="http://schemas.microsoft.com/office/drawing/2014/main" id="{2DFEDC1E-CD5F-8B86-0C63-43816B59FF68}"/>
              </a:ext>
            </a:extLst>
          </p:cNvPr>
          <p:cNvSpPr txBox="1"/>
          <p:nvPr/>
        </p:nvSpPr>
        <p:spPr>
          <a:xfrm>
            <a:off x="2792083" y="4418698"/>
            <a:ext cx="336431" cy="246221"/>
          </a:xfrm>
          <a:prstGeom prst="rect">
            <a:avLst/>
          </a:prstGeom>
          <a:noFill/>
        </p:spPr>
        <p:txBody>
          <a:bodyPr wrap="square" rtlCol="0">
            <a:spAutoFit/>
          </a:bodyPr>
          <a:lstStyle/>
          <a:p>
            <a:r>
              <a:rPr lang="en-GB" sz="1000" dirty="0"/>
              <a:t>32</a:t>
            </a:r>
          </a:p>
        </p:txBody>
      </p:sp>
      <p:sp>
        <p:nvSpPr>
          <p:cNvPr id="26" name="TextBox 25">
            <a:extLst>
              <a:ext uri="{FF2B5EF4-FFF2-40B4-BE49-F238E27FC236}">
                <a16:creationId xmlns:a16="http://schemas.microsoft.com/office/drawing/2014/main" id="{282804E3-7025-CB73-FEC3-E1B72553C0A4}"/>
              </a:ext>
            </a:extLst>
          </p:cNvPr>
          <p:cNvSpPr txBox="1"/>
          <p:nvPr/>
        </p:nvSpPr>
        <p:spPr>
          <a:xfrm>
            <a:off x="1811546" y="4717212"/>
            <a:ext cx="336431" cy="246221"/>
          </a:xfrm>
          <a:prstGeom prst="rect">
            <a:avLst/>
          </a:prstGeom>
          <a:noFill/>
        </p:spPr>
        <p:txBody>
          <a:bodyPr wrap="square" rtlCol="0">
            <a:spAutoFit/>
          </a:bodyPr>
          <a:lstStyle/>
          <a:p>
            <a:r>
              <a:rPr lang="en-GB" sz="1000" dirty="0"/>
              <a:t>25</a:t>
            </a:r>
          </a:p>
        </p:txBody>
      </p:sp>
      <p:sp>
        <p:nvSpPr>
          <p:cNvPr id="27" name="TextBox 26">
            <a:extLst>
              <a:ext uri="{FF2B5EF4-FFF2-40B4-BE49-F238E27FC236}">
                <a16:creationId xmlns:a16="http://schemas.microsoft.com/office/drawing/2014/main" id="{B4D2AFF3-E4A8-8FF1-0EBF-33C8082DF9DF}"/>
              </a:ext>
            </a:extLst>
          </p:cNvPr>
          <p:cNvSpPr txBox="1"/>
          <p:nvPr/>
        </p:nvSpPr>
        <p:spPr>
          <a:xfrm>
            <a:off x="8285175" y="4926063"/>
            <a:ext cx="336431" cy="246221"/>
          </a:xfrm>
          <a:prstGeom prst="rect">
            <a:avLst/>
          </a:prstGeom>
          <a:noFill/>
        </p:spPr>
        <p:txBody>
          <a:bodyPr wrap="square" rtlCol="0">
            <a:spAutoFit/>
          </a:bodyPr>
          <a:lstStyle/>
          <a:p>
            <a:r>
              <a:rPr lang="en-US" sz="1000" dirty="0"/>
              <a:t>2</a:t>
            </a:r>
            <a:r>
              <a:rPr lang="en-GB" sz="1000" dirty="0"/>
              <a:t>3</a:t>
            </a:r>
          </a:p>
        </p:txBody>
      </p:sp>
      <p:sp>
        <p:nvSpPr>
          <p:cNvPr id="9" name="Text Placeholder 7">
            <a:extLst>
              <a:ext uri="{FF2B5EF4-FFF2-40B4-BE49-F238E27FC236}">
                <a16:creationId xmlns:a16="http://schemas.microsoft.com/office/drawing/2014/main" id="{04CD35AE-49A4-4648-A7C0-C12A8BB32C6C}"/>
              </a:ext>
            </a:extLst>
          </p:cNvPr>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W25): 507</a:t>
            </a:r>
          </a:p>
          <a:p>
            <a:pPr marL="0" indent="0">
              <a:lnSpc>
                <a:spcPct val="100000"/>
              </a:lnSpc>
              <a:spcBef>
                <a:spcPts val="0"/>
              </a:spcBef>
              <a:buFont typeface="Arial" panose="020B0604020202020204" pitchFamily="34" charset="0"/>
              <a:buNone/>
            </a:pPr>
            <a:endParaRPr lang="en-GB" sz="1000" b="1" dirty="0"/>
          </a:p>
        </p:txBody>
      </p:sp>
    </p:spTree>
    <p:extLst>
      <p:ext uri="{BB962C8B-B14F-4D97-AF65-F5344CB8AC3E}">
        <p14:creationId xmlns:p14="http://schemas.microsoft.com/office/powerpoint/2010/main" val="2903352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7056447" cy="1525603"/>
          </a:xfrm>
        </p:spPr>
        <p:txBody>
          <a:bodyPr/>
          <a:lstStyle/>
          <a:p>
            <a:r>
              <a:rPr lang="en-US" dirty="0"/>
              <a:t>Appendix I – demographic profile and weighting</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64</a:t>
            </a:fld>
            <a:endParaRPr lang="en-GB" dirty="0"/>
          </a:p>
        </p:txBody>
      </p:sp>
    </p:spTree>
    <p:extLst>
      <p:ext uri="{BB962C8B-B14F-4D97-AF65-F5344CB8AC3E}">
        <p14:creationId xmlns:p14="http://schemas.microsoft.com/office/powerpoint/2010/main" val="7116797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2" name="Slide Number Placeholder 21">
            <a:extLst>
              <a:ext uri="{FF2B5EF4-FFF2-40B4-BE49-F238E27FC236}">
                <a16:creationId xmlns:a16="http://schemas.microsoft.com/office/drawing/2014/main" id="{CC47C0B6-0E38-4EC3-8F66-83B14AEBFDDB}"/>
              </a:ext>
            </a:extLst>
          </p:cNvPr>
          <p:cNvSpPr>
            <a:spLocks noGrp="1"/>
          </p:cNvSpPr>
          <p:nvPr>
            <p:ph type="sldNum" sz="quarter" idx="12"/>
          </p:nvPr>
        </p:nvSpPr>
        <p:spPr/>
        <p:txBody>
          <a:bodyPr/>
          <a:lstStyle/>
          <a:p>
            <a:fld id="{3CF2D5F0-42C9-44CC-9D46-F1CEB28D430F}" type="slidenum">
              <a:rPr lang="en-GB" smtClean="0"/>
              <a:pPr/>
              <a:t>65</a:t>
            </a:fld>
            <a:endParaRPr lang="en-GB" dirty="0"/>
          </a:p>
        </p:txBody>
      </p:sp>
      <p:sp>
        <p:nvSpPr>
          <p:cNvPr id="18" name="Title 17">
            <a:extLst>
              <a:ext uri="{FF2B5EF4-FFF2-40B4-BE49-F238E27FC236}">
                <a16:creationId xmlns:a16="http://schemas.microsoft.com/office/drawing/2014/main" id="{7D46EB7B-BE26-45F4-B015-E03BCB9F85D3}"/>
              </a:ext>
            </a:extLst>
          </p:cNvPr>
          <p:cNvSpPr>
            <a:spLocks noGrp="1"/>
          </p:cNvSpPr>
          <p:nvPr>
            <p:ph type="title"/>
          </p:nvPr>
        </p:nvSpPr>
        <p:spPr>
          <a:xfrm>
            <a:off x="334963" y="828475"/>
            <a:ext cx="7894637" cy="653022"/>
          </a:xfrm>
        </p:spPr>
        <p:txBody>
          <a:bodyPr>
            <a:normAutofit fontScale="90000"/>
          </a:bodyPr>
          <a:lstStyle/>
          <a:p>
            <a:r>
              <a:rPr lang="en-GB" dirty="0"/>
              <a:t>Sample profile – demographics and location</a:t>
            </a:r>
          </a:p>
        </p:txBody>
      </p:sp>
      <p:sp>
        <p:nvSpPr>
          <p:cNvPr id="3" name="Text Placeholder 2">
            <a:extLst>
              <a:ext uri="{FF2B5EF4-FFF2-40B4-BE49-F238E27FC236}">
                <a16:creationId xmlns:a16="http://schemas.microsoft.com/office/drawing/2014/main" id="{66A90B95-120C-47F4-99BD-3758AFED2372}"/>
              </a:ext>
            </a:extLst>
          </p:cNvPr>
          <p:cNvSpPr>
            <a:spLocks noGrp="1"/>
          </p:cNvSpPr>
          <p:nvPr>
            <p:ph type="body" sz="quarter" idx="11"/>
          </p:nvPr>
        </p:nvSpPr>
        <p:spPr>
          <a:xfrm>
            <a:off x="334963" y="180789"/>
            <a:ext cx="7592449" cy="653022"/>
          </a:xfrm>
        </p:spPr>
        <p:txBody>
          <a:bodyPr>
            <a:noAutofit/>
          </a:bodyPr>
          <a:lstStyle/>
          <a:p>
            <a:r>
              <a:rPr lang="en-GB" dirty="0"/>
              <a:t>Appendix I</a:t>
            </a:r>
          </a:p>
        </p:txBody>
      </p:sp>
      <p:graphicFrame>
        <p:nvGraphicFramePr>
          <p:cNvPr id="17" name="Table 16"/>
          <p:cNvGraphicFramePr>
            <a:graphicFrameLocks noGrp="1"/>
          </p:cNvGraphicFramePr>
          <p:nvPr>
            <p:extLst>
              <p:ext uri="{D42A27DB-BD31-4B8C-83A1-F6EECF244321}">
                <p14:modId xmlns:p14="http://schemas.microsoft.com/office/powerpoint/2010/main" val="1509376624"/>
              </p:ext>
            </p:extLst>
          </p:nvPr>
        </p:nvGraphicFramePr>
        <p:xfrm>
          <a:off x="744277" y="3538496"/>
          <a:ext cx="2856633" cy="1728000"/>
        </p:xfrm>
        <a:graphic>
          <a:graphicData uri="http://schemas.openxmlformats.org/drawingml/2006/table">
            <a:tbl>
              <a:tblPr firstRow="1" lastRow="1" bandRow="1">
                <a:tableStyleId>{B301B821-A1FF-4177-AEE7-76D212191A09}</a:tableStyleId>
              </a:tblPr>
              <a:tblGrid>
                <a:gridCol w="984633">
                  <a:extLst>
                    <a:ext uri="{9D8B030D-6E8A-4147-A177-3AD203B41FA5}">
                      <a16:colId xmlns:a16="http://schemas.microsoft.com/office/drawing/2014/main" val="20000"/>
                    </a:ext>
                  </a:extLst>
                </a:gridCol>
                <a:gridCol w="936000">
                  <a:extLst>
                    <a:ext uri="{9D8B030D-6E8A-4147-A177-3AD203B41FA5}">
                      <a16:colId xmlns:a16="http://schemas.microsoft.com/office/drawing/2014/main" val="20001"/>
                    </a:ext>
                  </a:extLst>
                </a:gridCol>
                <a:gridCol w="936000">
                  <a:extLst>
                    <a:ext uri="{9D8B030D-6E8A-4147-A177-3AD203B41FA5}">
                      <a16:colId xmlns:a16="http://schemas.microsoft.com/office/drawing/2014/main" val="20002"/>
                    </a:ext>
                  </a:extLst>
                </a:gridCol>
              </a:tblGrid>
              <a:tr h="288000">
                <a:tc>
                  <a:txBody>
                    <a:bodyPr/>
                    <a:lstStyle/>
                    <a:p>
                      <a:r>
                        <a:rPr lang="en-GB" sz="1100" dirty="0"/>
                        <a:t>SEG</a:t>
                      </a:r>
                      <a:endParaRPr lang="en-GB" sz="1100" dirty="0">
                        <a:latin typeface="+mn-lt"/>
                      </a:endParaRP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AB</a:t>
                      </a:r>
                    </a:p>
                  </a:txBody>
                  <a:tcPr marT="45716" marB="45716" anchor="ctr" horzOverflow="overflow"/>
                </a:tc>
                <a:tc>
                  <a:txBody>
                    <a:bodyPr/>
                    <a:lstStyle/>
                    <a:p>
                      <a:pPr algn="ctr" rtl="0" fontAlgn="ctr"/>
                      <a:r>
                        <a:rPr lang="en-US" sz="1100" b="0" i="0" u="none" strike="noStrike" dirty="0">
                          <a:solidFill>
                            <a:schemeClr val="tx1"/>
                          </a:solidFill>
                          <a:effectLst/>
                          <a:latin typeface="+mn-lt"/>
                        </a:rPr>
                        <a:t>36%</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34%</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5"/>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C1</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algn="ctr" rtl="0" fontAlgn="ctr"/>
                      <a:r>
                        <a:rPr lang="en-US" sz="1100" b="0" i="0" u="none" strike="noStrike" dirty="0">
                          <a:solidFill>
                            <a:schemeClr val="tx1"/>
                          </a:solidFill>
                          <a:effectLst/>
                          <a:latin typeface="+mn-lt"/>
                        </a:rPr>
                        <a:t>31%</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31%</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C2</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algn="ctr" rtl="0" fontAlgn="ctr"/>
                      <a:r>
                        <a:rPr lang="en-US" sz="1100" b="0" i="0" u="none" strike="noStrike" dirty="0">
                          <a:solidFill>
                            <a:schemeClr val="tx1"/>
                          </a:solidFill>
                          <a:effectLst/>
                          <a:latin typeface="+mn-lt"/>
                        </a:rPr>
                        <a:t>17%</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20%</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2"/>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DE</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algn="ctr" rtl="0" fontAlgn="ctr"/>
                      <a:r>
                        <a:rPr lang="en-US" sz="1100" b="0" i="0" u="none" strike="noStrike" dirty="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ctr"/>
                </a:tc>
                <a:tc>
                  <a:txBody>
                    <a:bodyPr/>
                    <a:lstStyle/>
                    <a:p>
                      <a:pPr algn="ctr" rtl="0" fontAlgn="ctr"/>
                      <a:r>
                        <a:rPr lang="en-US" sz="1100" b="0" i="0" u="none" strike="noStrike" dirty="0">
                          <a:solidFill>
                            <a:schemeClr val="tx1"/>
                          </a:solidFill>
                          <a:effectLst/>
                          <a:latin typeface="+mn-lt"/>
                        </a:rPr>
                        <a:t>15%</a:t>
                      </a:r>
                      <a:endParaRPr lang="en-GB" sz="11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0003"/>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extLst>
                  <a:ext uri="{0D108BD9-81ED-4DB2-BD59-A6C34878D82A}">
                    <a16:rowId xmlns:a16="http://schemas.microsoft.com/office/drawing/2014/main" val="10004"/>
                  </a:ext>
                </a:extLst>
              </a:tr>
            </a:tbl>
          </a:graphicData>
        </a:graphic>
      </p:graphicFrame>
      <p:graphicFrame>
        <p:nvGraphicFramePr>
          <p:cNvPr id="10" name="Table 9"/>
          <p:cNvGraphicFramePr>
            <a:graphicFrameLocks noGrp="1"/>
          </p:cNvGraphicFramePr>
          <p:nvPr>
            <p:extLst>
              <p:ext uri="{D42A27DB-BD31-4B8C-83A1-F6EECF244321}">
                <p14:modId xmlns:p14="http://schemas.microsoft.com/office/powerpoint/2010/main" val="834342628"/>
              </p:ext>
            </p:extLst>
          </p:nvPr>
        </p:nvGraphicFramePr>
        <p:xfrm>
          <a:off x="744278" y="2098496"/>
          <a:ext cx="2856633" cy="1065240"/>
        </p:xfrm>
        <a:graphic>
          <a:graphicData uri="http://schemas.openxmlformats.org/drawingml/2006/table">
            <a:tbl>
              <a:tblPr firstRow="1" lastRow="1" bandRow="1">
                <a:tableStyleId>{B301B821-A1FF-4177-AEE7-76D212191A09}</a:tableStyleId>
              </a:tblPr>
              <a:tblGrid>
                <a:gridCol w="984633">
                  <a:extLst>
                    <a:ext uri="{9D8B030D-6E8A-4147-A177-3AD203B41FA5}">
                      <a16:colId xmlns:a16="http://schemas.microsoft.com/office/drawing/2014/main" val="20000"/>
                    </a:ext>
                  </a:extLst>
                </a:gridCol>
                <a:gridCol w="901555">
                  <a:extLst>
                    <a:ext uri="{9D8B030D-6E8A-4147-A177-3AD203B41FA5}">
                      <a16:colId xmlns:a16="http://schemas.microsoft.com/office/drawing/2014/main" val="20001"/>
                    </a:ext>
                  </a:extLst>
                </a:gridCol>
                <a:gridCol w="970445">
                  <a:extLst>
                    <a:ext uri="{9D8B030D-6E8A-4147-A177-3AD203B41FA5}">
                      <a16:colId xmlns:a16="http://schemas.microsoft.com/office/drawing/2014/main" val="20002"/>
                    </a:ext>
                  </a:extLst>
                </a:gridCol>
              </a:tblGrid>
              <a:tr h="288000">
                <a:tc>
                  <a:txBody>
                    <a:bodyPr/>
                    <a:lstStyle/>
                    <a:p>
                      <a:r>
                        <a:rPr lang="en-GB" sz="1100" dirty="0"/>
                        <a:t>Gender</a:t>
                      </a: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5908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Male</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mn-lt"/>
                          <a:ea typeface="+mn-ea"/>
                          <a:cs typeface="+mn-cs"/>
                        </a:rPr>
                        <a:t>53%</a:t>
                      </a:r>
                      <a:endParaRPr lang="en-GB" sz="1100" kern="1200" dirty="0">
                        <a:solidFill>
                          <a:schemeClr val="tx1"/>
                        </a:solidFill>
                        <a:latin typeface="+mn-lt"/>
                        <a:ea typeface="+mn-ea"/>
                        <a:cs typeface="+mn-cs"/>
                      </a:endParaRPr>
                    </a:p>
                  </a:txBody>
                  <a:tcPr/>
                </a:tc>
                <a:tc>
                  <a:txBody>
                    <a:bodyPr/>
                    <a:lstStyle/>
                    <a:p>
                      <a:pPr algn="ctr"/>
                      <a:r>
                        <a:rPr lang="en-US" sz="1100" dirty="0">
                          <a:solidFill>
                            <a:schemeClr val="tx1"/>
                          </a:solidFill>
                        </a:rPr>
                        <a:t>54%</a:t>
                      </a:r>
                      <a:endParaRPr lang="en-GB" sz="1100" dirty="0">
                        <a:solidFill>
                          <a:schemeClr val="tx1"/>
                        </a:solidFill>
                      </a:endParaRPr>
                    </a:p>
                  </a:txBody>
                  <a:tcPr/>
                </a:tc>
                <a:extLst>
                  <a:ext uri="{0D108BD9-81ED-4DB2-BD59-A6C34878D82A}">
                    <a16:rowId xmlns:a16="http://schemas.microsoft.com/office/drawing/2014/main" val="10001"/>
                  </a:ext>
                </a:extLst>
              </a:tr>
              <a:tr h="25908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Female</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kern="1200" dirty="0">
                          <a:solidFill>
                            <a:schemeClr val="tx1"/>
                          </a:solidFill>
                          <a:latin typeface="+mn-lt"/>
                          <a:ea typeface="+mn-ea"/>
                          <a:cs typeface="+mn-cs"/>
                        </a:rPr>
                        <a:t>46%</a:t>
                      </a:r>
                      <a:endParaRPr lang="en-GB" sz="1100" kern="1200" dirty="0">
                        <a:solidFill>
                          <a:schemeClr val="tx1"/>
                        </a:solidFill>
                        <a:latin typeface="+mn-lt"/>
                        <a:ea typeface="+mn-ea"/>
                        <a:cs typeface="+mn-cs"/>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dirty="0">
                          <a:solidFill>
                            <a:schemeClr val="tx1"/>
                          </a:solidFill>
                        </a:rPr>
                        <a:t>46%</a:t>
                      </a:r>
                      <a:endParaRPr lang="en-GB" sz="1100" dirty="0">
                        <a:solidFill>
                          <a:schemeClr val="tx1"/>
                        </a:solidFill>
                      </a:endParaRPr>
                    </a:p>
                  </a:txBody>
                  <a:tcPr/>
                </a:tc>
                <a:extLst>
                  <a:ext uri="{0D108BD9-81ED-4DB2-BD59-A6C34878D82A}">
                    <a16:rowId xmlns:a16="http://schemas.microsoft.com/office/drawing/2014/main" val="10002"/>
                  </a:ext>
                </a:extLst>
              </a:tr>
              <a:tr h="259080">
                <a:tc>
                  <a:txBody>
                    <a:bodyPr/>
                    <a:lstStyle/>
                    <a:p>
                      <a:r>
                        <a:rPr lang="en-GB" sz="1100" dirty="0"/>
                        <a:t>Base</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tc>
                  <a:txBody>
                    <a:bodyPr/>
                    <a:lstStyle/>
                    <a:p>
                      <a:pPr algn="ctr"/>
                      <a:r>
                        <a:rPr lang="en-US" sz="1100" b="1" dirty="0">
                          <a:solidFill>
                            <a:schemeClr val="tx1"/>
                          </a:solidFill>
                        </a:rPr>
                        <a:t>507</a:t>
                      </a:r>
                      <a:endParaRPr lang="en-GB" sz="1100" b="1" dirty="0">
                        <a:solidFill>
                          <a:schemeClr val="tx1"/>
                        </a:solidFill>
                      </a:endParaRPr>
                    </a:p>
                  </a:txBody>
                  <a:tcPr anchor="ctr"/>
                </a:tc>
                <a:extLst>
                  <a:ext uri="{0D108BD9-81ED-4DB2-BD59-A6C34878D82A}">
                    <a16:rowId xmlns:a16="http://schemas.microsoft.com/office/drawing/2014/main" val="10003"/>
                  </a:ext>
                </a:extLst>
              </a:tr>
            </a:tbl>
          </a:graphicData>
        </a:graphic>
      </p:graphicFrame>
      <p:graphicFrame>
        <p:nvGraphicFramePr>
          <p:cNvPr id="11" name="Table 10"/>
          <p:cNvGraphicFramePr>
            <a:graphicFrameLocks noGrp="1"/>
          </p:cNvGraphicFramePr>
          <p:nvPr>
            <p:extLst>
              <p:ext uri="{D42A27DB-BD31-4B8C-83A1-F6EECF244321}">
                <p14:modId xmlns:p14="http://schemas.microsoft.com/office/powerpoint/2010/main" val="816724068"/>
              </p:ext>
            </p:extLst>
          </p:nvPr>
        </p:nvGraphicFramePr>
        <p:xfrm>
          <a:off x="4131186" y="2386496"/>
          <a:ext cx="2856633" cy="2016000"/>
        </p:xfrm>
        <a:graphic>
          <a:graphicData uri="http://schemas.openxmlformats.org/drawingml/2006/table">
            <a:tbl>
              <a:tblPr firstRow="1" lastRow="1" bandRow="1">
                <a:tableStyleId>{B301B821-A1FF-4177-AEE7-76D212191A09}</a:tableStyleId>
              </a:tblPr>
              <a:tblGrid>
                <a:gridCol w="984633">
                  <a:extLst>
                    <a:ext uri="{9D8B030D-6E8A-4147-A177-3AD203B41FA5}">
                      <a16:colId xmlns:a16="http://schemas.microsoft.com/office/drawing/2014/main" val="20000"/>
                    </a:ext>
                  </a:extLst>
                </a:gridCol>
                <a:gridCol w="936000">
                  <a:extLst>
                    <a:ext uri="{9D8B030D-6E8A-4147-A177-3AD203B41FA5}">
                      <a16:colId xmlns:a16="http://schemas.microsoft.com/office/drawing/2014/main" val="20001"/>
                    </a:ext>
                  </a:extLst>
                </a:gridCol>
                <a:gridCol w="936000">
                  <a:extLst>
                    <a:ext uri="{9D8B030D-6E8A-4147-A177-3AD203B41FA5}">
                      <a16:colId xmlns:a16="http://schemas.microsoft.com/office/drawing/2014/main" val="20002"/>
                    </a:ext>
                  </a:extLst>
                </a:gridCol>
              </a:tblGrid>
              <a:tr h="288000">
                <a:tc>
                  <a:txBody>
                    <a:bodyPr/>
                    <a:lstStyle/>
                    <a:p>
                      <a:r>
                        <a:rPr lang="en-GB" sz="1100" dirty="0"/>
                        <a:t>Age</a:t>
                      </a:r>
                      <a:endParaRPr lang="en-GB" sz="1100" dirty="0">
                        <a:latin typeface="+mn-lt"/>
                      </a:endParaRP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17-34 years</a:t>
                      </a: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19%</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23%</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35-44 years</a:t>
                      </a: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18%</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17%</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7"/>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dk1"/>
                          </a:solidFill>
                          <a:effectLst/>
                          <a:latin typeface="+mn-lt"/>
                        </a:rPr>
                        <a:t>45-54 years</a:t>
                      </a:r>
                      <a:endParaRPr kumimoji="0" lang="en-US" sz="1100" b="0" i="0" u="none" strike="noStrike" cap="none" normalizeH="0" baseline="0" dirty="0">
                        <a:ln>
                          <a:noFill/>
                        </a:ln>
                        <a:solidFill>
                          <a:schemeClr val="tx1"/>
                        </a:solidFill>
                        <a:effectLst/>
                        <a:latin typeface="+mn-lt"/>
                      </a:endParaRPr>
                    </a:p>
                  </a:txBody>
                  <a:tcPr marT="45716" marB="45716"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19%</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21%</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4"/>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55-64 years</a:t>
                      </a:r>
                    </a:p>
                  </a:txBody>
                  <a:tcPr marT="45716" marB="45716"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18%</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18%</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8"/>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65+ years</a:t>
                      </a:r>
                    </a:p>
                  </a:txBody>
                  <a:tcPr marT="45716" marB="45716"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27%</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21%</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9"/>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extLst>
                  <a:ext uri="{0D108BD9-81ED-4DB2-BD59-A6C34878D82A}">
                    <a16:rowId xmlns:a16="http://schemas.microsoft.com/office/drawing/2014/main" val="10005"/>
                  </a:ext>
                </a:extLst>
              </a:tr>
            </a:tbl>
          </a:graphicData>
        </a:graphic>
      </p:graphicFrame>
      <p:graphicFrame>
        <p:nvGraphicFramePr>
          <p:cNvPr id="9" name="Table 8"/>
          <p:cNvGraphicFramePr>
            <a:graphicFrameLocks noGrp="1"/>
          </p:cNvGraphicFramePr>
          <p:nvPr>
            <p:extLst>
              <p:ext uri="{D42A27DB-BD31-4B8C-83A1-F6EECF244321}">
                <p14:modId xmlns:p14="http://schemas.microsoft.com/office/powerpoint/2010/main" val="3338659193"/>
              </p:ext>
            </p:extLst>
          </p:nvPr>
        </p:nvGraphicFramePr>
        <p:xfrm>
          <a:off x="7518096" y="2098496"/>
          <a:ext cx="3290906" cy="1728000"/>
        </p:xfrm>
        <a:graphic>
          <a:graphicData uri="http://schemas.openxmlformats.org/drawingml/2006/table">
            <a:tbl>
              <a:tblPr firstRow="1" lastRow="1" bandRow="1">
                <a:tableStyleId>{B301B821-A1FF-4177-AEE7-76D212191A09}</a:tableStyleId>
              </a:tblPr>
              <a:tblGrid>
                <a:gridCol w="1134320">
                  <a:extLst>
                    <a:ext uri="{9D8B030D-6E8A-4147-A177-3AD203B41FA5}">
                      <a16:colId xmlns:a16="http://schemas.microsoft.com/office/drawing/2014/main" val="20000"/>
                    </a:ext>
                  </a:extLst>
                </a:gridCol>
                <a:gridCol w="1078293">
                  <a:extLst>
                    <a:ext uri="{9D8B030D-6E8A-4147-A177-3AD203B41FA5}">
                      <a16:colId xmlns:a16="http://schemas.microsoft.com/office/drawing/2014/main" val="20001"/>
                    </a:ext>
                  </a:extLst>
                </a:gridCol>
                <a:gridCol w="1078293">
                  <a:extLst>
                    <a:ext uri="{9D8B030D-6E8A-4147-A177-3AD203B41FA5}">
                      <a16:colId xmlns:a16="http://schemas.microsoft.com/office/drawing/2014/main" val="20002"/>
                    </a:ext>
                  </a:extLst>
                </a:gridCol>
              </a:tblGrid>
              <a:tr h="288000">
                <a:tc>
                  <a:txBody>
                    <a:bodyPr/>
                    <a:lstStyle/>
                    <a:p>
                      <a:r>
                        <a:rPr lang="en-GB" sz="1100" dirty="0">
                          <a:latin typeface="+mn-lt"/>
                        </a:rPr>
                        <a:t>Urban</a:t>
                      </a:r>
                      <a:r>
                        <a:rPr lang="en-GB" sz="1100" baseline="0" dirty="0">
                          <a:latin typeface="+mn-lt"/>
                        </a:rPr>
                        <a:t> / rural</a:t>
                      </a:r>
                      <a:endParaRPr lang="en-GB" sz="1100" dirty="0">
                        <a:latin typeface="+mn-lt"/>
                      </a:endParaRP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Rest of Scotland</a:t>
                      </a: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72%</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73%</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5"/>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Accessible rural</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8%</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8%</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Remote rural</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6%</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5%</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2"/>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Not classified</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13%</a:t>
                      </a:r>
                      <a:endParaRPr lang="en-GB" sz="1100" b="0" i="0" u="none" strike="noStrike" kern="1200" dirty="0">
                        <a:solidFill>
                          <a:schemeClr val="tx1"/>
                        </a:solidFill>
                        <a:effectLst/>
                        <a:latin typeface="+mn-lt"/>
                        <a:ea typeface="+mn-ea"/>
                        <a:cs typeface="+mn-cs"/>
                      </a:endParaRP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14%</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3"/>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extLst>
                  <a:ext uri="{0D108BD9-81ED-4DB2-BD59-A6C34878D82A}">
                    <a16:rowId xmlns:a16="http://schemas.microsoft.com/office/drawing/2014/main" val="10004"/>
                  </a:ext>
                </a:extLst>
              </a:tr>
            </a:tbl>
          </a:graphicData>
        </a:graphic>
      </p:graphicFrame>
      <p:graphicFrame>
        <p:nvGraphicFramePr>
          <p:cNvPr id="12" name="Table 11"/>
          <p:cNvGraphicFramePr>
            <a:graphicFrameLocks noGrp="1"/>
          </p:cNvGraphicFramePr>
          <p:nvPr>
            <p:extLst>
              <p:ext uri="{D42A27DB-BD31-4B8C-83A1-F6EECF244321}">
                <p14:modId xmlns:p14="http://schemas.microsoft.com/office/powerpoint/2010/main" val="1263272385"/>
              </p:ext>
            </p:extLst>
          </p:nvPr>
        </p:nvGraphicFramePr>
        <p:xfrm>
          <a:off x="7518096" y="4164078"/>
          <a:ext cx="3290906" cy="1440000"/>
        </p:xfrm>
        <a:graphic>
          <a:graphicData uri="http://schemas.openxmlformats.org/drawingml/2006/table">
            <a:tbl>
              <a:tblPr firstRow="1" lastRow="1" bandRow="1">
                <a:tableStyleId>{B301B821-A1FF-4177-AEE7-76D212191A09}</a:tableStyleId>
              </a:tblPr>
              <a:tblGrid>
                <a:gridCol w="1186992">
                  <a:extLst>
                    <a:ext uri="{9D8B030D-6E8A-4147-A177-3AD203B41FA5}">
                      <a16:colId xmlns:a16="http://schemas.microsoft.com/office/drawing/2014/main" val="20000"/>
                    </a:ext>
                  </a:extLst>
                </a:gridCol>
                <a:gridCol w="1025621">
                  <a:extLst>
                    <a:ext uri="{9D8B030D-6E8A-4147-A177-3AD203B41FA5}">
                      <a16:colId xmlns:a16="http://schemas.microsoft.com/office/drawing/2014/main" val="20001"/>
                    </a:ext>
                  </a:extLst>
                </a:gridCol>
                <a:gridCol w="1078293">
                  <a:extLst>
                    <a:ext uri="{9D8B030D-6E8A-4147-A177-3AD203B41FA5}">
                      <a16:colId xmlns:a16="http://schemas.microsoft.com/office/drawing/2014/main" val="20002"/>
                    </a:ext>
                  </a:extLst>
                </a:gridCol>
              </a:tblGrid>
              <a:tr h="288000">
                <a:tc>
                  <a:txBody>
                    <a:bodyPr/>
                    <a:lstStyle/>
                    <a:p>
                      <a:r>
                        <a:rPr lang="en-GB" sz="1100" dirty="0">
                          <a:latin typeface="+mn-lt"/>
                        </a:rPr>
                        <a:t>Region</a:t>
                      </a:r>
                    </a:p>
                  </a:txBody>
                  <a:tcPr/>
                </a:tc>
                <a:tc>
                  <a:txBody>
                    <a:bodyPr/>
                    <a:lstStyle/>
                    <a:p>
                      <a:pPr algn="ctr"/>
                      <a:r>
                        <a:rPr lang="en-GB" sz="1100" dirty="0"/>
                        <a:t>Unweighted</a:t>
                      </a:r>
                    </a:p>
                  </a:txBody>
                  <a:tcPr/>
                </a:tc>
                <a:tc>
                  <a:txBody>
                    <a:bodyPr/>
                    <a:lstStyle/>
                    <a:p>
                      <a:pPr algn="ctr"/>
                      <a:r>
                        <a:rPr lang="en-GB" sz="1100" dirty="0"/>
                        <a:t>Weighted</a:t>
                      </a:r>
                    </a:p>
                  </a:txBody>
                  <a:tcPr/>
                </a:tc>
                <a:extLst>
                  <a:ext uri="{0D108BD9-81ED-4DB2-BD59-A6C34878D82A}">
                    <a16:rowId xmlns:a16="http://schemas.microsoft.com/office/drawing/2014/main" val="10000"/>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tx1"/>
                          </a:solidFill>
                          <a:effectLst/>
                          <a:latin typeface="+mn-lt"/>
                        </a:rPr>
                        <a:t>West</a:t>
                      </a:r>
                    </a:p>
                  </a:txBody>
                  <a:tcPr marT="45716" marB="45716" anchor="ctr" horzOverflow="overflow"/>
                </a:tc>
                <a:tc>
                  <a:txBody>
                    <a:bodyPr/>
                    <a:lstStyle/>
                    <a:p>
                      <a:pPr marL="0" algn="ctr" defTabSz="914400" rtl="0" eaLnBrk="1" fontAlgn="ctr" latinLnBrk="0" hangingPunct="1"/>
                      <a:r>
                        <a:rPr lang="en-GB" sz="1100" b="0" i="0" u="none" strike="noStrike" kern="1200" dirty="0">
                          <a:solidFill>
                            <a:schemeClr val="tx1"/>
                          </a:solidFill>
                          <a:effectLst/>
                          <a:latin typeface="+mn-lt"/>
                          <a:ea typeface="+mn-ea"/>
                          <a:cs typeface="+mn-cs"/>
                        </a:rPr>
                        <a:t>39%</a:t>
                      </a: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38%</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3"/>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u="none" strike="noStrike" cap="none" normalizeH="0" baseline="0" dirty="0">
                          <a:ln>
                            <a:noFill/>
                          </a:ln>
                          <a:effectLst/>
                        </a:rPr>
                        <a:t>South/East</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GB" sz="1100" b="0" i="0" u="none" strike="noStrike" kern="1200" dirty="0">
                          <a:solidFill>
                            <a:schemeClr val="tx1"/>
                          </a:solidFill>
                          <a:effectLst/>
                          <a:latin typeface="+mn-lt"/>
                          <a:ea typeface="+mn-ea"/>
                          <a:cs typeface="+mn-cs"/>
                        </a:rPr>
                        <a:t>35%</a:t>
                      </a: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35%</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1"/>
                  </a:ext>
                </a:extLst>
              </a:tr>
              <a:tr h="288000">
                <a:tc>
                  <a:txBody>
                    <a:bodyPr/>
                    <a:lstStyle/>
                    <a:p>
                      <a:pPr marL="0" marR="0" lvl="0" indent="0" algn="l" defTabSz="914400" rtl="0" eaLnBrk="1" fontAlgn="base" latinLnBrk="0" hangingPunct="1">
                        <a:lnSpc>
                          <a:spcPct val="100000"/>
                        </a:lnSpc>
                        <a:spcBef>
                          <a:spcPct val="0"/>
                        </a:spcBef>
                        <a:spcAft>
                          <a:spcPct val="0"/>
                        </a:spcAft>
                        <a:buClr>
                          <a:srgbClr val="B6B982"/>
                        </a:buClr>
                        <a:buSzTx/>
                        <a:buFontTx/>
                        <a:buNone/>
                        <a:tabLst/>
                      </a:pPr>
                      <a:r>
                        <a:rPr kumimoji="0" lang="en-US" sz="1100" b="0" i="0" u="none" strike="noStrike" cap="none" normalizeH="0" baseline="0" dirty="0">
                          <a:ln>
                            <a:noFill/>
                          </a:ln>
                          <a:solidFill>
                            <a:schemeClr val="dk1"/>
                          </a:solidFill>
                          <a:effectLst/>
                          <a:latin typeface="+mn-lt"/>
                        </a:rPr>
                        <a:t>North</a:t>
                      </a:r>
                      <a:endParaRPr kumimoji="0" lang="en-US" sz="1100" b="0" i="0" u="none" strike="noStrike" cap="none" normalizeH="0" baseline="0" dirty="0">
                        <a:ln>
                          <a:noFill/>
                        </a:ln>
                        <a:solidFill>
                          <a:schemeClr val="tx1"/>
                        </a:solidFill>
                        <a:effectLst/>
                        <a:latin typeface="+mn-lt"/>
                      </a:endParaRPr>
                    </a:p>
                  </a:txBody>
                  <a:tcPr marT="45716" marB="45716" anchor="ctr" horzOverflow="overflow"/>
                </a:tc>
                <a:tc>
                  <a:txBody>
                    <a:bodyPr/>
                    <a:lstStyle/>
                    <a:p>
                      <a:pPr marL="0" algn="ctr" defTabSz="914400" rtl="0" eaLnBrk="1" fontAlgn="ctr" latinLnBrk="0" hangingPunct="1"/>
                      <a:r>
                        <a:rPr lang="en-GB" sz="1100" b="0" i="0" u="none" strike="noStrike" kern="1200" dirty="0">
                          <a:solidFill>
                            <a:schemeClr val="tx1"/>
                          </a:solidFill>
                          <a:effectLst/>
                          <a:latin typeface="+mn-lt"/>
                          <a:ea typeface="+mn-ea"/>
                          <a:cs typeface="+mn-cs"/>
                        </a:rPr>
                        <a:t>26%</a:t>
                      </a:r>
                    </a:p>
                  </a:txBody>
                  <a:tcPr marL="9525" marR="9525" marT="9525" marB="0" anchor="ctr"/>
                </a:tc>
                <a:tc>
                  <a:txBody>
                    <a:bodyPr/>
                    <a:lstStyle/>
                    <a:p>
                      <a:pPr marL="0" algn="ctr" defTabSz="914400" rtl="0" eaLnBrk="1" fontAlgn="ctr" latinLnBrk="0" hangingPunct="1"/>
                      <a:r>
                        <a:rPr lang="en-US" sz="1100" b="0" i="0" u="none" strike="noStrike" kern="1200" dirty="0">
                          <a:solidFill>
                            <a:schemeClr val="tx1"/>
                          </a:solidFill>
                          <a:effectLst/>
                          <a:latin typeface="+mn-lt"/>
                          <a:ea typeface="+mn-ea"/>
                          <a:cs typeface="+mn-cs"/>
                        </a:rPr>
                        <a:t>27%</a:t>
                      </a:r>
                      <a:endParaRPr lang="en-GB" sz="1100" b="0" i="0" u="none" strike="noStrike" kern="1200" dirty="0">
                        <a:solidFill>
                          <a:schemeClr val="tx1"/>
                        </a:solidFill>
                        <a:effectLst/>
                        <a:latin typeface="+mn-lt"/>
                        <a:ea typeface="+mn-ea"/>
                        <a:cs typeface="+mn-cs"/>
                      </a:endParaRPr>
                    </a:p>
                  </a:txBody>
                  <a:tcPr marL="9525" marR="9525" marT="9525" marB="0" anchor="ctr"/>
                </a:tc>
                <a:extLst>
                  <a:ext uri="{0D108BD9-81ED-4DB2-BD59-A6C34878D82A}">
                    <a16:rowId xmlns:a16="http://schemas.microsoft.com/office/drawing/2014/main" val="10002"/>
                  </a:ext>
                </a:extLst>
              </a:tr>
              <a:tr h="288000">
                <a:tc>
                  <a:txBody>
                    <a:bodyPr/>
                    <a:lstStyle/>
                    <a:p>
                      <a:r>
                        <a:rPr lang="en-GB" sz="1100" dirty="0"/>
                        <a:t>Base</a:t>
                      </a:r>
                      <a:endParaRPr lang="en-GB" sz="1100" b="1" dirty="0">
                        <a:solidFill>
                          <a:schemeClr val="tx1"/>
                        </a:solidFill>
                        <a:latin typeface="+mn-lt"/>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00" b="1" dirty="0">
                          <a:solidFill>
                            <a:schemeClr val="tx1"/>
                          </a:solidFill>
                        </a:rPr>
                        <a:t>507</a:t>
                      </a:r>
                      <a:endParaRPr lang="en-GB" sz="1100" b="1" dirty="0">
                        <a:solidFill>
                          <a:schemeClr val="tx1"/>
                        </a:solidFill>
                      </a:endParaRPr>
                    </a:p>
                  </a:txBody>
                  <a:tcPr anchor="ct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197509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 name="Slide Number Placeholder 21">
            <a:extLst>
              <a:ext uri="{FF2B5EF4-FFF2-40B4-BE49-F238E27FC236}">
                <a16:creationId xmlns:a16="http://schemas.microsoft.com/office/drawing/2014/main" id="{CC47C0B6-0E38-4EC3-8F66-83B14AEBFDDB}"/>
              </a:ext>
            </a:extLst>
          </p:cNvPr>
          <p:cNvSpPr>
            <a:spLocks noGrp="1"/>
          </p:cNvSpPr>
          <p:nvPr>
            <p:ph type="sldNum" sz="quarter" idx="12"/>
          </p:nvPr>
        </p:nvSpPr>
        <p:spPr/>
        <p:txBody>
          <a:bodyPr vert="horz" lIns="91440" tIns="45720" rIns="91440" bIns="45720" rtlCol="0" anchor="ctr"/>
          <a:lstStyle/>
          <a:p>
            <a:r>
              <a:rPr lang="en-GB" dirty="0"/>
              <a:t>57</a:t>
            </a:r>
          </a:p>
        </p:txBody>
      </p:sp>
      <p:sp>
        <p:nvSpPr>
          <p:cNvPr id="12" name="Title 11"/>
          <p:cNvSpPr>
            <a:spLocks noGrp="1"/>
          </p:cNvSpPr>
          <p:nvPr>
            <p:ph type="title"/>
          </p:nvPr>
        </p:nvSpPr>
        <p:spPr/>
        <p:txBody>
          <a:bodyPr>
            <a:normAutofit/>
          </a:bodyPr>
          <a:lstStyle/>
          <a:p>
            <a:r>
              <a:rPr lang="en-GB" dirty="0"/>
              <a:t>Survey sample sizes</a:t>
            </a:r>
          </a:p>
        </p:txBody>
      </p:sp>
      <p:sp>
        <p:nvSpPr>
          <p:cNvPr id="17" name="Text Placeholder 16">
            <a:extLst>
              <a:ext uri="{FF2B5EF4-FFF2-40B4-BE49-F238E27FC236}">
                <a16:creationId xmlns:a16="http://schemas.microsoft.com/office/drawing/2014/main" id="{4D3BF905-60AA-4F6A-ADB2-425BB5978F75}"/>
              </a:ext>
            </a:extLst>
          </p:cNvPr>
          <p:cNvSpPr>
            <a:spLocks noGrp="1"/>
          </p:cNvSpPr>
          <p:nvPr>
            <p:ph type="body" sz="quarter" idx="11"/>
          </p:nvPr>
        </p:nvSpPr>
        <p:spPr/>
        <p:txBody>
          <a:bodyPr/>
          <a:lstStyle/>
          <a:p>
            <a:r>
              <a:rPr lang="en-GB" dirty="0"/>
              <a:t>Appendix I</a:t>
            </a:r>
          </a:p>
        </p:txBody>
      </p:sp>
      <p:sp>
        <p:nvSpPr>
          <p:cNvPr id="2" name="Rounded Rectangle 1"/>
          <p:cNvSpPr/>
          <p:nvPr/>
        </p:nvSpPr>
        <p:spPr>
          <a:xfrm>
            <a:off x="11412282" y="2785730"/>
            <a:ext cx="269359" cy="223284"/>
          </a:xfrm>
          <a:prstGeom prst="roundRect">
            <a:avLst/>
          </a:prstGeom>
          <a:solidFill>
            <a:schemeClr val="bg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endParaRPr lang="en-GB" sz="1300" b="0" dirty="0">
              <a:solidFill>
                <a:schemeClr val="tx2"/>
              </a:solidFill>
            </a:endParaRPr>
          </a:p>
        </p:txBody>
      </p:sp>
      <p:graphicFrame>
        <p:nvGraphicFramePr>
          <p:cNvPr id="6" name="Table 5"/>
          <p:cNvGraphicFramePr>
            <a:graphicFrameLocks noGrp="1"/>
          </p:cNvGraphicFramePr>
          <p:nvPr>
            <p:extLst>
              <p:ext uri="{D42A27DB-BD31-4B8C-83A1-F6EECF244321}">
                <p14:modId xmlns:p14="http://schemas.microsoft.com/office/powerpoint/2010/main" val="4174056675"/>
              </p:ext>
            </p:extLst>
          </p:nvPr>
        </p:nvGraphicFramePr>
        <p:xfrm>
          <a:off x="1143231" y="1917760"/>
          <a:ext cx="4475037" cy="3672840"/>
        </p:xfrm>
        <a:graphic>
          <a:graphicData uri="http://schemas.openxmlformats.org/drawingml/2006/table">
            <a:tbl>
              <a:tblPr firstRow="1" bandRow="1">
                <a:tableStyleId>{B301B821-A1FF-4177-AEE7-76D212191A09}</a:tableStyleId>
              </a:tblPr>
              <a:tblGrid>
                <a:gridCol w="1329500">
                  <a:extLst>
                    <a:ext uri="{9D8B030D-6E8A-4147-A177-3AD203B41FA5}">
                      <a16:colId xmlns:a16="http://schemas.microsoft.com/office/drawing/2014/main" val="20000"/>
                    </a:ext>
                  </a:extLst>
                </a:gridCol>
                <a:gridCol w="2123504">
                  <a:extLst>
                    <a:ext uri="{9D8B030D-6E8A-4147-A177-3AD203B41FA5}">
                      <a16:colId xmlns:a16="http://schemas.microsoft.com/office/drawing/2014/main" val="20001"/>
                    </a:ext>
                  </a:extLst>
                </a:gridCol>
                <a:gridCol w="1022033">
                  <a:extLst>
                    <a:ext uri="{9D8B030D-6E8A-4147-A177-3AD203B41FA5}">
                      <a16:colId xmlns:a16="http://schemas.microsoft.com/office/drawing/2014/main" val="20002"/>
                    </a:ext>
                  </a:extLst>
                </a:gridCol>
              </a:tblGrid>
              <a:tr h="166846">
                <a:tc gridSpan="3">
                  <a:txBody>
                    <a:bodyPr/>
                    <a:lstStyle/>
                    <a:p>
                      <a:pPr algn="ctr"/>
                      <a:r>
                        <a:rPr lang="en-GB" sz="1300" dirty="0"/>
                        <a:t>Main</a:t>
                      </a:r>
                      <a:r>
                        <a:rPr lang="en-GB" sz="1300" baseline="0" dirty="0"/>
                        <a:t> survey</a:t>
                      </a:r>
                      <a:endParaRPr lang="en-GB" sz="1300" b="0" dirty="0"/>
                    </a:p>
                  </a:txBody>
                  <a:tcPr marL="100584" marR="100584"/>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252000">
                <a:tc>
                  <a:txBody>
                    <a:bodyPr/>
                    <a:lstStyle/>
                    <a:p>
                      <a:pPr algn="l"/>
                      <a:r>
                        <a:rPr lang="en-GB" sz="1200" b="1" dirty="0"/>
                        <a:t>Month</a:t>
                      </a:r>
                    </a:p>
                  </a:txBody>
                  <a:tcPr marL="134112" marR="134112"/>
                </a:tc>
                <a:tc>
                  <a:txBody>
                    <a:bodyPr/>
                    <a:lstStyle/>
                    <a:p>
                      <a:pPr algn="l"/>
                      <a:r>
                        <a:rPr lang="en-GB" sz="1200" b="1" dirty="0"/>
                        <a:t>Fieldwork dates</a:t>
                      </a:r>
                    </a:p>
                  </a:txBody>
                  <a:tcPr marL="134112" marR="134112"/>
                </a:tc>
                <a:tc>
                  <a:txBody>
                    <a:bodyPr/>
                    <a:lstStyle/>
                    <a:p>
                      <a:pPr algn="ctr"/>
                      <a:r>
                        <a:rPr lang="en-GB" sz="1200" b="1" dirty="0"/>
                        <a:t>Sample size</a:t>
                      </a:r>
                    </a:p>
                  </a:txBody>
                  <a:tcPr marL="134112" marR="134112"/>
                </a:tc>
                <a:extLst>
                  <a:ext uri="{0D108BD9-81ED-4DB2-BD59-A6C34878D82A}">
                    <a16:rowId xmlns:a16="http://schemas.microsoft.com/office/drawing/2014/main" val="10001"/>
                  </a:ext>
                </a:extLst>
              </a:tr>
              <a:tr h="259080">
                <a:tc>
                  <a:txBody>
                    <a:bodyPr/>
                    <a:lstStyle/>
                    <a:p>
                      <a:pPr algn="l"/>
                      <a:r>
                        <a:rPr lang="en-GB" sz="1100" dirty="0"/>
                        <a:t>February</a:t>
                      </a:r>
                      <a:r>
                        <a:rPr lang="en-GB" sz="1100" baseline="0" dirty="0"/>
                        <a:t> 2011</a:t>
                      </a:r>
                      <a:endParaRPr lang="en-GB" sz="1100" dirty="0"/>
                    </a:p>
                  </a:txBody>
                  <a:tcPr marL="134112" marR="134112"/>
                </a:tc>
                <a:tc>
                  <a:txBody>
                    <a:bodyPr/>
                    <a:lstStyle/>
                    <a:p>
                      <a:pPr algn="l"/>
                      <a:r>
                        <a:rPr lang="en-GB" sz="1100" dirty="0"/>
                        <a:t>23 February – 3 March</a:t>
                      </a:r>
                    </a:p>
                  </a:txBody>
                  <a:tcPr marL="134112" marR="134112"/>
                </a:tc>
                <a:tc>
                  <a:txBody>
                    <a:bodyPr/>
                    <a:lstStyle/>
                    <a:p>
                      <a:pPr algn="ctr"/>
                      <a:r>
                        <a:rPr lang="en-GB" sz="1100" dirty="0"/>
                        <a:t>603</a:t>
                      </a:r>
                    </a:p>
                  </a:txBody>
                  <a:tcPr marL="134112" marR="134112"/>
                </a:tc>
                <a:extLst>
                  <a:ext uri="{0D108BD9-81ED-4DB2-BD59-A6C34878D82A}">
                    <a16:rowId xmlns:a16="http://schemas.microsoft.com/office/drawing/2014/main" val="10003"/>
                  </a:ext>
                </a:extLst>
              </a:tr>
              <a:tr h="259080">
                <a:tc>
                  <a:txBody>
                    <a:bodyPr/>
                    <a:lstStyle/>
                    <a:p>
                      <a:pPr algn="l"/>
                      <a:r>
                        <a:rPr lang="en-GB" sz="1100" dirty="0"/>
                        <a:t>September 2011</a:t>
                      </a:r>
                    </a:p>
                  </a:txBody>
                  <a:tcPr marL="134112" marR="134112"/>
                </a:tc>
                <a:tc>
                  <a:txBody>
                    <a:bodyPr/>
                    <a:lstStyle/>
                    <a:p>
                      <a:pPr algn="l"/>
                      <a:r>
                        <a:rPr lang="en-GB" sz="1100" dirty="0"/>
                        <a:t>21 – 29 September</a:t>
                      </a:r>
                    </a:p>
                  </a:txBody>
                  <a:tcPr marL="134112" marR="134112"/>
                </a:tc>
                <a:tc>
                  <a:txBody>
                    <a:bodyPr/>
                    <a:lstStyle/>
                    <a:p>
                      <a:pPr algn="ctr"/>
                      <a:r>
                        <a:rPr lang="en-GB" sz="1100" dirty="0"/>
                        <a:t>583</a:t>
                      </a:r>
                    </a:p>
                  </a:txBody>
                  <a:tcPr marL="134112" marR="134112"/>
                </a:tc>
                <a:extLst>
                  <a:ext uri="{0D108BD9-81ED-4DB2-BD59-A6C34878D82A}">
                    <a16:rowId xmlns:a16="http://schemas.microsoft.com/office/drawing/2014/main" val="10004"/>
                  </a:ext>
                </a:extLst>
              </a:tr>
              <a:tr h="259080">
                <a:tc>
                  <a:txBody>
                    <a:bodyPr/>
                    <a:lstStyle/>
                    <a:p>
                      <a:pPr algn="l"/>
                      <a:r>
                        <a:rPr lang="en-GB" sz="1100" dirty="0"/>
                        <a:t>February 2012</a:t>
                      </a:r>
                    </a:p>
                  </a:txBody>
                  <a:tcPr marL="134112" marR="134112"/>
                </a:tc>
                <a:tc>
                  <a:txBody>
                    <a:bodyPr/>
                    <a:lstStyle/>
                    <a:p>
                      <a:pPr algn="l"/>
                      <a:r>
                        <a:rPr lang="en-GB" sz="1100" dirty="0"/>
                        <a:t>29 February – 18</a:t>
                      </a:r>
                      <a:r>
                        <a:rPr lang="en-GB" sz="1100" baseline="0" dirty="0"/>
                        <a:t> March</a:t>
                      </a:r>
                      <a:endParaRPr lang="en-GB" sz="1100" dirty="0"/>
                    </a:p>
                  </a:txBody>
                  <a:tcPr marL="134112" marR="134112"/>
                </a:tc>
                <a:tc>
                  <a:txBody>
                    <a:bodyPr/>
                    <a:lstStyle/>
                    <a:p>
                      <a:pPr algn="ctr"/>
                      <a:r>
                        <a:rPr lang="en-GB" sz="1100" dirty="0"/>
                        <a:t>608</a:t>
                      </a:r>
                    </a:p>
                  </a:txBody>
                  <a:tcPr marL="134112" marR="134112"/>
                </a:tc>
                <a:extLst>
                  <a:ext uri="{0D108BD9-81ED-4DB2-BD59-A6C34878D82A}">
                    <a16:rowId xmlns:a16="http://schemas.microsoft.com/office/drawing/2014/main" val="10005"/>
                  </a:ext>
                </a:extLst>
              </a:tr>
              <a:tr h="259080">
                <a:tc>
                  <a:txBody>
                    <a:bodyPr/>
                    <a:lstStyle/>
                    <a:p>
                      <a:pPr algn="l"/>
                      <a:r>
                        <a:rPr lang="en-GB" sz="1100" dirty="0"/>
                        <a:t>August 2012</a:t>
                      </a:r>
                    </a:p>
                  </a:txBody>
                  <a:tcPr marL="134112" marR="134112"/>
                </a:tc>
                <a:tc>
                  <a:txBody>
                    <a:bodyPr/>
                    <a:lstStyle/>
                    <a:p>
                      <a:pPr algn="l"/>
                      <a:r>
                        <a:rPr lang="en-GB" sz="1100" dirty="0"/>
                        <a:t>22 – 30 August</a:t>
                      </a:r>
                    </a:p>
                  </a:txBody>
                  <a:tcPr marL="134112" marR="134112"/>
                </a:tc>
                <a:tc>
                  <a:txBody>
                    <a:bodyPr/>
                    <a:lstStyle/>
                    <a:p>
                      <a:pPr algn="ctr"/>
                      <a:r>
                        <a:rPr lang="en-GB" sz="1100" dirty="0"/>
                        <a:t>550</a:t>
                      </a:r>
                    </a:p>
                  </a:txBody>
                  <a:tcPr marL="134112" marR="134112"/>
                </a:tc>
                <a:extLst>
                  <a:ext uri="{0D108BD9-81ED-4DB2-BD59-A6C34878D82A}">
                    <a16:rowId xmlns:a16="http://schemas.microsoft.com/office/drawing/2014/main" val="10006"/>
                  </a:ext>
                </a:extLst>
              </a:tr>
              <a:tr h="259080">
                <a:tc>
                  <a:txBody>
                    <a:bodyPr/>
                    <a:lstStyle/>
                    <a:p>
                      <a:pPr algn="l"/>
                      <a:r>
                        <a:rPr lang="en-GB" sz="1100" dirty="0"/>
                        <a:t>February 2013</a:t>
                      </a:r>
                    </a:p>
                  </a:txBody>
                  <a:tcPr marL="134112" marR="134112"/>
                </a:tc>
                <a:tc>
                  <a:txBody>
                    <a:bodyPr/>
                    <a:lstStyle/>
                    <a:p>
                      <a:pPr algn="l"/>
                      <a:r>
                        <a:rPr lang="en-GB" sz="1100" dirty="0"/>
                        <a:t>20 – 28 February</a:t>
                      </a:r>
                    </a:p>
                  </a:txBody>
                  <a:tcPr marL="134112" marR="134112"/>
                </a:tc>
                <a:tc>
                  <a:txBody>
                    <a:bodyPr/>
                    <a:lstStyle/>
                    <a:p>
                      <a:pPr algn="ctr"/>
                      <a:r>
                        <a:rPr lang="en-GB" sz="1100" dirty="0"/>
                        <a:t>568</a:t>
                      </a:r>
                    </a:p>
                  </a:txBody>
                  <a:tcPr marL="134112" marR="134112"/>
                </a:tc>
                <a:extLst>
                  <a:ext uri="{0D108BD9-81ED-4DB2-BD59-A6C34878D82A}">
                    <a16:rowId xmlns:a16="http://schemas.microsoft.com/office/drawing/2014/main" val="10007"/>
                  </a:ext>
                </a:extLst>
              </a:tr>
              <a:tr h="259080">
                <a:tc>
                  <a:txBody>
                    <a:bodyPr/>
                    <a:lstStyle/>
                    <a:p>
                      <a:pPr algn="l"/>
                      <a:r>
                        <a:rPr lang="en-GB" sz="1100" dirty="0"/>
                        <a:t>July 2013</a:t>
                      </a:r>
                    </a:p>
                  </a:txBody>
                  <a:tcPr marL="134112" marR="134112"/>
                </a:tc>
                <a:tc>
                  <a:txBody>
                    <a:bodyPr/>
                    <a:lstStyle/>
                    <a:p>
                      <a:pPr algn="l"/>
                      <a:r>
                        <a:rPr lang="en-GB" sz="1100" dirty="0"/>
                        <a:t>24 – 30</a:t>
                      </a:r>
                      <a:r>
                        <a:rPr lang="en-GB" sz="1100" baseline="0" dirty="0"/>
                        <a:t> July</a:t>
                      </a:r>
                      <a:endParaRPr lang="en-GB" sz="1100" dirty="0"/>
                    </a:p>
                  </a:txBody>
                  <a:tcPr marL="134112" marR="134112"/>
                </a:tc>
                <a:tc>
                  <a:txBody>
                    <a:bodyPr/>
                    <a:lstStyle/>
                    <a:p>
                      <a:pPr algn="ctr"/>
                      <a:r>
                        <a:rPr lang="en-GB" sz="1100" dirty="0"/>
                        <a:t>556</a:t>
                      </a:r>
                    </a:p>
                  </a:txBody>
                  <a:tcPr marL="134112" marR="134112"/>
                </a:tc>
                <a:extLst>
                  <a:ext uri="{0D108BD9-81ED-4DB2-BD59-A6C34878D82A}">
                    <a16:rowId xmlns:a16="http://schemas.microsoft.com/office/drawing/2014/main" val="10008"/>
                  </a:ext>
                </a:extLst>
              </a:tr>
              <a:tr h="259080">
                <a:tc>
                  <a:txBody>
                    <a:bodyPr/>
                    <a:lstStyle/>
                    <a:p>
                      <a:pPr algn="l"/>
                      <a:r>
                        <a:rPr lang="en-GB" sz="1100" dirty="0"/>
                        <a:t>February 2014</a:t>
                      </a:r>
                    </a:p>
                  </a:txBody>
                  <a:tcPr marL="134112" marR="134112"/>
                </a:tc>
                <a:tc>
                  <a:txBody>
                    <a:bodyPr/>
                    <a:lstStyle/>
                    <a:p>
                      <a:pPr algn="l"/>
                      <a:r>
                        <a:rPr lang="en-GB" sz="1100" dirty="0"/>
                        <a:t>26</a:t>
                      </a:r>
                      <a:r>
                        <a:rPr lang="en-GB" sz="1100" baseline="0" dirty="0"/>
                        <a:t> February – 9 March</a:t>
                      </a:r>
                      <a:endParaRPr lang="en-GB" sz="1100" dirty="0"/>
                    </a:p>
                  </a:txBody>
                  <a:tcPr marL="134112" marR="134112"/>
                </a:tc>
                <a:tc>
                  <a:txBody>
                    <a:bodyPr/>
                    <a:lstStyle/>
                    <a:p>
                      <a:pPr algn="ctr"/>
                      <a:r>
                        <a:rPr lang="en-GB" sz="1100" dirty="0"/>
                        <a:t>606</a:t>
                      </a:r>
                    </a:p>
                  </a:txBody>
                  <a:tcPr marL="134112" marR="134112"/>
                </a:tc>
                <a:extLst>
                  <a:ext uri="{0D108BD9-81ED-4DB2-BD59-A6C34878D82A}">
                    <a16:rowId xmlns:a16="http://schemas.microsoft.com/office/drawing/2014/main" val="10009"/>
                  </a:ext>
                </a:extLst>
              </a:tr>
              <a:tr h="259080">
                <a:tc>
                  <a:txBody>
                    <a:bodyPr/>
                    <a:lstStyle/>
                    <a:p>
                      <a:pPr algn="l"/>
                      <a:r>
                        <a:rPr lang="en-GB" sz="1100" dirty="0"/>
                        <a:t>July 2014</a:t>
                      </a:r>
                    </a:p>
                  </a:txBody>
                  <a:tcPr marL="134112" marR="134112"/>
                </a:tc>
                <a:tc>
                  <a:txBody>
                    <a:bodyPr/>
                    <a:lstStyle/>
                    <a:p>
                      <a:pPr algn="l"/>
                      <a:r>
                        <a:rPr lang="en-GB" sz="1100" dirty="0"/>
                        <a:t>23 July – 7 August</a:t>
                      </a:r>
                    </a:p>
                  </a:txBody>
                  <a:tcPr marL="134112" marR="134112"/>
                </a:tc>
                <a:tc>
                  <a:txBody>
                    <a:bodyPr/>
                    <a:lstStyle/>
                    <a:p>
                      <a:pPr algn="ctr"/>
                      <a:r>
                        <a:rPr lang="en-GB" sz="1100" dirty="0"/>
                        <a:t>560</a:t>
                      </a:r>
                    </a:p>
                  </a:txBody>
                  <a:tcPr marL="134112" marR="134112"/>
                </a:tc>
                <a:extLst>
                  <a:ext uri="{0D108BD9-81ED-4DB2-BD59-A6C34878D82A}">
                    <a16:rowId xmlns:a16="http://schemas.microsoft.com/office/drawing/2014/main" val="10010"/>
                  </a:ext>
                </a:extLst>
              </a:tr>
              <a:tr h="259080">
                <a:tc>
                  <a:txBody>
                    <a:bodyPr/>
                    <a:lstStyle/>
                    <a:p>
                      <a:pPr algn="l"/>
                      <a:r>
                        <a:rPr lang="en-GB" sz="1100" dirty="0"/>
                        <a:t>February</a:t>
                      </a:r>
                      <a:r>
                        <a:rPr lang="en-GB" sz="1100" baseline="0" dirty="0"/>
                        <a:t> 2015</a:t>
                      </a:r>
                      <a:endParaRPr lang="en-GB" sz="1100" dirty="0"/>
                    </a:p>
                  </a:txBody>
                  <a:tcPr marL="134112" marR="134112"/>
                </a:tc>
                <a:tc>
                  <a:txBody>
                    <a:bodyPr/>
                    <a:lstStyle/>
                    <a:p>
                      <a:pPr algn="l"/>
                      <a:r>
                        <a:rPr lang="en-GB" sz="1100" dirty="0"/>
                        <a:t>25 February</a:t>
                      </a:r>
                      <a:r>
                        <a:rPr lang="en-GB" sz="1100" baseline="0" dirty="0"/>
                        <a:t> – 24 March</a:t>
                      </a:r>
                      <a:endParaRPr lang="en-GB" sz="1100" dirty="0"/>
                    </a:p>
                  </a:txBody>
                  <a:tcPr marL="134112" marR="134112"/>
                </a:tc>
                <a:tc>
                  <a:txBody>
                    <a:bodyPr/>
                    <a:lstStyle/>
                    <a:p>
                      <a:pPr algn="ctr"/>
                      <a:r>
                        <a:rPr lang="en-GB" sz="1100" dirty="0"/>
                        <a:t>468</a:t>
                      </a:r>
                    </a:p>
                  </a:txBody>
                  <a:tcPr marL="134112" marR="134112"/>
                </a:tc>
                <a:extLst>
                  <a:ext uri="{0D108BD9-81ED-4DB2-BD59-A6C34878D82A}">
                    <a16:rowId xmlns:a16="http://schemas.microsoft.com/office/drawing/2014/main" val="10011"/>
                  </a:ext>
                </a:extLst>
              </a:tr>
              <a:tr h="259080">
                <a:tc>
                  <a:txBody>
                    <a:bodyPr/>
                    <a:lstStyle/>
                    <a:p>
                      <a:pPr algn="l"/>
                      <a:r>
                        <a:rPr lang="en-GB" sz="1100" dirty="0"/>
                        <a:t>July 2015</a:t>
                      </a:r>
                    </a:p>
                  </a:txBody>
                  <a:tcPr marL="134112" marR="134112"/>
                </a:tc>
                <a:tc>
                  <a:txBody>
                    <a:bodyPr/>
                    <a:lstStyle/>
                    <a:p>
                      <a:pPr algn="l"/>
                      <a:r>
                        <a:rPr lang="en-GB" sz="1100" dirty="0"/>
                        <a:t>5 – 18 August 2015</a:t>
                      </a:r>
                    </a:p>
                  </a:txBody>
                  <a:tcPr marL="134112" marR="134112"/>
                </a:tc>
                <a:tc>
                  <a:txBody>
                    <a:bodyPr/>
                    <a:lstStyle/>
                    <a:p>
                      <a:pPr algn="ctr"/>
                      <a:r>
                        <a:rPr lang="en-GB" sz="1100" dirty="0"/>
                        <a:t>534</a:t>
                      </a:r>
                    </a:p>
                  </a:txBody>
                  <a:tcPr marL="134112" marR="134112"/>
                </a:tc>
                <a:extLst>
                  <a:ext uri="{0D108BD9-81ED-4DB2-BD59-A6C34878D82A}">
                    <a16:rowId xmlns:a16="http://schemas.microsoft.com/office/drawing/2014/main" val="10012"/>
                  </a:ext>
                </a:extLst>
              </a:tr>
              <a:tr h="259080">
                <a:tc>
                  <a:txBody>
                    <a:bodyPr/>
                    <a:lstStyle/>
                    <a:p>
                      <a:pPr algn="l"/>
                      <a:r>
                        <a:rPr lang="en-GB" sz="1100" dirty="0"/>
                        <a:t>February</a:t>
                      </a:r>
                      <a:r>
                        <a:rPr lang="en-GB" sz="1100" baseline="0" dirty="0"/>
                        <a:t> 2016</a:t>
                      </a:r>
                      <a:endParaRPr lang="en-GB" sz="1100" dirty="0"/>
                    </a:p>
                  </a:txBody>
                  <a:tcPr marL="134112" marR="134112"/>
                </a:tc>
                <a:tc>
                  <a:txBody>
                    <a:bodyPr/>
                    <a:lstStyle/>
                    <a:p>
                      <a:pPr algn="l"/>
                      <a:r>
                        <a:rPr lang="en-GB" sz="1100" dirty="0"/>
                        <a:t>24 February – 15 March 2016</a:t>
                      </a:r>
                    </a:p>
                  </a:txBody>
                  <a:tcPr marL="134112" marR="134112"/>
                </a:tc>
                <a:tc>
                  <a:txBody>
                    <a:bodyPr/>
                    <a:lstStyle/>
                    <a:p>
                      <a:pPr algn="ctr"/>
                      <a:r>
                        <a:rPr lang="en-GB" sz="1100" dirty="0"/>
                        <a:t>536</a:t>
                      </a:r>
                    </a:p>
                  </a:txBody>
                  <a:tcPr marL="134112" marR="134112"/>
                </a:tc>
                <a:extLst>
                  <a:ext uri="{0D108BD9-81ED-4DB2-BD59-A6C34878D82A}">
                    <a16:rowId xmlns:a16="http://schemas.microsoft.com/office/drawing/2014/main" val="3111227551"/>
                  </a:ext>
                </a:extLst>
              </a:tr>
              <a:tr h="259080">
                <a:tc>
                  <a:txBody>
                    <a:bodyPr/>
                    <a:lstStyle/>
                    <a:p>
                      <a:pPr algn="l"/>
                      <a:r>
                        <a:rPr lang="en-GB" sz="1100" dirty="0"/>
                        <a:t>July 2016</a:t>
                      </a:r>
                    </a:p>
                  </a:txBody>
                  <a:tcPr marL="134112" marR="134112"/>
                </a:tc>
                <a:tc>
                  <a:txBody>
                    <a:bodyPr/>
                    <a:lstStyle/>
                    <a:p>
                      <a:pPr algn="l"/>
                      <a:r>
                        <a:rPr lang="en-GB" sz="1100" dirty="0"/>
                        <a:t>20 July – 10 August 2016</a:t>
                      </a:r>
                    </a:p>
                  </a:txBody>
                  <a:tcPr marL="134112" marR="134112"/>
                </a:tc>
                <a:tc>
                  <a:txBody>
                    <a:bodyPr/>
                    <a:lstStyle/>
                    <a:p>
                      <a:pPr algn="ctr"/>
                      <a:r>
                        <a:rPr lang="en-GB" sz="1100" dirty="0"/>
                        <a:t>582</a:t>
                      </a:r>
                    </a:p>
                  </a:txBody>
                  <a:tcPr marL="134112" marR="134112"/>
                </a:tc>
                <a:extLst>
                  <a:ext uri="{0D108BD9-81ED-4DB2-BD59-A6C34878D82A}">
                    <a16:rowId xmlns:a16="http://schemas.microsoft.com/office/drawing/2014/main" val="4180504863"/>
                  </a:ext>
                </a:extLst>
              </a:tr>
            </a:tbl>
          </a:graphicData>
        </a:graphic>
      </p:graphicFrame>
      <p:sp>
        <p:nvSpPr>
          <p:cNvPr id="13" name="TextBox 12">
            <a:extLst>
              <a:ext uri="{FF2B5EF4-FFF2-40B4-BE49-F238E27FC236}">
                <a16:creationId xmlns:a16="http://schemas.microsoft.com/office/drawing/2014/main" id="{8B64973D-8980-4597-B5CB-6C2C35F135ED}"/>
              </a:ext>
            </a:extLst>
          </p:cNvPr>
          <p:cNvSpPr txBox="1"/>
          <p:nvPr/>
        </p:nvSpPr>
        <p:spPr>
          <a:xfrm>
            <a:off x="6289073" y="5666250"/>
            <a:ext cx="3403568" cy="461665"/>
          </a:xfrm>
          <a:prstGeom prst="rect">
            <a:avLst/>
          </a:prstGeom>
          <a:noFill/>
          <a:ln>
            <a:solidFill>
              <a:schemeClr val="accent1"/>
            </a:solidFill>
          </a:ln>
        </p:spPr>
        <p:txBody>
          <a:bodyPr wrap="square" rtlCol="0">
            <a:spAutoFit/>
          </a:bodyPr>
          <a:lstStyle/>
          <a:p>
            <a:r>
              <a:rPr lang="en-GB" sz="1200" dirty="0">
                <a:solidFill>
                  <a:schemeClr val="tx2"/>
                </a:solidFill>
              </a:rPr>
              <a:t>Base sizes for each wave featured throughout the report are detailed here unless otherwise specified.</a:t>
            </a:r>
          </a:p>
        </p:txBody>
      </p:sp>
      <p:graphicFrame>
        <p:nvGraphicFramePr>
          <p:cNvPr id="9" name="Table 8"/>
          <p:cNvGraphicFramePr>
            <a:graphicFrameLocks noGrp="1"/>
          </p:cNvGraphicFramePr>
          <p:nvPr>
            <p:extLst>
              <p:ext uri="{D42A27DB-BD31-4B8C-83A1-F6EECF244321}">
                <p14:modId xmlns:p14="http://schemas.microsoft.com/office/powerpoint/2010/main" val="4290032001"/>
              </p:ext>
            </p:extLst>
          </p:nvPr>
        </p:nvGraphicFramePr>
        <p:xfrm>
          <a:off x="5879823" y="1917760"/>
          <a:ext cx="4475037" cy="3672840"/>
        </p:xfrm>
        <a:graphic>
          <a:graphicData uri="http://schemas.openxmlformats.org/drawingml/2006/table">
            <a:tbl>
              <a:tblPr firstRow="1" bandRow="1">
                <a:tableStyleId>{B301B821-A1FF-4177-AEE7-76D212191A09}</a:tableStyleId>
              </a:tblPr>
              <a:tblGrid>
                <a:gridCol w="1329500">
                  <a:extLst>
                    <a:ext uri="{9D8B030D-6E8A-4147-A177-3AD203B41FA5}">
                      <a16:colId xmlns:a16="http://schemas.microsoft.com/office/drawing/2014/main" val="20000"/>
                    </a:ext>
                  </a:extLst>
                </a:gridCol>
                <a:gridCol w="2123504">
                  <a:extLst>
                    <a:ext uri="{9D8B030D-6E8A-4147-A177-3AD203B41FA5}">
                      <a16:colId xmlns:a16="http://schemas.microsoft.com/office/drawing/2014/main" val="20001"/>
                    </a:ext>
                  </a:extLst>
                </a:gridCol>
                <a:gridCol w="1022033">
                  <a:extLst>
                    <a:ext uri="{9D8B030D-6E8A-4147-A177-3AD203B41FA5}">
                      <a16:colId xmlns:a16="http://schemas.microsoft.com/office/drawing/2014/main" val="20002"/>
                    </a:ext>
                  </a:extLst>
                </a:gridCol>
              </a:tblGrid>
              <a:tr h="166846">
                <a:tc gridSpan="3">
                  <a:txBody>
                    <a:bodyPr/>
                    <a:lstStyle/>
                    <a:p>
                      <a:pPr algn="ctr"/>
                      <a:r>
                        <a:rPr lang="en-GB" sz="1300" dirty="0"/>
                        <a:t>Main</a:t>
                      </a:r>
                      <a:r>
                        <a:rPr lang="en-GB" sz="1300" baseline="0" dirty="0"/>
                        <a:t> survey</a:t>
                      </a:r>
                      <a:endParaRPr lang="en-GB" sz="1300" b="0" dirty="0"/>
                    </a:p>
                  </a:txBody>
                  <a:tcPr marL="100584" marR="100584"/>
                </a:tc>
                <a:tc hMerge="1">
                  <a:txBody>
                    <a:bodyPr/>
                    <a:lstStyle/>
                    <a:p>
                      <a:endParaRPr lang="en-GB"/>
                    </a:p>
                  </a:txBody>
                  <a:tcPr/>
                </a:tc>
                <a:tc hMerge="1">
                  <a:txBody>
                    <a:bodyPr/>
                    <a:lstStyle/>
                    <a:p>
                      <a:endParaRPr lang="en-GB" dirty="0"/>
                    </a:p>
                  </a:txBody>
                  <a:tcPr/>
                </a:tc>
                <a:extLst>
                  <a:ext uri="{0D108BD9-81ED-4DB2-BD59-A6C34878D82A}">
                    <a16:rowId xmlns:a16="http://schemas.microsoft.com/office/drawing/2014/main" val="10000"/>
                  </a:ext>
                </a:extLst>
              </a:tr>
              <a:tr h="252000">
                <a:tc>
                  <a:txBody>
                    <a:bodyPr/>
                    <a:lstStyle/>
                    <a:p>
                      <a:pPr algn="l"/>
                      <a:r>
                        <a:rPr lang="en-GB" sz="1200" b="1" dirty="0"/>
                        <a:t>Month</a:t>
                      </a:r>
                    </a:p>
                  </a:txBody>
                  <a:tcPr marL="134112" marR="134112"/>
                </a:tc>
                <a:tc>
                  <a:txBody>
                    <a:bodyPr/>
                    <a:lstStyle/>
                    <a:p>
                      <a:pPr algn="l"/>
                      <a:r>
                        <a:rPr lang="en-GB" sz="1200" b="1" dirty="0"/>
                        <a:t>Fieldwork dates</a:t>
                      </a:r>
                    </a:p>
                  </a:txBody>
                  <a:tcPr marL="134112" marR="134112"/>
                </a:tc>
                <a:tc>
                  <a:txBody>
                    <a:bodyPr/>
                    <a:lstStyle/>
                    <a:p>
                      <a:pPr algn="ctr"/>
                      <a:r>
                        <a:rPr lang="en-GB" sz="1200" b="1" dirty="0"/>
                        <a:t>Sample size</a:t>
                      </a:r>
                    </a:p>
                  </a:txBody>
                  <a:tcPr marL="134112" marR="134112"/>
                </a:tc>
                <a:extLst>
                  <a:ext uri="{0D108BD9-81ED-4DB2-BD59-A6C34878D82A}">
                    <a16:rowId xmlns:a16="http://schemas.microsoft.com/office/drawing/2014/main" val="10001"/>
                  </a:ext>
                </a:extLst>
              </a:tr>
              <a:tr h="252000">
                <a:tc>
                  <a:txBody>
                    <a:bodyPr/>
                    <a:lstStyle/>
                    <a:p>
                      <a:pPr algn="l"/>
                      <a:r>
                        <a:rPr lang="en-GB" sz="1100" dirty="0"/>
                        <a:t>March 2017</a:t>
                      </a:r>
                    </a:p>
                  </a:txBody>
                  <a:tcPr marL="134112" marR="134112"/>
                </a:tc>
                <a:tc>
                  <a:txBody>
                    <a:bodyPr/>
                    <a:lstStyle/>
                    <a:p>
                      <a:pPr algn="l"/>
                      <a:r>
                        <a:rPr lang="en-GB" sz="1100" dirty="0"/>
                        <a:t>8 – 24 March 2017</a:t>
                      </a:r>
                    </a:p>
                  </a:txBody>
                  <a:tcPr marL="134112" marR="134112"/>
                </a:tc>
                <a:tc>
                  <a:txBody>
                    <a:bodyPr/>
                    <a:lstStyle/>
                    <a:p>
                      <a:pPr algn="ctr"/>
                      <a:r>
                        <a:rPr lang="en-GB" sz="1100" dirty="0"/>
                        <a:t>600</a:t>
                      </a:r>
                    </a:p>
                  </a:txBody>
                  <a:tcPr marL="134112" marR="134112"/>
                </a:tc>
                <a:extLst>
                  <a:ext uri="{0D108BD9-81ED-4DB2-BD59-A6C34878D82A}">
                    <a16:rowId xmlns:a16="http://schemas.microsoft.com/office/drawing/2014/main" val="10014"/>
                  </a:ext>
                </a:extLst>
              </a:tr>
              <a:tr h="252000">
                <a:tc>
                  <a:txBody>
                    <a:bodyPr/>
                    <a:lstStyle/>
                    <a:p>
                      <a:pPr algn="l"/>
                      <a:r>
                        <a:rPr lang="en-GB" sz="1100" dirty="0"/>
                        <a:t>August 2017</a:t>
                      </a:r>
                    </a:p>
                  </a:txBody>
                  <a:tcPr marL="134112" marR="134112"/>
                </a:tc>
                <a:tc>
                  <a:txBody>
                    <a:bodyPr/>
                    <a:lstStyle/>
                    <a:p>
                      <a:pPr algn="l"/>
                      <a:r>
                        <a:rPr lang="en-GB" sz="1100" dirty="0"/>
                        <a:t>4 – 28 August 2017</a:t>
                      </a:r>
                    </a:p>
                  </a:txBody>
                  <a:tcPr marL="134112" marR="134112"/>
                </a:tc>
                <a:tc>
                  <a:txBody>
                    <a:bodyPr/>
                    <a:lstStyle/>
                    <a:p>
                      <a:pPr algn="ctr"/>
                      <a:r>
                        <a:rPr lang="en-GB" sz="1100" dirty="0"/>
                        <a:t>525</a:t>
                      </a:r>
                    </a:p>
                  </a:txBody>
                  <a:tcPr marL="134112" marR="134112"/>
                </a:tc>
                <a:extLst>
                  <a:ext uri="{0D108BD9-81ED-4DB2-BD59-A6C34878D82A}">
                    <a16:rowId xmlns:a16="http://schemas.microsoft.com/office/drawing/2014/main" val="10015"/>
                  </a:ext>
                </a:extLst>
              </a:tr>
              <a:tr h="252000">
                <a:tc>
                  <a:txBody>
                    <a:bodyPr/>
                    <a:lstStyle/>
                    <a:p>
                      <a:pPr algn="l"/>
                      <a:r>
                        <a:rPr lang="en-GB" sz="1100" dirty="0"/>
                        <a:t>February 2018</a:t>
                      </a:r>
                    </a:p>
                  </a:txBody>
                  <a:tcPr marL="134112" marR="134112"/>
                </a:tc>
                <a:tc>
                  <a:txBody>
                    <a:bodyPr/>
                    <a:lstStyle/>
                    <a:p>
                      <a:pPr algn="l"/>
                      <a:r>
                        <a:rPr lang="en-GB" sz="1100" dirty="0"/>
                        <a:t>21 February – 13 March 2018</a:t>
                      </a:r>
                    </a:p>
                  </a:txBody>
                  <a:tcPr marL="134112" marR="134112"/>
                </a:tc>
                <a:tc>
                  <a:txBody>
                    <a:bodyPr/>
                    <a:lstStyle/>
                    <a:p>
                      <a:pPr algn="ctr"/>
                      <a:r>
                        <a:rPr lang="en-GB" sz="1100" dirty="0"/>
                        <a:t>561</a:t>
                      </a:r>
                    </a:p>
                  </a:txBody>
                  <a:tcPr marL="134112" marR="134112"/>
                </a:tc>
                <a:extLst>
                  <a:ext uri="{0D108BD9-81ED-4DB2-BD59-A6C34878D82A}">
                    <a16:rowId xmlns:a16="http://schemas.microsoft.com/office/drawing/2014/main" val="1982205133"/>
                  </a:ext>
                </a:extLst>
              </a:tr>
              <a:tr h="252000">
                <a:tc>
                  <a:txBody>
                    <a:bodyPr/>
                    <a:lstStyle/>
                    <a:p>
                      <a:pPr algn="l"/>
                      <a:r>
                        <a:rPr lang="en-GB" sz="1100" dirty="0"/>
                        <a:t>August 2018</a:t>
                      </a:r>
                    </a:p>
                  </a:txBody>
                  <a:tcPr marL="134112" marR="134112"/>
                </a:tc>
                <a:tc>
                  <a:txBody>
                    <a:bodyPr/>
                    <a:lstStyle/>
                    <a:p>
                      <a:pPr algn="l"/>
                      <a:r>
                        <a:rPr lang="en-GB" sz="1100" dirty="0"/>
                        <a:t>3 – 25 August 2018</a:t>
                      </a:r>
                    </a:p>
                  </a:txBody>
                  <a:tcPr marL="134112" marR="134112"/>
                </a:tc>
                <a:tc>
                  <a:txBody>
                    <a:bodyPr/>
                    <a:lstStyle/>
                    <a:p>
                      <a:pPr algn="ctr"/>
                      <a:r>
                        <a:rPr lang="en-GB" sz="1100" dirty="0"/>
                        <a:t>589</a:t>
                      </a:r>
                    </a:p>
                  </a:txBody>
                  <a:tcPr marL="134112" marR="134112"/>
                </a:tc>
                <a:extLst>
                  <a:ext uri="{0D108BD9-81ED-4DB2-BD59-A6C34878D82A}">
                    <a16:rowId xmlns:a16="http://schemas.microsoft.com/office/drawing/2014/main" val="2996021552"/>
                  </a:ext>
                </a:extLst>
              </a:tr>
              <a:tr h="252000">
                <a:tc>
                  <a:txBody>
                    <a:bodyPr/>
                    <a:lstStyle/>
                    <a:p>
                      <a:pPr algn="l"/>
                      <a:r>
                        <a:rPr lang="en-GB" sz="1100" dirty="0"/>
                        <a:t>November 2019</a:t>
                      </a:r>
                    </a:p>
                  </a:txBody>
                  <a:tcPr marL="134112" marR="134112"/>
                </a:tc>
                <a:tc>
                  <a:txBody>
                    <a:bodyPr/>
                    <a:lstStyle/>
                    <a:p>
                      <a:pPr algn="l"/>
                      <a:r>
                        <a:rPr lang="en-GB" sz="1100" dirty="0"/>
                        <a:t>1</a:t>
                      </a:r>
                      <a:r>
                        <a:rPr lang="en-GB" sz="1100" baseline="0" dirty="0"/>
                        <a:t> Nov 2019 – 11 Jan 2020</a:t>
                      </a:r>
                      <a:endParaRPr lang="en-GB" sz="1100" dirty="0"/>
                    </a:p>
                  </a:txBody>
                  <a:tcPr marL="134112" marR="134112"/>
                </a:tc>
                <a:tc>
                  <a:txBody>
                    <a:bodyPr/>
                    <a:lstStyle/>
                    <a:p>
                      <a:pPr algn="ctr"/>
                      <a:r>
                        <a:rPr lang="en-GB" sz="1100" dirty="0"/>
                        <a:t>519</a:t>
                      </a:r>
                    </a:p>
                  </a:txBody>
                  <a:tcPr marL="134112" marR="134112"/>
                </a:tc>
                <a:extLst>
                  <a:ext uri="{0D108BD9-81ED-4DB2-BD59-A6C34878D82A}">
                    <a16:rowId xmlns:a16="http://schemas.microsoft.com/office/drawing/2014/main" val="3953916706"/>
                  </a:ext>
                </a:extLst>
              </a:tr>
              <a:tr h="252000">
                <a:tc>
                  <a:txBody>
                    <a:bodyPr/>
                    <a:lstStyle/>
                    <a:p>
                      <a:pPr algn="l"/>
                      <a:r>
                        <a:rPr lang="en-GB" sz="1100" dirty="0"/>
                        <a:t>August 2020</a:t>
                      </a:r>
                    </a:p>
                  </a:txBody>
                  <a:tcPr marL="134112" marR="134112"/>
                </a:tc>
                <a:tc>
                  <a:txBody>
                    <a:bodyPr/>
                    <a:lstStyle/>
                    <a:p>
                      <a:pPr algn="l"/>
                      <a:r>
                        <a:rPr lang="en-GB" sz="1100" dirty="0"/>
                        <a:t>4 – 15 August 2020</a:t>
                      </a:r>
                    </a:p>
                  </a:txBody>
                  <a:tcPr marL="134112" marR="134112"/>
                </a:tc>
                <a:tc>
                  <a:txBody>
                    <a:bodyPr/>
                    <a:lstStyle/>
                    <a:p>
                      <a:pPr algn="ctr"/>
                      <a:r>
                        <a:rPr lang="en-GB" sz="1100" dirty="0"/>
                        <a:t>504</a:t>
                      </a:r>
                    </a:p>
                  </a:txBody>
                  <a:tcPr marL="134112" marR="134112"/>
                </a:tc>
                <a:extLst>
                  <a:ext uri="{0D108BD9-81ED-4DB2-BD59-A6C34878D82A}">
                    <a16:rowId xmlns:a16="http://schemas.microsoft.com/office/drawing/2014/main" val="2013377732"/>
                  </a:ext>
                </a:extLst>
              </a:tr>
              <a:tr h="252000">
                <a:tc>
                  <a:txBody>
                    <a:bodyPr/>
                    <a:lstStyle/>
                    <a:p>
                      <a:pPr algn="l"/>
                      <a:r>
                        <a:rPr lang="en-GB" sz="1100" dirty="0"/>
                        <a:t>February 2021</a:t>
                      </a:r>
                    </a:p>
                  </a:txBody>
                  <a:tcPr marL="134112" marR="134112"/>
                </a:tc>
                <a:tc>
                  <a:txBody>
                    <a:bodyPr/>
                    <a:lstStyle/>
                    <a:p>
                      <a:pPr algn="l"/>
                      <a:r>
                        <a:rPr lang="en-GB" sz="1100" dirty="0"/>
                        <a:t>15</a:t>
                      </a:r>
                      <a:r>
                        <a:rPr lang="en-GB" sz="1100" baseline="0" dirty="0"/>
                        <a:t> – 25 February 2021</a:t>
                      </a:r>
                      <a:endParaRPr lang="en-GB" sz="1100" dirty="0"/>
                    </a:p>
                  </a:txBody>
                  <a:tcPr marL="134112" marR="134112"/>
                </a:tc>
                <a:tc>
                  <a:txBody>
                    <a:bodyPr/>
                    <a:lstStyle/>
                    <a:p>
                      <a:pPr algn="ctr"/>
                      <a:r>
                        <a:rPr lang="en-GB" sz="1100" dirty="0"/>
                        <a:t>507</a:t>
                      </a:r>
                    </a:p>
                  </a:txBody>
                  <a:tcPr marL="134112" marR="134112"/>
                </a:tc>
                <a:extLst>
                  <a:ext uri="{0D108BD9-81ED-4DB2-BD59-A6C34878D82A}">
                    <a16:rowId xmlns:a16="http://schemas.microsoft.com/office/drawing/2014/main" val="10019"/>
                  </a:ext>
                </a:extLst>
              </a:tr>
              <a:tr h="252000">
                <a:tc>
                  <a:txBody>
                    <a:bodyPr/>
                    <a:lstStyle/>
                    <a:p>
                      <a:pPr algn="l"/>
                      <a:r>
                        <a:rPr lang="en-US" sz="1100" dirty="0"/>
                        <a:t>August 2021</a:t>
                      </a:r>
                      <a:endParaRPr lang="en-GB" sz="1100" dirty="0"/>
                    </a:p>
                  </a:txBody>
                  <a:tcPr marL="134112" marR="134112"/>
                </a:tc>
                <a:tc>
                  <a:txBody>
                    <a:bodyPr/>
                    <a:lstStyle/>
                    <a:p>
                      <a:pPr algn="l"/>
                      <a:r>
                        <a:rPr lang="en-GB" sz="1100" dirty="0"/>
                        <a:t>2</a:t>
                      </a:r>
                      <a:r>
                        <a:rPr lang="en-GB" sz="1100" baseline="30000" dirty="0"/>
                        <a:t> </a:t>
                      </a:r>
                      <a:r>
                        <a:rPr lang="en-GB" sz="1100" dirty="0"/>
                        <a:t>– 13 August 2021</a:t>
                      </a:r>
                    </a:p>
                  </a:txBody>
                  <a:tcPr marL="134112" marR="134112"/>
                </a:tc>
                <a:tc>
                  <a:txBody>
                    <a:bodyPr/>
                    <a:lstStyle/>
                    <a:p>
                      <a:pPr algn="ctr"/>
                      <a:r>
                        <a:rPr lang="en-US" sz="1100" dirty="0">
                          <a:solidFill>
                            <a:schemeClr val="tx1"/>
                          </a:solidFill>
                        </a:rPr>
                        <a:t>536</a:t>
                      </a:r>
                      <a:endParaRPr lang="en-GB" sz="1100" dirty="0">
                        <a:solidFill>
                          <a:schemeClr val="tx1"/>
                        </a:solidFill>
                      </a:endParaRPr>
                    </a:p>
                  </a:txBody>
                  <a:tcPr marL="134112" marR="134112"/>
                </a:tc>
                <a:extLst>
                  <a:ext uri="{0D108BD9-81ED-4DB2-BD59-A6C34878D82A}">
                    <a16:rowId xmlns:a16="http://schemas.microsoft.com/office/drawing/2014/main" val="10010"/>
                  </a:ext>
                </a:extLst>
              </a:tr>
              <a:tr h="252000">
                <a:tc>
                  <a:txBody>
                    <a:bodyPr/>
                    <a:lstStyle/>
                    <a:p>
                      <a:pPr algn="l"/>
                      <a:r>
                        <a:rPr lang="en-US" sz="1100" dirty="0"/>
                        <a:t>February 2022</a:t>
                      </a:r>
                      <a:endParaRPr lang="en-GB" sz="1100" dirty="0"/>
                    </a:p>
                  </a:txBody>
                  <a:tcPr marL="134112" marR="134112"/>
                </a:tc>
                <a:tc>
                  <a:txBody>
                    <a:bodyPr/>
                    <a:lstStyle/>
                    <a:p>
                      <a:pPr algn="l"/>
                      <a:r>
                        <a:rPr lang="en-GB" sz="1100" dirty="0"/>
                        <a:t>21 February – 1 March 2022</a:t>
                      </a:r>
                      <a:endParaRPr lang="en-GB" sz="1100" dirty="0">
                        <a:solidFill>
                          <a:srgbClr val="FF0000"/>
                        </a:solidFill>
                      </a:endParaRPr>
                    </a:p>
                  </a:txBody>
                  <a:tcPr marL="134112" marR="134112"/>
                </a:tc>
                <a:tc>
                  <a:txBody>
                    <a:bodyPr/>
                    <a:lstStyle/>
                    <a:p>
                      <a:pPr algn="ctr"/>
                      <a:r>
                        <a:rPr lang="en-US" sz="1100" dirty="0">
                          <a:solidFill>
                            <a:schemeClr val="tx1"/>
                          </a:solidFill>
                        </a:rPr>
                        <a:t>514</a:t>
                      </a:r>
                      <a:endParaRPr lang="en-GB" sz="1100" dirty="0">
                        <a:solidFill>
                          <a:schemeClr val="tx1"/>
                        </a:solidFill>
                      </a:endParaRPr>
                    </a:p>
                  </a:txBody>
                  <a:tcPr marL="134112" marR="134112"/>
                </a:tc>
                <a:extLst>
                  <a:ext uri="{0D108BD9-81ED-4DB2-BD59-A6C34878D82A}">
                    <a16:rowId xmlns:a16="http://schemas.microsoft.com/office/drawing/2014/main" val="2756028686"/>
                  </a:ext>
                </a:extLst>
              </a:tr>
              <a:tr h="252000">
                <a:tc>
                  <a:txBody>
                    <a:bodyPr/>
                    <a:lstStyle/>
                    <a:p>
                      <a:pPr algn="l"/>
                      <a:r>
                        <a:rPr lang="en-GB" sz="1100" dirty="0"/>
                        <a:t>August 2024</a:t>
                      </a:r>
                    </a:p>
                  </a:txBody>
                  <a:tcPr marL="134112" marR="134112"/>
                </a:tc>
                <a:tc>
                  <a:txBody>
                    <a:bodyPr/>
                    <a:lstStyle/>
                    <a:p>
                      <a:pPr algn="l"/>
                      <a:r>
                        <a:rPr lang="en-GB" sz="1100" dirty="0">
                          <a:solidFill>
                            <a:schemeClr val="tx1"/>
                          </a:solidFill>
                        </a:rPr>
                        <a:t>12 – 23 August 2024</a:t>
                      </a:r>
                    </a:p>
                  </a:txBody>
                  <a:tcPr marL="134112" marR="134112"/>
                </a:tc>
                <a:tc>
                  <a:txBody>
                    <a:bodyPr/>
                    <a:lstStyle/>
                    <a:p>
                      <a:pPr algn="ctr"/>
                      <a:r>
                        <a:rPr lang="en-GB" sz="1100" dirty="0">
                          <a:solidFill>
                            <a:schemeClr val="tx1"/>
                          </a:solidFill>
                        </a:rPr>
                        <a:t>508</a:t>
                      </a:r>
                    </a:p>
                  </a:txBody>
                  <a:tcPr marL="134112" marR="134112"/>
                </a:tc>
                <a:extLst>
                  <a:ext uri="{0D108BD9-81ED-4DB2-BD59-A6C34878D82A}">
                    <a16:rowId xmlns:a16="http://schemas.microsoft.com/office/drawing/2014/main" val="3211813311"/>
                  </a:ext>
                </a:extLst>
              </a:tr>
              <a:tr h="252000">
                <a:tc>
                  <a:txBody>
                    <a:bodyPr/>
                    <a:lstStyle/>
                    <a:p>
                      <a:pPr algn="l"/>
                      <a:r>
                        <a:rPr lang="en-US" sz="1100" dirty="0"/>
                        <a:t>February 2025</a:t>
                      </a:r>
                      <a:endParaRPr lang="en-GB" sz="1100" dirty="0"/>
                    </a:p>
                  </a:txBody>
                  <a:tcPr marL="134112" marR="134112"/>
                </a:tc>
                <a:tc>
                  <a:txBody>
                    <a:bodyPr/>
                    <a:lstStyle/>
                    <a:p>
                      <a:pPr algn="l"/>
                      <a:r>
                        <a:rPr lang="en-US" sz="1100" dirty="0">
                          <a:solidFill>
                            <a:schemeClr val="tx1"/>
                          </a:solidFill>
                        </a:rPr>
                        <a:t>10 – 23 February 2025</a:t>
                      </a:r>
                      <a:endParaRPr lang="en-GB" sz="1100" dirty="0">
                        <a:solidFill>
                          <a:schemeClr val="tx1"/>
                        </a:solidFill>
                      </a:endParaRPr>
                    </a:p>
                  </a:txBody>
                  <a:tcPr marL="134112" marR="134112"/>
                </a:tc>
                <a:tc>
                  <a:txBody>
                    <a:bodyPr/>
                    <a:lstStyle/>
                    <a:p>
                      <a:pPr algn="ctr"/>
                      <a:r>
                        <a:rPr lang="en-US" sz="1100" dirty="0">
                          <a:solidFill>
                            <a:schemeClr val="tx1"/>
                          </a:solidFill>
                        </a:rPr>
                        <a:t>556</a:t>
                      </a:r>
                      <a:endParaRPr lang="en-GB" sz="1100" dirty="0">
                        <a:solidFill>
                          <a:schemeClr val="tx1"/>
                        </a:solidFill>
                      </a:endParaRPr>
                    </a:p>
                  </a:txBody>
                  <a:tcPr marL="134112" marR="134112"/>
                </a:tc>
                <a:extLst>
                  <a:ext uri="{0D108BD9-81ED-4DB2-BD59-A6C34878D82A}">
                    <a16:rowId xmlns:a16="http://schemas.microsoft.com/office/drawing/2014/main" val="1483913114"/>
                  </a:ext>
                </a:extLst>
              </a:tr>
              <a:tr h="252000">
                <a:tc>
                  <a:txBody>
                    <a:bodyPr/>
                    <a:lstStyle/>
                    <a:p>
                      <a:pPr algn="l"/>
                      <a:r>
                        <a:rPr lang="en-US" sz="1100" dirty="0"/>
                        <a:t>September 2025</a:t>
                      </a:r>
                      <a:endParaRPr lang="en-GB" sz="1100" dirty="0"/>
                    </a:p>
                  </a:txBody>
                  <a:tcPr marL="134112" marR="134112"/>
                </a:tc>
                <a:tc>
                  <a:txBody>
                    <a:bodyPr/>
                    <a:lstStyle/>
                    <a:p>
                      <a:pPr algn="l"/>
                      <a:r>
                        <a:rPr lang="en-US" sz="1100" dirty="0">
                          <a:solidFill>
                            <a:schemeClr val="tx1"/>
                          </a:solidFill>
                        </a:rPr>
                        <a:t>19 Sep – 10 Oct 2025</a:t>
                      </a:r>
                      <a:endParaRPr lang="en-GB" sz="1100" dirty="0">
                        <a:solidFill>
                          <a:schemeClr val="tx1"/>
                        </a:solidFill>
                      </a:endParaRPr>
                    </a:p>
                  </a:txBody>
                  <a:tcPr marL="134112" marR="134112"/>
                </a:tc>
                <a:tc>
                  <a:txBody>
                    <a:bodyPr/>
                    <a:lstStyle/>
                    <a:p>
                      <a:pPr algn="ctr"/>
                      <a:r>
                        <a:rPr lang="en-US" sz="1100" dirty="0">
                          <a:solidFill>
                            <a:schemeClr val="tx1"/>
                          </a:solidFill>
                        </a:rPr>
                        <a:t>507</a:t>
                      </a:r>
                      <a:endParaRPr lang="en-GB" sz="1100" dirty="0">
                        <a:solidFill>
                          <a:schemeClr val="tx1"/>
                        </a:solidFill>
                      </a:endParaRPr>
                    </a:p>
                  </a:txBody>
                  <a:tcPr marL="134112" marR="134112"/>
                </a:tc>
                <a:extLst>
                  <a:ext uri="{0D108BD9-81ED-4DB2-BD59-A6C34878D82A}">
                    <a16:rowId xmlns:a16="http://schemas.microsoft.com/office/drawing/2014/main" val="535371861"/>
                  </a:ext>
                </a:extLst>
              </a:tr>
            </a:tbl>
          </a:graphicData>
        </a:graphic>
      </p:graphicFrame>
    </p:spTree>
    <p:extLst>
      <p:ext uri="{BB962C8B-B14F-4D97-AF65-F5344CB8AC3E}">
        <p14:creationId xmlns:p14="http://schemas.microsoft.com/office/powerpoint/2010/main" val="28173252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1" name="Slide Number Placeholder 21">
            <a:extLst>
              <a:ext uri="{FF2B5EF4-FFF2-40B4-BE49-F238E27FC236}">
                <a16:creationId xmlns:a16="http://schemas.microsoft.com/office/drawing/2014/main" id="{CC47C0B6-0E38-4EC3-8F66-83B14AEBFDDB}"/>
              </a:ext>
            </a:extLst>
          </p:cNvPr>
          <p:cNvSpPr>
            <a:spLocks noGrp="1"/>
          </p:cNvSpPr>
          <p:nvPr>
            <p:ph type="sldNum" sz="quarter" idx="12"/>
          </p:nvPr>
        </p:nvSpPr>
        <p:spPr/>
        <p:txBody>
          <a:bodyPr vert="horz" lIns="91440" tIns="45720" rIns="91440" bIns="45720" rtlCol="0" anchor="ctr"/>
          <a:lstStyle/>
          <a:p>
            <a:r>
              <a:rPr lang="en-GB" dirty="0"/>
              <a:t>57</a:t>
            </a:r>
          </a:p>
        </p:txBody>
      </p:sp>
      <p:sp>
        <p:nvSpPr>
          <p:cNvPr id="6" name="Title 5">
            <a:extLst>
              <a:ext uri="{FF2B5EF4-FFF2-40B4-BE49-F238E27FC236}">
                <a16:creationId xmlns:a16="http://schemas.microsoft.com/office/drawing/2014/main" id="{8B9EC900-F0DF-42AA-9C39-771920821D20}"/>
              </a:ext>
            </a:extLst>
          </p:cNvPr>
          <p:cNvSpPr>
            <a:spLocks noGrp="1"/>
          </p:cNvSpPr>
          <p:nvPr>
            <p:ph type="title"/>
          </p:nvPr>
        </p:nvSpPr>
        <p:spPr>
          <a:xfrm>
            <a:off x="334963" y="828675"/>
            <a:ext cx="10808914" cy="652463"/>
          </a:xfrm>
        </p:spPr>
        <p:txBody>
          <a:bodyPr>
            <a:normAutofit/>
          </a:bodyPr>
          <a:lstStyle/>
          <a:p>
            <a:r>
              <a:rPr lang="en-US" dirty="0"/>
              <a:t>Demographic profile of drivers in sample</a:t>
            </a:r>
            <a:endParaRPr lang="en-GB" dirty="0"/>
          </a:p>
        </p:txBody>
      </p:sp>
      <p:sp>
        <p:nvSpPr>
          <p:cNvPr id="7" name="Text Placeholder 6">
            <a:extLst>
              <a:ext uri="{FF2B5EF4-FFF2-40B4-BE49-F238E27FC236}">
                <a16:creationId xmlns:a16="http://schemas.microsoft.com/office/drawing/2014/main" id="{ACC12334-5E1E-49CD-8C87-1B938796B70E}"/>
              </a:ext>
            </a:extLst>
          </p:cNvPr>
          <p:cNvSpPr>
            <a:spLocks noGrp="1"/>
          </p:cNvSpPr>
          <p:nvPr>
            <p:ph type="body" sz="quarter" idx="11"/>
          </p:nvPr>
        </p:nvSpPr>
        <p:spPr/>
        <p:txBody>
          <a:bodyPr/>
          <a:lstStyle/>
          <a:p>
            <a:r>
              <a:rPr lang="en-GB" dirty="0"/>
              <a:t>Appendix I</a:t>
            </a:r>
          </a:p>
        </p:txBody>
      </p:sp>
      <p:graphicFrame>
        <p:nvGraphicFramePr>
          <p:cNvPr id="10" name="Content Placeholder 7">
            <a:extLst>
              <a:ext uri="{FF2B5EF4-FFF2-40B4-BE49-F238E27FC236}">
                <a16:creationId xmlns:a16="http://schemas.microsoft.com/office/drawing/2014/main" id="{ED84988F-CE3E-4DFB-93C1-D1F6AE4E2E37}"/>
              </a:ext>
            </a:extLst>
          </p:cNvPr>
          <p:cNvGraphicFramePr>
            <a:graphicFrameLocks noGrp="1"/>
          </p:cNvGraphicFramePr>
          <p:nvPr>
            <p:ph type="tbl" sz="quarter" idx="13"/>
          </p:nvPr>
        </p:nvGraphicFramePr>
        <p:xfrm>
          <a:off x="519955" y="1737236"/>
          <a:ext cx="11269335" cy="4176000"/>
        </p:xfrm>
        <a:graphic>
          <a:graphicData uri="http://schemas.openxmlformats.org/drawingml/2006/table">
            <a:tbl>
              <a:tblPr firstRow="1" firstCol="1" bandRow="1">
                <a:tableStyleId>{B301B821-A1FF-4177-AEE7-76D212191A09}</a:tableStyleId>
              </a:tblPr>
              <a:tblGrid>
                <a:gridCol w="557811">
                  <a:extLst>
                    <a:ext uri="{9D8B030D-6E8A-4147-A177-3AD203B41FA5}">
                      <a16:colId xmlns:a16="http://schemas.microsoft.com/office/drawing/2014/main" val="20000"/>
                    </a:ext>
                  </a:extLst>
                </a:gridCol>
                <a:gridCol w="1008000">
                  <a:extLst>
                    <a:ext uri="{9D8B030D-6E8A-4147-A177-3AD203B41FA5}">
                      <a16:colId xmlns:a16="http://schemas.microsoft.com/office/drawing/2014/main" val="20001"/>
                    </a:ext>
                  </a:extLst>
                </a:gridCol>
                <a:gridCol w="808627">
                  <a:extLst>
                    <a:ext uri="{9D8B030D-6E8A-4147-A177-3AD203B41FA5}">
                      <a16:colId xmlns:a16="http://schemas.microsoft.com/office/drawing/2014/main" val="20002"/>
                    </a:ext>
                  </a:extLst>
                </a:gridCol>
                <a:gridCol w="808627">
                  <a:extLst>
                    <a:ext uri="{9D8B030D-6E8A-4147-A177-3AD203B41FA5}">
                      <a16:colId xmlns:a16="http://schemas.microsoft.com/office/drawing/2014/main" val="20003"/>
                    </a:ext>
                  </a:extLst>
                </a:gridCol>
                <a:gridCol w="808627">
                  <a:extLst>
                    <a:ext uri="{9D8B030D-6E8A-4147-A177-3AD203B41FA5}">
                      <a16:colId xmlns:a16="http://schemas.microsoft.com/office/drawing/2014/main" val="20004"/>
                    </a:ext>
                  </a:extLst>
                </a:gridCol>
                <a:gridCol w="808627">
                  <a:extLst>
                    <a:ext uri="{9D8B030D-6E8A-4147-A177-3AD203B41FA5}">
                      <a16:colId xmlns:a16="http://schemas.microsoft.com/office/drawing/2014/main" val="20005"/>
                    </a:ext>
                  </a:extLst>
                </a:gridCol>
                <a:gridCol w="808627">
                  <a:extLst>
                    <a:ext uri="{9D8B030D-6E8A-4147-A177-3AD203B41FA5}">
                      <a16:colId xmlns:a16="http://schemas.microsoft.com/office/drawing/2014/main" val="20006"/>
                    </a:ext>
                  </a:extLst>
                </a:gridCol>
                <a:gridCol w="808627">
                  <a:extLst>
                    <a:ext uri="{9D8B030D-6E8A-4147-A177-3AD203B41FA5}">
                      <a16:colId xmlns:a16="http://schemas.microsoft.com/office/drawing/2014/main" val="20007"/>
                    </a:ext>
                  </a:extLst>
                </a:gridCol>
                <a:gridCol w="808627">
                  <a:extLst>
                    <a:ext uri="{9D8B030D-6E8A-4147-A177-3AD203B41FA5}">
                      <a16:colId xmlns:a16="http://schemas.microsoft.com/office/drawing/2014/main" val="20008"/>
                    </a:ext>
                  </a:extLst>
                </a:gridCol>
                <a:gridCol w="808627">
                  <a:extLst>
                    <a:ext uri="{9D8B030D-6E8A-4147-A177-3AD203B41FA5}">
                      <a16:colId xmlns:a16="http://schemas.microsoft.com/office/drawing/2014/main" val="20009"/>
                    </a:ext>
                  </a:extLst>
                </a:gridCol>
                <a:gridCol w="808627">
                  <a:extLst>
                    <a:ext uri="{9D8B030D-6E8A-4147-A177-3AD203B41FA5}">
                      <a16:colId xmlns:a16="http://schemas.microsoft.com/office/drawing/2014/main" val="20010"/>
                    </a:ext>
                  </a:extLst>
                </a:gridCol>
                <a:gridCol w="808627">
                  <a:extLst>
                    <a:ext uri="{9D8B030D-6E8A-4147-A177-3AD203B41FA5}">
                      <a16:colId xmlns:a16="http://schemas.microsoft.com/office/drawing/2014/main" val="20011"/>
                    </a:ext>
                  </a:extLst>
                </a:gridCol>
                <a:gridCol w="808627">
                  <a:extLst>
                    <a:ext uri="{9D8B030D-6E8A-4147-A177-3AD203B41FA5}">
                      <a16:colId xmlns:a16="http://schemas.microsoft.com/office/drawing/2014/main" val="20012"/>
                    </a:ext>
                  </a:extLst>
                </a:gridCol>
                <a:gridCol w="808627">
                  <a:extLst>
                    <a:ext uri="{9D8B030D-6E8A-4147-A177-3AD203B41FA5}">
                      <a16:colId xmlns:a16="http://schemas.microsoft.com/office/drawing/2014/main" val="20013"/>
                    </a:ext>
                  </a:extLst>
                </a:gridCol>
              </a:tblGrid>
              <a:tr h="720000">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‘14</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Un-Wtd </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‘14</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(582)</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indent="0" algn="ctr" defTabSz="914400" rtl="0" eaLnBrk="1" latinLnBrk="0" hangingPunct="1">
                        <a:lnSpc>
                          <a:spcPct val="100000"/>
                        </a:lnSpc>
                        <a:spcBef>
                          <a:spcPts val="0"/>
                        </a:spcBef>
                        <a:spcAft>
                          <a:spcPts val="0"/>
                        </a:spcAft>
                      </a:pPr>
                      <a:r>
                        <a:rPr lang="en-GB" sz="1000" b="0" i="0" u="none" strike="noStrike" kern="1200" spc="0" baseline="0" dirty="0">
                          <a:solidFill>
                            <a:schemeClr val="bg1"/>
                          </a:solidFill>
                          <a:latin typeface="Verdana"/>
                          <a:ea typeface="+mn-ea"/>
                          <a:cs typeface="+mn-cs"/>
                        </a:rPr>
                        <a:t>July ‘14</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Un-wtd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(560)</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(570)</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‘15</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Un-wtd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(468)</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‘15</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Wtd</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(516)</a:t>
                      </a:r>
                      <a:br>
                        <a:rPr lang="en-GB" sz="1000" b="0" i="0" u="none" strike="noStrike" kern="1200" spc="0" baseline="0" dirty="0">
                          <a:solidFill>
                            <a:schemeClr val="bg1"/>
                          </a:solidFill>
                          <a:latin typeface="Verdana"/>
                          <a:ea typeface="+mn-ea"/>
                          <a:cs typeface="+mn-cs"/>
                        </a:rPr>
                      </a:b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(534)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(552)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(536)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(538)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(582)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July ‘16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(592)</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extLst>
                  <a:ext uri="{0D108BD9-81ED-4DB2-BD59-A6C34878D82A}">
                    <a16:rowId xmlns:a16="http://schemas.microsoft.com/office/drawing/2014/main" val="10000"/>
                  </a:ext>
                </a:extLst>
              </a:tr>
              <a:tr h="288000">
                <a:tc rowSpan="2">
                  <a:txBody>
                    <a:bodyPr/>
                    <a:lstStyle/>
                    <a:p>
                      <a:pPr marL="0" indent="0" algn="l">
                        <a:lnSpc>
                          <a:spcPct val="100000"/>
                        </a:lnSpc>
                        <a:spcBef>
                          <a:spcPts val="0"/>
                        </a:spcBef>
                        <a:spcAft>
                          <a:spcPts val="0"/>
                        </a:spcAft>
                      </a:pPr>
                      <a:r>
                        <a:rPr lang="en-GB" sz="1000" u="none" strike="noStrike" spc="0" baseline="0" dirty="0"/>
                        <a:t>GEN-</a:t>
                      </a:r>
                    </a:p>
                    <a:p>
                      <a:pPr marL="0" indent="0" algn="l">
                        <a:lnSpc>
                          <a:spcPct val="100000"/>
                        </a:lnSpc>
                        <a:spcBef>
                          <a:spcPts val="0"/>
                        </a:spcBef>
                        <a:spcAft>
                          <a:spcPts val="0"/>
                        </a:spcAft>
                      </a:pPr>
                      <a:r>
                        <a:rPr lang="en-GB" sz="1000" u="none" strike="noStrike" spc="0" baseline="0" dirty="0"/>
                        <a:t>DER</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Female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2"/>
                  </a:ext>
                </a:extLst>
              </a:tr>
              <a:tr h="288000">
                <a:tc rowSpan="5">
                  <a:txBody>
                    <a:bodyPr/>
                    <a:lstStyle/>
                    <a:p>
                      <a:pPr marL="0" indent="0" algn="l">
                        <a:lnSpc>
                          <a:spcPct val="100000"/>
                        </a:lnSpc>
                        <a:spcBef>
                          <a:spcPts val="0"/>
                        </a:spcBef>
                        <a:spcAft>
                          <a:spcPts val="0"/>
                        </a:spcAft>
                      </a:pPr>
                      <a:r>
                        <a:rPr lang="en-GB" sz="1000" u="none" strike="noStrike" spc="0" baseline="0" dirty="0"/>
                        <a:t>AGE</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16-34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3"/>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35-44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4"/>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45-54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5"/>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55-64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6"/>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65+</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7"/>
                  </a:ext>
                </a:extLst>
              </a:tr>
              <a:tr h="288000">
                <a:tc rowSpan="2">
                  <a:txBody>
                    <a:bodyPr/>
                    <a:lstStyle/>
                    <a:p>
                      <a:pPr marL="0" indent="0" algn="l">
                        <a:lnSpc>
                          <a:spcPct val="100000"/>
                        </a:lnSpc>
                        <a:spcBef>
                          <a:spcPts val="0"/>
                        </a:spcBef>
                        <a:spcAft>
                          <a:spcPts val="0"/>
                        </a:spcAft>
                      </a:pPr>
                      <a:r>
                        <a:rPr lang="en-GB" sz="1000" u="none" strike="noStrike" spc="0" baseline="0" dirty="0"/>
                        <a:t>SEG</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ABC1</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8"/>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C2DE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09"/>
                  </a:ext>
                </a:extLst>
              </a:tr>
              <a:tr h="288000">
                <a:tc rowSpan="3">
                  <a:txBody>
                    <a:bodyPr/>
                    <a:lstStyle/>
                    <a:p>
                      <a:pPr marL="0" indent="0" algn="l">
                        <a:lnSpc>
                          <a:spcPct val="100000"/>
                        </a:lnSpc>
                        <a:spcBef>
                          <a:spcPts val="0"/>
                        </a:spcBef>
                        <a:spcAft>
                          <a:spcPts val="0"/>
                        </a:spcAft>
                      </a:pPr>
                      <a:r>
                        <a:rPr lang="en-GB" sz="1000" u="none" strike="noStrike" spc="0" baseline="0" dirty="0"/>
                        <a:t>AREA</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West</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10"/>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East / South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1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North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1807121680"/>
      </p:ext>
    </p:extLst>
  </p:cSld>
  <p:clrMapOvr>
    <a:masterClrMapping/>
  </p:clrMapOvr>
  <p:transition/>
</p:sld>
</file>

<file path=ppt/slides/slide6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9EC900-F0DF-42AA-9C39-771920821D20}"/>
              </a:ext>
            </a:extLst>
          </p:cNvPr>
          <p:cNvSpPr>
            <a:spLocks noGrp="1"/>
          </p:cNvSpPr>
          <p:nvPr>
            <p:ph type="title"/>
          </p:nvPr>
        </p:nvSpPr>
        <p:spPr>
          <a:xfrm>
            <a:off x="334963" y="828675"/>
            <a:ext cx="10808914" cy="652463"/>
          </a:xfrm>
        </p:spPr>
        <p:txBody>
          <a:bodyPr>
            <a:normAutofit/>
          </a:bodyPr>
          <a:lstStyle/>
          <a:p>
            <a:r>
              <a:rPr lang="en-US" dirty="0"/>
              <a:t>Demographic profile of drivers in sample</a:t>
            </a:r>
            <a:endParaRPr lang="en-GB" dirty="0"/>
          </a:p>
        </p:txBody>
      </p:sp>
      <p:sp>
        <p:nvSpPr>
          <p:cNvPr id="7" name="Text Placeholder 6">
            <a:extLst>
              <a:ext uri="{FF2B5EF4-FFF2-40B4-BE49-F238E27FC236}">
                <a16:creationId xmlns:a16="http://schemas.microsoft.com/office/drawing/2014/main" id="{ACC12334-5E1E-49CD-8C87-1B938796B70E}"/>
              </a:ext>
            </a:extLst>
          </p:cNvPr>
          <p:cNvSpPr>
            <a:spLocks noGrp="1"/>
          </p:cNvSpPr>
          <p:nvPr>
            <p:ph type="body" sz="quarter" idx="11"/>
          </p:nvPr>
        </p:nvSpPr>
        <p:spPr/>
        <p:txBody>
          <a:bodyPr/>
          <a:lstStyle/>
          <a:p>
            <a:r>
              <a:rPr lang="en-GB" dirty="0"/>
              <a:t>Appendix I</a:t>
            </a:r>
          </a:p>
        </p:txBody>
      </p:sp>
      <p:graphicFrame>
        <p:nvGraphicFramePr>
          <p:cNvPr id="10" name="Content Placeholder 7">
            <a:extLst>
              <a:ext uri="{FF2B5EF4-FFF2-40B4-BE49-F238E27FC236}">
                <a16:creationId xmlns:a16="http://schemas.microsoft.com/office/drawing/2014/main" id="{ED84988F-CE3E-4DFB-93C1-D1F6AE4E2E37}"/>
              </a:ext>
            </a:extLst>
          </p:cNvPr>
          <p:cNvGraphicFramePr>
            <a:graphicFrameLocks noGrp="1"/>
          </p:cNvGraphicFramePr>
          <p:nvPr>
            <p:ph type="tbl" sz="quarter" idx="13"/>
            <p:extLst>
              <p:ext uri="{D42A27DB-BD31-4B8C-83A1-F6EECF244321}">
                <p14:modId xmlns:p14="http://schemas.microsoft.com/office/powerpoint/2010/main" val="933456554"/>
              </p:ext>
            </p:extLst>
          </p:nvPr>
        </p:nvGraphicFramePr>
        <p:xfrm>
          <a:off x="519951" y="1664814"/>
          <a:ext cx="10855184" cy="4345200"/>
        </p:xfrm>
        <a:graphic>
          <a:graphicData uri="http://schemas.openxmlformats.org/drawingml/2006/table">
            <a:tbl>
              <a:tblPr firstRow="1" firstCol="1" bandRow="1">
                <a:tableStyleId>{B301B821-A1FF-4177-AEE7-76D212191A09}</a:tableStyleId>
              </a:tblPr>
              <a:tblGrid>
                <a:gridCol w="733657">
                  <a:extLst>
                    <a:ext uri="{9D8B030D-6E8A-4147-A177-3AD203B41FA5}">
                      <a16:colId xmlns:a16="http://schemas.microsoft.com/office/drawing/2014/main" val="20000"/>
                    </a:ext>
                  </a:extLst>
                </a:gridCol>
                <a:gridCol w="1678527">
                  <a:extLst>
                    <a:ext uri="{9D8B030D-6E8A-4147-A177-3AD203B41FA5}">
                      <a16:colId xmlns:a16="http://schemas.microsoft.com/office/drawing/2014/main" val="20001"/>
                    </a:ext>
                  </a:extLst>
                </a:gridCol>
                <a:gridCol w="778124">
                  <a:extLst>
                    <a:ext uri="{9D8B030D-6E8A-4147-A177-3AD203B41FA5}">
                      <a16:colId xmlns:a16="http://schemas.microsoft.com/office/drawing/2014/main" val="20002"/>
                    </a:ext>
                  </a:extLst>
                </a:gridCol>
                <a:gridCol w="780292">
                  <a:extLst>
                    <a:ext uri="{9D8B030D-6E8A-4147-A177-3AD203B41FA5}">
                      <a16:colId xmlns:a16="http://schemas.microsoft.com/office/drawing/2014/main" val="20003"/>
                    </a:ext>
                  </a:extLst>
                </a:gridCol>
                <a:gridCol w="860573">
                  <a:extLst>
                    <a:ext uri="{9D8B030D-6E8A-4147-A177-3AD203B41FA5}">
                      <a16:colId xmlns:a16="http://schemas.microsoft.com/office/drawing/2014/main" val="20004"/>
                    </a:ext>
                  </a:extLst>
                </a:gridCol>
                <a:gridCol w="860573">
                  <a:extLst>
                    <a:ext uri="{9D8B030D-6E8A-4147-A177-3AD203B41FA5}">
                      <a16:colId xmlns:a16="http://schemas.microsoft.com/office/drawing/2014/main" val="20005"/>
                    </a:ext>
                  </a:extLst>
                </a:gridCol>
                <a:gridCol w="860573">
                  <a:extLst>
                    <a:ext uri="{9D8B030D-6E8A-4147-A177-3AD203B41FA5}">
                      <a16:colId xmlns:a16="http://schemas.microsoft.com/office/drawing/2014/main" val="20006"/>
                    </a:ext>
                  </a:extLst>
                </a:gridCol>
                <a:gridCol w="860573">
                  <a:extLst>
                    <a:ext uri="{9D8B030D-6E8A-4147-A177-3AD203B41FA5}">
                      <a16:colId xmlns:a16="http://schemas.microsoft.com/office/drawing/2014/main" val="20007"/>
                    </a:ext>
                  </a:extLst>
                </a:gridCol>
                <a:gridCol w="860573">
                  <a:extLst>
                    <a:ext uri="{9D8B030D-6E8A-4147-A177-3AD203B41FA5}">
                      <a16:colId xmlns:a16="http://schemas.microsoft.com/office/drawing/2014/main" val="20008"/>
                    </a:ext>
                  </a:extLst>
                </a:gridCol>
                <a:gridCol w="860573">
                  <a:extLst>
                    <a:ext uri="{9D8B030D-6E8A-4147-A177-3AD203B41FA5}">
                      <a16:colId xmlns:a16="http://schemas.microsoft.com/office/drawing/2014/main" val="20009"/>
                    </a:ext>
                  </a:extLst>
                </a:gridCol>
                <a:gridCol w="860573">
                  <a:extLst>
                    <a:ext uri="{9D8B030D-6E8A-4147-A177-3AD203B41FA5}">
                      <a16:colId xmlns:a16="http://schemas.microsoft.com/office/drawing/2014/main" val="20010"/>
                    </a:ext>
                  </a:extLst>
                </a:gridCol>
                <a:gridCol w="860573">
                  <a:extLst>
                    <a:ext uri="{9D8B030D-6E8A-4147-A177-3AD203B41FA5}">
                      <a16:colId xmlns:a16="http://schemas.microsoft.com/office/drawing/2014/main" val="20011"/>
                    </a:ext>
                  </a:extLst>
                </a:gridCol>
              </a:tblGrid>
              <a:tr h="720000">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Mar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(600)</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Mar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(600)</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(525)</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(556)</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(561)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(591)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(589)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’18</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(601)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Nov ‘19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Nov ‘19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(519)</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extLst>
                  <a:ext uri="{0D108BD9-81ED-4DB2-BD59-A6C34878D82A}">
                    <a16:rowId xmlns:a16="http://schemas.microsoft.com/office/drawing/2014/main" val="10000"/>
                  </a:ext>
                </a:extLst>
              </a:tr>
              <a:tr h="288000">
                <a:tc rowSpan="2">
                  <a:txBody>
                    <a:bodyPr/>
                    <a:lstStyle/>
                    <a:p>
                      <a:pPr marL="0" indent="0" algn="l">
                        <a:lnSpc>
                          <a:spcPct val="100000"/>
                        </a:lnSpc>
                        <a:spcBef>
                          <a:spcPts val="0"/>
                        </a:spcBef>
                        <a:spcAft>
                          <a:spcPts val="0"/>
                        </a:spcAft>
                      </a:pPr>
                      <a:r>
                        <a:rPr lang="en-GB" sz="1000" u="none" strike="noStrike" spc="0" baseline="0" dirty="0"/>
                        <a:t>GENDER</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51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54</a:t>
                      </a:r>
                    </a:p>
                  </a:txBody>
                  <a:tcPr marL="116789" marR="116789" anchor="ctr"/>
                </a:tc>
                <a:extLst>
                  <a:ext uri="{0D108BD9-81ED-4DB2-BD59-A6C34878D82A}">
                    <a16:rowId xmlns:a16="http://schemas.microsoft.com/office/drawing/2014/main" val="1000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Female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49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46</a:t>
                      </a:r>
                    </a:p>
                  </a:txBody>
                  <a:tcPr marL="116789" marR="116789" anchor="ctr"/>
                </a:tc>
                <a:extLst>
                  <a:ext uri="{0D108BD9-81ED-4DB2-BD59-A6C34878D82A}">
                    <a16:rowId xmlns:a16="http://schemas.microsoft.com/office/drawing/2014/main" val="10002"/>
                  </a:ext>
                </a:extLst>
              </a:tr>
              <a:tr h="288000">
                <a:tc rowSpan="5">
                  <a:txBody>
                    <a:bodyPr/>
                    <a:lstStyle/>
                    <a:p>
                      <a:pPr marL="0" indent="0" algn="l">
                        <a:lnSpc>
                          <a:spcPct val="100000"/>
                        </a:lnSpc>
                        <a:spcBef>
                          <a:spcPts val="0"/>
                        </a:spcBef>
                        <a:spcAft>
                          <a:spcPts val="0"/>
                        </a:spcAft>
                      </a:pPr>
                      <a:r>
                        <a:rPr lang="en-GB" sz="1000" u="none" strike="noStrike" spc="0" baseline="0" dirty="0"/>
                        <a:t>AGE</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16-34 </a:t>
                      </a:r>
                    </a:p>
                    <a:p>
                      <a:pPr marL="0" indent="0" algn="l">
                        <a:lnSpc>
                          <a:spcPct val="100000"/>
                        </a:lnSpc>
                        <a:spcBef>
                          <a:spcPts val="0"/>
                        </a:spcBef>
                        <a:spcAft>
                          <a:spcPts val="0"/>
                        </a:spcAft>
                      </a:pPr>
                      <a:r>
                        <a:rPr lang="en-GB" sz="1200" u="none" strike="noStrike" spc="0" baseline="0" dirty="0"/>
                        <a:t>(17-34 from Nov ‘19)</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24</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23</a:t>
                      </a:r>
                    </a:p>
                  </a:txBody>
                  <a:tcPr marL="116789" marR="116789" anchor="ctr"/>
                </a:tc>
                <a:extLst>
                  <a:ext uri="{0D108BD9-81ED-4DB2-BD59-A6C34878D82A}">
                    <a16:rowId xmlns:a16="http://schemas.microsoft.com/office/drawing/2014/main" val="10003"/>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35-44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18</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17</a:t>
                      </a:r>
                    </a:p>
                  </a:txBody>
                  <a:tcPr marL="116789" marR="116789" anchor="ctr"/>
                </a:tc>
                <a:extLst>
                  <a:ext uri="{0D108BD9-81ED-4DB2-BD59-A6C34878D82A}">
                    <a16:rowId xmlns:a16="http://schemas.microsoft.com/office/drawing/2014/main" val="10004"/>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45-54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21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21</a:t>
                      </a:r>
                    </a:p>
                  </a:txBody>
                  <a:tcPr marL="116789" marR="116789" anchor="ctr"/>
                </a:tc>
                <a:extLst>
                  <a:ext uri="{0D108BD9-81ED-4DB2-BD59-A6C34878D82A}">
                    <a16:rowId xmlns:a16="http://schemas.microsoft.com/office/drawing/2014/main" val="10005"/>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55-64</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17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18</a:t>
                      </a:r>
                    </a:p>
                  </a:txBody>
                  <a:tcPr marL="116789" marR="116789" anchor="ctr"/>
                </a:tc>
                <a:extLst>
                  <a:ext uri="{0D108BD9-81ED-4DB2-BD59-A6C34878D82A}">
                    <a16:rowId xmlns:a16="http://schemas.microsoft.com/office/drawing/2014/main" val="10006"/>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65+</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18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19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21</a:t>
                      </a:r>
                    </a:p>
                  </a:txBody>
                  <a:tcPr marL="116789" marR="116789" anchor="ctr"/>
                </a:tc>
                <a:extLst>
                  <a:ext uri="{0D108BD9-81ED-4DB2-BD59-A6C34878D82A}">
                    <a16:rowId xmlns:a16="http://schemas.microsoft.com/office/drawing/2014/main" val="10007"/>
                  </a:ext>
                </a:extLst>
              </a:tr>
              <a:tr h="288000">
                <a:tc rowSpan="2">
                  <a:txBody>
                    <a:bodyPr/>
                    <a:lstStyle/>
                    <a:p>
                      <a:pPr marL="0" indent="0" algn="l">
                        <a:lnSpc>
                          <a:spcPct val="100000"/>
                        </a:lnSpc>
                        <a:spcBef>
                          <a:spcPts val="0"/>
                        </a:spcBef>
                        <a:spcAft>
                          <a:spcPts val="0"/>
                        </a:spcAft>
                      </a:pPr>
                      <a:r>
                        <a:rPr lang="en-GB" sz="1000" u="none" strike="noStrike" spc="0" baseline="0" dirty="0"/>
                        <a:t>SEG</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ABC1</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55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66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61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65</a:t>
                      </a:r>
                    </a:p>
                  </a:txBody>
                  <a:tcPr marL="116789" marR="116789" anchor="ctr"/>
                </a:tc>
                <a:extLst>
                  <a:ext uri="{0D108BD9-81ED-4DB2-BD59-A6C34878D82A}">
                    <a16:rowId xmlns:a16="http://schemas.microsoft.com/office/drawing/2014/main" val="10008"/>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C2DE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extLst>
                  <a:ext uri="{0D108BD9-81ED-4DB2-BD59-A6C34878D82A}">
                    <a16:rowId xmlns:a16="http://schemas.microsoft.com/office/drawing/2014/main" val="10009"/>
                  </a:ext>
                </a:extLst>
              </a:tr>
              <a:tr h="288000">
                <a:tc rowSpan="3">
                  <a:txBody>
                    <a:bodyPr/>
                    <a:lstStyle/>
                    <a:p>
                      <a:pPr marL="0" indent="0" algn="l">
                        <a:lnSpc>
                          <a:spcPct val="100000"/>
                        </a:lnSpc>
                        <a:spcBef>
                          <a:spcPts val="0"/>
                        </a:spcBef>
                        <a:spcAft>
                          <a:spcPts val="0"/>
                        </a:spcAft>
                      </a:pPr>
                      <a:r>
                        <a:rPr lang="en-GB" sz="1000" u="none" strike="noStrike" spc="0" baseline="0" dirty="0"/>
                        <a:t>REGION</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West</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42</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36</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41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42</a:t>
                      </a:r>
                    </a:p>
                  </a:txBody>
                  <a:tcPr marL="116789" marR="116789" anchor="ctr"/>
                </a:tc>
                <a:extLst>
                  <a:ext uri="{0D108BD9-81ED-4DB2-BD59-A6C34878D82A}">
                    <a16:rowId xmlns:a16="http://schemas.microsoft.com/office/drawing/2014/main" val="10010"/>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East / South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37</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34</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32</a:t>
                      </a:r>
                    </a:p>
                  </a:txBody>
                  <a:tcPr marL="116789" marR="116789" anchor="ctr"/>
                </a:tc>
                <a:extLst>
                  <a:ext uri="{0D108BD9-81ED-4DB2-BD59-A6C34878D82A}">
                    <a16:rowId xmlns:a16="http://schemas.microsoft.com/office/drawing/2014/main" val="1001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North</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31</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25</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30</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28</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33</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t>29</a:t>
                      </a:r>
                      <a:endParaRPr lang="en-IN" sz="1200" b="0" i="0" u="none" strike="noStrike" kern="1200" spc="0" baseline="0" dirty="0">
                        <a:solidFill>
                          <a:schemeClr val="tx1"/>
                        </a:solidFill>
                        <a:latin typeface="Verdana"/>
                        <a:ea typeface="+mn-ea"/>
                        <a:cs typeface="+mn-cs"/>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2561341342"/>
      </p:ext>
    </p:extLst>
  </p:cSld>
  <p:clrMapOvr>
    <a:masterClrMapping/>
  </p:clrMapOvr>
  <p:transition/>
</p:sld>
</file>

<file path=ppt/slides/slide6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8B9EC900-F0DF-42AA-9C39-771920821D20}"/>
              </a:ext>
            </a:extLst>
          </p:cNvPr>
          <p:cNvSpPr>
            <a:spLocks noGrp="1"/>
          </p:cNvSpPr>
          <p:nvPr>
            <p:ph type="title"/>
          </p:nvPr>
        </p:nvSpPr>
        <p:spPr>
          <a:xfrm>
            <a:off x="334963" y="828675"/>
            <a:ext cx="10808914" cy="652463"/>
          </a:xfrm>
        </p:spPr>
        <p:txBody>
          <a:bodyPr>
            <a:normAutofit/>
          </a:bodyPr>
          <a:lstStyle/>
          <a:p>
            <a:r>
              <a:rPr lang="en-US" dirty="0"/>
              <a:t>Demographic profile of drivers in sample</a:t>
            </a:r>
            <a:endParaRPr lang="en-GB" dirty="0"/>
          </a:p>
        </p:txBody>
      </p:sp>
      <p:sp>
        <p:nvSpPr>
          <p:cNvPr id="7" name="Text Placeholder 6">
            <a:extLst>
              <a:ext uri="{FF2B5EF4-FFF2-40B4-BE49-F238E27FC236}">
                <a16:creationId xmlns:a16="http://schemas.microsoft.com/office/drawing/2014/main" id="{ACC12334-5E1E-49CD-8C87-1B938796B70E}"/>
              </a:ext>
            </a:extLst>
          </p:cNvPr>
          <p:cNvSpPr>
            <a:spLocks noGrp="1"/>
          </p:cNvSpPr>
          <p:nvPr>
            <p:ph type="body" sz="quarter" idx="11"/>
          </p:nvPr>
        </p:nvSpPr>
        <p:spPr/>
        <p:txBody>
          <a:bodyPr/>
          <a:lstStyle/>
          <a:p>
            <a:r>
              <a:rPr lang="en-GB" dirty="0"/>
              <a:t>Appendix I</a:t>
            </a:r>
          </a:p>
        </p:txBody>
      </p:sp>
      <p:graphicFrame>
        <p:nvGraphicFramePr>
          <p:cNvPr id="10" name="Content Placeholder 7">
            <a:extLst>
              <a:ext uri="{FF2B5EF4-FFF2-40B4-BE49-F238E27FC236}">
                <a16:creationId xmlns:a16="http://schemas.microsoft.com/office/drawing/2014/main" id="{ED84988F-CE3E-4DFB-93C1-D1F6AE4E2E37}"/>
              </a:ext>
            </a:extLst>
          </p:cNvPr>
          <p:cNvGraphicFramePr>
            <a:graphicFrameLocks noGrp="1"/>
          </p:cNvGraphicFramePr>
          <p:nvPr>
            <p:ph type="tbl" sz="quarter" idx="13"/>
            <p:extLst>
              <p:ext uri="{D42A27DB-BD31-4B8C-83A1-F6EECF244321}">
                <p14:modId xmlns:p14="http://schemas.microsoft.com/office/powerpoint/2010/main" val="2194466740"/>
              </p:ext>
            </p:extLst>
          </p:nvPr>
        </p:nvGraphicFramePr>
        <p:xfrm>
          <a:off x="519953" y="1664814"/>
          <a:ext cx="10074163" cy="4176000"/>
        </p:xfrm>
        <a:graphic>
          <a:graphicData uri="http://schemas.openxmlformats.org/drawingml/2006/table">
            <a:tbl>
              <a:tblPr firstRow="1" firstCol="1" bandRow="1">
                <a:tableStyleId>{B301B821-A1FF-4177-AEE7-76D212191A09}</a:tableStyleId>
              </a:tblPr>
              <a:tblGrid>
                <a:gridCol w="727649">
                  <a:extLst>
                    <a:ext uri="{9D8B030D-6E8A-4147-A177-3AD203B41FA5}">
                      <a16:colId xmlns:a16="http://schemas.microsoft.com/office/drawing/2014/main" val="20000"/>
                    </a:ext>
                  </a:extLst>
                </a:gridCol>
                <a:gridCol w="1664780">
                  <a:extLst>
                    <a:ext uri="{9D8B030D-6E8A-4147-A177-3AD203B41FA5}">
                      <a16:colId xmlns:a16="http://schemas.microsoft.com/office/drawing/2014/main" val="20001"/>
                    </a:ext>
                  </a:extLst>
                </a:gridCol>
                <a:gridCol w="853526">
                  <a:extLst>
                    <a:ext uri="{9D8B030D-6E8A-4147-A177-3AD203B41FA5}">
                      <a16:colId xmlns:a16="http://schemas.microsoft.com/office/drawing/2014/main" val="20012"/>
                    </a:ext>
                  </a:extLst>
                </a:gridCol>
                <a:gridCol w="853526">
                  <a:extLst>
                    <a:ext uri="{9D8B030D-6E8A-4147-A177-3AD203B41FA5}">
                      <a16:colId xmlns:a16="http://schemas.microsoft.com/office/drawing/2014/main" val="20013"/>
                    </a:ext>
                  </a:extLst>
                </a:gridCol>
                <a:gridCol w="853526">
                  <a:extLst>
                    <a:ext uri="{9D8B030D-6E8A-4147-A177-3AD203B41FA5}">
                      <a16:colId xmlns:a16="http://schemas.microsoft.com/office/drawing/2014/main" val="20004"/>
                    </a:ext>
                  </a:extLst>
                </a:gridCol>
                <a:gridCol w="853526">
                  <a:extLst>
                    <a:ext uri="{9D8B030D-6E8A-4147-A177-3AD203B41FA5}">
                      <a16:colId xmlns:a16="http://schemas.microsoft.com/office/drawing/2014/main" val="20005"/>
                    </a:ext>
                  </a:extLst>
                </a:gridCol>
                <a:gridCol w="853526">
                  <a:extLst>
                    <a:ext uri="{9D8B030D-6E8A-4147-A177-3AD203B41FA5}">
                      <a16:colId xmlns:a16="http://schemas.microsoft.com/office/drawing/2014/main" val="1373120450"/>
                    </a:ext>
                  </a:extLst>
                </a:gridCol>
                <a:gridCol w="853526">
                  <a:extLst>
                    <a:ext uri="{9D8B030D-6E8A-4147-A177-3AD203B41FA5}">
                      <a16:colId xmlns:a16="http://schemas.microsoft.com/office/drawing/2014/main" val="432795896"/>
                    </a:ext>
                  </a:extLst>
                </a:gridCol>
                <a:gridCol w="853526">
                  <a:extLst>
                    <a:ext uri="{9D8B030D-6E8A-4147-A177-3AD203B41FA5}">
                      <a16:colId xmlns:a16="http://schemas.microsoft.com/office/drawing/2014/main" val="555316081"/>
                    </a:ext>
                  </a:extLst>
                </a:gridCol>
                <a:gridCol w="853526">
                  <a:extLst>
                    <a:ext uri="{9D8B030D-6E8A-4147-A177-3AD203B41FA5}">
                      <a16:colId xmlns:a16="http://schemas.microsoft.com/office/drawing/2014/main" val="3648786934"/>
                    </a:ext>
                  </a:extLst>
                </a:gridCol>
                <a:gridCol w="853526">
                  <a:extLst>
                    <a:ext uri="{9D8B030D-6E8A-4147-A177-3AD203B41FA5}">
                      <a16:colId xmlns:a16="http://schemas.microsoft.com/office/drawing/2014/main" val="3696076163"/>
                    </a:ext>
                  </a:extLst>
                </a:gridCol>
              </a:tblGrid>
              <a:tr h="720000">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algn="l">
                        <a:lnSpc>
                          <a:spcPct val="100000"/>
                        </a:lnSpc>
                        <a:spcBef>
                          <a:spcPts val="0"/>
                        </a:spcBef>
                        <a:spcAft>
                          <a:spcPts val="0"/>
                        </a:spcAft>
                      </a:pPr>
                      <a:endParaRPr lang="en-GB" sz="1000" b="0" i="0" u="none" strike="noStrike" spc="0" baseline="0" dirty="0">
                        <a:solidFill>
                          <a:schemeClr val="bg1"/>
                        </a:solidFill>
                        <a:latin typeface="Verdana"/>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‘20</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Aug ’20 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(504)</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‘21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Un-wtd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Feb ‘21</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(507)</a:t>
                      </a:r>
                    </a:p>
                    <a:p>
                      <a:pPr marL="0" marR="0" indent="0" algn="ctr" defTabSz="914400" rtl="0" eaLnBrk="1" fontAlgn="auto" latinLnBrk="0" hangingPunct="1">
                        <a:lnSpc>
                          <a:spcPct val="100000"/>
                        </a:lnSpc>
                        <a:spcBef>
                          <a:spcPts val="0"/>
                        </a:spcBef>
                        <a:spcAft>
                          <a:spcPts val="0"/>
                        </a:spcAft>
                        <a:buClrTx/>
                        <a:buSzTx/>
                        <a:buFontTx/>
                        <a:buNone/>
                        <a:tabLst/>
                        <a:defRPr/>
                      </a:pPr>
                      <a:r>
                        <a:rPr lang="en-GB" sz="1000" b="0" i="0" u="none" strike="noStrike" kern="1200" spc="0" baseline="0" dirty="0">
                          <a:solidFill>
                            <a:schemeClr val="bg1"/>
                          </a:solidFill>
                          <a:latin typeface="Verdana"/>
                          <a:ea typeface="+mn-ea"/>
                          <a:cs typeface="+mn-cs"/>
                        </a:rPr>
                        <a:t>%</a:t>
                      </a: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Aug ‘21</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(536)</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Feb ‘22</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(514)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Aug ‘24</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(508)</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Feb ’25</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(556)</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Sep ’25</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Wtd</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(507)</a:t>
                      </a:r>
                    </a:p>
                    <a:p>
                      <a:pPr marL="0" marR="0" indent="0" algn="ctr" defTabSz="914400" rtl="0" eaLnBrk="1" fontAlgn="auto" latinLnBrk="0" hangingPunct="1">
                        <a:lnSpc>
                          <a:spcPct val="100000"/>
                        </a:lnSpc>
                        <a:spcBef>
                          <a:spcPts val="0"/>
                        </a:spcBef>
                        <a:spcAft>
                          <a:spcPts val="0"/>
                        </a:spcAft>
                        <a:buClrTx/>
                        <a:buSzTx/>
                        <a:buFontTx/>
                        <a:buNone/>
                        <a:tabLst/>
                        <a:defRPr/>
                      </a:pPr>
                      <a:r>
                        <a:rPr lang="en-US" sz="1000" b="0" i="0" u="none" strike="noStrike" kern="1200" spc="0" baseline="0" dirty="0">
                          <a:solidFill>
                            <a:schemeClr val="bg1"/>
                          </a:solidFill>
                          <a:latin typeface="Verdana"/>
                          <a:ea typeface="+mn-ea"/>
                          <a:cs typeface="+mn-cs"/>
                        </a:rPr>
                        <a:t>%</a:t>
                      </a:r>
                      <a:endParaRPr lang="en-GB" sz="1000" b="0" i="0" u="none" strike="noStrike" kern="1200" spc="0" baseline="0" dirty="0">
                        <a:solidFill>
                          <a:schemeClr val="bg1"/>
                        </a:solidFill>
                        <a:latin typeface="Verdana"/>
                        <a:ea typeface="+mn-ea"/>
                        <a:cs typeface="+mn-cs"/>
                      </a:endParaRPr>
                    </a:p>
                  </a:txBody>
                  <a:tcPr marL="116789" marR="116789" anchor="ctr"/>
                </a:tc>
                <a:extLst>
                  <a:ext uri="{0D108BD9-81ED-4DB2-BD59-A6C34878D82A}">
                    <a16:rowId xmlns:a16="http://schemas.microsoft.com/office/drawing/2014/main" val="10000"/>
                  </a:ext>
                </a:extLst>
              </a:tr>
              <a:tr h="288000">
                <a:tc rowSpan="2">
                  <a:txBody>
                    <a:bodyPr/>
                    <a:lstStyle/>
                    <a:p>
                      <a:pPr marL="0" indent="0" algn="l">
                        <a:lnSpc>
                          <a:spcPct val="100000"/>
                        </a:lnSpc>
                        <a:spcBef>
                          <a:spcPts val="0"/>
                        </a:spcBef>
                        <a:spcAft>
                          <a:spcPts val="0"/>
                        </a:spcAft>
                      </a:pPr>
                      <a:r>
                        <a:rPr lang="en-GB" sz="1000" u="none" strike="noStrike" spc="0" baseline="0" dirty="0"/>
                        <a:t>GENDER</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Male</a:t>
                      </a:r>
                      <a:endParaRPr lang="en-GB" sz="1200" b="0" i="0" u="none" strike="noStrike" spc="0" baseline="0" dirty="0">
                        <a:solidFill>
                          <a:srgbClr val="333333"/>
                        </a:solidFill>
                        <a:latin typeface="Verdana"/>
                      </a:endParaRPr>
                    </a:p>
                  </a:txBody>
                  <a:tcPr marL="116789" marR="116789" anchor="ctr"/>
                </a:tc>
                <a:tc>
                  <a:txBody>
                    <a:bodyPr/>
                    <a:lstStyle/>
                    <a:p>
                      <a:pPr algn="ctr"/>
                      <a:r>
                        <a:rPr lang="en-GB" sz="1200" dirty="0">
                          <a:solidFill>
                            <a:schemeClr val="tx1"/>
                          </a:solidFill>
                        </a:rPr>
                        <a:t>59</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52</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54</a:t>
                      </a:r>
                    </a:p>
                  </a:txBody>
                  <a:tcPr/>
                </a:tc>
                <a:tc>
                  <a:txBody>
                    <a:bodyPr/>
                    <a:lstStyle/>
                    <a:p>
                      <a:pPr algn="ctr"/>
                      <a:r>
                        <a:rPr lang="en-GB" sz="1200" dirty="0">
                          <a:solidFill>
                            <a:schemeClr val="tx1"/>
                          </a:solidFill>
                        </a:rPr>
                        <a:t>54</a:t>
                      </a:r>
                    </a:p>
                  </a:txBody>
                  <a:tcPr/>
                </a:tc>
                <a:tc>
                  <a:txBody>
                    <a:bodyPr/>
                    <a:lstStyle/>
                    <a:p>
                      <a:pPr algn="ctr"/>
                      <a:r>
                        <a:rPr lang="en-US" sz="1200" dirty="0">
                          <a:solidFill>
                            <a:schemeClr val="tx1"/>
                          </a:solidFill>
                        </a:rPr>
                        <a:t>53</a:t>
                      </a:r>
                      <a:endParaRPr lang="en-GB" sz="1200" dirty="0">
                        <a:solidFill>
                          <a:schemeClr val="tx1"/>
                        </a:solidFill>
                      </a:endParaRPr>
                    </a:p>
                  </a:txBody>
                  <a:tcPr/>
                </a:tc>
                <a:tc>
                  <a:txBody>
                    <a:bodyPr/>
                    <a:lstStyle/>
                    <a:p>
                      <a:pPr algn="ctr"/>
                      <a:r>
                        <a:rPr lang="en-US" sz="1200" dirty="0">
                          <a:solidFill>
                            <a:schemeClr val="tx1"/>
                          </a:solidFill>
                        </a:rPr>
                        <a:t>54</a:t>
                      </a:r>
                      <a:endParaRPr lang="en-GB" sz="1200" dirty="0">
                        <a:solidFill>
                          <a:schemeClr val="tx1"/>
                        </a:solidFill>
                      </a:endParaRPr>
                    </a:p>
                  </a:txBody>
                  <a:tcPr/>
                </a:tc>
                <a:extLst>
                  <a:ext uri="{0D108BD9-81ED-4DB2-BD59-A6C34878D82A}">
                    <a16:rowId xmlns:a16="http://schemas.microsoft.com/office/drawing/2014/main" val="1000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Female</a:t>
                      </a:r>
                      <a:endParaRPr lang="en-GB" sz="1200" b="0" i="0" u="none" strike="noStrike" spc="0" baseline="0" dirty="0">
                        <a:solidFill>
                          <a:srgbClr val="333333"/>
                        </a:solidFill>
                        <a:latin typeface="Verdana"/>
                      </a:endParaRPr>
                    </a:p>
                  </a:txBody>
                  <a:tcPr marL="116789" marR="116789"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41</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48</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1200" dirty="0">
                          <a:solidFill>
                            <a:schemeClr val="tx1"/>
                          </a:solidFill>
                        </a:rPr>
                        <a:t>46</a:t>
                      </a: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46</a:t>
                      </a:r>
                      <a:endParaRPr lang="en-GB" sz="120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200" dirty="0">
                          <a:solidFill>
                            <a:schemeClr val="tx1"/>
                          </a:solidFill>
                        </a:rPr>
                        <a:t>46</a:t>
                      </a:r>
                      <a:endParaRPr lang="en-GB" sz="1200" dirty="0">
                        <a:solidFill>
                          <a:schemeClr val="tx1"/>
                        </a:solidFill>
                      </a:endParaRPr>
                    </a:p>
                  </a:txBody>
                  <a:tcPr/>
                </a:tc>
                <a:extLst>
                  <a:ext uri="{0D108BD9-81ED-4DB2-BD59-A6C34878D82A}">
                    <a16:rowId xmlns:a16="http://schemas.microsoft.com/office/drawing/2014/main" val="10002"/>
                  </a:ext>
                </a:extLst>
              </a:tr>
              <a:tr h="288000">
                <a:tc rowSpan="5">
                  <a:txBody>
                    <a:bodyPr/>
                    <a:lstStyle/>
                    <a:p>
                      <a:pPr marL="0" indent="0" algn="l">
                        <a:lnSpc>
                          <a:spcPct val="100000"/>
                        </a:lnSpc>
                        <a:spcBef>
                          <a:spcPts val="0"/>
                        </a:spcBef>
                        <a:spcAft>
                          <a:spcPts val="0"/>
                        </a:spcAft>
                      </a:pPr>
                      <a:r>
                        <a:rPr lang="en-GB" sz="1000" u="none" strike="noStrike" spc="0" baseline="0" dirty="0"/>
                        <a:t>AGE</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17-34 </a:t>
                      </a:r>
                    </a:p>
                  </a:txBody>
                  <a:tcPr marL="116789" marR="116789" anchor="ctr"/>
                </a:tc>
                <a:tc>
                  <a:txBody>
                    <a:bodyPr/>
                    <a:lstStyle/>
                    <a:p>
                      <a:pPr algn="ctr" rtl="0" fontAlgn="ctr"/>
                      <a:r>
                        <a:rPr lang="en-GB" sz="1200" b="0" i="0" u="none" strike="noStrike" dirty="0">
                          <a:solidFill>
                            <a:srgbClr val="4B4F56"/>
                          </a:solidFill>
                          <a:effectLst/>
                          <a:latin typeface="+mn-lt"/>
                        </a:rPr>
                        <a:t>25</a:t>
                      </a: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GB" sz="1200" b="0" i="0" u="none" strike="noStrike" dirty="0">
                          <a:solidFill>
                            <a:srgbClr val="4B4F56"/>
                          </a:solidFill>
                          <a:effectLst/>
                          <a:latin typeface="+mn-lt"/>
                        </a:rPr>
                        <a:t>25</a:t>
                      </a: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US" sz="1200" b="0" i="0" u="none" strike="noStrike" dirty="0">
                          <a:solidFill>
                            <a:srgbClr val="4B4F56"/>
                          </a:solidFill>
                          <a:effectLst/>
                          <a:latin typeface="+mn-lt"/>
                        </a:rPr>
                        <a:t>23</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GB" sz="1200" b="0" i="0" u="none" strike="noStrike" dirty="0">
                          <a:solidFill>
                            <a:srgbClr val="4B4F56"/>
                          </a:solidFill>
                          <a:effectLst/>
                          <a:latin typeface="+mn-lt"/>
                        </a:rPr>
                        <a:t>23</a:t>
                      </a:r>
                    </a:p>
                  </a:txBody>
                  <a:tcPr marL="9525" marR="9525" marT="9525" marB="0" anchor="ctr"/>
                </a:tc>
                <a:tc>
                  <a:txBody>
                    <a:bodyPr/>
                    <a:lstStyle/>
                    <a:p>
                      <a:pPr algn="ctr" rtl="0" fontAlgn="ctr"/>
                      <a:r>
                        <a:rPr lang="en-US" sz="1200" b="0" i="0" u="none" strike="noStrike" dirty="0">
                          <a:solidFill>
                            <a:srgbClr val="4B4F56"/>
                          </a:solidFill>
                          <a:effectLst/>
                          <a:latin typeface="+mn-lt"/>
                        </a:rPr>
                        <a:t>22</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US" sz="1200" b="0" i="0" u="none" strike="noStrike" dirty="0">
                          <a:solidFill>
                            <a:srgbClr val="4B4F56"/>
                          </a:solidFill>
                          <a:effectLst/>
                          <a:latin typeface="+mn-lt"/>
                        </a:rPr>
                        <a:t>23</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3"/>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35-44</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US" sz="1200" b="0" i="0" u="none" strike="noStrike" dirty="0">
                          <a:solidFill>
                            <a:srgbClr val="4B4F56"/>
                          </a:solidFill>
                          <a:effectLst/>
                          <a:latin typeface="+mn-lt"/>
                        </a:rPr>
                        <a:t>17</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US" sz="1200" b="0" i="0" u="none" strike="noStrike" dirty="0">
                          <a:solidFill>
                            <a:srgbClr val="4B4F56"/>
                          </a:solidFill>
                          <a:effectLst/>
                          <a:latin typeface="+mn-lt"/>
                        </a:rPr>
                        <a:t>17</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US" sz="1200" b="0" i="0" u="none" strike="noStrike" dirty="0">
                          <a:solidFill>
                            <a:srgbClr val="4B4F56"/>
                          </a:solidFill>
                          <a:effectLst/>
                          <a:latin typeface="+mn-lt"/>
                        </a:rPr>
                        <a:t>17</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4"/>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45-54</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17</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19</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5"/>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55-64</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US" sz="1200" b="0" i="0" u="none" strike="noStrike" dirty="0">
                          <a:solidFill>
                            <a:srgbClr val="4B4F56"/>
                          </a:solidFill>
                          <a:effectLst/>
                          <a:latin typeface="+mn-lt"/>
                        </a:rPr>
                        <a:t>18</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GB" sz="1200" b="0" i="0" u="none" strike="noStrike" dirty="0">
                          <a:solidFill>
                            <a:srgbClr val="4B4F56"/>
                          </a:solidFill>
                          <a:effectLst/>
                          <a:latin typeface="+mn-lt"/>
                        </a:rPr>
                        <a:t>18</a:t>
                      </a:r>
                    </a:p>
                  </a:txBody>
                  <a:tcPr marL="9525" marR="9525" marT="9525" marB="0" anchor="ctr"/>
                </a:tc>
                <a:tc>
                  <a:txBody>
                    <a:bodyPr/>
                    <a:lstStyle/>
                    <a:p>
                      <a:pPr algn="ctr" rtl="0" fontAlgn="ctr"/>
                      <a:r>
                        <a:rPr lang="en-US" sz="1200" b="0" i="0" u="none" strike="noStrike" dirty="0">
                          <a:solidFill>
                            <a:srgbClr val="4B4F56"/>
                          </a:solidFill>
                          <a:effectLst/>
                          <a:latin typeface="+mn-lt"/>
                        </a:rPr>
                        <a:t>18</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US" sz="1200" b="0" i="0" u="none" strike="noStrike" dirty="0">
                          <a:solidFill>
                            <a:srgbClr val="4B4F56"/>
                          </a:solidFill>
                          <a:effectLst/>
                          <a:latin typeface="+mn-lt"/>
                        </a:rPr>
                        <a:t>18</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6"/>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65+</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20</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20</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GB" sz="1200" b="0" i="0" u="none" strike="noStrike" dirty="0">
                          <a:solidFill>
                            <a:srgbClr val="4B4F56"/>
                          </a:solidFill>
                          <a:effectLst/>
                          <a:latin typeface="+mn-lt"/>
                        </a:rPr>
                        <a:t>21</a:t>
                      </a: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US" sz="1200" b="0" i="0" u="none" strike="noStrike" dirty="0">
                          <a:solidFill>
                            <a:srgbClr val="4B4F56"/>
                          </a:solidFill>
                          <a:effectLst/>
                          <a:latin typeface="+mn-lt"/>
                        </a:rPr>
                        <a:t>21</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7"/>
                  </a:ext>
                </a:extLst>
              </a:tr>
              <a:tr h="288000">
                <a:tc rowSpan="2">
                  <a:txBody>
                    <a:bodyPr/>
                    <a:lstStyle/>
                    <a:p>
                      <a:pPr marL="0" indent="0" algn="l">
                        <a:lnSpc>
                          <a:spcPct val="100000"/>
                        </a:lnSpc>
                        <a:spcBef>
                          <a:spcPts val="0"/>
                        </a:spcBef>
                        <a:spcAft>
                          <a:spcPts val="0"/>
                        </a:spcAft>
                      </a:pPr>
                      <a:r>
                        <a:rPr lang="en-GB" sz="1000" u="none" strike="noStrike" spc="0" baseline="0" dirty="0"/>
                        <a:t>SEG</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ABC1</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62</a:t>
                      </a:r>
                    </a:p>
                  </a:txBody>
                  <a:tcPr marL="9525" marR="9525" marT="9525" marB="0" anchor="ctr"/>
                </a:tc>
                <a:tc>
                  <a:txBody>
                    <a:bodyPr/>
                    <a:lstStyle/>
                    <a:p>
                      <a:pPr algn="ctr" rtl="0" fontAlgn="ctr"/>
                      <a:r>
                        <a:rPr lang="en-GB" sz="1200" b="0" i="0" u="none" strike="noStrike" dirty="0">
                          <a:solidFill>
                            <a:srgbClr val="4B4F56"/>
                          </a:solidFill>
                          <a:effectLst/>
                          <a:latin typeface="+mn-lt"/>
                        </a:rPr>
                        <a:t>65</a:t>
                      </a:r>
                    </a:p>
                  </a:txBody>
                  <a:tcPr marL="9525" marR="9525" marT="9525" marB="0" anchor="ctr"/>
                </a:tc>
                <a:tc>
                  <a:txBody>
                    <a:bodyPr/>
                    <a:lstStyle/>
                    <a:p>
                      <a:pPr algn="ctr" rtl="0" fontAlgn="ctr"/>
                      <a:r>
                        <a:rPr lang="en-GB" sz="1200" b="0" i="0" u="none" strike="noStrike" dirty="0">
                          <a:solidFill>
                            <a:srgbClr val="4B4F56"/>
                          </a:solidFill>
                          <a:effectLst/>
                          <a:latin typeface="+mn-lt"/>
                        </a:rPr>
                        <a:t>64</a:t>
                      </a:r>
                    </a:p>
                  </a:txBody>
                  <a:tcPr marL="9525" marR="9525" marT="9525" marB="0" anchor="ctr"/>
                </a:tc>
                <a:tc>
                  <a:txBody>
                    <a:bodyPr/>
                    <a:lstStyle/>
                    <a:p>
                      <a:pPr algn="ctr" rtl="0" fontAlgn="ctr"/>
                      <a:r>
                        <a:rPr lang="en-GB" sz="1200" b="0" i="0" u="none" strike="noStrike" dirty="0">
                          <a:solidFill>
                            <a:srgbClr val="4B4F56"/>
                          </a:solidFill>
                          <a:effectLst/>
                          <a:latin typeface="+mn-lt"/>
                        </a:rPr>
                        <a:t>65</a:t>
                      </a:r>
                    </a:p>
                  </a:txBody>
                  <a:tcPr marL="9525" marR="9525" marT="9525" marB="0" anchor="ctr"/>
                </a:tc>
                <a:tc>
                  <a:txBody>
                    <a:bodyPr/>
                    <a:lstStyle/>
                    <a:p>
                      <a:pPr algn="ctr" rtl="0" fontAlgn="ctr"/>
                      <a:r>
                        <a:rPr lang="en-US" sz="1200" b="0" i="0" u="none" strike="noStrike" dirty="0">
                          <a:solidFill>
                            <a:srgbClr val="4B4F56"/>
                          </a:solidFill>
                          <a:effectLst/>
                          <a:latin typeface="+mn-lt"/>
                        </a:rPr>
                        <a:t>65</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GB" sz="1200" b="0" i="0" u="none" strike="noStrike" dirty="0">
                          <a:solidFill>
                            <a:srgbClr val="4B4F56"/>
                          </a:solidFill>
                          <a:effectLst/>
                          <a:latin typeface="+mn-lt"/>
                        </a:rPr>
                        <a:t>65</a:t>
                      </a:r>
                    </a:p>
                  </a:txBody>
                  <a:tcPr marL="9525" marR="9525" marT="9525" marB="0" anchor="ctr"/>
                </a:tc>
                <a:tc>
                  <a:txBody>
                    <a:bodyPr/>
                    <a:lstStyle/>
                    <a:p>
                      <a:pPr algn="ctr" rtl="0" fontAlgn="ctr"/>
                      <a:r>
                        <a:rPr lang="en-GB" sz="1200" b="0" i="0" u="none" strike="noStrike" dirty="0">
                          <a:solidFill>
                            <a:srgbClr val="4B4F56"/>
                          </a:solidFill>
                          <a:effectLst/>
                          <a:latin typeface="+mn-lt"/>
                        </a:rPr>
                        <a:t>64</a:t>
                      </a:r>
                    </a:p>
                  </a:txBody>
                  <a:tcPr marL="9525" marR="9525" marT="9525" marB="0" anchor="ctr"/>
                </a:tc>
                <a:tc>
                  <a:txBody>
                    <a:bodyPr/>
                    <a:lstStyle/>
                    <a:p>
                      <a:pPr algn="ctr" rtl="0" fontAlgn="ctr"/>
                      <a:r>
                        <a:rPr lang="en-US" sz="1200" b="0" i="0" u="none" strike="noStrike" dirty="0">
                          <a:solidFill>
                            <a:srgbClr val="4B4F56"/>
                          </a:solidFill>
                          <a:effectLst/>
                          <a:latin typeface="+mn-lt"/>
                        </a:rPr>
                        <a:t>65</a:t>
                      </a:r>
                      <a:endParaRPr lang="en-GB" sz="1200" b="0" i="0" u="none" strike="noStrike" dirty="0">
                        <a:solidFill>
                          <a:srgbClr val="4B4F56"/>
                        </a:solidFill>
                        <a:effectLst/>
                        <a:latin typeface="+mn-lt"/>
                      </a:endParaRPr>
                    </a:p>
                  </a:txBody>
                  <a:tcPr marL="9525" marR="9525" marT="9525" marB="0" anchor="ctr"/>
                </a:tc>
                <a:tc>
                  <a:txBody>
                    <a:bodyPr/>
                    <a:lstStyle/>
                    <a:p>
                      <a:pPr algn="ctr" rtl="0" fontAlgn="ctr"/>
                      <a:r>
                        <a:rPr lang="en-US" sz="1200" b="0" i="0" u="none" strike="noStrike" dirty="0">
                          <a:solidFill>
                            <a:srgbClr val="4B4F56"/>
                          </a:solidFill>
                          <a:effectLst/>
                          <a:latin typeface="+mn-lt"/>
                        </a:rPr>
                        <a:t>64</a:t>
                      </a:r>
                      <a:endParaRPr lang="en-GB" sz="1200" b="0" i="0" u="none" strike="noStrike" dirty="0">
                        <a:solidFill>
                          <a:srgbClr val="4B4F56"/>
                        </a:solidFill>
                        <a:effectLst/>
                        <a:latin typeface="+mn-lt"/>
                      </a:endParaRPr>
                    </a:p>
                  </a:txBody>
                  <a:tcPr marL="9525" marR="9525" marT="9525" marB="0" anchor="ctr"/>
                </a:tc>
                <a:extLst>
                  <a:ext uri="{0D108BD9-81ED-4DB2-BD59-A6C34878D82A}">
                    <a16:rowId xmlns:a16="http://schemas.microsoft.com/office/drawing/2014/main" val="10008"/>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C2DE</a:t>
                      </a:r>
                      <a:endParaRPr lang="en-GB" sz="1200" b="0" i="0" u="none" strike="noStrike" spc="0" baseline="0" dirty="0">
                        <a:solidFill>
                          <a:srgbClr val="333333"/>
                        </a:solidFill>
                        <a:latin typeface="Verdana"/>
                      </a:endParaRP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b="0" i="0" u="none" strike="noStrike" kern="1200" spc="0" baseline="0" dirty="0">
                          <a:solidFill>
                            <a:schemeClr val="tx1"/>
                          </a:solidFill>
                          <a:latin typeface="+mn-lt"/>
                          <a:ea typeface="+mn-ea"/>
                          <a:cs typeface="+mn-cs"/>
                        </a:rPr>
                        <a:t>38</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extLst>
                  <a:ext uri="{0D108BD9-81ED-4DB2-BD59-A6C34878D82A}">
                    <a16:rowId xmlns:a16="http://schemas.microsoft.com/office/drawing/2014/main" val="10009"/>
                  </a:ext>
                </a:extLst>
              </a:tr>
              <a:tr h="288000">
                <a:tc rowSpan="3">
                  <a:txBody>
                    <a:bodyPr/>
                    <a:lstStyle/>
                    <a:p>
                      <a:pPr marL="0" indent="0" algn="l">
                        <a:lnSpc>
                          <a:spcPct val="100000"/>
                        </a:lnSpc>
                        <a:spcBef>
                          <a:spcPts val="0"/>
                        </a:spcBef>
                        <a:spcAft>
                          <a:spcPts val="0"/>
                        </a:spcAft>
                      </a:pPr>
                      <a:r>
                        <a:rPr lang="en-GB" sz="1000" u="none" strike="noStrike" spc="0" baseline="0" dirty="0"/>
                        <a:t>REGION</a:t>
                      </a:r>
                      <a:endParaRPr lang="en-GB" sz="1000" b="0" i="0" u="none" strike="noStrike" spc="0" baseline="0" dirty="0">
                        <a:solidFill>
                          <a:schemeClr val="bg1"/>
                        </a:solidFill>
                        <a:latin typeface="Verdana"/>
                      </a:endParaRPr>
                    </a:p>
                  </a:txBody>
                  <a:tcPr marL="116789" marR="116789" anchor="ctr"/>
                </a:tc>
                <a:tc>
                  <a:txBody>
                    <a:bodyPr/>
                    <a:lstStyle/>
                    <a:p>
                      <a:pPr marL="0" indent="0" algn="l">
                        <a:lnSpc>
                          <a:spcPct val="100000"/>
                        </a:lnSpc>
                        <a:spcBef>
                          <a:spcPts val="0"/>
                        </a:spcBef>
                        <a:spcAft>
                          <a:spcPts val="0"/>
                        </a:spcAft>
                      </a:pPr>
                      <a:r>
                        <a:rPr lang="en-GB" sz="1200" u="none" strike="noStrike" spc="0" baseline="0" dirty="0"/>
                        <a:t>West</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36</a:t>
                      </a:r>
                    </a:p>
                  </a:txBody>
                  <a:tcPr marL="9525" marR="9525" marT="9525" marB="0"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45</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41</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40</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38</a:t>
                      </a:r>
                    </a:p>
                  </a:txBody>
                  <a:tcPr marL="116789" marR="116789" anchor="ctr"/>
                </a:tc>
                <a:extLst>
                  <a:ext uri="{0D108BD9-81ED-4DB2-BD59-A6C34878D82A}">
                    <a16:rowId xmlns:a16="http://schemas.microsoft.com/office/drawing/2014/main" val="10010"/>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East / South</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34</a:t>
                      </a:r>
                    </a:p>
                  </a:txBody>
                  <a:tcPr marL="9525" marR="9525" marT="9525" marB="0"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29</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32</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33</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35</a:t>
                      </a:r>
                    </a:p>
                  </a:txBody>
                  <a:tcPr marL="116789" marR="116789" anchor="ctr"/>
                </a:tc>
                <a:extLst>
                  <a:ext uri="{0D108BD9-81ED-4DB2-BD59-A6C34878D82A}">
                    <a16:rowId xmlns:a16="http://schemas.microsoft.com/office/drawing/2014/main" val="10011"/>
                  </a:ext>
                </a:extLst>
              </a:tr>
              <a:tr h="288000">
                <a:tc vMerge="1">
                  <a:txBody>
                    <a:bodyPr/>
                    <a:lstStyle/>
                    <a:p>
                      <a:endParaRPr lang="en-GB" sz="1200" baseline="0" dirty="0"/>
                    </a:p>
                  </a:txBody>
                  <a:tcPr/>
                </a:tc>
                <a:tc>
                  <a:txBody>
                    <a:bodyPr/>
                    <a:lstStyle/>
                    <a:p>
                      <a:pPr marL="0" indent="0" algn="l">
                        <a:lnSpc>
                          <a:spcPct val="100000"/>
                        </a:lnSpc>
                        <a:spcBef>
                          <a:spcPts val="0"/>
                        </a:spcBef>
                        <a:spcAft>
                          <a:spcPts val="0"/>
                        </a:spcAft>
                      </a:pPr>
                      <a:r>
                        <a:rPr lang="en-GB" sz="1200" u="none" strike="noStrike" spc="0" baseline="0" dirty="0"/>
                        <a:t>North</a:t>
                      </a:r>
                      <a:endParaRPr lang="en-GB" sz="1200" b="0" i="0" u="none" strike="noStrike" spc="0" baseline="0" dirty="0">
                        <a:solidFill>
                          <a:srgbClr val="333333"/>
                        </a:solidFill>
                        <a:latin typeface="Verdana"/>
                      </a:endParaRPr>
                    </a:p>
                  </a:txBody>
                  <a:tcPr marL="116789" marR="116789" anchor="ctr"/>
                </a:tc>
                <a:tc>
                  <a:txBody>
                    <a:bodyPr/>
                    <a:lstStyle/>
                    <a:p>
                      <a:pPr algn="ctr" rtl="0" fontAlgn="ctr"/>
                      <a:r>
                        <a:rPr lang="en-GB" sz="1200" b="0" i="0" u="none" strike="noStrike" dirty="0">
                          <a:solidFill>
                            <a:srgbClr val="4B4F56"/>
                          </a:solidFill>
                          <a:effectLst/>
                          <a:latin typeface="+mn-lt"/>
                        </a:rPr>
                        <a:t>29</a:t>
                      </a:r>
                    </a:p>
                  </a:txBody>
                  <a:tcPr marL="9525" marR="9525" marT="9525" marB="0"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24</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26</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tc>
                  <a:txBody>
                    <a:bodyPr/>
                    <a:lstStyle/>
                    <a:p>
                      <a:pPr marL="0" indent="0" algn="ctr" defTabSz="914400" rtl="0" eaLnBrk="1" fontAlgn="b" latinLnBrk="0" hangingPunct="1">
                        <a:lnSpc>
                          <a:spcPct val="100000"/>
                        </a:lnSpc>
                        <a:spcBef>
                          <a:spcPts val="0"/>
                        </a:spcBef>
                        <a:spcAft>
                          <a:spcPts val="0"/>
                        </a:spcAft>
                      </a:pPr>
                      <a:r>
                        <a:rPr lang="en-IN" sz="1200" u="none" strike="noStrike" kern="1200" spc="0" baseline="0" dirty="0">
                          <a:solidFill>
                            <a:schemeClr val="dk1"/>
                          </a:solidFill>
                          <a:latin typeface="+mn-lt"/>
                          <a:ea typeface="+mn-ea"/>
                          <a:cs typeface="+mn-cs"/>
                        </a:rPr>
                        <a:t>27</a:t>
                      </a:r>
                    </a:p>
                  </a:txBody>
                  <a:tcPr marL="116789" marR="116789" anchor="ctr"/>
                </a:tc>
                <a:extLst>
                  <a:ext uri="{0D108BD9-81ED-4DB2-BD59-A6C34878D82A}">
                    <a16:rowId xmlns:a16="http://schemas.microsoft.com/office/drawing/2014/main" val="10012"/>
                  </a:ext>
                </a:extLst>
              </a:tr>
            </a:tbl>
          </a:graphicData>
        </a:graphic>
      </p:graphicFrame>
    </p:spTree>
    <p:extLst>
      <p:ext uri="{BB962C8B-B14F-4D97-AF65-F5344CB8AC3E}">
        <p14:creationId xmlns:p14="http://schemas.microsoft.com/office/powerpoint/2010/main" val="3949050299"/>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4763597" cy="1525603"/>
          </a:xfrm>
        </p:spPr>
        <p:txBody>
          <a:bodyPr/>
          <a:lstStyle/>
          <a:p>
            <a:r>
              <a:rPr lang="en-US" dirty="0"/>
              <a:t>Speeding</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a:t>
            </a:fld>
            <a:endParaRPr lang="en-GB" dirty="0"/>
          </a:p>
        </p:txBody>
      </p:sp>
    </p:spTree>
    <p:extLst>
      <p:ext uri="{BB962C8B-B14F-4D97-AF65-F5344CB8AC3E}">
        <p14:creationId xmlns:p14="http://schemas.microsoft.com/office/powerpoint/2010/main" val="3521398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7056447" cy="1525603"/>
          </a:xfrm>
        </p:spPr>
        <p:txBody>
          <a:bodyPr/>
          <a:lstStyle/>
          <a:p>
            <a:r>
              <a:rPr lang="en-US" dirty="0"/>
              <a:t>Appendix II – Additional data</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70</a:t>
            </a:fld>
            <a:endParaRPr lang="en-GB" dirty="0"/>
          </a:p>
        </p:txBody>
      </p:sp>
    </p:spTree>
    <p:extLst>
      <p:ext uri="{BB962C8B-B14F-4D97-AF65-F5344CB8AC3E}">
        <p14:creationId xmlns:p14="http://schemas.microsoft.com/office/powerpoint/2010/main" val="28297376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10" name="Content Placeholder 8"/>
          <p:cNvGraphicFramePr>
            <a:graphicFrameLocks noGrp="1"/>
          </p:cNvGraphicFramePr>
          <p:nvPr>
            <p:ph sz="quarter" idx="18"/>
            <p:extLst>
              <p:ext uri="{D42A27DB-BD31-4B8C-83A1-F6EECF244321}">
                <p14:modId xmlns:p14="http://schemas.microsoft.com/office/powerpoint/2010/main" val="831344476"/>
              </p:ext>
            </p:extLst>
          </p:nvPr>
        </p:nvGraphicFramePr>
        <p:xfrm>
          <a:off x="381000" y="1343025"/>
          <a:ext cx="10610653" cy="4903017"/>
        </p:xfrm>
        <a:graphic>
          <a:graphicData uri="http://schemas.openxmlformats.org/drawingml/2006/chart">
            <c:chart xmlns:c="http://schemas.openxmlformats.org/drawingml/2006/chart" xmlns:r="http://schemas.openxmlformats.org/officeDocument/2006/relationships" r:id="rId3"/>
          </a:graphicData>
        </a:graphic>
      </p:graphicFrame>
      <p:sp>
        <p:nvSpPr>
          <p:cNvPr id="17"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Two thirds of drivers had carried out a risky behaviour in the last 12 months, a decrease from Feb ’25 when nearly eight in ten reported doing so. Just over a third had engaged in 3+ risky behaviours, partially reversing an increasing trend since 2021.</a:t>
            </a:r>
          </a:p>
        </p:txBody>
      </p:sp>
      <p:sp>
        <p:nvSpPr>
          <p:cNvPr id="18" name="Text Placeholder 4"/>
          <p:cNvSpPr txBox="1">
            <a:spLocks/>
          </p:cNvSpPr>
          <p:nvPr/>
        </p:nvSpPr>
        <p:spPr>
          <a:xfrm>
            <a:off x="-1426616" y="5718458"/>
            <a:ext cx="6370091" cy="527583"/>
          </a:xfrm>
          <a:prstGeom prst="rect">
            <a:avLst/>
          </a:prstGeom>
        </p:spPr>
        <p:txBody>
          <a:bodyPr lIns="0" tIns="0" rIns="0" bIns="108000" anchor="b">
            <a:noAutofit/>
          </a:bodyPr>
          <a:lstStyle>
            <a:lvl1pPr marL="0" indent="0" algn="l" defTabSz="914400" rtl="0" eaLnBrk="1" latinLnBrk="0" hangingPunct="1">
              <a:spcBef>
                <a:spcPct val="20000"/>
              </a:spcBef>
              <a:buFont typeface="Arial" pitchFamily="34" charset="0"/>
              <a:buNone/>
              <a:defRPr sz="600" b="0" kern="1200">
                <a:solidFill>
                  <a:schemeClr val="tx1">
                    <a:lumMod val="85000"/>
                    <a:lumOff val="15000"/>
                  </a:schemeClr>
                </a:solidFill>
                <a:latin typeface="+mn-lt"/>
                <a:ea typeface="+mn-ea"/>
                <a:cs typeface="+mn-cs"/>
              </a:defRPr>
            </a:lvl1pPr>
            <a:lvl2pPr marL="0" indent="0" algn="l" defTabSz="914400" rtl="0" eaLnBrk="1" latinLnBrk="0" hangingPunct="1">
              <a:spcBef>
                <a:spcPct val="20000"/>
              </a:spcBef>
              <a:buFont typeface="Arial" pitchFamily="34" charset="0"/>
              <a:buNone/>
              <a:defRPr sz="600" kern="1200">
                <a:solidFill>
                  <a:schemeClr val="tx1">
                    <a:lumMod val="85000"/>
                    <a:lumOff val="15000"/>
                  </a:schemeClr>
                </a:solidFill>
                <a:latin typeface="+mn-lt"/>
                <a:ea typeface="+mn-ea"/>
                <a:cs typeface="+mn-cs"/>
              </a:defRPr>
            </a:lvl2pPr>
            <a:lvl3pPr marL="252413" indent="-252413" algn="l" defTabSz="914400" rtl="0" eaLnBrk="1" latinLnBrk="0" hangingPunct="1">
              <a:spcBef>
                <a:spcPct val="20000"/>
              </a:spcBef>
              <a:buFont typeface="Wingdings" pitchFamily="2" charset="2"/>
              <a:buChar char=""/>
              <a:defRPr sz="600" kern="1200">
                <a:solidFill>
                  <a:schemeClr val="tx1">
                    <a:lumMod val="85000"/>
                    <a:lumOff val="15000"/>
                  </a:schemeClr>
                </a:solidFill>
                <a:latin typeface="+mn-lt"/>
                <a:ea typeface="+mn-ea"/>
                <a:cs typeface="+mn-cs"/>
              </a:defRPr>
            </a:lvl3pPr>
            <a:lvl4pPr marL="508000" indent="-255588"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4pPr>
            <a:lvl5pPr marL="760413" indent="-252413" algn="l" defTabSz="914400" rtl="0" eaLnBrk="1" latinLnBrk="0" hangingPunct="1">
              <a:spcBef>
                <a:spcPct val="20000"/>
              </a:spcBef>
              <a:buFont typeface="Wingdings" pitchFamily="2" charset="2"/>
              <a:buChar char="n"/>
              <a:defRPr sz="600" kern="1200">
                <a:solidFill>
                  <a:schemeClr val="tx1">
                    <a:lumMod val="85000"/>
                    <a:lumOff val="1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fontAlgn="auto">
              <a:spcAft>
                <a:spcPts val="0"/>
              </a:spcAft>
            </a:pPr>
            <a:endParaRPr lang="en-GB" sz="800" dirty="0"/>
          </a:p>
        </p:txBody>
      </p:sp>
      <p:sp>
        <p:nvSpPr>
          <p:cNvPr id="21" name="Rectangle 20"/>
          <p:cNvSpPr/>
          <p:nvPr/>
        </p:nvSpPr>
        <p:spPr>
          <a:xfrm>
            <a:off x="10781049" y="3349191"/>
            <a:ext cx="224742" cy="307777"/>
          </a:xfrm>
          <a:prstGeom prst="rect">
            <a:avLst/>
          </a:prstGeom>
        </p:spPr>
        <p:txBody>
          <a:bodyPr wrap="none">
            <a:spAutoFit/>
          </a:bodyPr>
          <a:lstStyle/>
          <a:p>
            <a:pPr>
              <a:spcBef>
                <a:spcPct val="50000"/>
              </a:spcBef>
            </a:pPr>
            <a:r>
              <a:rPr lang="en-GB" sz="1400" b="0" dirty="0">
                <a:latin typeface="+mn-lt"/>
              </a:rPr>
              <a:t> </a:t>
            </a:r>
          </a:p>
        </p:txBody>
      </p:sp>
      <p:sp>
        <p:nvSpPr>
          <p:cNvPr id="27" name="Rectangle 26"/>
          <p:cNvSpPr/>
          <p:nvPr/>
        </p:nvSpPr>
        <p:spPr>
          <a:xfrm>
            <a:off x="10809136" y="2682104"/>
            <a:ext cx="224742" cy="307777"/>
          </a:xfrm>
          <a:prstGeom prst="rect">
            <a:avLst/>
          </a:prstGeom>
        </p:spPr>
        <p:txBody>
          <a:bodyPr wrap="none">
            <a:spAutoFit/>
          </a:bodyPr>
          <a:lstStyle/>
          <a:p>
            <a:pPr>
              <a:spcBef>
                <a:spcPct val="50000"/>
              </a:spcBef>
            </a:pPr>
            <a:r>
              <a:rPr lang="en-GB" sz="1400" b="0" dirty="0">
                <a:latin typeface="+mn-lt"/>
              </a:rPr>
              <a:t> </a:t>
            </a:r>
          </a:p>
        </p:txBody>
      </p:sp>
      <p:sp>
        <p:nvSpPr>
          <p:cNvPr id="30" name="Rectangle 29">
            <a:extLst>
              <a:ext uri="{FF2B5EF4-FFF2-40B4-BE49-F238E27FC236}">
                <a16:creationId xmlns:a16="http://schemas.microsoft.com/office/drawing/2014/main" id="{7E5692DE-99E5-40C6-919B-58D4B72DD6D9}"/>
              </a:ext>
            </a:extLst>
          </p:cNvPr>
          <p:cNvSpPr/>
          <p:nvPr/>
        </p:nvSpPr>
        <p:spPr>
          <a:xfrm>
            <a:off x="214645" y="6493572"/>
            <a:ext cx="8651382" cy="246221"/>
          </a:xfrm>
          <a:prstGeom prst="rect">
            <a:avLst/>
          </a:prstGeom>
        </p:spPr>
        <p:txBody>
          <a:bodyPr wrap="square" anchor="ctr">
            <a:spAutoFit/>
          </a:bodyPr>
          <a:lstStyle/>
          <a:p>
            <a:r>
              <a:rPr lang="en-US" sz="1000" b="1" dirty="0"/>
              <a:t>Q5. Which of the following have you done at all in the last 12 months, even if only on one occasion or for a short distance?</a:t>
            </a:r>
          </a:p>
        </p:txBody>
      </p:sp>
      <p:sp>
        <p:nvSpPr>
          <p:cNvPr id="2" name="Text Placeholder 7">
            <a:extLst>
              <a:ext uri="{FF2B5EF4-FFF2-40B4-BE49-F238E27FC236}">
                <a16:creationId xmlns:a16="http://schemas.microsoft.com/office/drawing/2014/main" id="{54C2F181-FE57-5C22-5879-76D2DF6686C9}"/>
              </a:ext>
            </a:extLst>
          </p:cNvPr>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W24): 556</a:t>
            </a:r>
          </a:p>
          <a:p>
            <a:pPr marL="0" indent="0">
              <a:lnSpc>
                <a:spcPct val="100000"/>
              </a:lnSpc>
              <a:spcBef>
                <a:spcPts val="0"/>
              </a:spcBef>
              <a:buFont typeface="Arial" panose="020B0604020202020204" pitchFamily="34" charset="0"/>
              <a:buNone/>
            </a:pPr>
            <a:endParaRPr lang="en-GB" sz="1000" b="1" dirty="0"/>
          </a:p>
        </p:txBody>
      </p:sp>
    </p:spTree>
    <p:extLst>
      <p:ext uri="{BB962C8B-B14F-4D97-AF65-F5344CB8AC3E}">
        <p14:creationId xmlns:p14="http://schemas.microsoft.com/office/powerpoint/2010/main" val="4281805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 name="Slide Number Placeholder 2"/>
          <p:cNvSpPr>
            <a:spLocks noGrp="1"/>
          </p:cNvSpPr>
          <p:nvPr>
            <p:ph type="sldNum" sz="quarter" idx="12"/>
          </p:nvPr>
        </p:nvSpPr>
        <p:spPr/>
        <p:txBody>
          <a:bodyPr/>
          <a:lstStyle/>
          <a:p>
            <a:fld id="{9784CBA3-D598-4B1F-BAA3-EE14B5154290}" type="slidenum">
              <a:rPr lang="en-AU" smtClean="0"/>
              <a:pPr/>
              <a:t>72</a:t>
            </a:fld>
            <a:endParaRPr lang="en-AU" dirty="0"/>
          </a:p>
        </p:txBody>
      </p:sp>
      <p:sp>
        <p:nvSpPr>
          <p:cNvPr id="10" name="Text Placeholder 4"/>
          <p:cNvSpPr>
            <a:spLocks noGrp="1"/>
          </p:cNvSpPr>
          <p:nvPr>
            <p:ph type="body" sz="quarter" idx="11"/>
          </p:nvPr>
        </p:nvSpPr>
        <p:spPr>
          <a:xfrm>
            <a:off x="334964" y="180788"/>
            <a:ext cx="10656690" cy="1299219"/>
          </a:xfrm>
        </p:spPr>
        <p:txBody>
          <a:bodyPr vert="horz" lIns="72000" tIns="0" rIns="0" bIns="0" rtlCol="0" anchor="ctr" anchorCtr="0">
            <a:noAutofit/>
          </a:bodyPr>
          <a:lstStyle/>
          <a:p>
            <a:r>
              <a:rPr lang="en-GB" sz="2400" dirty="0"/>
              <a:t>Recall across advertising topics was broadly consistent with Feb ’25. The exception was seatbelts, which showed a decline.</a:t>
            </a:r>
          </a:p>
        </p:txBody>
      </p:sp>
      <p:sp>
        <p:nvSpPr>
          <p:cNvPr id="9" name="Rectangle 8">
            <a:extLst>
              <a:ext uri="{FF2B5EF4-FFF2-40B4-BE49-F238E27FC236}">
                <a16:creationId xmlns:a16="http://schemas.microsoft.com/office/drawing/2014/main" id="{BCF59D52-7E16-4D80-9092-CBBD8FD882B9}"/>
              </a:ext>
            </a:extLst>
          </p:cNvPr>
          <p:cNvSpPr/>
          <p:nvPr/>
        </p:nvSpPr>
        <p:spPr>
          <a:xfrm>
            <a:off x="334964" y="6495027"/>
            <a:ext cx="8651382" cy="246221"/>
          </a:xfrm>
          <a:prstGeom prst="rect">
            <a:avLst/>
          </a:prstGeom>
        </p:spPr>
        <p:txBody>
          <a:bodyPr wrap="square" anchor="ctr">
            <a:spAutoFit/>
          </a:bodyPr>
          <a:lstStyle/>
          <a:p>
            <a:r>
              <a:rPr lang="en-US" sz="1000" dirty="0"/>
              <a:t>Q17. </a:t>
            </a:r>
            <a:r>
              <a:rPr lang="en-GB" sz="1000" dirty="0"/>
              <a:t>What was the topic of the advertising/marketing?  </a:t>
            </a:r>
          </a:p>
        </p:txBody>
      </p:sp>
      <p:sp>
        <p:nvSpPr>
          <p:cNvPr id="11" name="Text Placeholder 7"/>
          <p:cNvSpPr txBox="1">
            <a:spLocks/>
          </p:cNvSpPr>
          <p:nvPr/>
        </p:nvSpPr>
        <p:spPr>
          <a:xfrm>
            <a:off x="8041064" y="6471218"/>
            <a:ext cx="3602609" cy="29302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r">
              <a:lnSpc>
                <a:spcPct val="100000"/>
              </a:lnSpc>
              <a:spcBef>
                <a:spcPts val="0"/>
              </a:spcBef>
              <a:buFont typeface="Arial" panose="020B0604020202020204" pitchFamily="34" charset="0"/>
              <a:buNone/>
            </a:pPr>
            <a:r>
              <a:rPr lang="en-GB" sz="1000" b="1" dirty="0"/>
              <a:t>Base (all main W25): 507</a:t>
            </a:r>
          </a:p>
          <a:p>
            <a:pPr marL="0" indent="0">
              <a:lnSpc>
                <a:spcPct val="100000"/>
              </a:lnSpc>
              <a:spcBef>
                <a:spcPts val="0"/>
              </a:spcBef>
              <a:buFont typeface="Arial" panose="020B0604020202020204" pitchFamily="34" charset="0"/>
              <a:buNone/>
            </a:pPr>
            <a:endParaRPr lang="en-GB" sz="1000" b="1" dirty="0"/>
          </a:p>
        </p:txBody>
      </p:sp>
      <p:graphicFrame>
        <p:nvGraphicFramePr>
          <p:cNvPr id="5" name="Content Placeholder 4">
            <a:extLst>
              <a:ext uri="{FF2B5EF4-FFF2-40B4-BE49-F238E27FC236}">
                <a16:creationId xmlns:a16="http://schemas.microsoft.com/office/drawing/2014/main" id="{3B36C5F8-5387-4EA7-C0D3-69CF59E24D2A}"/>
              </a:ext>
            </a:extLst>
          </p:cNvPr>
          <p:cNvGraphicFramePr>
            <a:graphicFrameLocks noGrp="1"/>
          </p:cNvGraphicFramePr>
          <p:nvPr>
            <p:ph sz="quarter" idx="18"/>
          </p:nvPr>
        </p:nvGraphicFramePr>
        <p:xfrm>
          <a:off x="949361" y="1828800"/>
          <a:ext cx="9427891" cy="4642416"/>
        </p:xfrm>
        <a:graphic>
          <a:graphicData uri="http://schemas.openxmlformats.org/drawingml/2006/table">
            <a:tbl>
              <a:tblPr firstRow="1" bandRow="1">
                <a:tableStyleId>{69012ECD-51FC-41F1-AA8D-1B2483CD663E}</a:tableStyleId>
              </a:tblPr>
              <a:tblGrid>
                <a:gridCol w="2429111">
                  <a:extLst>
                    <a:ext uri="{9D8B030D-6E8A-4147-A177-3AD203B41FA5}">
                      <a16:colId xmlns:a16="http://schemas.microsoft.com/office/drawing/2014/main" val="2383125496"/>
                    </a:ext>
                  </a:extLst>
                </a:gridCol>
                <a:gridCol w="699878">
                  <a:extLst>
                    <a:ext uri="{9D8B030D-6E8A-4147-A177-3AD203B41FA5}">
                      <a16:colId xmlns:a16="http://schemas.microsoft.com/office/drawing/2014/main" val="1055725803"/>
                    </a:ext>
                  </a:extLst>
                </a:gridCol>
                <a:gridCol w="699878">
                  <a:extLst>
                    <a:ext uri="{9D8B030D-6E8A-4147-A177-3AD203B41FA5}">
                      <a16:colId xmlns:a16="http://schemas.microsoft.com/office/drawing/2014/main" val="1908745325"/>
                    </a:ext>
                  </a:extLst>
                </a:gridCol>
                <a:gridCol w="699878">
                  <a:extLst>
                    <a:ext uri="{9D8B030D-6E8A-4147-A177-3AD203B41FA5}">
                      <a16:colId xmlns:a16="http://schemas.microsoft.com/office/drawing/2014/main" val="412438633"/>
                    </a:ext>
                  </a:extLst>
                </a:gridCol>
                <a:gridCol w="699878">
                  <a:extLst>
                    <a:ext uri="{9D8B030D-6E8A-4147-A177-3AD203B41FA5}">
                      <a16:colId xmlns:a16="http://schemas.microsoft.com/office/drawing/2014/main" val="3792929209"/>
                    </a:ext>
                  </a:extLst>
                </a:gridCol>
                <a:gridCol w="699878">
                  <a:extLst>
                    <a:ext uri="{9D8B030D-6E8A-4147-A177-3AD203B41FA5}">
                      <a16:colId xmlns:a16="http://schemas.microsoft.com/office/drawing/2014/main" val="1036262563"/>
                    </a:ext>
                  </a:extLst>
                </a:gridCol>
                <a:gridCol w="699878">
                  <a:extLst>
                    <a:ext uri="{9D8B030D-6E8A-4147-A177-3AD203B41FA5}">
                      <a16:colId xmlns:a16="http://schemas.microsoft.com/office/drawing/2014/main" val="151647260"/>
                    </a:ext>
                  </a:extLst>
                </a:gridCol>
                <a:gridCol w="699878">
                  <a:extLst>
                    <a:ext uri="{9D8B030D-6E8A-4147-A177-3AD203B41FA5}">
                      <a16:colId xmlns:a16="http://schemas.microsoft.com/office/drawing/2014/main" val="3980169631"/>
                    </a:ext>
                  </a:extLst>
                </a:gridCol>
                <a:gridCol w="699878">
                  <a:extLst>
                    <a:ext uri="{9D8B030D-6E8A-4147-A177-3AD203B41FA5}">
                      <a16:colId xmlns:a16="http://schemas.microsoft.com/office/drawing/2014/main" val="2567547500"/>
                    </a:ext>
                  </a:extLst>
                </a:gridCol>
                <a:gridCol w="699878">
                  <a:extLst>
                    <a:ext uri="{9D8B030D-6E8A-4147-A177-3AD203B41FA5}">
                      <a16:colId xmlns:a16="http://schemas.microsoft.com/office/drawing/2014/main" val="282847007"/>
                    </a:ext>
                  </a:extLst>
                </a:gridCol>
                <a:gridCol w="699878">
                  <a:extLst>
                    <a:ext uri="{9D8B030D-6E8A-4147-A177-3AD203B41FA5}">
                      <a16:colId xmlns:a16="http://schemas.microsoft.com/office/drawing/2014/main" val="3902503163"/>
                    </a:ext>
                  </a:extLst>
                </a:gridCol>
              </a:tblGrid>
              <a:tr h="290151">
                <a:tc>
                  <a:txBody>
                    <a:bodyPr/>
                    <a:lstStyle/>
                    <a:p>
                      <a:r>
                        <a:rPr lang="en-GB" sz="1200" dirty="0"/>
                        <a:t>Advertising topic</a:t>
                      </a:r>
                    </a:p>
                  </a:txBody>
                  <a:tcPr/>
                </a:tc>
                <a:tc>
                  <a:txBody>
                    <a:bodyPr/>
                    <a:lstStyle/>
                    <a:p>
                      <a:r>
                        <a:rPr lang="da-DK" sz="1200" dirty="0"/>
                        <a:t>Feb ‘18</a:t>
                      </a:r>
                    </a:p>
                  </a:txBody>
                  <a:tcPr/>
                </a:tc>
                <a:tc>
                  <a:txBody>
                    <a:bodyPr/>
                    <a:lstStyle/>
                    <a:p>
                      <a:r>
                        <a:rPr lang="da-DK" sz="1200" dirty="0"/>
                        <a:t>Aug '18</a:t>
                      </a:r>
                    </a:p>
                  </a:txBody>
                  <a:tcPr/>
                </a:tc>
                <a:tc>
                  <a:txBody>
                    <a:bodyPr/>
                    <a:lstStyle/>
                    <a:p>
                      <a:r>
                        <a:rPr lang="da-DK" sz="1200" dirty="0"/>
                        <a:t>Nov '19</a:t>
                      </a:r>
                    </a:p>
                  </a:txBody>
                  <a:tcPr/>
                </a:tc>
                <a:tc>
                  <a:txBody>
                    <a:bodyPr/>
                    <a:lstStyle/>
                    <a:p>
                      <a:r>
                        <a:rPr lang="da-DK" sz="1200" dirty="0"/>
                        <a:t>Aug '20</a:t>
                      </a:r>
                    </a:p>
                  </a:txBody>
                  <a:tcPr/>
                </a:tc>
                <a:tc>
                  <a:txBody>
                    <a:bodyPr/>
                    <a:lstStyle/>
                    <a:p>
                      <a:r>
                        <a:rPr lang="da-DK" sz="1200" dirty="0"/>
                        <a:t>Feb '21</a:t>
                      </a:r>
                    </a:p>
                  </a:txBody>
                  <a:tcPr/>
                </a:tc>
                <a:tc>
                  <a:txBody>
                    <a:bodyPr/>
                    <a:lstStyle/>
                    <a:p>
                      <a:r>
                        <a:rPr lang="da-DK" sz="1200" dirty="0"/>
                        <a:t>Aug ‘21</a:t>
                      </a:r>
                    </a:p>
                  </a:txBody>
                  <a:tcPr/>
                </a:tc>
                <a:tc>
                  <a:txBody>
                    <a:bodyPr/>
                    <a:lstStyle/>
                    <a:p>
                      <a:r>
                        <a:rPr lang="da-DK" sz="1200" dirty="0"/>
                        <a:t>Feb '22</a:t>
                      </a:r>
                    </a:p>
                  </a:txBody>
                  <a:tcPr/>
                </a:tc>
                <a:tc>
                  <a:txBody>
                    <a:bodyPr/>
                    <a:lstStyle/>
                    <a:p>
                      <a:r>
                        <a:rPr lang="da-DK" sz="1200" dirty="0"/>
                        <a:t>Aug '24</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Feb '25</a:t>
                      </a:r>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a-DK" sz="1200" dirty="0"/>
                        <a:t>Sep ‘25</a:t>
                      </a:r>
                    </a:p>
                  </a:txBody>
                  <a:tcPr/>
                </a:tc>
                <a:extLst>
                  <a:ext uri="{0D108BD9-81ED-4DB2-BD59-A6C34878D82A}">
                    <a16:rowId xmlns:a16="http://schemas.microsoft.com/office/drawing/2014/main" val="870883088"/>
                  </a:ext>
                </a:extLst>
              </a:tr>
              <a:tr h="290151">
                <a:tc>
                  <a:txBody>
                    <a:bodyPr/>
                    <a:lstStyle/>
                    <a:p>
                      <a:r>
                        <a:rPr lang="en-US" sz="1200" b="0" i="0" u="none" strike="noStrike" baseline="0" dirty="0">
                          <a:solidFill>
                            <a:schemeClr val="tx1"/>
                          </a:solidFill>
                          <a:latin typeface="Calibri" panose="020F0502020204030204" pitchFamily="34" charset="0"/>
                        </a:rPr>
                        <a:t>Tiredness</a:t>
                      </a:r>
                    </a:p>
                  </a:txBody>
                  <a:tcPr/>
                </a:tc>
                <a:tc>
                  <a:txBody>
                    <a:bodyPr/>
                    <a:lstStyle/>
                    <a:p>
                      <a:pPr algn="ctr" rtl="0" fontAlgn="ctr"/>
                      <a:r>
                        <a:rPr lang="en-GB" sz="1200" b="0" i="0" u="none" strike="noStrike" dirty="0">
                          <a:solidFill>
                            <a:schemeClr val="tx1"/>
                          </a:solidFill>
                          <a:effectLst/>
                          <a:latin typeface="+mn-lt"/>
                        </a:rPr>
                        <a:t>-</a:t>
                      </a:r>
                    </a:p>
                  </a:txBody>
                  <a:tcPr marL="9525" marR="9525" marT="9525" marB="0" anchor="ctr"/>
                </a:tc>
                <a:tc>
                  <a:txBody>
                    <a:bodyPr/>
                    <a:lstStyle/>
                    <a:p>
                      <a:pPr algn="ctr" rtl="0" fontAlgn="ctr"/>
                      <a:r>
                        <a:rPr lang="en-GB" sz="1200" b="0" i="0" u="none" strike="noStrike" dirty="0">
                          <a:solidFill>
                            <a:schemeClr val="tx1"/>
                          </a:solidFill>
                          <a:effectLst/>
                          <a:latin typeface="+mn-lt"/>
                        </a:rPr>
                        <a:t>-</a:t>
                      </a:r>
                    </a:p>
                  </a:txBody>
                  <a:tcPr marL="9525" marR="9525" marT="9525" marB="0" anchor="ctr"/>
                </a:tc>
                <a:tc>
                  <a:txBody>
                    <a:bodyPr/>
                    <a:lstStyle/>
                    <a:p>
                      <a:pPr algn="ctr" rtl="0" fontAlgn="ctr"/>
                      <a:r>
                        <a:rPr lang="en-GB" sz="1200" b="0" i="0" u="none" strike="noStrike" dirty="0">
                          <a:solidFill>
                            <a:schemeClr val="tx1"/>
                          </a:solidFill>
                          <a:effectLst/>
                          <a:latin typeface="+mn-lt"/>
                        </a:rPr>
                        <a:t>-</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8%</a:t>
                      </a:r>
                    </a:p>
                  </a:txBody>
                  <a:tcPr marL="9525" marR="9525" marT="9525" marB="0" anchor="ctr"/>
                </a:tc>
                <a:tc>
                  <a:txBody>
                    <a:bodyPr/>
                    <a:lstStyle/>
                    <a:p>
                      <a:pPr algn="ctr" rtl="0" fontAlgn="ctr"/>
                      <a:r>
                        <a:rPr lang="en-GB" sz="1200" b="0" i="0" u="none" strike="noStrike" dirty="0">
                          <a:solidFill>
                            <a:schemeClr val="tx1"/>
                          </a:solidFill>
                          <a:effectLst/>
                          <a:latin typeface="+mn-lt"/>
                        </a:rPr>
                        <a:t>9%</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US" sz="1200" b="0" i="0" u="none" strike="noStrike" dirty="0">
                          <a:solidFill>
                            <a:schemeClr val="tx1"/>
                          </a:solidFill>
                          <a:effectLst/>
                          <a:latin typeface="+mn-lt"/>
                        </a:rPr>
                        <a:t>7%</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3714163295"/>
                  </a:ext>
                </a:extLst>
              </a:tr>
              <a:tr h="290151">
                <a:tc>
                  <a:txBody>
                    <a:bodyPr/>
                    <a:lstStyle/>
                    <a:p>
                      <a:r>
                        <a:rPr lang="en-US" sz="1200" b="0" i="0" u="none" strike="noStrike" baseline="0" dirty="0">
                          <a:solidFill>
                            <a:schemeClr val="tx1"/>
                          </a:solidFill>
                          <a:latin typeface="Calibri" panose="020F0502020204030204" pitchFamily="34" charset="0"/>
                        </a:rPr>
                        <a:t>Speeding</a:t>
                      </a:r>
                      <a:endParaRPr lang="en-GB" sz="1200" dirty="0">
                        <a:solidFill>
                          <a:schemeClr val="tx1"/>
                        </a:solidFill>
                      </a:endParaRPr>
                    </a:p>
                  </a:txBody>
                  <a:tcPr/>
                </a:tc>
                <a:tc>
                  <a:txBody>
                    <a:bodyPr/>
                    <a:lstStyle/>
                    <a:p>
                      <a:pPr algn="ctr" rtl="0" fontAlgn="ctr"/>
                      <a:r>
                        <a:rPr lang="en-GB" sz="1200" b="0" i="0" u="none" strike="noStrike" dirty="0">
                          <a:solidFill>
                            <a:schemeClr val="tx1"/>
                          </a:solidFill>
                          <a:effectLst/>
                          <a:latin typeface="+mn-lt"/>
                        </a:rPr>
                        <a:t>16%</a:t>
                      </a:r>
                    </a:p>
                  </a:txBody>
                  <a:tcPr marL="9525" marR="9525" marT="9525" marB="0" anchor="ctr"/>
                </a:tc>
                <a:tc>
                  <a:txBody>
                    <a:bodyPr/>
                    <a:lstStyle/>
                    <a:p>
                      <a:pPr algn="ctr" rtl="0" fontAlgn="ctr"/>
                      <a:r>
                        <a:rPr lang="en-GB" sz="1200" b="0" i="0" u="none" strike="noStrike" dirty="0">
                          <a:solidFill>
                            <a:schemeClr val="tx1"/>
                          </a:solidFill>
                          <a:effectLst/>
                          <a:latin typeface="+mn-lt"/>
                        </a:rPr>
                        <a:t>14%</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9%</a:t>
                      </a:r>
                    </a:p>
                  </a:txBody>
                  <a:tcPr marL="9525" marR="9525" marT="9525" marB="0" anchor="ctr"/>
                </a:tc>
                <a:tc>
                  <a:txBody>
                    <a:bodyPr/>
                    <a:lstStyle/>
                    <a:p>
                      <a:pPr algn="ctr" rtl="0" fontAlgn="ctr"/>
                      <a:r>
                        <a:rPr lang="en-US" sz="1200" b="0" i="0" u="none" strike="noStrike" dirty="0">
                          <a:solidFill>
                            <a:schemeClr val="tx1"/>
                          </a:solidFill>
                          <a:effectLst/>
                          <a:latin typeface="+mn-lt"/>
                        </a:rPr>
                        <a:t>9%</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486129921"/>
                  </a:ext>
                </a:extLst>
              </a:tr>
              <a:tr h="290151">
                <a:tc>
                  <a:txBody>
                    <a:bodyPr/>
                    <a:lstStyle/>
                    <a:p>
                      <a:r>
                        <a:rPr lang="en-US" sz="1200" b="0" i="0" u="none" strike="noStrike" baseline="0" dirty="0">
                          <a:solidFill>
                            <a:schemeClr val="tx1"/>
                          </a:solidFill>
                          <a:latin typeface="Calibri" panose="020F0502020204030204" pitchFamily="34" charset="0"/>
                        </a:rPr>
                        <a:t>Seatbelts</a:t>
                      </a:r>
                      <a:endParaRPr lang="en-GB" sz="1200" dirty="0">
                        <a:solidFill>
                          <a:schemeClr val="tx1"/>
                        </a:solidFill>
                      </a:endParaRPr>
                    </a:p>
                  </a:txBody>
                  <a:tcP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GB" sz="1200" b="0" i="0" u="none" strike="noStrike" dirty="0">
                          <a:solidFill>
                            <a:schemeClr val="tx1"/>
                          </a:solidFill>
                          <a:effectLst/>
                          <a:latin typeface="+mn-lt"/>
                        </a:rPr>
                        <a:t>1%</a:t>
                      </a:r>
                    </a:p>
                  </a:txBody>
                  <a:tcPr marL="9525" marR="9525" marT="9525" marB="0" anchor="ctr"/>
                </a:tc>
                <a:tc>
                  <a:txBody>
                    <a:bodyPr/>
                    <a:lstStyle/>
                    <a:p>
                      <a:pPr algn="ctr" rtl="0" fontAlgn="ctr"/>
                      <a:r>
                        <a:rPr lang="en-GB" sz="1200" b="0" i="0" u="none" strike="noStrike" dirty="0">
                          <a:solidFill>
                            <a:schemeClr val="tx1"/>
                          </a:solidFill>
                          <a:effectLst/>
                          <a:latin typeface="+mn-lt"/>
                        </a:rPr>
                        <a:t>3%</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4%</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2%</a:t>
                      </a:r>
                    </a:p>
                  </a:txBody>
                  <a:tcPr marL="9525" marR="9525" marT="9525" marB="0" anchor="ctr"/>
                </a:tc>
                <a:tc>
                  <a:txBody>
                    <a:bodyPr/>
                    <a:lstStyle/>
                    <a:p>
                      <a:pPr algn="ctr" rtl="0" fontAlgn="ctr"/>
                      <a:r>
                        <a:rPr lang="en-GB" sz="1200" b="0" i="0" u="none" strike="noStrike" dirty="0">
                          <a:solidFill>
                            <a:schemeClr val="tx1"/>
                          </a:solidFill>
                          <a:effectLst/>
                          <a:latin typeface="+mn-lt"/>
                        </a:rPr>
                        <a:t>9%</a:t>
                      </a:r>
                    </a:p>
                  </a:txBody>
                  <a:tcPr marL="9525" marR="9525" marT="9525" marB="0" anchor="ctr"/>
                </a:tc>
                <a:tc>
                  <a:txBody>
                    <a:bodyPr/>
                    <a:lstStyle/>
                    <a:p>
                      <a:pPr algn="ctr" rtl="0" fontAlgn="ctr"/>
                      <a:r>
                        <a:rPr lang="en-US" sz="1200" b="0" i="0" u="none" strike="noStrike" dirty="0">
                          <a:solidFill>
                            <a:schemeClr val="tx1"/>
                          </a:solidFill>
                          <a:effectLst/>
                          <a:latin typeface="+mn-lt"/>
                        </a:rPr>
                        <a:t>5%</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3139466341"/>
                  </a:ext>
                </a:extLst>
              </a:tr>
              <a:tr h="290151">
                <a:tc>
                  <a:txBody>
                    <a:bodyPr/>
                    <a:lstStyle/>
                    <a:p>
                      <a:r>
                        <a:rPr lang="en-US" sz="1200" b="0" i="0" u="none" strike="noStrike" baseline="0" dirty="0">
                          <a:solidFill>
                            <a:schemeClr val="tx1"/>
                          </a:solidFill>
                          <a:latin typeface="Calibri" panose="020F0502020204030204" pitchFamily="34" charset="0"/>
                        </a:rPr>
                        <a:t>Drink driving</a:t>
                      </a:r>
                      <a:endParaRPr lang="en-GB" sz="1200" dirty="0">
                        <a:solidFill>
                          <a:schemeClr val="tx1"/>
                        </a:solidFill>
                      </a:endParaRPr>
                    </a:p>
                  </a:txBody>
                  <a:tcPr/>
                </a:tc>
                <a:tc>
                  <a:txBody>
                    <a:bodyPr/>
                    <a:lstStyle/>
                    <a:p>
                      <a:pPr algn="ctr" rtl="0" fontAlgn="ctr"/>
                      <a:r>
                        <a:rPr lang="en-GB" sz="1200" b="0" i="0" u="none" strike="noStrike" dirty="0">
                          <a:solidFill>
                            <a:schemeClr val="tx1"/>
                          </a:solidFill>
                          <a:effectLst/>
                          <a:latin typeface="+mn-lt"/>
                        </a:rPr>
                        <a:t>18%</a:t>
                      </a:r>
                    </a:p>
                  </a:txBody>
                  <a:tcPr marL="9525" marR="9525" marT="9525" marB="0" anchor="ctr"/>
                </a:tc>
                <a:tc>
                  <a:txBody>
                    <a:bodyPr/>
                    <a:lstStyle/>
                    <a:p>
                      <a:pPr algn="ctr" rtl="0" fontAlgn="ctr"/>
                      <a:r>
                        <a:rPr lang="en-GB" sz="1200" b="0" i="0" u="none" strike="noStrike" dirty="0">
                          <a:solidFill>
                            <a:schemeClr val="tx1"/>
                          </a:solidFill>
                          <a:effectLst/>
                          <a:latin typeface="+mn-lt"/>
                        </a:rPr>
                        <a:t>17%</a:t>
                      </a:r>
                    </a:p>
                  </a:txBody>
                  <a:tcPr marL="9525" marR="9525" marT="9525" marB="0" anchor="ctr"/>
                </a:tc>
                <a:tc>
                  <a:txBody>
                    <a:bodyPr/>
                    <a:lstStyle/>
                    <a:p>
                      <a:pPr algn="ctr" rtl="0" fontAlgn="ctr"/>
                      <a:r>
                        <a:rPr lang="en-GB" sz="1200" b="0" i="0" u="none" strike="noStrike" dirty="0">
                          <a:solidFill>
                            <a:schemeClr val="tx1"/>
                          </a:solidFill>
                          <a:effectLst/>
                          <a:latin typeface="+mn-lt"/>
                        </a:rPr>
                        <a:t>11%</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GB" sz="1200" b="0" i="0" u="none" strike="noStrike" dirty="0">
                          <a:solidFill>
                            <a:schemeClr val="tx1"/>
                          </a:solidFill>
                          <a:effectLst/>
                          <a:latin typeface="+mn-lt"/>
                        </a:rPr>
                        <a:t>13%</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GB" sz="1200" b="0" i="0" u="none" strike="noStrike" dirty="0">
                          <a:solidFill>
                            <a:schemeClr val="tx1"/>
                          </a:solidFill>
                          <a:effectLst/>
                          <a:latin typeface="+mn-lt"/>
                        </a:rPr>
                        <a:t>9%</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US" sz="1200" b="0" i="0" u="none" strike="noStrike" dirty="0">
                          <a:solidFill>
                            <a:schemeClr val="tx1"/>
                          </a:solidFill>
                          <a:effectLst/>
                          <a:latin typeface="+mn-lt"/>
                        </a:rPr>
                        <a:t>6%</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2853782303"/>
                  </a:ext>
                </a:extLst>
              </a:tr>
              <a:tr h="290151">
                <a:tc>
                  <a:txBody>
                    <a:bodyPr/>
                    <a:lstStyle/>
                    <a:p>
                      <a:r>
                        <a:rPr lang="en-US" sz="1200" b="0" i="0" u="none" strike="noStrike" baseline="0" dirty="0">
                          <a:solidFill>
                            <a:schemeClr val="tx1"/>
                          </a:solidFill>
                          <a:latin typeface="Calibri" panose="020F0502020204030204" pitchFamily="34" charset="0"/>
                        </a:rPr>
                        <a:t>Drug driving</a:t>
                      </a:r>
                      <a:endParaRPr lang="en-GB" sz="1200" dirty="0">
                        <a:solidFill>
                          <a:schemeClr val="tx1"/>
                        </a:solidFill>
                      </a:endParaRPr>
                    </a:p>
                  </a:txBody>
                  <a:tcPr/>
                </a:tc>
                <a:tc>
                  <a:txBody>
                    <a:bodyPr/>
                    <a:lstStyle/>
                    <a:p>
                      <a:pPr algn="ctr" rtl="0" fontAlgn="ctr"/>
                      <a:r>
                        <a:rPr lang="en-GB" sz="1200" b="0" i="0" u="none" strike="noStrike" dirty="0">
                          <a:solidFill>
                            <a:schemeClr val="tx1"/>
                          </a:solidFill>
                          <a:effectLst/>
                          <a:latin typeface="+mn-lt"/>
                        </a:rPr>
                        <a:t>8%</a:t>
                      </a:r>
                    </a:p>
                  </a:txBody>
                  <a:tcPr marL="9525" marR="9525" marT="9525" marB="0" anchor="ct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GB" sz="1200" b="0" i="0" u="none" strike="noStrike" dirty="0">
                          <a:solidFill>
                            <a:schemeClr val="tx1"/>
                          </a:solidFill>
                          <a:effectLst/>
                          <a:latin typeface="+mn-lt"/>
                        </a:rPr>
                        <a:t>9%</a:t>
                      </a:r>
                    </a:p>
                  </a:txBody>
                  <a:tcPr marL="9525" marR="9525" marT="9525" marB="0" anchor="ctr"/>
                </a:tc>
                <a:tc>
                  <a:txBody>
                    <a:bodyPr/>
                    <a:lstStyle/>
                    <a:p>
                      <a:pPr algn="ctr" rtl="0" fontAlgn="ctr"/>
                      <a:r>
                        <a:rPr lang="en-GB" sz="1200" b="0" i="0" u="none" strike="noStrike" dirty="0">
                          <a:solidFill>
                            <a:schemeClr val="tx1"/>
                          </a:solidFill>
                          <a:effectLst/>
                          <a:latin typeface="+mn-lt"/>
                        </a:rPr>
                        <a:t>5%</a:t>
                      </a:r>
                    </a:p>
                  </a:txBody>
                  <a:tcPr marL="9525" marR="9525" marT="9525" marB="0" anchor="ct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3%</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US" sz="1200" b="0" i="0" u="none" strike="noStrike" dirty="0">
                          <a:solidFill>
                            <a:schemeClr val="tx1"/>
                          </a:solidFill>
                          <a:effectLst/>
                          <a:latin typeface="+mn-lt"/>
                        </a:rPr>
                        <a:t>5%</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4049096470"/>
                  </a:ext>
                </a:extLst>
              </a:tr>
              <a:tr h="290151">
                <a:tc>
                  <a:txBody>
                    <a:bodyPr/>
                    <a:lstStyle/>
                    <a:p>
                      <a:r>
                        <a:rPr lang="en-US" sz="1200" b="0" i="0" u="none" strike="noStrike" baseline="0" dirty="0">
                          <a:solidFill>
                            <a:schemeClr val="tx1"/>
                          </a:solidFill>
                          <a:latin typeface="Calibri" panose="020F0502020204030204" pitchFamily="34" charset="0"/>
                        </a:rPr>
                        <a:t>Mobile phones</a:t>
                      </a:r>
                      <a:endParaRPr lang="en-GB" sz="1200" dirty="0">
                        <a:solidFill>
                          <a:schemeClr val="tx1"/>
                        </a:solidFill>
                      </a:endParaRPr>
                    </a:p>
                  </a:txBody>
                  <a:tcPr/>
                </a:tc>
                <a:tc>
                  <a:txBody>
                    <a:bodyPr/>
                    <a:lstStyle/>
                    <a:p>
                      <a:pPr algn="ctr" rtl="0" fontAlgn="ctr"/>
                      <a:r>
                        <a:rPr lang="en-GB" sz="1200" b="0" i="0" u="none" strike="noStrike" dirty="0">
                          <a:solidFill>
                            <a:schemeClr val="tx1"/>
                          </a:solidFill>
                          <a:effectLst/>
                          <a:latin typeface="+mn-lt"/>
                        </a:rPr>
                        <a:t>14%</a:t>
                      </a:r>
                    </a:p>
                  </a:txBody>
                  <a:tcPr marL="9525" marR="9525" marT="9525" marB="0" anchor="ctr"/>
                </a:tc>
                <a:tc>
                  <a:txBody>
                    <a:bodyPr/>
                    <a:lstStyle/>
                    <a:p>
                      <a:pPr algn="ctr" rtl="0" fontAlgn="ctr"/>
                      <a:r>
                        <a:rPr lang="en-GB" sz="1200" b="0" i="0" u="none" strike="noStrike" dirty="0">
                          <a:solidFill>
                            <a:schemeClr val="tx1"/>
                          </a:solidFill>
                          <a:effectLst/>
                          <a:latin typeface="+mn-lt"/>
                        </a:rPr>
                        <a:t>16%</a:t>
                      </a:r>
                    </a:p>
                  </a:txBody>
                  <a:tcPr marL="9525" marR="9525" marT="9525" marB="0" anchor="ctr"/>
                </a:tc>
                <a:tc>
                  <a:txBody>
                    <a:bodyPr/>
                    <a:lstStyle/>
                    <a:p>
                      <a:pPr algn="ctr" rtl="0" fontAlgn="ctr"/>
                      <a:r>
                        <a:rPr lang="en-GB" sz="1200" b="0" i="0" u="none" strike="noStrike" dirty="0">
                          <a:solidFill>
                            <a:schemeClr val="tx1"/>
                          </a:solidFill>
                          <a:effectLst/>
                          <a:latin typeface="+mn-lt"/>
                        </a:rPr>
                        <a:t>2%</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GB" sz="1200" b="0" i="0" u="none" strike="noStrike" dirty="0">
                          <a:solidFill>
                            <a:schemeClr val="tx1"/>
                          </a:solidFill>
                          <a:effectLst/>
                          <a:latin typeface="+mn-lt"/>
                        </a:rPr>
                        <a:t>3%</a:t>
                      </a:r>
                    </a:p>
                  </a:txBody>
                  <a:tcPr marL="9525" marR="9525" marT="9525" marB="0" anchor="ctr"/>
                </a:tc>
                <a:tc>
                  <a:txBody>
                    <a:bodyPr/>
                    <a:lstStyle/>
                    <a:p>
                      <a:pPr algn="ctr" rtl="0" fontAlgn="ctr"/>
                      <a:r>
                        <a:rPr lang="en-GB" sz="1200" b="0" i="0" u="none" strike="noStrike" dirty="0">
                          <a:solidFill>
                            <a:schemeClr val="tx1"/>
                          </a:solidFill>
                          <a:effectLst/>
                          <a:latin typeface="+mn-lt"/>
                        </a:rPr>
                        <a:t>7%</a:t>
                      </a:r>
                    </a:p>
                  </a:txBody>
                  <a:tcPr marL="9525" marR="9525" marT="9525" marB="0" anchor="ctr"/>
                </a:tc>
                <a:tc>
                  <a:txBody>
                    <a:bodyPr/>
                    <a:lstStyle/>
                    <a:p>
                      <a:pPr algn="ctr" rtl="0" fontAlgn="ctr"/>
                      <a:r>
                        <a:rPr lang="en-US" sz="1200" b="0" i="0" u="none" strike="noStrike" dirty="0">
                          <a:solidFill>
                            <a:schemeClr val="tx1"/>
                          </a:solidFill>
                          <a:effectLst/>
                          <a:latin typeface="+mn-lt"/>
                        </a:rPr>
                        <a:t>7%</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2954638192"/>
                  </a:ext>
                </a:extLst>
              </a:tr>
              <a:tr h="290151">
                <a:tc>
                  <a:txBody>
                    <a:bodyPr/>
                    <a:lstStyle/>
                    <a:p>
                      <a:r>
                        <a:rPr lang="en-US" sz="1200" b="0" i="0" u="none" strike="noStrike" baseline="0" dirty="0">
                          <a:solidFill>
                            <a:schemeClr val="tx1"/>
                          </a:solidFill>
                          <a:latin typeface="Calibri" panose="020F0502020204030204" pitchFamily="34" charset="0"/>
                        </a:rPr>
                        <a:t>Cycling</a:t>
                      </a:r>
                      <a:endParaRPr lang="en-GB" sz="1200" dirty="0">
                        <a:solidFill>
                          <a:schemeClr val="tx1"/>
                        </a:solidFill>
                      </a:endParaRPr>
                    </a:p>
                  </a:txBody>
                  <a:tcP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GB" sz="1200" b="0" i="0" u="none" strike="noStrike" dirty="0">
                          <a:solidFill>
                            <a:schemeClr val="tx1"/>
                          </a:solidFill>
                          <a:effectLst/>
                          <a:latin typeface="+mn-lt"/>
                        </a:rPr>
                        <a:t>16%</a:t>
                      </a:r>
                    </a:p>
                  </a:txBody>
                  <a:tcPr marL="9525" marR="9525" marT="9525" marB="0" anchor="ctr"/>
                </a:tc>
                <a:tc>
                  <a:txBody>
                    <a:bodyPr/>
                    <a:lstStyle/>
                    <a:p>
                      <a:pPr algn="ctr" rtl="0" fontAlgn="ctr"/>
                      <a:r>
                        <a:rPr lang="en-GB" sz="1200" b="0" i="0" u="none" strike="noStrike" dirty="0">
                          <a:solidFill>
                            <a:schemeClr val="tx1"/>
                          </a:solidFill>
                          <a:effectLst/>
                          <a:latin typeface="+mn-lt"/>
                        </a:rPr>
                        <a:t>2%</a:t>
                      </a:r>
                    </a:p>
                  </a:txBody>
                  <a:tcPr marL="9525" marR="9525" marT="9525" marB="0" anchor="ctr"/>
                </a:tc>
                <a:tc>
                  <a:txBody>
                    <a:bodyPr/>
                    <a:lstStyle/>
                    <a:p>
                      <a:pPr algn="ctr" rtl="0" fontAlgn="ctr"/>
                      <a:r>
                        <a:rPr lang="en-GB" sz="1200" b="0" i="0" u="none" strike="noStrike" dirty="0">
                          <a:solidFill>
                            <a:schemeClr val="tx1"/>
                          </a:solidFill>
                          <a:effectLst/>
                          <a:latin typeface="+mn-lt"/>
                        </a:rPr>
                        <a:t>15%</a:t>
                      </a:r>
                    </a:p>
                  </a:txBody>
                  <a:tcPr marL="9525" marR="9525" marT="9525" marB="0" anchor="ctr"/>
                </a:tc>
                <a:tc>
                  <a:txBody>
                    <a:bodyPr/>
                    <a:lstStyle/>
                    <a:p>
                      <a:pPr algn="ctr" rtl="0" fontAlgn="ctr"/>
                      <a:r>
                        <a:rPr lang="en-GB" sz="1200" b="0" i="0" u="none" strike="noStrike" dirty="0">
                          <a:solidFill>
                            <a:schemeClr val="tx1"/>
                          </a:solidFill>
                          <a:effectLst/>
                          <a:latin typeface="+mn-lt"/>
                        </a:rPr>
                        <a:t>9%</a:t>
                      </a:r>
                    </a:p>
                  </a:txBody>
                  <a:tcPr marL="9525" marR="9525" marT="9525" marB="0" anchor="ctr"/>
                </a:tc>
                <a:tc>
                  <a:txBody>
                    <a:bodyPr/>
                    <a:lstStyle/>
                    <a:p>
                      <a:pPr algn="ctr" rtl="0" fontAlgn="ctr"/>
                      <a:r>
                        <a:rPr lang="en-GB" sz="1200" b="0" i="0" u="none" strike="noStrike" dirty="0">
                          <a:solidFill>
                            <a:schemeClr val="tx1"/>
                          </a:solidFill>
                          <a:effectLst/>
                          <a:latin typeface="+mn-lt"/>
                        </a:rPr>
                        <a:t>8%</a:t>
                      </a:r>
                    </a:p>
                  </a:txBody>
                  <a:tcPr marL="9525" marR="9525" marT="9525" marB="0" anchor="ctr"/>
                </a:tc>
                <a:tc>
                  <a:txBody>
                    <a:bodyPr/>
                    <a:lstStyle/>
                    <a:p>
                      <a:pPr algn="ctr" rtl="0" fontAlgn="ctr"/>
                      <a:r>
                        <a:rPr lang="en-GB" sz="1200" b="0" i="0" u="none" strike="noStrike" dirty="0">
                          <a:solidFill>
                            <a:schemeClr val="tx1"/>
                          </a:solidFill>
                          <a:effectLst/>
                          <a:latin typeface="+mn-lt"/>
                        </a:rPr>
                        <a:t>10%</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GB" sz="1200" b="0" i="0" u="none" strike="noStrike" dirty="0">
                          <a:solidFill>
                            <a:schemeClr val="tx1"/>
                          </a:solidFill>
                          <a:effectLst/>
                          <a:latin typeface="+mn-lt"/>
                        </a:rPr>
                        <a:t>6%</a:t>
                      </a:r>
                    </a:p>
                  </a:txBody>
                  <a:tcPr marL="9525" marR="9525" marT="9525" marB="0" anchor="ctr"/>
                </a:tc>
                <a:tc>
                  <a:txBody>
                    <a:bodyPr/>
                    <a:lstStyle/>
                    <a:p>
                      <a:pPr algn="ctr" rtl="0" fontAlgn="ctr"/>
                      <a:r>
                        <a:rPr lang="en-US" sz="1200" b="0" i="0" u="none" strike="noStrike" dirty="0">
                          <a:solidFill>
                            <a:schemeClr val="tx1"/>
                          </a:solidFill>
                          <a:effectLst/>
                          <a:latin typeface="+mn-lt"/>
                        </a:rPr>
                        <a:t>4%</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337971592"/>
                  </a:ext>
                </a:extLst>
              </a:tr>
              <a:tr h="290151">
                <a:tc>
                  <a:txBody>
                    <a:bodyPr/>
                    <a:lstStyle/>
                    <a:p>
                      <a:r>
                        <a:rPr lang="en-US" sz="1200" dirty="0">
                          <a:solidFill>
                            <a:schemeClr val="tx1"/>
                          </a:solidFill>
                        </a:rPr>
                        <a:t>Country roads</a:t>
                      </a:r>
                    </a:p>
                  </a:txBody>
                  <a:tcPr/>
                </a:tc>
                <a:tc>
                  <a:txBody>
                    <a:bodyPr/>
                    <a:lstStyle/>
                    <a:p>
                      <a:pPr algn="ctr" fontAlgn="t"/>
                      <a:r>
                        <a:rPr lang="en-GB" sz="1200" b="0" i="0" u="none" strike="noStrike" dirty="0">
                          <a:solidFill>
                            <a:schemeClr val="tx1"/>
                          </a:solidFill>
                          <a:effectLst/>
                          <a:latin typeface="+mn-lt"/>
                        </a:rPr>
                        <a:t>14%</a:t>
                      </a:r>
                    </a:p>
                  </a:txBody>
                  <a:tcPr marL="9525" marR="9525" marT="9525" marB="0" anchor="ctr"/>
                </a:tc>
                <a:tc>
                  <a:txBody>
                    <a:bodyPr/>
                    <a:lstStyle/>
                    <a:p>
                      <a:pPr algn="ctr" fontAlgn="t"/>
                      <a:r>
                        <a:rPr lang="en-GB" sz="1200" b="0" i="0" u="none" strike="noStrike" dirty="0">
                          <a:solidFill>
                            <a:schemeClr val="tx1"/>
                          </a:solidFill>
                          <a:effectLst/>
                          <a:latin typeface="+mn-lt"/>
                        </a:rPr>
                        <a:t>12%</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GB" sz="1200" b="0" i="0" u="none" strike="noStrike" dirty="0">
                          <a:solidFill>
                            <a:schemeClr val="tx1"/>
                          </a:solidFill>
                          <a:effectLst/>
                          <a:latin typeface="+mn-lt"/>
                        </a:rPr>
                        <a:t>5%</a:t>
                      </a:r>
                    </a:p>
                  </a:txBody>
                  <a:tcPr marL="9525" marR="9525" marT="9525" marB="0" anchor="ctr"/>
                </a:tc>
                <a:tc>
                  <a:txBody>
                    <a:bodyPr/>
                    <a:lstStyle/>
                    <a:p>
                      <a:pPr algn="ctr" fontAlgn="t"/>
                      <a:r>
                        <a:rPr lang="en-GB" sz="1200" b="0" i="0" u="none" strike="noStrike" dirty="0">
                          <a:solidFill>
                            <a:schemeClr val="tx1"/>
                          </a:solidFill>
                          <a:effectLst/>
                          <a:latin typeface="+mn-lt"/>
                        </a:rPr>
                        <a:t>7%</a:t>
                      </a:r>
                    </a:p>
                  </a:txBody>
                  <a:tcPr marL="9525" marR="9525" marT="9525" marB="0" anchor="ctr"/>
                </a:tc>
                <a:tc>
                  <a:txBody>
                    <a:bodyPr/>
                    <a:lstStyle/>
                    <a:p>
                      <a:pPr algn="ctr" fontAlgn="t"/>
                      <a:r>
                        <a:rPr lang="en-GB" sz="1200" b="0" i="0" u="none" strike="noStrike" dirty="0">
                          <a:solidFill>
                            <a:schemeClr val="tx1"/>
                          </a:solidFill>
                          <a:effectLst/>
                          <a:latin typeface="+mn-lt"/>
                        </a:rPr>
                        <a:t>6%</a:t>
                      </a:r>
                    </a:p>
                  </a:txBody>
                  <a:tcPr marL="9525" marR="9525" marT="9525" marB="0" anchor="ctr"/>
                </a:tc>
                <a:tc>
                  <a:txBody>
                    <a:bodyPr/>
                    <a:lstStyle/>
                    <a:p>
                      <a:pPr algn="ctr" fontAlgn="t"/>
                      <a:r>
                        <a:rPr lang="en-GB" sz="1200" b="0" i="0" u="none" strike="noStrike" dirty="0">
                          <a:solidFill>
                            <a:schemeClr val="tx1"/>
                          </a:solidFill>
                          <a:effectLst/>
                          <a:latin typeface="+mn-lt"/>
                        </a:rPr>
                        <a:t>6%</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GB" sz="1200" b="0" i="0" u="none" strike="noStrike" dirty="0">
                          <a:solidFill>
                            <a:schemeClr val="tx1"/>
                          </a:solidFill>
                          <a:effectLst/>
                          <a:latin typeface="+mn-lt"/>
                        </a:rPr>
                        <a:t>5%</a:t>
                      </a:r>
                    </a:p>
                  </a:txBody>
                  <a:tcPr marL="9525" marR="9525" marT="9525" marB="0" anchor="ctr"/>
                </a:tc>
                <a:tc>
                  <a:txBody>
                    <a:bodyPr/>
                    <a:lstStyle/>
                    <a:p>
                      <a:pPr algn="ctr" fontAlgn="t"/>
                      <a:r>
                        <a:rPr lang="en-US" sz="1200" b="0" i="0" u="none" strike="noStrike" dirty="0">
                          <a:solidFill>
                            <a:schemeClr val="tx1"/>
                          </a:solidFill>
                          <a:effectLst/>
                          <a:latin typeface="+mn-lt"/>
                        </a:rPr>
                        <a:t>4%</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261832582"/>
                  </a:ext>
                </a:extLst>
              </a:tr>
              <a:tr h="290151">
                <a:tc>
                  <a:txBody>
                    <a:bodyPr/>
                    <a:lstStyle/>
                    <a:p>
                      <a:r>
                        <a:rPr lang="en-US" sz="1200" dirty="0">
                          <a:solidFill>
                            <a:schemeClr val="tx1"/>
                          </a:solidFill>
                        </a:rPr>
                        <a:t>Ensuring eyesight good enough</a:t>
                      </a:r>
                    </a:p>
                  </a:txBody>
                  <a:tcP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5%</a:t>
                      </a:r>
                    </a:p>
                  </a:txBody>
                  <a:tcPr marL="9525" marR="9525" marT="9525" marB="0" anchor="ctr"/>
                </a:tc>
                <a:tc>
                  <a:txBody>
                    <a:bodyPr/>
                    <a:lstStyle/>
                    <a:p>
                      <a:pPr algn="ctr" fontAlgn="t"/>
                      <a:r>
                        <a:rPr lang="en-US" sz="1200" b="0" i="0" u="none" strike="noStrike" dirty="0">
                          <a:solidFill>
                            <a:schemeClr val="tx1"/>
                          </a:solidFill>
                          <a:effectLst/>
                          <a:latin typeface="+mn-lt"/>
                        </a:rPr>
                        <a:t>6%</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3131693442"/>
                  </a:ext>
                </a:extLst>
              </a:tr>
              <a:tr h="290151">
                <a:tc>
                  <a:txBody>
                    <a:bodyPr/>
                    <a:lstStyle/>
                    <a:p>
                      <a:r>
                        <a:rPr lang="en-US" sz="1200" dirty="0">
                          <a:solidFill>
                            <a:schemeClr val="tx1"/>
                          </a:solidFill>
                        </a:rPr>
                        <a:t>Being aware of pedestrians</a:t>
                      </a:r>
                    </a:p>
                  </a:txBody>
                  <a:tcP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5%</a:t>
                      </a:r>
                    </a:p>
                  </a:txBody>
                  <a:tcPr marL="9525" marR="9525" marT="9525" marB="0" anchor="ctr"/>
                </a:tc>
                <a:tc>
                  <a:txBody>
                    <a:bodyPr/>
                    <a:lstStyle/>
                    <a:p>
                      <a:pPr algn="ctr" fontAlgn="t"/>
                      <a:r>
                        <a:rPr lang="en-US" sz="1200" b="0" i="0" u="none" strike="noStrike" dirty="0">
                          <a:solidFill>
                            <a:schemeClr val="tx1"/>
                          </a:solidFill>
                          <a:effectLst/>
                          <a:latin typeface="+mn-lt"/>
                        </a:rPr>
                        <a:t>4%</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499633179"/>
                  </a:ext>
                </a:extLst>
              </a:tr>
              <a:tr h="290151">
                <a:tc>
                  <a:txBody>
                    <a:bodyPr/>
                    <a:lstStyle/>
                    <a:p>
                      <a:r>
                        <a:rPr lang="en-US" sz="1200" dirty="0">
                          <a:solidFill>
                            <a:schemeClr val="tx1"/>
                          </a:solidFill>
                        </a:rPr>
                        <a:t>Motorbikes</a:t>
                      </a:r>
                    </a:p>
                  </a:txBody>
                  <a:tcPr/>
                </a:tc>
                <a:tc>
                  <a:txBody>
                    <a:bodyPr/>
                    <a:lstStyle/>
                    <a:p>
                      <a:pPr algn="ctr" fontAlgn="t"/>
                      <a:r>
                        <a:rPr lang="en-GB" sz="1200" b="0" i="0" u="none" strike="noStrike" dirty="0">
                          <a:solidFill>
                            <a:schemeClr val="tx1"/>
                          </a:solidFill>
                          <a:effectLst/>
                          <a:latin typeface="+mn-lt"/>
                        </a:rPr>
                        <a:t>6%</a:t>
                      </a:r>
                    </a:p>
                  </a:txBody>
                  <a:tcPr marL="9525" marR="9525" marT="9525" marB="0" anchor="ctr"/>
                </a:tc>
                <a:tc>
                  <a:txBody>
                    <a:bodyPr/>
                    <a:lstStyle/>
                    <a:p>
                      <a:pPr algn="ctr" fontAlgn="t"/>
                      <a:r>
                        <a:rPr lang="en-GB" sz="1200" b="0" i="0" u="none" strike="noStrike" dirty="0">
                          <a:solidFill>
                            <a:schemeClr val="tx1"/>
                          </a:solidFill>
                          <a:effectLst/>
                          <a:latin typeface="+mn-lt"/>
                        </a:rPr>
                        <a:t>12%</a:t>
                      </a:r>
                    </a:p>
                  </a:txBody>
                  <a:tcPr marL="9525" marR="9525" marT="9525" marB="0" anchor="ctr"/>
                </a:tc>
                <a:tc>
                  <a:txBody>
                    <a:bodyPr/>
                    <a:lstStyle/>
                    <a:p>
                      <a:pPr algn="ctr" fontAlgn="t"/>
                      <a:r>
                        <a:rPr lang="en-GB" sz="1200" b="0" i="0" u="none" strike="noStrike" dirty="0">
                          <a:solidFill>
                            <a:schemeClr val="tx1"/>
                          </a:solidFill>
                          <a:effectLst/>
                          <a:latin typeface="+mn-lt"/>
                        </a:rPr>
                        <a:t>1%</a:t>
                      </a:r>
                    </a:p>
                  </a:txBody>
                  <a:tcPr marL="9525" marR="9525" marT="9525" marB="0" anchor="ctr"/>
                </a:tc>
                <a:tc>
                  <a:txBody>
                    <a:bodyPr/>
                    <a:lstStyle/>
                    <a:p>
                      <a:pPr algn="ctr" fontAlgn="t"/>
                      <a:r>
                        <a:rPr lang="en-GB" sz="1200" b="0" i="0" u="none" strike="noStrike" dirty="0">
                          <a:solidFill>
                            <a:schemeClr val="tx1"/>
                          </a:solidFill>
                          <a:effectLst/>
                          <a:latin typeface="+mn-lt"/>
                        </a:rPr>
                        <a:t>2%</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1%</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US" sz="1200" b="0" i="0" u="none" strike="noStrike" dirty="0">
                          <a:solidFill>
                            <a:schemeClr val="tx1"/>
                          </a:solidFill>
                          <a:effectLst/>
                          <a:latin typeface="+mn-lt"/>
                        </a:rPr>
                        <a:t>2%</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99607995"/>
                  </a:ext>
                </a:extLst>
              </a:tr>
              <a:tr h="290151">
                <a:tc>
                  <a:txBody>
                    <a:bodyPr/>
                    <a:lstStyle/>
                    <a:p>
                      <a:r>
                        <a:rPr lang="en-US" sz="1200" dirty="0">
                          <a:solidFill>
                            <a:schemeClr val="tx1"/>
                          </a:solidFill>
                        </a:rPr>
                        <a:t>Highway code</a:t>
                      </a:r>
                    </a:p>
                  </a:txBody>
                  <a:tcP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11%</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US" sz="1200" b="0" i="0" u="none" strike="noStrike" dirty="0">
                          <a:solidFill>
                            <a:schemeClr val="tx1"/>
                          </a:solidFill>
                          <a:effectLst/>
                          <a:latin typeface="+mn-lt"/>
                        </a:rPr>
                        <a:t>2%</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904595381"/>
                  </a:ext>
                </a:extLst>
              </a:tr>
              <a:tr h="290151">
                <a:tc>
                  <a:txBody>
                    <a:bodyPr/>
                    <a:lstStyle/>
                    <a:p>
                      <a:r>
                        <a:rPr lang="en-US" sz="1200" dirty="0">
                          <a:solidFill>
                            <a:schemeClr val="tx1"/>
                          </a:solidFill>
                        </a:rPr>
                        <a:t>Pavement parking</a:t>
                      </a:r>
                    </a:p>
                  </a:txBody>
                  <a:tcP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US" sz="1200" b="0" i="0" u="none" strike="noStrike" dirty="0">
                          <a:solidFill>
                            <a:schemeClr val="tx1"/>
                          </a:solidFill>
                          <a:effectLst/>
                          <a:latin typeface="+mn-lt"/>
                        </a:rPr>
                        <a:t>4%</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2989267022"/>
                  </a:ext>
                </a:extLst>
              </a:tr>
              <a:tr h="290151">
                <a:tc>
                  <a:txBody>
                    <a:bodyPr/>
                    <a:lstStyle/>
                    <a:p>
                      <a:r>
                        <a:rPr lang="en-US" sz="1200" dirty="0">
                          <a:solidFill>
                            <a:schemeClr val="tx1"/>
                          </a:solidFill>
                        </a:rPr>
                        <a:t>Young drivers</a:t>
                      </a:r>
                    </a:p>
                  </a:txBody>
                  <a:tcP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6%</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GB" sz="1200" b="0" i="0" u="none" strike="noStrike" dirty="0">
                          <a:solidFill>
                            <a:schemeClr val="tx1"/>
                          </a:solidFill>
                          <a:effectLst/>
                          <a:latin typeface="+mn-lt"/>
                        </a:rPr>
                        <a:t>4%</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2%</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US" sz="1200" b="0" i="0" u="none" strike="noStrike" dirty="0">
                          <a:solidFill>
                            <a:schemeClr val="tx1"/>
                          </a:solidFill>
                          <a:effectLst/>
                          <a:latin typeface="+mn-lt"/>
                        </a:rPr>
                        <a:t>2%</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359289432"/>
                  </a:ext>
                </a:extLst>
              </a:tr>
              <a:tr h="290151">
                <a:tc>
                  <a:txBody>
                    <a:bodyPr/>
                    <a:lstStyle/>
                    <a:p>
                      <a:r>
                        <a:rPr lang="en-US" sz="1200" dirty="0">
                          <a:solidFill>
                            <a:schemeClr val="tx1"/>
                          </a:solidFill>
                        </a:rPr>
                        <a:t>Being distracted when driving</a:t>
                      </a:r>
                    </a:p>
                  </a:txBody>
                  <a:tcP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5%</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GB" sz="1200" b="0" i="0" u="none" strike="noStrike" dirty="0">
                          <a:solidFill>
                            <a:schemeClr val="tx1"/>
                          </a:solidFill>
                          <a:effectLst/>
                          <a:latin typeface="+mn-lt"/>
                        </a:rPr>
                        <a:t>3%</a:t>
                      </a:r>
                    </a:p>
                  </a:txBody>
                  <a:tcPr marL="9525" marR="9525" marT="9525" marB="0" anchor="ctr"/>
                </a:tc>
                <a:tc>
                  <a:txBody>
                    <a:bodyPr/>
                    <a:lstStyle/>
                    <a:p>
                      <a:pPr algn="ctr" fontAlgn="t"/>
                      <a:r>
                        <a:rPr lang="en-US" sz="1200" b="0" i="0" u="none" strike="noStrike" dirty="0">
                          <a:solidFill>
                            <a:schemeClr val="tx1"/>
                          </a:solidFill>
                          <a:effectLst/>
                          <a:latin typeface="+mn-lt"/>
                        </a:rPr>
                        <a:t>3%</a:t>
                      </a:r>
                      <a:endParaRPr lang="en-GB" sz="1200" b="0" i="0" u="none" strike="noStrike" dirty="0">
                        <a:solidFill>
                          <a:schemeClr val="tx1"/>
                        </a:solidFill>
                        <a:effectLst/>
                        <a:latin typeface="+mn-lt"/>
                      </a:endParaRPr>
                    </a:p>
                  </a:txBody>
                  <a:tcPr marL="9525" marR="9525" marT="9525" marB="0" anchor="ctr"/>
                </a:tc>
                <a:extLst>
                  <a:ext uri="{0D108BD9-81ED-4DB2-BD59-A6C34878D82A}">
                    <a16:rowId xmlns:a16="http://schemas.microsoft.com/office/drawing/2014/main" val="1579147927"/>
                  </a:ext>
                </a:extLst>
              </a:tr>
            </a:tbl>
          </a:graphicData>
        </a:graphic>
      </p:graphicFrame>
      <p:sp>
        <p:nvSpPr>
          <p:cNvPr id="12" name="TextBox 11">
            <a:extLst>
              <a:ext uri="{FF2B5EF4-FFF2-40B4-BE49-F238E27FC236}">
                <a16:creationId xmlns:a16="http://schemas.microsoft.com/office/drawing/2014/main" id="{04ACA8E5-70E0-9CBC-1385-0F6BCB22C8A5}"/>
              </a:ext>
            </a:extLst>
          </p:cNvPr>
          <p:cNvSpPr txBox="1"/>
          <p:nvPr/>
        </p:nvSpPr>
        <p:spPr>
          <a:xfrm>
            <a:off x="3271276" y="1351627"/>
            <a:ext cx="4784066" cy="378886"/>
          </a:xfrm>
          <a:prstGeom prst="rect">
            <a:avLst/>
          </a:prstGeom>
          <a:noFill/>
        </p:spPr>
        <p:txBody>
          <a:bodyPr wrap="square">
            <a:spAutoFit/>
          </a:bodyPr>
          <a:lstStyle/>
          <a:p>
            <a:pPr algn="ctr" rtl="0">
              <a:defRPr sz="1862" b="0" i="0" u="none" strike="noStrike" kern="1200" spc="0" baseline="0">
                <a:solidFill>
                  <a:srgbClr val="4B4F56"/>
                </a:solidFill>
                <a:latin typeface="+mn-lt"/>
                <a:ea typeface="+mn-ea"/>
                <a:cs typeface="+mn-cs"/>
              </a:defRPr>
            </a:pPr>
            <a:r>
              <a:rPr lang="en-US" dirty="0"/>
              <a:t>% driving / road safety advertising seen recently</a:t>
            </a:r>
          </a:p>
        </p:txBody>
      </p:sp>
      <p:sp>
        <p:nvSpPr>
          <p:cNvPr id="16" name="Oval 15">
            <a:extLst>
              <a:ext uri="{FF2B5EF4-FFF2-40B4-BE49-F238E27FC236}">
                <a16:creationId xmlns:a16="http://schemas.microsoft.com/office/drawing/2014/main" id="{8B802ABF-ED69-9BEE-5053-58B4F31C371F}"/>
              </a:ext>
            </a:extLst>
          </p:cNvPr>
          <p:cNvSpPr/>
          <p:nvPr/>
        </p:nvSpPr>
        <p:spPr>
          <a:xfrm>
            <a:off x="9842368" y="2752102"/>
            <a:ext cx="379312" cy="221977"/>
          </a:xfrm>
          <a:prstGeom prst="ellipse">
            <a:avLst/>
          </a:prstGeom>
          <a:noFill/>
          <a:ln w="1905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lstStyle>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a:endParaRPr lang="en-GB" kern="1200" dirty="0"/>
          </a:p>
        </p:txBody>
      </p:sp>
    </p:spTree>
    <p:extLst>
      <p:ext uri="{BB962C8B-B14F-4D97-AF65-F5344CB8AC3E}">
        <p14:creationId xmlns:p14="http://schemas.microsoft.com/office/powerpoint/2010/main" val="17600172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7056447" cy="1525603"/>
          </a:xfrm>
        </p:spPr>
        <p:txBody>
          <a:bodyPr/>
          <a:lstStyle/>
          <a:p>
            <a:r>
              <a:rPr lang="en-US" dirty="0"/>
              <a:t>Appendix III </a:t>
            </a:r>
            <a:br>
              <a:rPr lang="en-US" dirty="0"/>
            </a:br>
            <a:r>
              <a:rPr lang="en-US" dirty="0"/>
              <a:t>– Technical appendix</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73</a:t>
            </a:fld>
            <a:endParaRPr lang="en-GB" dirty="0"/>
          </a:p>
        </p:txBody>
      </p:sp>
    </p:spTree>
    <p:extLst>
      <p:ext uri="{BB962C8B-B14F-4D97-AF65-F5344CB8AC3E}">
        <p14:creationId xmlns:p14="http://schemas.microsoft.com/office/powerpoint/2010/main" val="7602517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CB4B4D-7CA3-9044-876B-883B54F8677D}" type="slidenum">
              <a:rPr lang="en-GB" smtClean="0"/>
              <a:pPr/>
              <a:t>74</a:t>
            </a:fld>
            <a:endParaRPr lang="en-GB" dirty="0"/>
          </a:p>
        </p:txBody>
      </p:sp>
      <p:sp>
        <p:nvSpPr>
          <p:cNvPr id="4" name="Title 3">
            <a:extLst>
              <a:ext uri="{FF2B5EF4-FFF2-40B4-BE49-F238E27FC236}">
                <a16:creationId xmlns:a16="http://schemas.microsoft.com/office/drawing/2014/main" id="{CC456CBE-E9BE-4E6C-ABA0-0EA285C2B5FE}"/>
              </a:ext>
            </a:extLst>
          </p:cNvPr>
          <p:cNvSpPr>
            <a:spLocks noGrp="1"/>
          </p:cNvSpPr>
          <p:nvPr>
            <p:ph type="title"/>
          </p:nvPr>
        </p:nvSpPr>
        <p:spPr/>
        <p:txBody>
          <a:bodyPr/>
          <a:lstStyle/>
          <a:p>
            <a:r>
              <a:rPr lang="en-GB" dirty="0"/>
              <a:t>Quantitative: method and data processing</a:t>
            </a:r>
            <a:endParaRPr lang="en-US" dirty="0"/>
          </a:p>
        </p:txBody>
      </p:sp>
      <p:sp>
        <p:nvSpPr>
          <p:cNvPr id="5" name="Text Placeholder 4">
            <a:extLst>
              <a:ext uri="{FF2B5EF4-FFF2-40B4-BE49-F238E27FC236}">
                <a16:creationId xmlns:a16="http://schemas.microsoft.com/office/drawing/2014/main" id="{EDE3BC5A-2563-44E5-9E8B-87FC04805832}"/>
              </a:ext>
            </a:extLst>
          </p:cNvPr>
          <p:cNvSpPr>
            <a:spLocks noGrp="1"/>
          </p:cNvSpPr>
          <p:nvPr>
            <p:ph type="body" sz="quarter" idx="11"/>
          </p:nvPr>
        </p:nvSpPr>
        <p:spPr/>
        <p:txBody>
          <a:bodyPr/>
          <a:lstStyle/>
          <a:p>
            <a:r>
              <a:rPr lang="en-GB" dirty="0"/>
              <a:t>Technical appendix</a:t>
            </a:r>
          </a:p>
        </p:txBody>
      </p:sp>
      <p:sp>
        <p:nvSpPr>
          <p:cNvPr id="3" name="Content Placeholder 2"/>
          <p:cNvSpPr>
            <a:spLocks noGrp="1"/>
          </p:cNvSpPr>
          <p:nvPr>
            <p:ph type="body" sz="quarter" idx="18"/>
          </p:nvPr>
        </p:nvSpPr>
        <p:spPr>
          <a:xfrm>
            <a:off x="334963" y="1573895"/>
            <a:ext cx="11458108" cy="5103316"/>
          </a:xfrm>
        </p:spPr>
        <p:txBody>
          <a:bodyPr>
            <a:noAutofit/>
          </a:bodyPr>
          <a:lstStyle/>
          <a:p>
            <a:pPr marL="171450" indent="-171450">
              <a:buFont typeface="Arial" panose="020B0604020202020204" pitchFamily="34" charset="0"/>
              <a:buChar char="•"/>
            </a:pPr>
            <a:r>
              <a:rPr lang="en-GB" dirty="0"/>
              <a:t>The data was collected by an online survey using sample from the Cint, Dynata and Panelbase panels for the main sample. </a:t>
            </a:r>
          </a:p>
          <a:p>
            <a:pPr marL="171450" indent="-171450">
              <a:buFont typeface="Arial" panose="020B0604020202020204" pitchFamily="34" charset="0"/>
              <a:buChar char="•"/>
            </a:pPr>
            <a:r>
              <a:rPr lang="en-GB" dirty="0"/>
              <a:t>The target group for this research study was a representative sample of drivers in Scotland. </a:t>
            </a:r>
            <a:endParaRPr lang="en-GB" i="1" dirty="0">
              <a:solidFill>
                <a:srgbClr val="C00000"/>
              </a:solidFill>
            </a:endParaRPr>
          </a:p>
          <a:p>
            <a:pPr marL="171450" indent="-171450">
              <a:buFont typeface="Arial" panose="020B0604020202020204" pitchFamily="34" charset="0"/>
              <a:buChar char="•"/>
            </a:pPr>
            <a:r>
              <a:rPr lang="en-GB" dirty="0"/>
              <a:t>The target sample size for the main sample was 500 per wave and the final achieved sample size was 507</a:t>
            </a:r>
            <a:r>
              <a:rPr lang="en-GB" dirty="0">
                <a:solidFill>
                  <a:srgbClr val="FF0000"/>
                </a:solidFill>
              </a:rPr>
              <a:t> </a:t>
            </a:r>
            <a:r>
              <a:rPr lang="en-GB" dirty="0"/>
              <a:t>interviews.</a:t>
            </a:r>
          </a:p>
          <a:p>
            <a:pPr marL="171450" indent="-171450">
              <a:buFont typeface="Arial" panose="020B0604020202020204" pitchFamily="34" charset="0"/>
              <a:buChar char="•"/>
            </a:pPr>
            <a:r>
              <a:rPr lang="en-GB" dirty="0"/>
              <a:t>Fieldwork was undertaken between the 19</a:t>
            </a:r>
            <a:r>
              <a:rPr lang="en-GB" baseline="30000" dirty="0"/>
              <a:t>th</a:t>
            </a:r>
            <a:r>
              <a:rPr lang="en-GB" dirty="0"/>
              <a:t> September– 10</a:t>
            </a:r>
            <a:r>
              <a:rPr lang="en-GB" baseline="30000" dirty="0"/>
              <a:t>th</a:t>
            </a:r>
            <a:r>
              <a:rPr lang="en-GB" dirty="0"/>
              <a:t> October 2025.</a:t>
            </a:r>
            <a:r>
              <a:rPr lang="en-GB" i="1" dirty="0">
                <a:solidFill>
                  <a:srgbClr val="C00000"/>
                </a:solidFill>
              </a:rPr>
              <a:t> </a:t>
            </a:r>
            <a:r>
              <a:rPr lang="en-GB" dirty="0"/>
              <a:t>The sample for this survey was non-probability, meaning not all people had an equal chance of being selected.</a:t>
            </a:r>
            <a:endParaRPr lang="en-GB" i="1" dirty="0">
              <a:solidFill>
                <a:srgbClr val="C00000"/>
              </a:solidFill>
            </a:endParaRPr>
          </a:p>
          <a:p>
            <a:pPr marL="171450" indent="-171450">
              <a:buFont typeface="Arial" panose="020B0604020202020204" pitchFamily="34" charset="0"/>
              <a:buChar char="•"/>
            </a:pPr>
            <a:r>
              <a:rPr lang="en-US" dirty="0">
                <a:solidFill>
                  <a:srgbClr val="5F5F5F"/>
                </a:solidFill>
                <a:latin typeface="Calibri" panose="020F0502020204030204" pitchFamily="34" charset="0"/>
              </a:rPr>
              <a:t>Respondents to online surveys are self-selecting. This means that we cannot provide statistically precise margins of error or significance testing as the sampling type is non-probability. The margins of error outlined below should therefore be treated as indicative, based on an equivalent probability sample. The overall sample size of </a:t>
            </a:r>
            <a:r>
              <a:rPr lang="en-US" dirty="0">
                <a:latin typeface="Calibri" panose="020F0502020204030204" pitchFamily="34" charset="0"/>
              </a:rPr>
              <a:t>556 p</a:t>
            </a:r>
            <a:r>
              <a:rPr lang="en-US" dirty="0">
                <a:solidFill>
                  <a:srgbClr val="5F5F5F"/>
                </a:solidFill>
                <a:latin typeface="Calibri" panose="020F0502020204030204" pitchFamily="34" charset="0"/>
              </a:rPr>
              <a:t>rovides a dataset with an approximate margin of error of between </a:t>
            </a:r>
            <a:r>
              <a:rPr lang="en-US" sz="1200" dirty="0"/>
              <a:t>±0.87% and ±</a:t>
            </a:r>
            <a:r>
              <a:rPr lang="en-US" dirty="0"/>
              <a:t>4.35</a:t>
            </a:r>
            <a:r>
              <a:rPr lang="en-US" sz="1200" dirty="0"/>
              <a:t>%, </a:t>
            </a:r>
            <a:r>
              <a:rPr lang="en-US" dirty="0">
                <a:latin typeface="Calibri" panose="020F0502020204030204" pitchFamily="34" charset="0"/>
              </a:rPr>
              <a:t>calculated </a:t>
            </a:r>
            <a:r>
              <a:rPr lang="en-US" dirty="0">
                <a:solidFill>
                  <a:srgbClr val="5F5F5F"/>
                </a:solidFill>
                <a:latin typeface="Calibri" panose="020F0502020204030204" pitchFamily="34" charset="0"/>
              </a:rPr>
              <a:t>at the 95% confidence level (market research industry standard).</a:t>
            </a:r>
          </a:p>
          <a:p>
            <a:pPr marL="171450" indent="-171450">
              <a:buFont typeface="Arial" panose="020B0604020202020204" pitchFamily="34" charset="0"/>
              <a:buChar char="•"/>
            </a:pPr>
            <a:r>
              <a:rPr lang="en-GB" dirty="0"/>
              <a:t>The criteria used in sample selection were that panellists were drivers living in Scotland. </a:t>
            </a:r>
          </a:p>
          <a:p>
            <a:pPr marL="171450" indent="-171450">
              <a:buFont typeface="Arial" panose="020B0604020202020204" pitchFamily="34" charset="0"/>
              <a:buChar char="•"/>
            </a:pPr>
            <a:r>
              <a:rPr lang="en-GB" dirty="0"/>
              <a:t>Respondents to self-completion studies are self-selecting and complete the survey without the assistance of a trained interviewer. This means that Progressive cannot strictly control sampling, and, in some cases, this can lead to findings skewed towards the views of those motivated to respond to the survey.</a:t>
            </a:r>
          </a:p>
          <a:p>
            <a:pPr marL="0" lvl="1" indent="0">
              <a:buNone/>
            </a:pPr>
            <a:endParaRPr lang="en-US" dirty="0">
              <a:solidFill>
                <a:srgbClr val="5F5F5F"/>
              </a:solidFill>
              <a:latin typeface="Calibri" panose="020F0502020204030204" pitchFamily="34" charset="0"/>
            </a:endParaRPr>
          </a:p>
          <a:p>
            <a:pPr lvl="1"/>
            <a:r>
              <a:rPr lang="en-US" dirty="0"/>
              <a:t>Our data processing department undertakes a number of quality checks on the data to ensure its validity and integrity. </a:t>
            </a:r>
            <a:r>
              <a:rPr lang="en-GB" dirty="0"/>
              <a:t>For online surveys these checks include:</a:t>
            </a:r>
          </a:p>
          <a:p>
            <a:pPr marL="358775" lvl="1">
              <a:lnSpc>
                <a:spcPct val="100000"/>
              </a:lnSpc>
              <a:spcAft>
                <a:spcPts val="0"/>
              </a:spcAft>
              <a:buFont typeface="Symbol" panose="05050102010706020507" pitchFamily="18" charset="2"/>
              <a:buChar char="-"/>
            </a:pPr>
            <a:r>
              <a:rPr lang="en-GB" dirty="0"/>
              <a:t>Responses are checked for duplicates where unidentified responses have been permitted. </a:t>
            </a:r>
          </a:p>
          <a:p>
            <a:pPr marL="358775" lvl="1">
              <a:lnSpc>
                <a:spcPct val="100000"/>
              </a:lnSpc>
              <a:spcAft>
                <a:spcPts val="0"/>
              </a:spcAft>
              <a:buFont typeface="Symbol" panose="05050102010706020507" pitchFamily="18" charset="2"/>
              <a:buChar char="-"/>
            </a:pPr>
            <a:r>
              <a:rPr lang="en-GB" dirty="0"/>
              <a:t>All responses are checked for completeness and sense.</a:t>
            </a:r>
          </a:p>
          <a:p>
            <a:pPr marL="358775" lvl="1">
              <a:lnSpc>
                <a:spcPct val="100000"/>
              </a:lnSpc>
              <a:spcAft>
                <a:spcPts val="0"/>
              </a:spcAft>
              <a:buFont typeface="Symbol" panose="05050102010706020507" pitchFamily="18" charset="2"/>
              <a:buChar char="-"/>
            </a:pPr>
            <a:r>
              <a:rPr lang="en-US" dirty="0"/>
              <a:t>A computer edit of the data carried out prior to analysis involves both range and inter-field checks. Any further inconsistencies identified at this stage are investigated by reference back to the raw data on the questionnaire.</a:t>
            </a:r>
          </a:p>
          <a:p>
            <a:pPr marL="358775" lvl="1">
              <a:lnSpc>
                <a:spcPct val="100000"/>
              </a:lnSpc>
              <a:spcAft>
                <a:spcPts val="0"/>
              </a:spcAft>
              <a:buFont typeface="Symbol" panose="05050102010706020507" pitchFamily="18" charset="2"/>
              <a:buChar char="-"/>
            </a:pPr>
            <a:r>
              <a:rPr lang="en-US" dirty="0"/>
              <a:t>Where ‘other’ type questions are used, the responses to these are checked against the parent question for possible up-coding.</a:t>
            </a:r>
          </a:p>
          <a:p>
            <a:pPr marL="358775" lvl="1">
              <a:lnSpc>
                <a:spcPct val="100000"/>
              </a:lnSpc>
              <a:spcAft>
                <a:spcPts val="0"/>
              </a:spcAft>
              <a:buFont typeface="Symbol" panose="05050102010706020507" pitchFamily="18" charset="2"/>
              <a:buChar char="-"/>
            </a:pPr>
            <a:r>
              <a:rPr lang="en-US" dirty="0"/>
              <a:t>Responses to open-ended questions will normally be spell and sense checked. Where required these responses may be grouped using a code-frame which can be used in analysis.</a:t>
            </a:r>
          </a:p>
          <a:p>
            <a:pPr lvl="1">
              <a:lnSpc>
                <a:spcPct val="100000"/>
              </a:lnSpc>
            </a:pPr>
            <a:r>
              <a:rPr lang="en-US" dirty="0"/>
              <a:t>A SNAP </a:t>
            </a:r>
            <a:r>
              <a:rPr lang="en-GB" dirty="0"/>
              <a:t>programme</a:t>
            </a:r>
            <a:r>
              <a:rPr lang="en-US" dirty="0"/>
              <a:t> set up with the aim of providing the client with useable and comprehensive data. Cross-breaks are discussed with the client in order to ensure that all information needs are met.</a:t>
            </a:r>
            <a:endParaRPr lang="en-GB" dirty="0">
              <a:solidFill>
                <a:srgbClr val="5F5F5F"/>
              </a:solidFill>
              <a:latin typeface="Calibri" panose="020F0502020204030204" pitchFamily="34" charset="0"/>
            </a:endParaRPr>
          </a:p>
          <a:p>
            <a:pPr lvl="1"/>
            <a:r>
              <a:rPr lang="en-GB" dirty="0">
                <a:solidFill>
                  <a:srgbClr val="5F5F5F"/>
                </a:solidFill>
                <a:latin typeface="Calibri" panose="020F0502020204030204" pitchFamily="34" charset="0"/>
              </a:rPr>
              <a:t>All research projects undertaken by Progressive comply fully with the requirements of ISO 20252.</a:t>
            </a:r>
          </a:p>
          <a:p>
            <a:pPr marL="0" lvl="1" indent="0">
              <a:buNone/>
            </a:pPr>
            <a:endParaRPr lang="en-GB" dirty="0"/>
          </a:p>
          <a:p>
            <a:endParaRPr lang="en-GB" dirty="0"/>
          </a:p>
        </p:txBody>
      </p:sp>
    </p:spTree>
    <p:extLst>
      <p:ext uri="{BB962C8B-B14F-4D97-AF65-F5344CB8AC3E}">
        <p14:creationId xmlns:p14="http://schemas.microsoft.com/office/powerpoint/2010/main" val="4182262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885B1380-712A-47DD-93BA-9A9827056BD3}"/>
              </a:ext>
            </a:extLst>
          </p:cNvPr>
          <p:cNvSpPr>
            <a:spLocks noGrp="1"/>
          </p:cNvSpPr>
          <p:nvPr>
            <p:ph type="ctrTitle"/>
          </p:nvPr>
        </p:nvSpPr>
        <p:spPr>
          <a:xfrm>
            <a:off x="392865" y="2217927"/>
            <a:ext cx="11518719" cy="1525603"/>
          </a:xfrm>
        </p:spPr>
        <p:txBody>
          <a:bodyPr/>
          <a:lstStyle/>
          <a:p>
            <a:r>
              <a:rPr lang="en-US" dirty="0"/>
              <a:t>Appendix IV</a:t>
            </a:r>
            <a:br>
              <a:rPr lang="en-US" dirty="0"/>
            </a:br>
            <a:r>
              <a:rPr lang="en-US" dirty="0"/>
              <a:t>– Data considerations due to change in method</a:t>
            </a:r>
            <a:endParaRPr lang="en-GB" dirty="0">
              <a:solidFill>
                <a:srgbClr val="FF0000"/>
              </a:solidFill>
            </a:endParaRPr>
          </a:p>
        </p:txBody>
      </p:sp>
      <p:sp>
        <p:nvSpPr>
          <p:cNvPr id="15" name="Slide Number Placeholder 14">
            <a:extLst>
              <a:ext uri="{FF2B5EF4-FFF2-40B4-BE49-F238E27FC236}">
                <a16:creationId xmlns:a16="http://schemas.microsoft.com/office/drawing/2014/main" id="{5DA4082C-E9DA-4728-A8E4-C9CD02DD2716}"/>
              </a:ext>
            </a:extLst>
          </p:cNvPr>
          <p:cNvSpPr>
            <a:spLocks noGrp="1"/>
          </p:cNvSpPr>
          <p:nvPr>
            <p:ph type="sldNum" sz="quarter" idx="12"/>
          </p:nvPr>
        </p:nvSpPr>
        <p:spPr/>
        <p:txBody>
          <a:bodyPr/>
          <a:lstStyle/>
          <a:p>
            <a:fld id="{3CF2D5F0-42C9-44CC-9D46-F1CEB28D430F}" type="slidenum">
              <a:rPr lang="en-GB" smtClean="0"/>
              <a:pPr/>
              <a:t>75</a:t>
            </a:fld>
            <a:endParaRPr lang="en-GB" dirty="0"/>
          </a:p>
        </p:txBody>
      </p:sp>
    </p:spTree>
    <p:extLst>
      <p:ext uri="{BB962C8B-B14F-4D97-AF65-F5344CB8AC3E}">
        <p14:creationId xmlns:p14="http://schemas.microsoft.com/office/powerpoint/2010/main" val="27888505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3CF2D5F0-42C9-44CC-9D46-F1CEB28D430F}" type="slidenum">
              <a:rPr lang="en-GB" smtClean="0"/>
              <a:pPr/>
              <a:t>76</a:t>
            </a:fld>
            <a:endParaRPr lang="en-GB" dirty="0"/>
          </a:p>
        </p:txBody>
      </p:sp>
      <p:sp>
        <p:nvSpPr>
          <p:cNvPr id="3" name="Content Placeholder 2"/>
          <p:cNvSpPr>
            <a:spLocks noGrp="1"/>
          </p:cNvSpPr>
          <p:nvPr>
            <p:ph sz="quarter" idx="18"/>
          </p:nvPr>
        </p:nvSpPr>
        <p:spPr>
          <a:xfrm>
            <a:off x="535021" y="1577294"/>
            <a:ext cx="10853704" cy="4986791"/>
          </a:xfrm>
        </p:spPr>
        <p:txBody>
          <a:bodyPr>
            <a:normAutofit/>
          </a:bodyPr>
          <a:lstStyle/>
          <a:p>
            <a:r>
              <a:rPr lang="en-GB" sz="1400" dirty="0"/>
              <a:t>The method of data collection was changed in wave 19 (August 2020) due to restrictions imposed by the coronavirus outbreak. This meant that face-to-face in-home interviewing was not possible, and the survey was instead administered online in partnership with panel providers. This same approach has been used in every wave since.</a:t>
            </a:r>
          </a:p>
          <a:p>
            <a:r>
              <a:rPr lang="en-GB" sz="1400" dirty="0"/>
              <a:t>Whilst waves previous to 2020 have been conducted using in-home interviewing, the largest part of the survey has always been self-administered by respondents – interviewers gave respondents the computer tablet for them to complete key questions themselves rather than asking the questions verbally. This approach was taken in order to minimise social biasing in responses. However, the presence of an interviewer during survey completion in previous waves, versus the online method where respondents completed it completely alone in waves 19-25, is likely to have affected some findings. </a:t>
            </a:r>
          </a:p>
          <a:p>
            <a:pPr marL="590550" indent="-285750">
              <a:buFont typeface="Symbol" panose="05050102010706020507" pitchFamily="18" charset="2"/>
              <a:buChar char="-"/>
            </a:pPr>
            <a:endParaRPr lang="en-GB" sz="1400" dirty="0">
              <a:solidFill>
                <a:srgbClr val="FF0000"/>
              </a:solidFill>
            </a:endParaRPr>
          </a:p>
        </p:txBody>
      </p:sp>
      <p:sp>
        <p:nvSpPr>
          <p:cNvPr id="6" name="Text Placeholder 3">
            <a:extLst>
              <a:ext uri="{FF2B5EF4-FFF2-40B4-BE49-F238E27FC236}">
                <a16:creationId xmlns:a16="http://schemas.microsoft.com/office/drawing/2014/main" id="{EC5DA8EC-FFAA-4313-B2C4-534C96D2F81F}"/>
              </a:ext>
            </a:extLst>
          </p:cNvPr>
          <p:cNvSpPr>
            <a:spLocks noGrp="1"/>
          </p:cNvSpPr>
          <p:nvPr>
            <p:ph type="body" sz="quarter" idx="11"/>
          </p:nvPr>
        </p:nvSpPr>
        <p:spPr>
          <a:xfrm>
            <a:off x="334964" y="180789"/>
            <a:ext cx="9792262" cy="1285546"/>
          </a:xfrm>
        </p:spPr>
        <p:txBody>
          <a:bodyPr vert="horz" lIns="72000" tIns="0" rIns="0" bIns="0" rtlCol="0" anchor="ctr" anchorCtr="0">
            <a:normAutofit/>
          </a:bodyPr>
          <a:lstStyle/>
          <a:p>
            <a:r>
              <a:rPr lang="en-GB" dirty="0"/>
              <a:t>Data considerations for waves 19 - 25</a:t>
            </a:r>
          </a:p>
        </p:txBody>
      </p:sp>
    </p:spTree>
    <p:extLst>
      <p:ext uri="{BB962C8B-B14F-4D97-AF65-F5344CB8AC3E}">
        <p14:creationId xmlns:p14="http://schemas.microsoft.com/office/powerpoint/2010/main" val="1763897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86CB4B4D-7CA3-9044-876B-883B54F8677D}" type="slidenum">
              <a:rPr lang="en-GB" smtClean="0"/>
              <a:pPr/>
              <a:t>77</a:t>
            </a:fld>
            <a:endParaRPr lang="en-GB" dirty="0"/>
          </a:p>
        </p:txBody>
      </p:sp>
      <p:sp>
        <p:nvSpPr>
          <p:cNvPr id="22" name="Text Placeholder 21">
            <a:extLst>
              <a:ext uri="{FF2B5EF4-FFF2-40B4-BE49-F238E27FC236}">
                <a16:creationId xmlns:a16="http://schemas.microsoft.com/office/drawing/2014/main" id="{4278FBE1-B08E-4C80-955D-B4F0EE650E13}"/>
              </a:ext>
            </a:extLst>
          </p:cNvPr>
          <p:cNvSpPr>
            <a:spLocks noGrp="1"/>
          </p:cNvSpPr>
          <p:nvPr>
            <p:ph type="body" sz="quarter" idx="11"/>
          </p:nvPr>
        </p:nvSpPr>
        <p:spPr>
          <a:xfrm>
            <a:off x="334964" y="180788"/>
            <a:ext cx="4219619" cy="1308377"/>
          </a:xfrm>
        </p:spPr>
        <p:txBody>
          <a:bodyPr/>
          <a:lstStyle/>
          <a:p>
            <a:r>
              <a:rPr lang="en-US" dirty="0"/>
              <a:t>Thank you</a:t>
            </a:r>
          </a:p>
        </p:txBody>
      </p:sp>
      <p:sp>
        <p:nvSpPr>
          <p:cNvPr id="14" name="Text Placeholder 13">
            <a:extLst>
              <a:ext uri="{FF2B5EF4-FFF2-40B4-BE49-F238E27FC236}">
                <a16:creationId xmlns:a16="http://schemas.microsoft.com/office/drawing/2014/main" id="{FE6064E0-F919-4F42-99C0-77FE672B7D18}"/>
              </a:ext>
            </a:extLst>
          </p:cNvPr>
          <p:cNvSpPr>
            <a:spLocks noGrp="1"/>
          </p:cNvSpPr>
          <p:nvPr>
            <p:ph type="body" sz="quarter" idx="31"/>
          </p:nvPr>
        </p:nvSpPr>
        <p:spPr>
          <a:xfrm>
            <a:off x="590599" y="1849225"/>
            <a:ext cx="4608512" cy="724293"/>
          </a:xfrm>
        </p:spPr>
        <p:txBody>
          <a:bodyPr/>
          <a:lstStyle/>
          <a:p>
            <a:r>
              <a:rPr lang="en-GB" dirty="0"/>
              <a:t>Contact</a:t>
            </a:r>
            <a:endParaRPr lang="en-US" dirty="0"/>
          </a:p>
        </p:txBody>
      </p:sp>
      <p:sp>
        <p:nvSpPr>
          <p:cNvPr id="23" name="Text Placeholder 22">
            <a:extLst>
              <a:ext uri="{FF2B5EF4-FFF2-40B4-BE49-F238E27FC236}">
                <a16:creationId xmlns:a16="http://schemas.microsoft.com/office/drawing/2014/main" id="{AC281940-2F6C-4381-BC26-9D98802B4E21}"/>
              </a:ext>
            </a:extLst>
          </p:cNvPr>
          <p:cNvSpPr>
            <a:spLocks noGrp="1"/>
          </p:cNvSpPr>
          <p:nvPr>
            <p:ph type="body" sz="quarter" idx="32"/>
          </p:nvPr>
        </p:nvSpPr>
        <p:spPr>
          <a:xfrm>
            <a:off x="590599" y="2857894"/>
            <a:ext cx="4608512" cy="290660"/>
          </a:xfrm>
        </p:spPr>
        <p:txBody>
          <a:bodyPr/>
          <a:lstStyle/>
          <a:p>
            <a:r>
              <a:rPr lang="pt-BR" dirty="0"/>
              <a:t>Diane McGregor</a:t>
            </a:r>
          </a:p>
        </p:txBody>
      </p:sp>
      <p:sp>
        <p:nvSpPr>
          <p:cNvPr id="24" name="Text Placeholder 23">
            <a:extLst>
              <a:ext uri="{FF2B5EF4-FFF2-40B4-BE49-F238E27FC236}">
                <a16:creationId xmlns:a16="http://schemas.microsoft.com/office/drawing/2014/main" id="{B949DEB9-E882-4113-ACF2-AAFCDB3DCC57}"/>
              </a:ext>
            </a:extLst>
          </p:cNvPr>
          <p:cNvSpPr>
            <a:spLocks noGrp="1"/>
          </p:cNvSpPr>
          <p:nvPr>
            <p:ph type="body" sz="quarter" idx="33"/>
          </p:nvPr>
        </p:nvSpPr>
        <p:spPr>
          <a:xfrm>
            <a:off x="590599" y="3187832"/>
            <a:ext cx="4608512" cy="290660"/>
          </a:xfrm>
        </p:spPr>
        <p:txBody>
          <a:bodyPr/>
          <a:lstStyle/>
          <a:p>
            <a:r>
              <a:rPr lang="pt-BR" dirty="0">
                <a:hlinkClick r:id="rId3"/>
              </a:rPr>
              <a:t>diane.mcgregor@progressivepartnership.co.uk</a:t>
            </a:r>
            <a:endParaRPr lang="pt-BR" dirty="0"/>
          </a:p>
        </p:txBody>
      </p:sp>
      <p:sp>
        <p:nvSpPr>
          <p:cNvPr id="25" name="Text Placeholder 24">
            <a:extLst>
              <a:ext uri="{FF2B5EF4-FFF2-40B4-BE49-F238E27FC236}">
                <a16:creationId xmlns:a16="http://schemas.microsoft.com/office/drawing/2014/main" id="{3FB94BE2-EEE7-41FC-AD41-40A4451BEEAB}"/>
              </a:ext>
            </a:extLst>
          </p:cNvPr>
          <p:cNvSpPr>
            <a:spLocks noGrp="1"/>
          </p:cNvSpPr>
          <p:nvPr>
            <p:ph type="body" sz="quarter" idx="34"/>
          </p:nvPr>
        </p:nvSpPr>
        <p:spPr>
          <a:xfrm>
            <a:off x="590599" y="3979685"/>
            <a:ext cx="4608512" cy="290660"/>
          </a:xfrm>
        </p:spPr>
        <p:txBody>
          <a:bodyPr/>
          <a:lstStyle/>
          <a:p>
            <a:r>
              <a:rPr lang="pt-BR" dirty="0"/>
              <a:t>Stefan Durkacz</a:t>
            </a:r>
          </a:p>
        </p:txBody>
      </p:sp>
      <p:sp>
        <p:nvSpPr>
          <p:cNvPr id="26" name="Text Placeholder 25">
            <a:extLst>
              <a:ext uri="{FF2B5EF4-FFF2-40B4-BE49-F238E27FC236}">
                <a16:creationId xmlns:a16="http://schemas.microsoft.com/office/drawing/2014/main" id="{9F5CA1C5-B1C5-45EE-865A-EBEB4F34DCCF}"/>
              </a:ext>
            </a:extLst>
          </p:cNvPr>
          <p:cNvSpPr>
            <a:spLocks noGrp="1"/>
          </p:cNvSpPr>
          <p:nvPr>
            <p:ph type="body" sz="quarter" idx="35"/>
          </p:nvPr>
        </p:nvSpPr>
        <p:spPr>
          <a:xfrm>
            <a:off x="590599" y="4309623"/>
            <a:ext cx="4608512" cy="290660"/>
          </a:xfrm>
        </p:spPr>
        <p:txBody>
          <a:bodyPr/>
          <a:lstStyle/>
          <a:p>
            <a:r>
              <a:rPr lang="pt-BR" dirty="0">
                <a:hlinkClick r:id="rId4"/>
              </a:rPr>
              <a:t>stefan.durkacz@progressivepartnership.co.uk</a:t>
            </a:r>
            <a:endParaRPr lang="pt-BR" dirty="0"/>
          </a:p>
        </p:txBody>
      </p:sp>
    </p:spTree>
    <p:extLst>
      <p:ext uri="{BB962C8B-B14F-4D97-AF65-F5344CB8AC3E}">
        <p14:creationId xmlns:p14="http://schemas.microsoft.com/office/powerpoint/2010/main" val="10284874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B633EA-C23F-309B-DEF4-8DE3490B5CEA}"/>
            </a:ext>
          </a:extLst>
        </p:cNvPr>
        <p:cNvGrpSpPr/>
        <p:nvPr/>
      </p:nvGrpSpPr>
      <p:grpSpPr>
        <a:xfrm>
          <a:off x="0" y="0"/>
          <a:ext cx="0" cy="0"/>
          <a:chOff x="0" y="0"/>
          <a:chExt cx="0" cy="0"/>
        </a:xfrm>
      </p:grpSpPr>
      <p:sp>
        <p:nvSpPr>
          <p:cNvPr id="10" name="Text Placeholder 4">
            <a:extLst>
              <a:ext uri="{FF2B5EF4-FFF2-40B4-BE49-F238E27FC236}">
                <a16:creationId xmlns:a16="http://schemas.microsoft.com/office/drawing/2014/main" id="{B5F3F529-AB07-493E-A384-EB7EF3E76B99}"/>
              </a:ext>
            </a:extLst>
          </p:cNvPr>
          <p:cNvSpPr>
            <a:spLocks noGrp="1"/>
          </p:cNvSpPr>
          <p:nvPr>
            <p:ph type="body" sz="quarter" idx="11"/>
          </p:nvPr>
        </p:nvSpPr>
        <p:spPr>
          <a:xfrm>
            <a:off x="334964" y="180788"/>
            <a:ext cx="10656690" cy="1299219"/>
          </a:xfrm>
        </p:spPr>
        <p:txBody>
          <a:bodyPr>
            <a:normAutofit lnSpcReduction="10000"/>
          </a:bodyPr>
          <a:lstStyle/>
          <a:p>
            <a:r>
              <a:rPr lang="en-US" sz="2400" dirty="0"/>
              <a:t>The most common </a:t>
            </a:r>
            <a:r>
              <a:rPr lang="en-GB" sz="2400" dirty="0"/>
              <a:t>speeding behaviours were consistent with previous years, although the upward trending in driving at 25 in a 20 zone since 2019 has levelled off.  There have also been declines this wave in driving at 35 in a 30 zone and risky overtaking.</a:t>
            </a:r>
          </a:p>
        </p:txBody>
      </p:sp>
      <p:sp>
        <p:nvSpPr>
          <p:cNvPr id="12" name="Text Placeholder 14">
            <a:extLst>
              <a:ext uri="{FF2B5EF4-FFF2-40B4-BE49-F238E27FC236}">
                <a16:creationId xmlns:a16="http://schemas.microsoft.com/office/drawing/2014/main" id="{75CA9CC3-3868-34DA-4B3F-BD72E1B45770}"/>
              </a:ext>
            </a:extLst>
          </p:cNvPr>
          <p:cNvSpPr>
            <a:spLocks noGrp="1"/>
          </p:cNvSpPr>
          <p:nvPr>
            <p:ph type="body" sz="quarter" idx="26"/>
          </p:nvPr>
        </p:nvSpPr>
        <p:spPr>
          <a:xfrm>
            <a:off x="168869" y="6458069"/>
            <a:ext cx="7745937" cy="299283"/>
          </a:xfrm>
          <a:prstGeom prst="rect">
            <a:avLst/>
          </a:prstGeom>
        </p:spPr>
        <p:txBody>
          <a:bodyPr>
            <a:noAutofit/>
          </a:bodyPr>
          <a:lstStyle/>
          <a:p>
            <a:pPr marL="0" indent="0">
              <a:lnSpc>
                <a:spcPct val="100000"/>
              </a:lnSpc>
              <a:spcBef>
                <a:spcPts val="0"/>
              </a:spcBef>
              <a:buNone/>
            </a:pPr>
            <a:r>
              <a:rPr lang="en-GB" sz="1000" dirty="0"/>
              <a:t>Q5. Which of the following have you done at all in the last 12 months, even if only on one occasion or for a short distance?</a:t>
            </a:r>
          </a:p>
        </p:txBody>
      </p:sp>
      <p:sp>
        <p:nvSpPr>
          <p:cNvPr id="17" name="Text Placeholder 7">
            <a:extLst>
              <a:ext uri="{FF2B5EF4-FFF2-40B4-BE49-F238E27FC236}">
                <a16:creationId xmlns:a16="http://schemas.microsoft.com/office/drawing/2014/main" id="{530ADA8E-129E-DC51-43C0-84E5D922BC38}"/>
              </a:ext>
            </a:extLst>
          </p:cNvPr>
          <p:cNvSpPr>
            <a:spLocks noGrp="1"/>
          </p:cNvSpPr>
          <p:nvPr>
            <p:ph type="body" sz="quarter" idx="27"/>
          </p:nvPr>
        </p:nvSpPr>
        <p:spPr>
          <a:xfrm>
            <a:off x="9938083" y="6472555"/>
            <a:ext cx="1705589" cy="277157"/>
          </a:xfrm>
          <a:prstGeom prst="rect">
            <a:avLst/>
          </a:prstGeom>
        </p:spPr>
        <p:txBody>
          <a:bodyPr>
            <a:noAutofit/>
          </a:bodyPr>
          <a:lstStyle/>
          <a:p>
            <a:pPr marL="0" indent="0" algn="r">
              <a:lnSpc>
                <a:spcPct val="100000"/>
              </a:lnSpc>
              <a:spcBef>
                <a:spcPts val="0"/>
              </a:spcBef>
              <a:buNone/>
            </a:pPr>
            <a:r>
              <a:rPr lang="en-GB" sz="1000" b="1" dirty="0"/>
              <a:t>Base (all W25): 507</a:t>
            </a:r>
          </a:p>
        </p:txBody>
      </p:sp>
      <p:sp>
        <p:nvSpPr>
          <p:cNvPr id="93" name="Slide Number Placeholder 92">
            <a:extLst>
              <a:ext uri="{FF2B5EF4-FFF2-40B4-BE49-F238E27FC236}">
                <a16:creationId xmlns:a16="http://schemas.microsoft.com/office/drawing/2014/main" id="{770E40ED-DEE1-BF03-999F-2E42292A248F}"/>
              </a:ext>
            </a:extLst>
          </p:cNvPr>
          <p:cNvSpPr>
            <a:spLocks noGrp="1"/>
          </p:cNvSpPr>
          <p:nvPr>
            <p:ph type="sldNum" sz="quarter" idx="12"/>
          </p:nvPr>
        </p:nvSpPr>
        <p:spPr/>
        <p:txBody>
          <a:bodyPr/>
          <a:lstStyle/>
          <a:p>
            <a:fld id="{3CF2D5F0-42C9-44CC-9D46-F1CEB28D430F}" type="slidenum">
              <a:rPr lang="en-GB" smtClean="0"/>
              <a:pPr/>
              <a:t>8</a:t>
            </a:fld>
            <a:endParaRPr lang="en-GB" dirty="0"/>
          </a:p>
        </p:txBody>
      </p:sp>
      <p:graphicFrame>
        <p:nvGraphicFramePr>
          <p:cNvPr id="6" name="Chart 5">
            <a:extLst>
              <a:ext uri="{FF2B5EF4-FFF2-40B4-BE49-F238E27FC236}">
                <a16:creationId xmlns:a16="http://schemas.microsoft.com/office/drawing/2014/main" id="{26ECC84E-F4A4-1583-CC98-834D4F01C9CD}"/>
              </a:ext>
            </a:extLst>
          </p:cNvPr>
          <p:cNvGraphicFramePr/>
          <p:nvPr>
            <p:extLst>
              <p:ext uri="{D42A27DB-BD31-4B8C-83A1-F6EECF244321}">
                <p14:modId xmlns:p14="http://schemas.microsoft.com/office/powerpoint/2010/main" val="260101352"/>
              </p:ext>
            </p:extLst>
          </p:nvPr>
        </p:nvGraphicFramePr>
        <p:xfrm>
          <a:off x="494675" y="1618938"/>
          <a:ext cx="11017771" cy="4519395"/>
        </p:xfrm>
        <a:graphic>
          <a:graphicData uri="http://schemas.openxmlformats.org/drawingml/2006/chart">
            <c:chart xmlns:c="http://schemas.openxmlformats.org/drawingml/2006/chart" xmlns:r="http://schemas.openxmlformats.org/officeDocument/2006/relationships" r:id="rId3"/>
          </a:graphicData>
        </a:graphic>
      </p:graphicFrame>
      <p:sp>
        <p:nvSpPr>
          <p:cNvPr id="3" name="Oval 2">
            <a:extLst>
              <a:ext uri="{FF2B5EF4-FFF2-40B4-BE49-F238E27FC236}">
                <a16:creationId xmlns:a16="http://schemas.microsoft.com/office/drawing/2014/main" id="{2EF086EC-CCBC-303F-1017-B2FC7BFA0DFB}"/>
              </a:ext>
            </a:extLst>
          </p:cNvPr>
          <p:cNvSpPr/>
          <p:nvPr/>
        </p:nvSpPr>
        <p:spPr>
          <a:xfrm>
            <a:off x="8517513" y="5438180"/>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
        <p:nvSpPr>
          <p:cNvPr id="4" name="Oval 3">
            <a:extLst>
              <a:ext uri="{FF2B5EF4-FFF2-40B4-BE49-F238E27FC236}">
                <a16:creationId xmlns:a16="http://schemas.microsoft.com/office/drawing/2014/main" id="{89D68E67-D9F3-9542-7D11-411660318A22}"/>
              </a:ext>
            </a:extLst>
          </p:cNvPr>
          <p:cNvSpPr/>
          <p:nvPr/>
        </p:nvSpPr>
        <p:spPr>
          <a:xfrm>
            <a:off x="8517513" y="4421888"/>
            <a:ext cx="274320" cy="182879"/>
          </a:xfrm>
          <a:prstGeom prst="ellipse">
            <a:avLst/>
          </a:prstGeom>
          <a:noFill/>
          <a:ln w="19050" cap="flat">
            <a:solidFill>
              <a:schemeClr val="accent5">
                <a:lumMod val="50000"/>
              </a:schemeClr>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spTree>
    <p:extLst>
      <p:ext uri="{BB962C8B-B14F-4D97-AF65-F5344CB8AC3E}">
        <p14:creationId xmlns:p14="http://schemas.microsoft.com/office/powerpoint/2010/main" val="22584625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4"/>
          <p:cNvSpPr>
            <a:spLocks noGrp="1"/>
          </p:cNvSpPr>
          <p:nvPr>
            <p:ph type="body" sz="quarter" idx="11"/>
          </p:nvPr>
        </p:nvSpPr>
        <p:spPr>
          <a:xfrm>
            <a:off x="334964" y="204569"/>
            <a:ext cx="10656690" cy="1287177"/>
          </a:xfrm>
        </p:spPr>
        <p:txBody>
          <a:bodyPr>
            <a:normAutofit/>
          </a:bodyPr>
          <a:lstStyle/>
          <a:p>
            <a:r>
              <a:rPr lang="en-GB" sz="2400" dirty="0"/>
              <a:t>The proportion of drivers reporting always keeping to 20mph and 40mph speed limits have recovered after a dip in Feb ‘25. Figures for 30mph and 50mph limits were stable.</a:t>
            </a:r>
          </a:p>
        </p:txBody>
      </p:sp>
      <p:sp>
        <p:nvSpPr>
          <p:cNvPr id="18" name="Text Placeholder 7"/>
          <p:cNvSpPr>
            <a:spLocks noGrp="1"/>
          </p:cNvSpPr>
          <p:nvPr>
            <p:ph type="body" sz="quarter" idx="26"/>
          </p:nvPr>
        </p:nvSpPr>
        <p:spPr>
          <a:xfrm>
            <a:off x="190455" y="6454706"/>
            <a:ext cx="8818463" cy="285526"/>
          </a:xfrm>
          <a:prstGeom prst="rect">
            <a:avLst/>
          </a:prstGeom>
        </p:spPr>
        <p:txBody>
          <a:bodyPr>
            <a:normAutofit/>
          </a:bodyPr>
          <a:lstStyle/>
          <a:p>
            <a:pPr marL="0" indent="0">
              <a:lnSpc>
                <a:spcPct val="100000"/>
              </a:lnSpc>
              <a:spcBef>
                <a:spcPts val="0"/>
              </a:spcBef>
              <a:buNone/>
            </a:pPr>
            <a:r>
              <a:rPr lang="en-GB" sz="1000" dirty="0"/>
              <a:t>Q6. How frequently do you … ? </a:t>
            </a:r>
            <a:endParaRPr lang="en-GB" sz="1000" b="1" dirty="0"/>
          </a:p>
        </p:txBody>
      </p:sp>
      <p:sp>
        <p:nvSpPr>
          <p:cNvPr id="93" name="Slide Number Placeholder 92">
            <a:extLst>
              <a:ext uri="{FF2B5EF4-FFF2-40B4-BE49-F238E27FC236}">
                <a16:creationId xmlns:a16="http://schemas.microsoft.com/office/drawing/2014/main" id="{E9817A4E-C2EC-4E8F-8ADB-85EFEA41AB5A}"/>
              </a:ext>
            </a:extLst>
          </p:cNvPr>
          <p:cNvSpPr>
            <a:spLocks noGrp="1"/>
          </p:cNvSpPr>
          <p:nvPr>
            <p:ph type="sldNum" sz="quarter" idx="12"/>
          </p:nvPr>
        </p:nvSpPr>
        <p:spPr/>
        <p:txBody>
          <a:bodyPr/>
          <a:lstStyle/>
          <a:p>
            <a:fld id="{3CF2D5F0-42C9-44CC-9D46-F1CEB28D430F}" type="slidenum">
              <a:rPr lang="en-GB" smtClean="0"/>
              <a:pPr/>
              <a:t>9</a:t>
            </a:fld>
            <a:endParaRPr lang="en-GB" dirty="0"/>
          </a:p>
        </p:txBody>
      </p:sp>
      <p:cxnSp>
        <p:nvCxnSpPr>
          <p:cNvPr id="4" name="Straight Connector 3"/>
          <p:cNvCxnSpPr/>
          <p:nvPr/>
        </p:nvCxnSpPr>
        <p:spPr>
          <a:xfrm>
            <a:off x="509669" y="2874990"/>
            <a:ext cx="10514351" cy="0"/>
          </a:xfrm>
          <a:prstGeom prst="line">
            <a:avLst/>
          </a:prstGeom>
          <a:ln>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4" name="Straight Connector 13"/>
          <p:cNvCxnSpPr/>
          <p:nvPr/>
        </p:nvCxnSpPr>
        <p:spPr>
          <a:xfrm>
            <a:off x="509669" y="5349589"/>
            <a:ext cx="10514351" cy="0"/>
          </a:xfrm>
          <a:prstGeom prst="line">
            <a:avLst/>
          </a:prstGeom>
          <a:ln>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0" name="Straight Connector 19"/>
          <p:cNvCxnSpPr/>
          <p:nvPr/>
        </p:nvCxnSpPr>
        <p:spPr>
          <a:xfrm>
            <a:off x="509669" y="4093712"/>
            <a:ext cx="10514351" cy="0"/>
          </a:xfrm>
          <a:prstGeom prst="line">
            <a:avLst/>
          </a:prstGeom>
          <a:ln>
            <a:solidFill>
              <a:schemeClr val="tx1">
                <a:lumMod val="60000"/>
                <a:lumOff val="40000"/>
              </a:schemeClr>
            </a:solidFill>
            <a:prstDash val="dash"/>
          </a:ln>
        </p:spPr>
        <p:style>
          <a:lnRef idx="1">
            <a:schemeClr val="accent1"/>
          </a:lnRef>
          <a:fillRef idx="0">
            <a:schemeClr val="accent1"/>
          </a:fillRef>
          <a:effectRef idx="0">
            <a:schemeClr val="accent1"/>
          </a:effectRef>
          <a:fontRef idx="minor">
            <a:schemeClr val="tx1"/>
          </a:fontRef>
        </p:style>
      </p:cxnSp>
      <p:sp>
        <p:nvSpPr>
          <p:cNvPr id="5" name="TextBox 4"/>
          <p:cNvSpPr txBox="1"/>
          <p:nvPr/>
        </p:nvSpPr>
        <p:spPr>
          <a:xfrm>
            <a:off x="624797" y="2065534"/>
            <a:ext cx="2258952" cy="400110"/>
          </a:xfrm>
          <a:prstGeom prst="rect">
            <a:avLst/>
          </a:prstGeom>
          <a:noFill/>
        </p:spPr>
        <p:txBody>
          <a:bodyPr wrap="none" rtlCol="0">
            <a:spAutoFit/>
          </a:bodyPr>
          <a:lstStyle/>
          <a:p>
            <a:r>
              <a:rPr lang="en-GB" dirty="0"/>
              <a:t>Keep to </a:t>
            </a:r>
            <a:r>
              <a:rPr lang="en-GB" sz="2000" dirty="0">
                <a:solidFill>
                  <a:schemeClr val="accent1"/>
                </a:solidFill>
              </a:rPr>
              <a:t>20</a:t>
            </a:r>
            <a:r>
              <a:rPr lang="en-GB" dirty="0"/>
              <a:t>mph limits</a:t>
            </a:r>
          </a:p>
        </p:txBody>
      </p:sp>
      <p:sp>
        <p:nvSpPr>
          <p:cNvPr id="21" name="TextBox 20"/>
          <p:cNvSpPr txBox="1"/>
          <p:nvPr/>
        </p:nvSpPr>
        <p:spPr>
          <a:xfrm>
            <a:off x="624797" y="5443286"/>
            <a:ext cx="2258952" cy="400110"/>
          </a:xfrm>
          <a:prstGeom prst="rect">
            <a:avLst/>
          </a:prstGeom>
          <a:noFill/>
        </p:spPr>
        <p:txBody>
          <a:bodyPr wrap="none" rtlCol="0">
            <a:spAutoFit/>
          </a:bodyPr>
          <a:lstStyle/>
          <a:p>
            <a:r>
              <a:rPr lang="en-GB" dirty="0"/>
              <a:t>Keep to </a:t>
            </a:r>
            <a:r>
              <a:rPr lang="en-GB" sz="2000" dirty="0">
                <a:solidFill>
                  <a:schemeClr val="accent6">
                    <a:lumMod val="60000"/>
                    <a:lumOff val="40000"/>
                  </a:schemeClr>
                </a:solidFill>
              </a:rPr>
              <a:t>50</a:t>
            </a:r>
            <a:r>
              <a:rPr lang="en-GB" dirty="0"/>
              <a:t>mph limits</a:t>
            </a:r>
          </a:p>
        </p:txBody>
      </p:sp>
      <p:sp>
        <p:nvSpPr>
          <p:cNvPr id="22" name="TextBox 21"/>
          <p:cNvSpPr txBox="1"/>
          <p:nvPr/>
        </p:nvSpPr>
        <p:spPr>
          <a:xfrm>
            <a:off x="641953" y="4290442"/>
            <a:ext cx="2258952" cy="400110"/>
          </a:xfrm>
          <a:prstGeom prst="rect">
            <a:avLst/>
          </a:prstGeom>
          <a:noFill/>
        </p:spPr>
        <p:txBody>
          <a:bodyPr wrap="none" rtlCol="0">
            <a:spAutoFit/>
          </a:bodyPr>
          <a:lstStyle/>
          <a:p>
            <a:r>
              <a:rPr lang="en-GB" dirty="0"/>
              <a:t>Keep to </a:t>
            </a:r>
            <a:r>
              <a:rPr lang="en-GB" sz="2000" dirty="0">
                <a:solidFill>
                  <a:schemeClr val="accent3"/>
                </a:solidFill>
              </a:rPr>
              <a:t>40</a:t>
            </a:r>
            <a:r>
              <a:rPr lang="en-GB" dirty="0"/>
              <a:t>mph limits</a:t>
            </a:r>
          </a:p>
        </p:txBody>
      </p:sp>
      <p:sp>
        <p:nvSpPr>
          <p:cNvPr id="23" name="TextBox 22"/>
          <p:cNvSpPr txBox="1"/>
          <p:nvPr/>
        </p:nvSpPr>
        <p:spPr>
          <a:xfrm>
            <a:off x="641953" y="3163987"/>
            <a:ext cx="2258952" cy="400110"/>
          </a:xfrm>
          <a:prstGeom prst="rect">
            <a:avLst/>
          </a:prstGeom>
          <a:noFill/>
        </p:spPr>
        <p:txBody>
          <a:bodyPr wrap="none" rtlCol="0">
            <a:spAutoFit/>
          </a:bodyPr>
          <a:lstStyle/>
          <a:p>
            <a:r>
              <a:rPr lang="en-GB" dirty="0"/>
              <a:t>Keep to </a:t>
            </a:r>
            <a:r>
              <a:rPr lang="en-GB" sz="2000" dirty="0">
                <a:solidFill>
                  <a:schemeClr val="accent2">
                    <a:lumMod val="75000"/>
                  </a:schemeClr>
                </a:solidFill>
              </a:rPr>
              <a:t>30</a:t>
            </a:r>
            <a:r>
              <a:rPr lang="en-GB" dirty="0"/>
              <a:t>mph limits</a:t>
            </a:r>
          </a:p>
        </p:txBody>
      </p:sp>
      <p:sp>
        <p:nvSpPr>
          <p:cNvPr id="7" name="TextBox 6"/>
          <p:cNvSpPr txBox="1"/>
          <p:nvPr/>
        </p:nvSpPr>
        <p:spPr>
          <a:xfrm>
            <a:off x="438712" y="1519519"/>
            <a:ext cx="2585708" cy="400110"/>
          </a:xfrm>
          <a:prstGeom prst="rect">
            <a:avLst/>
          </a:prstGeom>
          <a:noFill/>
        </p:spPr>
        <p:txBody>
          <a:bodyPr wrap="none" rtlCol="0">
            <a:spAutoFit/>
          </a:bodyPr>
          <a:lstStyle/>
          <a:p>
            <a:r>
              <a:rPr lang="en-GB" sz="2000" dirty="0"/>
              <a:t>% claiming to </a:t>
            </a:r>
            <a:r>
              <a:rPr lang="en-GB" sz="2000" b="1" u="sng" dirty="0"/>
              <a:t>always</a:t>
            </a:r>
            <a:r>
              <a:rPr lang="en-GB" sz="2000" dirty="0"/>
              <a:t> …</a:t>
            </a:r>
          </a:p>
        </p:txBody>
      </p:sp>
      <p:graphicFrame>
        <p:nvGraphicFramePr>
          <p:cNvPr id="6" name="Chart 5"/>
          <p:cNvGraphicFramePr/>
          <p:nvPr>
            <p:extLst>
              <p:ext uri="{D42A27DB-BD31-4B8C-83A1-F6EECF244321}">
                <p14:modId xmlns:p14="http://schemas.microsoft.com/office/powerpoint/2010/main" val="339261676"/>
              </p:ext>
            </p:extLst>
          </p:nvPr>
        </p:nvGraphicFramePr>
        <p:xfrm>
          <a:off x="3147934" y="1491746"/>
          <a:ext cx="7659974" cy="524848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7">
            <a:extLst>
              <a:ext uri="{FF2B5EF4-FFF2-40B4-BE49-F238E27FC236}">
                <a16:creationId xmlns:a16="http://schemas.microsoft.com/office/drawing/2014/main" id="{512FD5D4-8E32-8975-FBD4-86E76C53BEE2}"/>
              </a:ext>
            </a:extLst>
          </p:cNvPr>
          <p:cNvSpPr txBox="1">
            <a:spLocks/>
          </p:cNvSpPr>
          <p:nvPr/>
        </p:nvSpPr>
        <p:spPr>
          <a:xfrm>
            <a:off x="9938083" y="6472555"/>
            <a:ext cx="1705589" cy="277157"/>
          </a:xfrm>
          <a:prstGeom prst="rect">
            <a:avLst/>
          </a:prstGeom>
        </p:spPr>
        <p:txBody>
          <a:bodyPr vert="horz" lIns="91440" tIns="45720" rIns="91440" bIns="45720" rtlCol="0" anchor="ctr" anchorCtr="0">
            <a:noAutofit/>
          </a:bodyPr>
          <a:lstStyle>
            <a:lvl1pPr marL="0" indent="0" algn="l" defTabSz="914400" rtl="0" eaLnBrk="1" latinLnBrk="0" hangingPunct="1">
              <a:lnSpc>
                <a:spcPct val="90000"/>
              </a:lnSpc>
              <a:spcBef>
                <a:spcPts val="1000"/>
              </a:spcBef>
              <a:buFont typeface="Arial" panose="020B0604020202020204" pitchFamily="34" charset="0"/>
              <a:buNone/>
              <a:defRPr sz="1400" kern="1200">
                <a:solidFill>
                  <a:schemeClr val="tx1"/>
                </a:solidFill>
                <a:latin typeface="+mn-lt"/>
                <a:ea typeface="+mn-ea"/>
                <a:cs typeface="+mn-cs"/>
              </a:defRPr>
            </a:lvl1pPr>
            <a:lvl2pPr marL="534988" indent="-268288"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801688" indent="-2667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077913" indent="-276225"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346200" indent="-268288"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r">
              <a:lnSpc>
                <a:spcPct val="100000"/>
              </a:lnSpc>
              <a:spcBef>
                <a:spcPts val="0"/>
              </a:spcBef>
            </a:pPr>
            <a:r>
              <a:rPr lang="en-GB" sz="1000" b="1" dirty="0"/>
              <a:t>Base (all W25): 507</a:t>
            </a:r>
          </a:p>
        </p:txBody>
      </p:sp>
      <p:sp>
        <p:nvSpPr>
          <p:cNvPr id="9" name="Oval 8">
            <a:extLst>
              <a:ext uri="{FF2B5EF4-FFF2-40B4-BE49-F238E27FC236}">
                <a16:creationId xmlns:a16="http://schemas.microsoft.com/office/drawing/2014/main" id="{7ADABEBF-2E0E-F76F-3286-056057097EAE}"/>
              </a:ext>
            </a:extLst>
          </p:cNvPr>
          <p:cNvSpPr/>
          <p:nvPr/>
        </p:nvSpPr>
        <p:spPr>
          <a:xfrm>
            <a:off x="8440397" y="2629999"/>
            <a:ext cx="403582" cy="286231"/>
          </a:xfrm>
          <a:prstGeom prst="ellipse">
            <a:avLst/>
          </a:prstGeom>
          <a:noFill/>
          <a:ln w="19050" cap="flat">
            <a:solidFill>
              <a:srgbClr val="00B050"/>
            </a:solidFill>
            <a:prstDash val="solid"/>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45719" tIns="45719" rIns="45719" bIns="45719" numCol="1" spcCol="38100" rtlCol="0" anchor="ctr">
            <a:spAutoFit/>
          </a:bodyPr>
          <a:lstStyle/>
          <a:p>
            <a:pPr marL="0" marR="0" indent="0" algn="l" defTabSz="914400" rtl="0" fontAlgn="auto" latinLnBrk="0" hangingPunct="0">
              <a:lnSpc>
                <a:spcPct val="100000"/>
              </a:lnSpc>
              <a:spcBef>
                <a:spcPts val="0"/>
              </a:spcBef>
              <a:spcAft>
                <a:spcPts val="0"/>
              </a:spcAft>
              <a:buClrTx/>
              <a:buSzTx/>
              <a:buFontTx/>
              <a:buNone/>
              <a:tabLst/>
            </a:pPr>
            <a:endParaRPr kumimoji="0" lang="en-GB" sz="1800" b="0" i="0" u="none" strike="noStrike" cap="none" spc="0" normalizeH="0" baseline="0" dirty="0">
              <a:ln>
                <a:noFill/>
              </a:ln>
              <a:solidFill>
                <a:srgbClr val="7F7F7F"/>
              </a:solidFill>
              <a:effectLst/>
              <a:uFillTx/>
              <a:latin typeface="+mn-lt"/>
              <a:ea typeface="+mn-ea"/>
              <a:cs typeface="+mn-cs"/>
              <a:sym typeface="Open Sans"/>
            </a:endParaRPr>
          </a:p>
        </p:txBody>
      </p:sp>
      <p:pic>
        <p:nvPicPr>
          <p:cNvPr id="2" name="Picture 1">
            <a:extLst>
              <a:ext uri="{FF2B5EF4-FFF2-40B4-BE49-F238E27FC236}">
                <a16:creationId xmlns:a16="http://schemas.microsoft.com/office/drawing/2014/main" id="{3309F031-3CBC-B8E8-0473-4F6EAE61130B}"/>
              </a:ext>
            </a:extLst>
          </p:cNvPr>
          <p:cNvPicPr>
            <a:picLocks noChangeAspect="1"/>
          </p:cNvPicPr>
          <p:nvPr/>
        </p:nvPicPr>
        <p:blipFill>
          <a:blip r:embed="rId4"/>
          <a:stretch>
            <a:fillRect/>
          </a:stretch>
        </p:blipFill>
        <p:spPr>
          <a:xfrm>
            <a:off x="9675245" y="5101420"/>
            <a:ext cx="420660" cy="304826"/>
          </a:xfrm>
          <a:prstGeom prst="rect">
            <a:avLst/>
          </a:prstGeom>
        </p:spPr>
      </p:pic>
    </p:spTree>
    <p:extLst>
      <p:ext uri="{BB962C8B-B14F-4D97-AF65-F5344CB8AC3E}">
        <p14:creationId xmlns:p14="http://schemas.microsoft.com/office/powerpoint/2010/main" val="403154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Custom 2">
      <a:dk1>
        <a:srgbClr val="4B4F56"/>
      </a:dk1>
      <a:lt1>
        <a:srgbClr val="FFFFFF"/>
      </a:lt1>
      <a:dk2>
        <a:srgbClr val="5F5F5F"/>
      </a:dk2>
      <a:lt2>
        <a:srgbClr val="ECECEC"/>
      </a:lt2>
      <a:accent1>
        <a:srgbClr val="9FA052"/>
      </a:accent1>
      <a:accent2>
        <a:srgbClr val="7F9B9F"/>
      </a:accent2>
      <a:accent3>
        <a:srgbClr val="AF82CC"/>
      </a:accent3>
      <a:accent4>
        <a:srgbClr val="004416"/>
      </a:accent4>
      <a:accent5>
        <a:srgbClr val="92D050"/>
      </a:accent5>
      <a:accent6>
        <a:srgbClr val="024C90"/>
      </a:accent6>
      <a:hlink>
        <a:srgbClr val="641303"/>
      </a:hlink>
      <a:folHlink>
        <a:srgbClr val="088DA8"/>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Presentation1" id="{D17F3F1C-3241-401B-90AE-2723FC220033}" vid="{CA5C03B8-8519-434A-B0E0-8B482FA093B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5D14E1F1-5E77-47DB-938F-174F108D4B6B}">
  <we:reference id="wa104381063" version="1.0.0.0" store="en-US" storeType="OMEX"/>
  <we:alternateReferences>
    <we:reference id="wa104381063" version="1.0.0.0" store="en-US" storeType="OMEX"/>
  </we:alternateReferences>
  <we:properties/>
  <we:bindings/>
  <we:snapshot xmlns:r="http://schemas.openxmlformats.org/officeDocument/2006/relationships"/>
</we:webextension>
</file>

<file path=customXML/_rels/item2.xml.rels>&#65279;<?xml version="1.0" encoding="utf-8"?><Relationships xmlns="http://schemas.openxmlformats.org/package/2006/relationships"><Relationship Type="http://schemas.openxmlformats.org/officeDocument/2006/relationships/customXmlProps" Target="/customXML/itemProps2.xml" Id="Rd3c4172d526e4b2384ade4b889302c76" /></Relationships>
</file>

<file path=customXML/item2.xml><?xml version="1.0" encoding="utf-8"?>
<metadata xmlns="http://www.objective.com/ecm/document/metadata/53D26341A57B383EE0540010E0463CCA" version="1.0.0">
  <systemFields>
    <field name="Objective-Id">
      <value order="0">A54662188</value>
    </field>
    <field name="Objective-Title">
      <value order="0">25-26 - RITS Research - Progressive - Sept 2025 - W25 report - FINAL</value>
    </field>
    <field name="Objective-Description">
      <value order="0"/>
    </field>
    <field name="Objective-CreationStamp">
      <value order="0">2025-11-18T12:07:52Z</value>
    </field>
    <field name="Objective-IsApproved">
      <value order="0">false</value>
    </field>
    <field name="Objective-IsPublished">
      <value order="0">false</value>
    </field>
    <field name="Objective-DatePublished">
      <value order="0"/>
    </field>
    <field name="Objective-ModificationStamp">
      <value order="0">2025-11-18T12:07:52Z</value>
    </field>
    <field name="Objective-Owner">
      <value order="0">Dixon, Millie (U454698)</value>
    </field>
    <field name="Objective-Path">
      <value order="0">Objective Global Folder:SG File Plan:Business and industry:Transport:Roads and road transport - Road safety:Research and analysis: Roads and road transport - Road safety:Research: Road Safety Information Tracking Survey (RITS) - Datasets, Correspondence and Analysis: Research and Analysis: Roads and Road Transport - Road safety: Part 2: 2020-2025</value>
    </field>
    <field name="Objective-Parent">
      <value order="0">Research: Road Safety Information Tracking Survey (RITS) - Datasets, Correspondence and Analysis: Research and Analysis: Roads and Road Transport - Road safety: Part 2: 2020-2025</value>
    </field>
    <field name="Objective-State">
      <value order="0">Being Drafted</value>
    </field>
    <field name="Objective-VersionId">
      <value order="0">vA82802290</value>
    </field>
    <field name="Objective-Version">
      <value order="0">0.1</value>
    </field>
    <field name="Objective-VersionNumber">
      <value order="0">1</value>
    </field>
    <field name="Objective-VersionComment">
      <value order="0">First version</value>
    </field>
    <field name="Objective-FileNumber">
      <value order="0">PROJ/10482</value>
    </field>
    <field name="Objective-Classification">
      <value order="0">OFFICIAL-SENSITIVE</value>
    </field>
    <field name="Objective-Caveats">
      <value order="0">Caveat for access to SG Fileplan</value>
    </field>
  </systemFields>
  <catalogues>
    <catalogue name="Document Type Catalogue" type="type" ori="id:cA35">
      <field name="Objective-Date of Original">
        <value order="0"/>
      </field>
      <field name="Objective-Date Received">
        <value order="0"/>
      </field>
      <field name="Objective-SG Web Publication - Category">
        <value order="0"/>
      </field>
      <field name="Objective-SG Web Publication - Category 2 Classification">
        <value order="0"/>
      </field>
      <field name="Objective-Connect Creator">
        <value order="0"/>
      </field>
      <field name="Objective-Required Redaction">
        <value order="0"/>
      </field>
      <field name="Objective-Shared By">
        <value order="0"/>
      </field>
      <field name="Objective-Access Conditions">
        <value order="0"/>
      </field>
      <field name="Objective-Access Status">
        <value order="0"/>
      </field>
      <field name="Objective-Date Open From">
        <value order="0"/>
      </field>
    </catalogue>
  </catalogues>
</metadata>
</file>

<file path=customXML/itemProps2.xml><?xml version="1.0" encoding="utf-8"?>
<ds:datastoreItem xmlns:ds="http://schemas.openxmlformats.org/officeDocument/2006/customXml" ds:itemID="{5745109E-2DDF-40CB-AC2B-FF9B10C90820}">
  <ds:schemaRefs>
    <ds:schemaRef ds:uri="http://www.objective.com/ecm/document/metadata/53D26341A57B383EE0540010E0463CCA"/>
  </ds:schemaRefs>
</ds:datastoreItem>
</file>

<file path=docProps/app.xml><?xml version="1.0" encoding="utf-8"?>
<Properties xmlns="http://schemas.openxmlformats.org/officeDocument/2006/extended-properties" xmlns:vt="http://schemas.openxmlformats.org/officeDocument/2006/docPropsVTypes">
  <Template/>
  <TotalTime>39735</TotalTime>
  <Words>10330</Words>
  <Application>Microsoft Office PowerPoint</Application>
  <PresentationFormat>Widescreen</PresentationFormat>
  <Paragraphs>1678</Paragraphs>
  <Slides>77</Slides>
  <Notes>74</Notes>
  <HiddenSlides>20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77</vt:i4>
      </vt:variant>
    </vt:vector>
  </HeadingPairs>
  <TitlesOfParts>
    <vt:vector size="85" baseType="lpstr">
      <vt:lpstr>Arial</vt:lpstr>
      <vt:lpstr>Calibri</vt:lpstr>
      <vt:lpstr>Microsoft Tai Le</vt:lpstr>
      <vt:lpstr>Myriad Pro</vt:lpstr>
      <vt:lpstr>Open Sans</vt:lpstr>
      <vt:lpstr>Symbol</vt:lpstr>
      <vt:lpstr>Verdana</vt:lpstr>
      <vt:lpstr>1_Office Theme</vt:lpstr>
      <vt:lpstr>Transport Scotland / Scottish Government</vt:lpstr>
      <vt:lpstr>PowerPoint Presentation</vt:lpstr>
      <vt:lpstr>PowerPoint Presentation</vt:lpstr>
      <vt:lpstr>PowerPoint Presentation</vt:lpstr>
      <vt:lpstr>Driver types</vt:lpstr>
      <vt:lpstr>PowerPoint Presentation</vt:lpstr>
      <vt:lpstr>Speeding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Drink and drug driving</vt:lpstr>
      <vt:lpstr>PowerPoint Presentation</vt:lpstr>
      <vt:lpstr>PowerPoint Presentation</vt:lpstr>
      <vt:lpstr>PowerPoint Presentation</vt:lpstr>
      <vt:lpstr>Mobile phones</vt:lpstr>
      <vt:lpstr>PowerPoint Presentation</vt:lpstr>
      <vt:lpstr>PowerPoint Presentation</vt:lpstr>
      <vt:lpstr>PowerPoint Presentation</vt:lpstr>
      <vt:lpstr>PowerPoint Presentation</vt:lpstr>
      <vt:lpstr>PowerPoint Presentation</vt:lpstr>
      <vt:lpstr>Seatbelts</vt:lpstr>
      <vt:lpstr>PowerPoint Presentation</vt:lpstr>
      <vt:lpstr>PowerPoint Presentation</vt:lpstr>
      <vt:lpstr>PowerPoint Presentation</vt:lpstr>
      <vt:lpstr>Vulnerable road users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Fatigue / distractions</vt:lpstr>
      <vt:lpstr>PowerPoint Presentation</vt:lpstr>
      <vt:lpstr>PowerPoint Presentation</vt:lpstr>
      <vt:lpstr>PowerPoint Presentation</vt:lpstr>
      <vt:lpstr>2050 zero fatalities target / Importance of driving safely </vt:lpstr>
      <vt:lpstr>PowerPoint Presentation</vt:lpstr>
      <vt:lpstr>PowerPoint Presentation</vt:lpstr>
      <vt:lpstr>Safety features in cars</vt:lpstr>
      <vt:lpstr>PowerPoint Presentation</vt:lpstr>
      <vt:lpstr>PowerPoint Presentation</vt:lpstr>
      <vt:lpstr>Advertising and marketing awareness</vt:lpstr>
      <vt:lpstr>PowerPoint Presentation</vt:lpstr>
      <vt:lpstr>PowerPoint Presentation</vt:lpstr>
      <vt:lpstr>Subgroup differences</vt:lpstr>
      <vt:lpstr>PowerPoint Presentation</vt:lpstr>
      <vt:lpstr>PowerPoint Presentation</vt:lpstr>
      <vt:lpstr>PowerPoint Presentation</vt:lpstr>
      <vt:lpstr>PowerPoint Presentation</vt:lpstr>
      <vt:lpstr>Summary and conclusions</vt:lpstr>
      <vt:lpstr>PowerPoint Presentation</vt:lpstr>
      <vt:lpstr>PowerPoint Presentation</vt:lpstr>
      <vt:lpstr>PowerPoint Presentation</vt:lpstr>
      <vt:lpstr>PowerPoint Presentation</vt:lpstr>
      <vt:lpstr>Appendix I – demographic profile and weighting</vt:lpstr>
      <vt:lpstr>Sample profile – demographics and location</vt:lpstr>
      <vt:lpstr>Survey sample sizes</vt:lpstr>
      <vt:lpstr>Demographic profile of drivers in sample</vt:lpstr>
      <vt:lpstr>Demographic profile of drivers in sample</vt:lpstr>
      <vt:lpstr>Demographic profile of drivers in sample</vt:lpstr>
      <vt:lpstr>Appendix II – Additional data</vt:lpstr>
      <vt:lpstr>PowerPoint Presentation</vt:lpstr>
      <vt:lpstr>PowerPoint Presentation</vt:lpstr>
      <vt:lpstr>Appendix III  – Technical appendix</vt:lpstr>
      <vt:lpstr>Quantitative: method and data processing</vt:lpstr>
      <vt:lpstr>Appendix IV – Data considerations due to change in method</vt:lpstr>
      <vt:lpstr>PowerPoint Presentation</vt:lpstr>
      <vt:lpstr>PowerPoint Presentation</vt:lpstr>
    </vt:vector>
  </TitlesOfParts>
  <Company>Progressive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Client name</dc:title>
  <dc:creator>Ruth Bryan</dc:creator>
  <cp:lastModifiedBy>Diane Mcgregor</cp:lastModifiedBy>
  <cp:revision>2421</cp:revision>
  <cp:lastPrinted>2024-10-01T07:28:34Z</cp:lastPrinted>
  <dcterms:created xsi:type="dcterms:W3CDTF">2018-09-04T14:33:23Z</dcterms:created>
  <dcterms:modified xsi:type="dcterms:W3CDTF">2025-11-18T11:03:02Z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hecked by">
    <vt:lpwstr>32123</vt:lpwstr>
  </property>
  <property fmtid="{D5CDD505-2E9C-101B-9397-08002B2CF9AE}" pid="3" name="Objective-Id">
    <vt:lpwstr>A54662188</vt:lpwstr>
  </property>
  <property fmtid="{D5CDD505-2E9C-101B-9397-08002B2CF9AE}" pid="4" name="Objective-Title">
    <vt:lpwstr>25-26 - RITS Research - Progressive - Sept 2025 - W25 report - FINAL</vt:lpwstr>
  </property>
  <property fmtid="{D5CDD505-2E9C-101B-9397-08002B2CF9AE}" pid="5" name="Objective-Description">
    <vt:lpwstr/>
  </property>
  <property fmtid="{D5CDD505-2E9C-101B-9397-08002B2CF9AE}" pid="6" name="Objective-CreationStamp">
    <vt:filetime>2025-11-18T12:07:52Z</vt:filetime>
  </property>
  <property fmtid="{D5CDD505-2E9C-101B-9397-08002B2CF9AE}" pid="7" name="Objective-IsApproved">
    <vt:bool>false</vt:bool>
  </property>
  <property fmtid="{D5CDD505-2E9C-101B-9397-08002B2CF9AE}" pid="8" name="Objective-IsPublished">
    <vt:bool>false</vt:bool>
  </property>
  <property fmtid="{D5CDD505-2E9C-101B-9397-08002B2CF9AE}" pid="9" name="Objective-DatePublished">
    <vt:lpwstr/>
  </property>
  <property fmtid="{D5CDD505-2E9C-101B-9397-08002B2CF9AE}" pid="10" name="Objective-ModificationStamp">
    <vt:filetime>2025-11-18T12:07:52Z</vt:filetime>
  </property>
  <property fmtid="{D5CDD505-2E9C-101B-9397-08002B2CF9AE}" pid="11" name="Objective-Owner">
    <vt:lpwstr>Dixon, Millie (U454698)</vt:lpwstr>
  </property>
  <property fmtid="{D5CDD505-2E9C-101B-9397-08002B2CF9AE}" pid="12" name="Objective-Path">
    <vt:lpwstr>Objective Global Folder:SG File Plan:Business and industry:Transport:Roads and road transport - Road safety:Research and analysis: Roads and road transport - Road safety:Research: Road Safety Information Tracking Survey (RITS) - Datasets, Correspondence and Analysis: Research and Analysis: Roads and Road Transport - Road safety: Part 2: 2020-2025</vt:lpwstr>
  </property>
  <property fmtid="{D5CDD505-2E9C-101B-9397-08002B2CF9AE}" pid="13" name="Objective-Parent">
    <vt:lpwstr>Research: Road Safety Information Tracking Survey (RITS) - Datasets, Correspondence and Analysis: Research and Analysis: Roads and Road Transport - Road safety: Part 2: 2020-2025</vt:lpwstr>
  </property>
  <property fmtid="{D5CDD505-2E9C-101B-9397-08002B2CF9AE}" pid="14" name="Objective-State">
    <vt:lpwstr>Being Drafted</vt:lpwstr>
  </property>
  <property fmtid="{D5CDD505-2E9C-101B-9397-08002B2CF9AE}" pid="15" name="Objective-VersionId">
    <vt:lpwstr>vA82802290</vt:lpwstr>
  </property>
  <property fmtid="{D5CDD505-2E9C-101B-9397-08002B2CF9AE}" pid="16" name="Objective-Version">
    <vt:lpwstr>0.1</vt:lpwstr>
  </property>
  <property fmtid="{D5CDD505-2E9C-101B-9397-08002B2CF9AE}" pid="17" name="Objective-VersionNumber">
    <vt:r8>1</vt:r8>
  </property>
  <property fmtid="{D5CDD505-2E9C-101B-9397-08002B2CF9AE}" pid="18" name="Objective-VersionComment">
    <vt:lpwstr>First version</vt:lpwstr>
  </property>
  <property fmtid="{D5CDD505-2E9C-101B-9397-08002B2CF9AE}" pid="19" name="Objective-FileNumber">
    <vt:lpwstr>PROJ/10482</vt:lpwstr>
  </property>
  <property fmtid="{D5CDD505-2E9C-101B-9397-08002B2CF9AE}" pid="20" name="Objective-Classification">
    <vt:lpwstr>OFFICIAL-SENSITIVE</vt:lpwstr>
  </property>
  <property fmtid="{D5CDD505-2E9C-101B-9397-08002B2CF9AE}" pid="21" name="Objective-Caveats">
    <vt:lpwstr>Caveat for access to SG Fileplan</vt:lpwstr>
  </property>
  <property fmtid="{D5CDD505-2E9C-101B-9397-08002B2CF9AE}" pid="22" name="Objective-Date of Original">
    <vt:lpwstr/>
  </property>
  <property fmtid="{D5CDD505-2E9C-101B-9397-08002B2CF9AE}" pid="23" name="Objective-Date Received">
    <vt:lpwstr/>
  </property>
  <property fmtid="{D5CDD505-2E9C-101B-9397-08002B2CF9AE}" pid="24" name="Objective-SG Web Publication - Category">
    <vt:lpwstr/>
  </property>
  <property fmtid="{D5CDD505-2E9C-101B-9397-08002B2CF9AE}" pid="25" name="Objective-SG Web Publication - Category 2 Classification">
    <vt:lpwstr/>
  </property>
  <property fmtid="{D5CDD505-2E9C-101B-9397-08002B2CF9AE}" pid="26" name="Objective-Connect Creator">
    <vt:lpwstr/>
  </property>
  <property fmtid="{D5CDD505-2E9C-101B-9397-08002B2CF9AE}" pid="27" name="Objective-Comment">
    <vt:lpwstr/>
  </property>
  <property fmtid="{D5CDD505-2E9C-101B-9397-08002B2CF9AE}" pid="28" name="Objective-Required Redaction">
    <vt:lpwstr/>
  </property>
  <property fmtid="{D5CDD505-2E9C-101B-9397-08002B2CF9AE}" pid="29" name="Objective-Shared By">
    <vt:lpwstr/>
  </property>
  <property fmtid="{D5CDD505-2E9C-101B-9397-08002B2CF9AE}" pid="30" name="Objective-Access Conditions">
    <vt:lpwstr/>
  </property>
  <property fmtid="{D5CDD505-2E9C-101B-9397-08002B2CF9AE}" pid="31" name="Objective-Access Status">
    <vt:lpwstr/>
  </property>
  <property fmtid="{D5CDD505-2E9C-101B-9397-08002B2CF9AE}" pid="32" name="Objective-Date Open From">
    <vt:lpwstr/>
  </property>
</Properties>
</file>